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tags/tag34.xml" ContentType="application/vnd.openxmlformats-officedocument.presentationml.tags+xml"/>
  <Override PartName="/ppt/notesSlides/notesSlide37.xml" ContentType="application/vnd.openxmlformats-officedocument.presentationml.notesSlide+xml"/>
  <Override PartName="/ppt/tags/tag35.xml" ContentType="application/vnd.openxmlformats-officedocument.presentationml.tags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  <p:sldMasterId id="2147483672" r:id="rId2"/>
    <p:sldMasterId id="2147483684" r:id="rId3"/>
  </p:sldMasterIdLst>
  <p:notesMasterIdLst>
    <p:notesMasterId r:id="rId43"/>
  </p:notesMasterIdLst>
  <p:sldIdLst>
    <p:sldId id="622" r:id="rId4"/>
    <p:sldId id="575" r:id="rId5"/>
    <p:sldId id="740" r:id="rId6"/>
    <p:sldId id="737" r:id="rId7"/>
    <p:sldId id="680" r:id="rId8"/>
    <p:sldId id="682" r:id="rId9"/>
    <p:sldId id="723" r:id="rId10"/>
    <p:sldId id="684" r:id="rId11"/>
    <p:sldId id="724" r:id="rId12"/>
    <p:sldId id="686" r:id="rId13"/>
    <p:sldId id="687" r:id="rId14"/>
    <p:sldId id="688" r:id="rId15"/>
    <p:sldId id="689" r:id="rId16"/>
    <p:sldId id="526" r:id="rId17"/>
    <p:sldId id="690" r:id="rId18"/>
    <p:sldId id="691" r:id="rId19"/>
    <p:sldId id="732" r:id="rId20"/>
    <p:sldId id="693" r:id="rId21"/>
    <p:sldId id="710" r:id="rId22"/>
    <p:sldId id="717" r:id="rId23"/>
    <p:sldId id="694" r:id="rId24"/>
    <p:sldId id="695" r:id="rId25"/>
    <p:sldId id="696" r:id="rId26"/>
    <p:sldId id="697" r:id="rId27"/>
    <p:sldId id="698" r:id="rId28"/>
    <p:sldId id="702" r:id="rId29"/>
    <p:sldId id="714" r:id="rId30"/>
    <p:sldId id="713" r:id="rId31"/>
    <p:sldId id="712" r:id="rId32"/>
    <p:sldId id="703" r:id="rId33"/>
    <p:sldId id="735" r:id="rId34"/>
    <p:sldId id="736" r:id="rId35"/>
    <p:sldId id="728" r:id="rId36"/>
    <p:sldId id="734" r:id="rId37"/>
    <p:sldId id="368" r:id="rId38"/>
    <p:sldId id="678" r:id="rId39"/>
    <p:sldId id="704" r:id="rId40"/>
    <p:sldId id="705" r:id="rId41"/>
    <p:sldId id="706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9FF"/>
    <a:srgbClr val="000000"/>
    <a:srgbClr val="0070C0"/>
    <a:srgbClr val="01A801"/>
    <a:srgbClr val="007E39"/>
    <a:srgbClr val="0099FF"/>
    <a:srgbClr val="007033"/>
    <a:srgbClr val="69D8FF"/>
    <a:srgbClr val="095BFF"/>
    <a:srgbClr val="BC7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DFC41-6358-49E2-BAF0-B93DE393692F}" v="17" dt="2021-12-15T18:07:36.944"/>
  </p1510:revLst>
</p1510:revInfo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80097" autoAdjust="0"/>
  </p:normalViewPr>
  <p:slideViewPr>
    <p:cSldViewPr>
      <p:cViewPr varScale="1">
        <p:scale>
          <a:sx n="71" d="100"/>
          <a:sy n="71" d="100"/>
        </p:scale>
        <p:origin x="1358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08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B23F4-5E42-4E57-8F79-D1818F09B9CC}" type="datetimeFigureOut">
              <a:rPr lang="it-IT" smtClean="0"/>
              <a:pPr/>
              <a:t>16/12/2021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4AD4F-B870-44F2-BC28-2FE68B1C307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90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290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52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980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073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82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57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22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8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64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147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196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896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337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48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778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083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792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8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104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573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1913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94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1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32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7949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074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2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89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37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173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sz="12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59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32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524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1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618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63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5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4AD4F-B870-44F2-BC28-2FE68B1C307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8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7213578" y="3810003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ttangolo 23"/>
          <p:cNvSpPr/>
          <p:nvPr/>
        </p:nvSpPr>
        <p:spPr>
          <a:xfrm flipV="1">
            <a:off x="7213602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ttangolo 24"/>
          <p:cNvSpPr/>
          <p:nvPr/>
        </p:nvSpPr>
        <p:spPr>
          <a:xfrm flipV="1">
            <a:off x="7213602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ttangolo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ttangolo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2" y="3675530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ttangolo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09600" y="2401890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9F0C062-AB77-4A28-8687-DAD03F9C43E8}" type="datetime1">
              <a:rPr lang="it-IT" smtClean="0"/>
              <a:t>16/12/2021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1B8F-1C8B-4EA0-AB58-050E6D5F7361}" type="datetime1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E425-3E60-486C-831E-6F220C530EAE}" type="datetime1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19E56-77B0-4C7A-AC24-1D91C588B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D5101F-EF5D-4361-85A1-A7E607BFF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0249EC-27FE-43B6-811B-60636619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6F4E59-D56F-4B58-85B0-8D5C0B18E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354283-7432-4A9F-9E51-1E693040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491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CE3529-F719-4AFB-929B-B2D182D6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A62318-17A5-4E43-BD2B-7AABE504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CD099F-3995-4C22-B108-57F56B922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F6A398-FA94-4A7A-A3A6-F877630A7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CE5EB9-CA18-4273-9342-0ADBE8FF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802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876069-7D62-4A8F-BBAD-F0A10DFA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DF71AE-E5B9-42C8-95A5-D062C08A1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EF03FC-C947-46EF-96CA-66CB9B0AF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3DC31A-CF77-4A8B-B435-BA2C7B05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467B21-7281-45AF-834A-BB5EC226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122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8D55E-D2B4-473C-A7B5-91EE4247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BE6654-DC93-4D86-A9E7-C0E06F53A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9A490A-5105-4500-88F8-CBCA12FD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B082BB-501A-42D3-9707-2B0873D50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6C9E77-08AE-435C-B252-232F6287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95E2E1-01EA-48B8-8EFB-BF10A870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989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D22BA1-BD61-45D4-9663-696FE032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764EC4-050E-4723-ACDA-14DB95955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4176D45-9A35-45C1-ADEC-6D539AA74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342812F-F779-4BE4-8533-CB744F37A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E7240E4-3D85-4AC3-88BD-DDD351447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57EF232-07D7-446F-A4F8-7265FAD2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2F6868-DEAF-4A1C-839B-AF8CA421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588C66-0958-470C-995D-D3BAD8A4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172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46D5A2-B2C9-4974-BC27-A7B727AE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72A1CA4-7A4C-406A-A59B-FD998972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C1A297-BBD7-445E-9688-36E842EA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5473F2-F80F-497D-9F45-6A9F3654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3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167EA2-FB38-48CC-83E9-B9E8FD56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8EE2DDF-CC57-4B06-819B-CAEF4119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DFD5F1-9681-49DC-8357-719E41D2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411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26CF7F-D127-44A5-9D61-24B3B7A7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5F3556-B8CA-440C-A5BC-85B3EDF51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78D478-90A0-433E-8008-150905E9F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0FAB31-B4C8-45A8-9B90-3927E823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0C53F2-AB45-4CB0-B3AE-F7BEADDA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1D5943-BA9B-4C7A-B7ED-5494441D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06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D85558-663C-4ECD-9889-34B8F3C5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A2C9C7D-41C3-46C3-9B5F-B830ECFAB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E206D9-B130-4C51-949F-ABC39AB8B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64AAA3-2BDE-4E22-82AD-5EE9D5EFA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AE1F61-6E40-4311-B5FD-5E6266D4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BF3098-5B29-47FB-BC5A-CDDA8028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391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BA560-B707-4CE8-8508-3FAD9DA1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473846-BA83-4FF5-BC86-2FC46886E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3EDD05-DD5B-40CE-9D6C-41508D2E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4E26E2-99C8-4790-9872-2C2799BC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632229-7B8C-4AEB-BEB8-F037A3F0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160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2E3C7D-620D-481F-9DEB-E39C3E75D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4231043-8608-48AD-B93C-276644DE7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09D2B4-C35B-46A1-94B7-B7942F83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E68313-9753-44EA-92D5-CC411595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23907B-0F08-4C06-A4CC-F298FEEB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06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7213578" y="3810003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ttangolo 23"/>
          <p:cNvSpPr/>
          <p:nvPr/>
        </p:nvSpPr>
        <p:spPr>
          <a:xfrm flipV="1">
            <a:off x="7213602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ttangolo 24"/>
          <p:cNvSpPr/>
          <p:nvPr/>
        </p:nvSpPr>
        <p:spPr>
          <a:xfrm flipV="1">
            <a:off x="7213602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ttangolo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ttangolo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2" y="3675530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ttangolo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09600" y="2401890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9F0C062-AB77-4A28-8687-DAD03F9C43E8}" type="datetime1">
              <a:rPr lang="it-IT" smtClean="0"/>
              <a:t>16/12/2021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2281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808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4145-067E-4E73-8AB8-184BB7A3C011}" type="datetime1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310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23D0-0DBA-4428-811C-1818178EE46F}" type="datetime1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439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EDA260-5228-449E-8387-9BE9318FC3D7}" type="datetime1">
              <a:rPr lang="it-IT" smtClean="0"/>
              <a:t>16/12/2021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100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9863955-01A9-42ED-A1C8-064ED0677A81}" type="datetime1">
              <a:rPr lang="it-IT" smtClean="0"/>
              <a:t>16/12/2021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613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06F3-3ACD-498E-BF81-55BB60E8045A}" type="datetime1">
              <a:rPr lang="it-IT" smtClean="0"/>
              <a:t>16/12/2021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55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4145-067E-4E73-8AB8-184BB7A3C011}" type="datetime1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582B-338B-467F-BD26-DEC27DEB0C1C}" type="datetime1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401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82B5-01F5-497D-8E1C-DDA54D29BBD7}" type="datetime1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46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1B8F-1C8B-4EA0-AB58-050E6D5F7361}" type="datetime1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777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E425-3E60-486C-831E-6F220C530EAE}" type="datetime1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87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23D0-0DBA-4428-811C-1818178EE46F}" type="datetime1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EDA260-5228-449E-8387-9BE9318FC3D7}" type="datetime1">
              <a:rPr lang="it-IT" smtClean="0"/>
              <a:t>16/12/2021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9863955-01A9-42ED-A1C8-064ED0677A81}" type="datetime1">
              <a:rPr lang="it-IT" smtClean="0"/>
              <a:t>16/12/2021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06F3-3ACD-498E-BF81-55BB60E8045A}" type="datetime1">
              <a:rPr lang="it-IT" smtClean="0"/>
              <a:t>16/12/2021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582B-338B-467F-BD26-DEC27DEB0C1C}" type="datetime1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82B5-01F5-497D-8E1C-DDA54D29BBD7}" type="datetime1">
              <a:rPr lang="it-IT" smtClean="0"/>
              <a:t>16/12/2021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ttangolo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ttangolo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ttangolo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ttango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ttango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ttango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94ED94-DD8F-4A02-869D-F8DB3743DAE9}" type="datetime1">
              <a:rPr lang="it-IT" smtClean="0"/>
              <a:t>16/12/2021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D84A736-1870-4C51-A9D6-A0CF1369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2FFD99-4C0D-42E8-B4FC-FB71F9F5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02CFB-3AEE-4094-912E-96B8CD80A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CEB56-47A5-4511-A390-5FD305BF0BBF}" type="datetimeFigureOut">
              <a:rPr lang="it-IT" smtClean="0"/>
              <a:t>16/12/2021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8779CF-1704-476E-A03C-1C3F21555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79A743-E9FA-4607-8B32-BC763D96E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C1C32-1428-428E-A142-BB1BD19C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3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ttangolo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ttangolo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ttangolo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ttango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ttango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ttango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94ED94-DD8F-4A02-869D-F8DB3743DAE9}" type="datetime1">
              <a:rPr lang="it-IT" smtClean="0"/>
              <a:t>16/12/2021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20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11" Type="http://schemas.openxmlformats.org/officeDocument/2006/relationships/image" Target="../media/image36.jpeg"/><Relationship Id="rId5" Type="http://schemas.openxmlformats.org/officeDocument/2006/relationships/image" Target="../media/image7.pn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11" Type="http://schemas.openxmlformats.org/officeDocument/2006/relationships/image" Target="../media/image36.jpeg"/><Relationship Id="rId5" Type="http://schemas.openxmlformats.org/officeDocument/2006/relationships/image" Target="../media/image7.pn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3" Type="http://schemas.openxmlformats.org/officeDocument/2006/relationships/video" Target="../media/media1.mp4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2" Type="http://schemas.microsoft.com/office/2007/relationships/media" Target="../media/media1.mp4"/><Relationship Id="rId16" Type="http://schemas.openxmlformats.org/officeDocument/2006/relationships/image" Target="../media/image8.png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7.png"/><Relationship Id="rId4" Type="http://schemas.openxmlformats.org/officeDocument/2006/relationships/slideLayout" Target="../slideLayouts/slideLayout24.xml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8.png"/><Relationship Id="rId10" Type="http://schemas.openxmlformats.org/officeDocument/2006/relationships/image" Target="../media/image52.jpeg"/><Relationship Id="rId4" Type="http://schemas.openxmlformats.org/officeDocument/2006/relationships/image" Target="../media/image7.png"/><Relationship Id="rId9" Type="http://schemas.openxmlformats.org/officeDocument/2006/relationships/image" Target="../media/image51.jpe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8.png"/><Relationship Id="rId10" Type="http://schemas.openxmlformats.org/officeDocument/2006/relationships/image" Target="../media/image52.jpeg"/><Relationship Id="rId4" Type="http://schemas.openxmlformats.org/officeDocument/2006/relationships/image" Target="../media/image7.pn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1.xml"/><Relationship Id="rId6" Type="http://schemas.openxmlformats.org/officeDocument/2006/relationships/image" Target="../media/image58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2.xml"/><Relationship Id="rId6" Type="http://schemas.openxmlformats.org/officeDocument/2006/relationships/image" Target="../media/image6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3.xml"/><Relationship Id="rId6" Type="http://schemas.openxmlformats.org/officeDocument/2006/relationships/image" Target="../media/image6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6" Type="http://schemas.openxmlformats.org/officeDocument/2006/relationships/image" Target="../media/image5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openxmlformats.org/officeDocument/2006/relationships/image" Target="../media/image6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Relationship Id="rId6" Type="http://schemas.openxmlformats.org/officeDocument/2006/relationships/image" Target="../media/image64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6" Type="http://schemas.openxmlformats.org/officeDocument/2006/relationships/image" Target="../media/image65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4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6" Type="http://schemas.openxmlformats.org/officeDocument/2006/relationships/image" Target="../media/image65.png"/><Relationship Id="rId11" Type="http://schemas.openxmlformats.org/officeDocument/2006/relationships/image" Target="../media/image63.png"/><Relationship Id="rId5" Type="http://schemas.openxmlformats.org/officeDocument/2006/relationships/image" Target="../media/image8.png"/><Relationship Id="rId10" Type="http://schemas.openxmlformats.org/officeDocument/2006/relationships/image" Target="../media/image68.jpeg"/><Relationship Id="rId4" Type="http://schemas.openxmlformats.org/officeDocument/2006/relationships/image" Target="../media/image6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11" Type="http://schemas.openxmlformats.org/officeDocument/2006/relationships/image" Target="../media/image80.png"/><Relationship Id="rId5" Type="http://schemas.openxmlformats.org/officeDocument/2006/relationships/image" Target="../media/image6.png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82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2.xml"/><Relationship Id="rId6" Type="http://schemas.openxmlformats.org/officeDocument/2006/relationships/image" Target="../media/image8.png"/><Relationship Id="rId11" Type="http://schemas.openxmlformats.org/officeDocument/2006/relationships/image" Target="../media/image79.png"/><Relationship Id="rId5" Type="http://schemas.openxmlformats.org/officeDocument/2006/relationships/image" Target="../media/image7.png"/><Relationship Id="rId10" Type="http://schemas.openxmlformats.org/officeDocument/2006/relationships/image" Target="../media/image85.png"/><Relationship Id="rId4" Type="http://schemas.openxmlformats.org/officeDocument/2006/relationships/image" Target="../media/image6.png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90.png"/><Relationship Id="rId4" Type="http://schemas.openxmlformats.org/officeDocument/2006/relationships/image" Target="../media/image6.png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5.xml"/><Relationship Id="rId6" Type="http://schemas.openxmlformats.org/officeDocument/2006/relationships/image" Target="../media/image8.png"/><Relationship Id="rId11" Type="http://schemas.openxmlformats.org/officeDocument/2006/relationships/image" Target="../media/image89.png"/><Relationship Id="rId5" Type="http://schemas.openxmlformats.org/officeDocument/2006/relationships/image" Target="../media/image7.png"/><Relationship Id="rId10" Type="http://schemas.openxmlformats.org/officeDocument/2006/relationships/image" Target="../media/image91.png"/><Relationship Id="rId4" Type="http://schemas.openxmlformats.org/officeDocument/2006/relationships/image" Target="../media/image6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jpe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F859636-F86B-48A6-9269-513B4687B502}"/>
              </a:ext>
            </a:extLst>
          </p:cNvPr>
          <p:cNvSpPr/>
          <p:nvPr/>
        </p:nvSpPr>
        <p:spPr>
          <a:xfrm>
            <a:off x="0" y="5589240"/>
            <a:ext cx="12192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A4B987-5B3B-4ACE-810D-87280E712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6275" y="2279201"/>
            <a:ext cx="5636211" cy="11933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X-ray diagnostics:</a:t>
            </a:r>
            <a:br>
              <a: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sz="36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SPhC</a:t>
            </a:r>
            <a:r>
              <a: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algorithm for</a:t>
            </a:r>
            <a:br>
              <a: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space-resolved spectroscopy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1CC90D6-46EC-4AE4-84D2-96284D6E7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15" y="1268760"/>
            <a:ext cx="4548424" cy="315959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E4B0D8-9E5D-447A-BECB-04601D39B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4155"/>
          <a:stretch/>
        </p:blipFill>
        <p:spPr>
          <a:xfrm>
            <a:off x="630120" y="142920"/>
            <a:ext cx="4241744" cy="663847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4BCB50EA-1EC1-4254-855D-3637D6D93D3D}"/>
              </a:ext>
            </a:extLst>
          </p:cNvPr>
          <p:cNvCxnSpPr/>
          <p:nvPr/>
        </p:nvCxnSpPr>
        <p:spPr>
          <a:xfrm>
            <a:off x="5519936" y="954618"/>
            <a:ext cx="0" cy="38425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17DF0B09-37DF-4616-AC2D-B945271AF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17232"/>
            <a:ext cx="12192000" cy="577289"/>
          </a:xfrm>
          <a:prstGeom prst="rect">
            <a:avLst/>
          </a:prstGeom>
        </p:spPr>
      </p:pic>
      <p:pic>
        <p:nvPicPr>
          <p:cNvPr id="6" name="Picture 2" descr="INFN Laboratori Nazionali del Sud - SHARPER Night">
            <a:extLst>
              <a:ext uri="{FF2B5EF4-FFF2-40B4-BE49-F238E27FC236}">
                <a16:creationId xmlns:a16="http://schemas.microsoft.com/office/drawing/2014/main" id="{389F5E4B-89F9-42FC-AE52-64865FCC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5940760"/>
            <a:ext cx="1460014" cy="94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8DFEAC-644A-4A5C-9A75-CAC04158D78E}"/>
              </a:ext>
            </a:extLst>
          </p:cNvPr>
          <p:cNvSpPr txBox="1"/>
          <p:nvPr/>
        </p:nvSpPr>
        <p:spPr>
          <a:xfrm>
            <a:off x="522395" y="5997136"/>
            <a:ext cx="3867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Eugenia Naselli (INFN-LNS)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kumimoji="0" lang="it-IT" sz="1800" b="1" i="1" u="none" strike="noStrike" kern="14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kumimoji="0" lang="it-IT" sz="1800" b="1" i="1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of the PANDORA </a:t>
            </a:r>
            <a:r>
              <a:rPr kumimoji="0" lang="it-IT" sz="1800" b="1" i="1" u="none" strike="noStrike" kern="14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18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AE6E67D6-BB85-4109-8A1C-C03862E3ADE4}"/>
              </a:ext>
            </a:extLst>
          </p:cNvPr>
          <p:cNvSpPr/>
          <p:nvPr/>
        </p:nvSpPr>
        <p:spPr>
          <a:xfrm>
            <a:off x="-4937" y="-10488"/>
            <a:ext cx="545286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Analytical Methods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9DA1D92-C9A0-49B8-9E04-6E2A2D164B57}"/>
              </a:ext>
            </a:extLst>
          </p:cNvPr>
          <p:cNvSpPr txBox="1"/>
          <p:nvPr/>
        </p:nvSpPr>
        <p:spPr>
          <a:xfrm>
            <a:off x="541557" y="3451560"/>
            <a:ext cx="364371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FAST RESPONSE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‘‘</a:t>
            </a:r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Easy’’ Analysis</a:t>
            </a:r>
          </a:p>
          <a:p>
            <a:pPr algn="ctr"/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‘‘</a:t>
            </a:r>
            <a:r>
              <a:rPr lang="it-IT" sz="135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’’ </a:t>
            </a:r>
            <a:r>
              <a:rPr lang="it-IT" sz="13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investigations</a:t>
            </a:r>
            <a:endParaRPr lang="it-IT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A5F705E-1708-47D4-B19E-96D599051DD5}"/>
              </a:ext>
            </a:extLst>
          </p:cNvPr>
          <p:cNvSpPr txBox="1"/>
          <p:nvPr/>
        </p:nvSpPr>
        <p:spPr>
          <a:xfrm>
            <a:off x="5814401" y="3451560"/>
            <a:ext cx="56078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 RESPONSE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13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‘‘Advanced’’ Analysis</a:t>
            </a:r>
          </a:p>
          <a:p>
            <a:pPr algn="ctr"/>
            <a:r>
              <a:rPr lang="it-IT" sz="13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quantitative and </a:t>
            </a:r>
            <a:r>
              <a:rPr lang="it-IT" sz="135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 (</a:t>
            </a:r>
            <a:r>
              <a:rPr lang="it-IT" sz="135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it-IT" sz="135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sz="135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determination</a:t>
            </a:r>
            <a:r>
              <a:rPr lang="it-IT" sz="135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135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investigations</a:t>
            </a:r>
            <a:endParaRPr lang="it-IT" sz="1350" b="1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78D4B696-C3C3-4D39-9112-3D56B8657664}"/>
              </a:ext>
            </a:extLst>
          </p:cNvPr>
          <p:cNvGrpSpPr/>
          <p:nvPr/>
        </p:nvGrpSpPr>
        <p:grpSpPr>
          <a:xfrm>
            <a:off x="4819933" y="1052736"/>
            <a:ext cx="1780123" cy="406967"/>
            <a:chOff x="4896696" y="141745"/>
            <a:chExt cx="3014351" cy="406967"/>
          </a:xfrm>
        </p:grpSpPr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id="{357506B4-CD7F-44E9-B2AB-82274EA9C99E}"/>
                </a:ext>
              </a:extLst>
            </p:cNvPr>
            <p:cNvSpPr/>
            <p:nvPr/>
          </p:nvSpPr>
          <p:spPr bwMode="auto">
            <a:xfrm>
              <a:off x="4896696" y="145335"/>
              <a:ext cx="3014351" cy="403377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1214DAC1-8A61-42E5-9FE7-C20BC24EC1F4}"/>
                </a:ext>
              </a:extLst>
            </p:cNvPr>
            <p:cNvSpPr/>
            <p:nvPr/>
          </p:nvSpPr>
          <p:spPr>
            <a:xfrm>
              <a:off x="5006341" y="141745"/>
              <a:ext cx="27950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Data Analysis</a:t>
              </a:r>
            </a:p>
          </p:txBody>
        </p:sp>
      </p:grp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F94F1C4-6829-4339-A6E9-9E2D3944346E}"/>
              </a:ext>
            </a:extLst>
          </p:cNvPr>
          <p:cNvSpPr txBox="1"/>
          <p:nvPr/>
        </p:nvSpPr>
        <p:spPr>
          <a:xfrm>
            <a:off x="1215665" y="3121223"/>
            <a:ext cx="2364849" cy="307777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Integrated</a:t>
            </a:r>
            <a:r>
              <a:rPr lang="it-IT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X-ray Imaging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165EE31-0400-4A5E-914F-53E338B8F74F}"/>
              </a:ext>
            </a:extLst>
          </p:cNvPr>
          <p:cNvSpPr txBox="1"/>
          <p:nvPr/>
        </p:nvSpPr>
        <p:spPr>
          <a:xfrm>
            <a:off x="6464534" y="3115258"/>
            <a:ext cx="3935946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Single Photon Counted (</a:t>
            </a:r>
            <a:r>
              <a:rPr lang="en-US" sz="1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SPhC</a:t>
            </a:r>
            <a:r>
              <a:rPr lang="en-US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) X-ray Imaging</a:t>
            </a: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36EAD1A9-D161-4126-88B0-2CA2F170C646}"/>
              </a:ext>
            </a:extLst>
          </p:cNvPr>
          <p:cNvCxnSpPr/>
          <p:nvPr/>
        </p:nvCxnSpPr>
        <p:spPr bwMode="auto">
          <a:xfrm flipH="1">
            <a:off x="3503712" y="1608256"/>
            <a:ext cx="1414846" cy="1238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7204DBFB-29D0-4576-897E-EA2ED4D2C4CB}"/>
              </a:ext>
            </a:extLst>
          </p:cNvPr>
          <p:cNvCxnSpPr/>
          <p:nvPr/>
        </p:nvCxnSpPr>
        <p:spPr bwMode="auto">
          <a:xfrm>
            <a:off x="6464534" y="1608256"/>
            <a:ext cx="1287650" cy="1238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32366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618942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958140E-73B7-4E03-A491-31EB9583C1C5}"/>
              </a:ext>
            </a:extLst>
          </p:cNvPr>
          <p:cNvSpPr txBox="1"/>
          <p:nvPr/>
        </p:nvSpPr>
        <p:spPr>
          <a:xfrm>
            <a:off x="1505490" y="838888"/>
            <a:ext cx="12961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Analysis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3A565DD-BCA2-45E8-8350-10699ABCE098}"/>
              </a:ext>
            </a:extLst>
          </p:cNvPr>
          <p:cNvSpPr txBox="1"/>
          <p:nvPr/>
        </p:nvSpPr>
        <p:spPr>
          <a:xfrm>
            <a:off x="541557" y="3451560"/>
            <a:ext cx="364371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FAST RESPONSE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‘‘</a:t>
            </a:r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Easy’’ Analysis</a:t>
            </a:r>
          </a:p>
          <a:p>
            <a:pPr algn="ctr"/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‘‘</a:t>
            </a:r>
            <a:r>
              <a:rPr lang="it-IT" sz="135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’’ </a:t>
            </a:r>
            <a:r>
              <a:rPr lang="it-IT" sz="13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investigations</a:t>
            </a:r>
            <a:endParaRPr lang="it-IT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202ECEA-A826-42DE-9538-770666C74FCD}"/>
              </a:ext>
            </a:extLst>
          </p:cNvPr>
          <p:cNvSpPr txBox="1"/>
          <p:nvPr/>
        </p:nvSpPr>
        <p:spPr>
          <a:xfrm>
            <a:off x="5814401" y="3451560"/>
            <a:ext cx="56078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 RESPONSE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13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‘‘Advanced’’ Analysis</a:t>
            </a:r>
          </a:p>
          <a:p>
            <a:pPr algn="ctr"/>
            <a:r>
              <a:rPr lang="it-IT" sz="13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quantitative and </a:t>
            </a:r>
            <a:r>
              <a:rPr lang="it-IT" sz="135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 (</a:t>
            </a:r>
            <a:r>
              <a:rPr lang="it-IT" sz="135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it-IT" sz="135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sz="135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determination</a:t>
            </a:r>
            <a:r>
              <a:rPr lang="it-IT" sz="135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135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investigations</a:t>
            </a:r>
            <a:endParaRPr lang="it-IT" sz="1350" b="1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97497CED-15CB-4D97-81B5-996A3A5FA564}"/>
              </a:ext>
            </a:extLst>
          </p:cNvPr>
          <p:cNvGrpSpPr/>
          <p:nvPr/>
        </p:nvGrpSpPr>
        <p:grpSpPr>
          <a:xfrm>
            <a:off x="4819933" y="1052736"/>
            <a:ext cx="1780123" cy="406967"/>
            <a:chOff x="4896696" y="141745"/>
            <a:chExt cx="3014351" cy="406967"/>
          </a:xfrm>
        </p:grpSpPr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3FF1D22D-49F3-4524-8F99-DDEEA8031127}"/>
                </a:ext>
              </a:extLst>
            </p:cNvPr>
            <p:cNvSpPr/>
            <p:nvPr/>
          </p:nvSpPr>
          <p:spPr bwMode="auto">
            <a:xfrm>
              <a:off x="4896696" y="145335"/>
              <a:ext cx="3014351" cy="403377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9AED5FE9-CF53-4337-9D48-CCB1690FA3CE}"/>
                </a:ext>
              </a:extLst>
            </p:cNvPr>
            <p:cNvSpPr/>
            <p:nvPr/>
          </p:nvSpPr>
          <p:spPr>
            <a:xfrm>
              <a:off x="5006341" y="141745"/>
              <a:ext cx="27950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Data Analysis</a:t>
              </a: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A7394DF-6801-4675-8DFE-0934E4BCA803}"/>
              </a:ext>
            </a:extLst>
          </p:cNvPr>
          <p:cNvSpPr txBox="1"/>
          <p:nvPr/>
        </p:nvSpPr>
        <p:spPr>
          <a:xfrm>
            <a:off x="1215665" y="3121223"/>
            <a:ext cx="2364849" cy="307777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Integrated</a:t>
            </a:r>
            <a:r>
              <a:rPr lang="it-IT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X-ray Imaging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71ACE7-6129-4195-A448-6E25F9288304}"/>
              </a:ext>
            </a:extLst>
          </p:cNvPr>
          <p:cNvSpPr txBox="1"/>
          <p:nvPr/>
        </p:nvSpPr>
        <p:spPr>
          <a:xfrm>
            <a:off x="6464534" y="3115258"/>
            <a:ext cx="3935946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Single Photon Counted (</a:t>
            </a:r>
            <a:r>
              <a:rPr lang="en-US" sz="1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SPhC</a:t>
            </a:r>
            <a:r>
              <a:rPr lang="en-US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) X-ray Imaging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FD41D507-EFE7-4069-9BED-6A36860187AE}"/>
              </a:ext>
            </a:extLst>
          </p:cNvPr>
          <p:cNvCxnSpPr/>
          <p:nvPr/>
        </p:nvCxnSpPr>
        <p:spPr bwMode="auto">
          <a:xfrm flipH="1">
            <a:off x="3503712" y="1608256"/>
            <a:ext cx="1414846" cy="1238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0B92B604-34ED-4F33-842B-2CA808916B92}"/>
              </a:ext>
            </a:extLst>
          </p:cNvPr>
          <p:cNvCxnSpPr/>
          <p:nvPr/>
        </p:nvCxnSpPr>
        <p:spPr bwMode="auto">
          <a:xfrm>
            <a:off x="6464534" y="1608256"/>
            <a:ext cx="1287650" cy="1238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DF61B3E9-CA6E-425F-8374-695402CDF40C}"/>
              </a:ext>
            </a:extLst>
          </p:cNvPr>
          <p:cNvGrpSpPr/>
          <p:nvPr/>
        </p:nvGrpSpPr>
        <p:grpSpPr>
          <a:xfrm>
            <a:off x="-96688" y="4005064"/>
            <a:ext cx="4648450" cy="1973918"/>
            <a:chOff x="409619" y="4469274"/>
            <a:chExt cx="4648450" cy="1973918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E55F1E21-D530-4874-8005-A9B348870F87}"/>
                </a:ext>
              </a:extLst>
            </p:cNvPr>
            <p:cNvSpPr/>
            <p:nvPr/>
          </p:nvSpPr>
          <p:spPr bwMode="auto">
            <a:xfrm>
              <a:off x="890238" y="4469274"/>
              <a:ext cx="4028319" cy="1901910"/>
            </a:xfrm>
            <a:prstGeom prst="rect">
              <a:avLst/>
            </a:prstGeom>
            <a:solidFill>
              <a:srgbClr val="C00000">
                <a:alpha val="1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D853FA2B-E98B-4F82-AAF5-47A45244AB0E}"/>
                </a:ext>
              </a:extLst>
            </p:cNvPr>
            <p:cNvSpPr txBox="1"/>
            <p:nvPr/>
          </p:nvSpPr>
          <p:spPr>
            <a:xfrm>
              <a:off x="409619" y="4688866"/>
              <a:ext cx="464845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marR="0" lvl="1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1 </a:t>
              </a: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only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image </a:t>
              </a:r>
            </a:p>
            <a:p>
              <a:pPr marL="800100" marR="0" lvl="1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lang="it-IT" sz="12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</a:t>
              </a:r>
              <a:r>
                <a:rPr kumimoji="0" lang="it-IT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ingle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frame </a:t>
              </a:r>
              <a:r>
                <a:rPr kumimoji="0" lang="it-IT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exposure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time ~ </a:t>
              </a: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tens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of seconds</a:t>
              </a:r>
            </a:p>
            <a:p>
              <a:pPr marL="800100" marR="0" lvl="1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Total </a:t>
              </a:r>
              <a:r>
                <a:rPr kumimoji="0" lang="it-IT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measurement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time ~ </a:t>
              </a: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tens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of seconds</a:t>
              </a:r>
            </a:p>
            <a:p>
              <a:pPr marR="0" lvl="1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kumimoji="0" lang="it-IT" sz="1200" b="1" i="0" u="sng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VERY FAST RESPONSE</a:t>
              </a:r>
              <a:r>
                <a:rPr kumimoji="0" lang="it-IT" sz="1200" i="0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 and 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‘‘ </a:t>
              </a:r>
              <a:r>
                <a:rPr kumimoji="0" lang="it-IT" sz="1200" b="1" i="0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Easy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‘‘</a:t>
              </a:r>
              <a:r>
                <a:rPr kumimoji="0" lang="it-IT" sz="1200" b="1" i="0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kumimoji="0" lang="it-IT" sz="12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analysis</a:t>
              </a:r>
              <a:endParaRPr kumimoji="0" lang="it-IT" sz="12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L="800100" marR="0" lvl="1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L="800100" marR="0" lvl="1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‘‘</a:t>
              </a:r>
              <a:r>
                <a:rPr kumimoji="0" lang="it-IT" sz="1200" b="1" i="0" u="sng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LIVE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’’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plasma </a:t>
              </a:r>
              <a:r>
                <a:rPr kumimoji="0" lang="it-IT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structure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and </a:t>
              </a:r>
              <a:r>
                <a:rPr kumimoji="0" lang="it-IT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emission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investigations</a:t>
              </a: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R="0" lvl="1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it-IT" sz="12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          (vs. the operative </a:t>
              </a:r>
              <a:r>
                <a:rPr lang="it-IT" sz="1200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parameter</a:t>
              </a:r>
              <a:r>
                <a:rPr lang="it-IT" sz="12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of the ECRIS)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.</a:t>
              </a:r>
            </a:p>
            <a:p>
              <a:pPr marR="0" lvl="1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6" name="Shape 452">
              <a:extLst>
                <a:ext uri="{FF2B5EF4-FFF2-40B4-BE49-F238E27FC236}">
                  <a16:creationId xmlns:a16="http://schemas.microsoft.com/office/drawing/2014/main" id="{C1C1D939-34B3-45F2-B5A5-E3B515812527}"/>
                </a:ext>
              </a:extLst>
            </p:cNvPr>
            <p:cNvSpPr/>
            <p:nvPr/>
          </p:nvSpPr>
          <p:spPr>
            <a:xfrm>
              <a:off x="3582174" y="4492423"/>
              <a:ext cx="1284655" cy="425758"/>
            </a:xfrm>
            <a:prstGeom prst="rect">
              <a:avLst/>
            </a:prstGeom>
            <a:solidFill>
              <a:srgbClr val="C00000"/>
            </a:solidFill>
            <a:ln w="12700">
              <a:miter lim="400000"/>
            </a:ln>
            <a:effectLst>
              <a:outerShdw blurRad="355600" dist="389002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4400" b="1">
                  <a:solidFill>
                    <a:srgbClr val="F6F8EB"/>
                  </a:solidFill>
                </a:defRPr>
              </a:lvl1pPr>
            </a:lstStyle>
            <a:p>
              <a:pPr algn="ctr"/>
              <a:r>
                <a:rPr lang="en-US" sz="105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 i</a:t>
              </a:r>
              <a:r>
                <a:rPr lang="en-US" sz="105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nvestigate the energy content (</a:t>
              </a:r>
              <a:r>
                <a:rPr lang="el-GR" sz="105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ξ</a:t>
              </a:r>
              <a:r>
                <a:rPr lang="it-IT" sz="105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)</a:t>
              </a:r>
              <a:endParaRPr lang="en-US" sz="105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69BD2E0A-AF60-4F28-AAB1-210F7B3FD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08720"/>
            <a:ext cx="2885199" cy="216389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81541A0-92C3-4A48-BC4C-E32AE5CA92EB}"/>
              </a:ext>
            </a:extLst>
          </p:cNvPr>
          <p:cNvSpPr txBox="1"/>
          <p:nvPr/>
        </p:nvSpPr>
        <p:spPr>
          <a:xfrm>
            <a:off x="761835" y="382527"/>
            <a:ext cx="2095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Integrated</a:t>
            </a:r>
            <a:r>
              <a: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Soft X-ray image</a:t>
            </a:r>
          </a:p>
          <a:p>
            <a:pPr algn="ctr"/>
            <a:r>
              <a: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(50 sec of </a:t>
            </a:r>
            <a:r>
              <a:rPr lang="it-IT" sz="12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exposure</a:t>
            </a:r>
            <a:r>
              <a: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time)</a:t>
            </a: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99151A4E-06F4-4798-B89B-B96677797458}"/>
              </a:ext>
            </a:extLst>
          </p:cNvPr>
          <p:cNvGrpSpPr/>
          <p:nvPr/>
        </p:nvGrpSpPr>
        <p:grpSpPr>
          <a:xfrm>
            <a:off x="4824536" y="4010534"/>
            <a:ext cx="7248128" cy="1896440"/>
            <a:chOff x="4001547" y="2165817"/>
            <a:chExt cx="7248128" cy="1896440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AD7513A4-1DA3-4FF7-8835-ACE4AE42386D}"/>
                </a:ext>
              </a:extLst>
            </p:cNvPr>
            <p:cNvSpPr/>
            <p:nvPr/>
          </p:nvSpPr>
          <p:spPr bwMode="auto">
            <a:xfrm>
              <a:off x="4408915" y="2165817"/>
              <a:ext cx="6840760" cy="1896440"/>
            </a:xfrm>
            <a:prstGeom prst="rect">
              <a:avLst/>
            </a:prstGeom>
            <a:solidFill>
              <a:srgbClr val="0000D2">
                <a:alpha val="1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AC20DB09-B627-40DD-9395-96028D150023}"/>
                </a:ext>
              </a:extLst>
            </p:cNvPr>
            <p:cNvSpPr txBox="1"/>
            <p:nvPr/>
          </p:nvSpPr>
          <p:spPr>
            <a:xfrm>
              <a:off x="4001547" y="2369486"/>
              <a:ext cx="7032104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28650" marR="0" lvl="1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Thousand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of image-frames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~ 5000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1156B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L="628650" marR="0" lvl="1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Single frame </a:t>
              </a:r>
              <a:r>
                <a:rPr kumimoji="0" lang="it-IT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exposure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time ~ 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50-500 </a:t>
              </a:r>
              <a:r>
                <a:rPr kumimoji="0" lang="it-IT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milliseconds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</a:p>
            <a:p>
              <a:pPr marL="628650" marR="0" lvl="1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Total </a:t>
              </a:r>
              <a:r>
                <a:rPr kumimoji="0" lang="it-IT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measurement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time: 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~ 4 hours</a:t>
              </a:r>
            </a:p>
            <a:p>
              <a:pPr marR="0" lvl="1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58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L="0" lvl="1"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582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	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kumimoji="0" lang="it-IT" sz="1200" b="1" i="0" u="sng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SLOW RESPONSE</a:t>
              </a:r>
              <a:r>
                <a:rPr kumimoji="0" lang="it-IT" sz="1200" i="0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kumimoji="0" lang="it-IT" sz="1200" i="0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and </a:t>
              </a:r>
              <a:r>
                <a:rPr lang="it-IT" sz="1600" b="1" kern="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‘‘</a:t>
              </a:r>
              <a:r>
                <a:rPr kumimoji="0" lang="it-IT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Advanced</a:t>
              </a: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‘‘</a:t>
              </a:r>
              <a:r>
                <a:rPr kumimoji="0" lang="it-IT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Analysis </a:t>
              </a:r>
              <a:endParaRPr kumimoji="0" lang="it-IT" sz="12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L="800100" marR="0" lvl="1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0058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L="628650" marR="0" lvl="1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POWERFUL </a:t>
              </a:r>
              <a:r>
                <a:rPr kumimoji="0" lang="it-IT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Investigations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: 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‘‘</a:t>
              </a:r>
              <a:r>
                <a:rPr kumimoji="0" lang="it-IT" sz="1200" b="1" i="0" u="sng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SPATIALLY</a:t>
              </a:r>
              <a:r>
                <a:rPr kumimoji="0" lang="it-IT" sz="1200" b="0" i="0" u="sng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-</a:t>
              </a:r>
              <a:r>
                <a:rPr kumimoji="0" lang="it-IT" sz="1200" b="1" i="0" u="sng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RESOLVED SPECTROSCOPY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’’</a:t>
              </a:r>
              <a:endParaRPr lang="it-IT" sz="1200" b="1" kern="0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marR="0" lvl="1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it-IT" sz="1200" b="1" kern="0" dirty="0">
                  <a:solidFill>
                    <a:srgbClr val="1156B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                                                                                 </a:t>
              </a: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156B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for </a:t>
              </a:r>
              <a:r>
                <a:rPr lang="it-IT" sz="1200" b="1" u="sng" dirty="0">
                  <a:solidFill>
                    <a:srgbClr val="1156B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quantitative </a:t>
              </a:r>
              <a:r>
                <a:rPr lang="en-US" sz="1200" b="1" u="sng" dirty="0">
                  <a:solidFill>
                    <a:srgbClr val="1156B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characterization</a:t>
              </a:r>
              <a:endParaRPr lang="en-US" sz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94172608-175D-4A94-BD41-072308261D03}"/>
                </a:ext>
              </a:extLst>
            </p:cNvPr>
            <p:cNvSpPr txBox="1"/>
            <p:nvPr/>
          </p:nvSpPr>
          <p:spPr>
            <a:xfrm>
              <a:off x="8828113" y="2204479"/>
              <a:ext cx="2244148" cy="1015663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  <a:sym typeface="Wingdings" panose="05000000000000000000" pitchFamily="2" charset="2"/>
                </a:rPr>
                <a:t> i</a:t>
              </a:r>
              <a:r>
                <a:rPr lang="en-US" sz="1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n </a:t>
              </a:r>
              <a:r>
                <a:rPr lang="en-US" sz="1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SPhC</a:t>
              </a:r>
              <a:r>
                <a:rPr lang="en-US" sz="1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, each pixel becomes an independent spectrally-sensitive detector:</a:t>
              </a:r>
            </a:p>
            <a:p>
              <a:pPr algn="ctr"/>
              <a:r>
                <a:rPr lang="en-US" sz="12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decoupling of photon number vs. energy</a:t>
              </a:r>
            </a:p>
          </p:txBody>
        </p:sp>
      </p:grpSp>
      <p:sp>
        <p:nvSpPr>
          <p:cNvPr id="44" name="Rettangolo 43">
            <a:extLst>
              <a:ext uri="{FF2B5EF4-FFF2-40B4-BE49-F238E27FC236}">
                <a16:creationId xmlns:a16="http://schemas.microsoft.com/office/drawing/2014/main" id="{FAF7BB5D-E7F1-44D5-8F39-B7755EE689AD}"/>
              </a:ext>
            </a:extLst>
          </p:cNvPr>
          <p:cNvSpPr/>
          <p:nvPr/>
        </p:nvSpPr>
        <p:spPr>
          <a:xfrm>
            <a:off x="-4937" y="-10488"/>
            <a:ext cx="545286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Analytical Methods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119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3B05F8A-3427-41DC-9E6D-AA756DDC2E87}"/>
              </a:ext>
            </a:extLst>
          </p:cNvPr>
          <p:cNvGrpSpPr/>
          <p:nvPr/>
        </p:nvGrpSpPr>
        <p:grpSpPr>
          <a:xfrm>
            <a:off x="14727" y="1685337"/>
            <a:ext cx="8385530" cy="1671655"/>
            <a:chOff x="1559496" y="2104717"/>
            <a:chExt cx="9081212" cy="1810340"/>
          </a:xfrm>
        </p:grpSpPr>
        <p:pic>
          <p:nvPicPr>
            <p:cNvPr id="19" name="Immagine 18" descr="Immagine che contiene orologio&#10;&#10;Descrizione generata automaticamente">
              <a:extLst>
                <a:ext uri="{FF2B5EF4-FFF2-40B4-BE49-F238E27FC236}">
                  <a16:creationId xmlns:a16="http://schemas.microsoft.com/office/drawing/2014/main" id="{71BBCC53-DEFF-454A-A6AA-D5A034BA4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4" r="2142"/>
            <a:stretch/>
          </p:blipFill>
          <p:spPr>
            <a:xfrm>
              <a:off x="3480220" y="2250521"/>
              <a:ext cx="1859696" cy="1650908"/>
            </a:xfrm>
            <a:prstGeom prst="rect">
              <a:avLst/>
            </a:prstGeom>
          </p:spPr>
        </p:pic>
        <p:pic>
          <p:nvPicPr>
            <p:cNvPr id="22" name="Immagine 21" descr="Immagine che contiene orologio&#10;&#10;Descrizione generata automaticamente">
              <a:extLst>
                <a:ext uri="{FF2B5EF4-FFF2-40B4-BE49-F238E27FC236}">
                  <a16:creationId xmlns:a16="http://schemas.microsoft.com/office/drawing/2014/main" id="{32E83036-53D4-4737-899F-60E0A3EC0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895"/>
            <a:stretch/>
          </p:blipFill>
          <p:spPr>
            <a:xfrm>
              <a:off x="1559496" y="2250522"/>
              <a:ext cx="2002590" cy="1650906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817336CE-813B-43DC-AD32-FCBF57690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2" r="3333"/>
            <a:stretch/>
          </p:blipFill>
          <p:spPr>
            <a:xfrm>
              <a:off x="5285913" y="2264152"/>
              <a:ext cx="1790399" cy="1650905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998EF8FE-A976-4CC5-9353-4699EC009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6" r="4204"/>
            <a:stretch/>
          </p:blipFill>
          <p:spPr>
            <a:xfrm>
              <a:off x="7068111" y="2263087"/>
              <a:ext cx="1772271" cy="1650906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20B88778-7B47-415B-9069-47AAB868E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1" r="3321"/>
            <a:stretch/>
          </p:blipFill>
          <p:spPr>
            <a:xfrm>
              <a:off x="8850309" y="2263087"/>
              <a:ext cx="1790399" cy="1650906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2A11E16-2EF9-468E-B789-3FAB898D006C}"/>
                </a:ext>
              </a:extLst>
            </p:cNvPr>
            <p:cNvSpPr txBox="1"/>
            <p:nvPr/>
          </p:nvSpPr>
          <p:spPr>
            <a:xfrm>
              <a:off x="1750766" y="2110411"/>
              <a:ext cx="1516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40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F50E836E-ABB8-44C0-8C91-430F079CA176}"/>
                </a:ext>
              </a:extLst>
            </p:cNvPr>
            <p:cNvSpPr txBox="1"/>
            <p:nvPr/>
          </p:nvSpPr>
          <p:spPr>
            <a:xfrm>
              <a:off x="3531394" y="2110971"/>
              <a:ext cx="1516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80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7AA5D68D-F8BD-4399-BED3-1AACB8E1CBAA}"/>
                </a:ext>
              </a:extLst>
            </p:cNvPr>
            <p:cNvSpPr txBox="1"/>
            <p:nvPr/>
          </p:nvSpPr>
          <p:spPr>
            <a:xfrm>
              <a:off x="5203510" y="2115160"/>
              <a:ext cx="156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120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B88A0BAD-F200-4D0C-A87D-ECB7E322C8CF}"/>
                </a:ext>
              </a:extLst>
            </p:cNvPr>
            <p:cNvSpPr txBox="1"/>
            <p:nvPr/>
          </p:nvSpPr>
          <p:spPr>
            <a:xfrm>
              <a:off x="7028717" y="2107756"/>
              <a:ext cx="1588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160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74D0A57-A5EF-4E1C-B468-5609908DA132}"/>
                </a:ext>
              </a:extLst>
            </p:cNvPr>
            <p:cNvSpPr txBox="1"/>
            <p:nvPr/>
          </p:nvSpPr>
          <p:spPr>
            <a:xfrm>
              <a:off x="8774828" y="2104717"/>
              <a:ext cx="1560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200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4" name="Immagine 33">
            <a:extLst>
              <a:ext uri="{FF2B5EF4-FFF2-40B4-BE49-F238E27FC236}">
                <a16:creationId xmlns:a16="http://schemas.microsoft.com/office/drawing/2014/main" id="{DA982E1C-2B30-49FA-8DF1-9F83E3F2FD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969605"/>
            <a:ext cx="2138268" cy="1600645"/>
          </a:xfrm>
          <a:prstGeom prst="rect">
            <a:avLst/>
          </a:prstGeom>
        </p:spPr>
      </p:pic>
      <p:pic>
        <p:nvPicPr>
          <p:cNvPr id="35" name="Immagine 34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FF105EC7-AC8C-49D4-8B50-1CDCB89AAE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70" y="4989625"/>
            <a:ext cx="2138268" cy="1600645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84CDDFC2-8330-4359-A830-13C158018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26" y="5005456"/>
            <a:ext cx="2126581" cy="1591896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C20EE0F-CC0A-4D39-8CB6-414B7A0D4722}"/>
              </a:ext>
            </a:extLst>
          </p:cNvPr>
          <p:cNvSpPr txBox="1"/>
          <p:nvPr/>
        </p:nvSpPr>
        <p:spPr>
          <a:xfrm>
            <a:off x="191344" y="4791770"/>
            <a:ext cx="1728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60% </a:t>
            </a:r>
            <a:r>
              <a:rPr lang="it-IT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CDC0B50-1C93-4162-8935-50FF0B846A19}"/>
              </a:ext>
            </a:extLst>
          </p:cNvPr>
          <p:cNvSpPr txBox="1"/>
          <p:nvPr/>
        </p:nvSpPr>
        <p:spPr>
          <a:xfrm>
            <a:off x="2511146" y="4791769"/>
            <a:ext cx="1728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80% </a:t>
            </a:r>
            <a:r>
              <a:rPr lang="it-IT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9185980-A04A-4D73-BE83-530874ADAD41}"/>
              </a:ext>
            </a:extLst>
          </p:cNvPr>
          <p:cNvSpPr txBox="1"/>
          <p:nvPr/>
        </p:nvSpPr>
        <p:spPr>
          <a:xfrm>
            <a:off x="4799859" y="4833821"/>
            <a:ext cx="1728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100% </a:t>
            </a:r>
            <a:r>
              <a:rPr lang="it-IT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85D1DE18-4284-4DEC-A569-CFB6C24D4D3C}"/>
              </a:ext>
            </a:extLst>
          </p:cNvPr>
          <p:cNvGrpSpPr/>
          <p:nvPr/>
        </p:nvGrpSpPr>
        <p:grpSpPr>
          <a:xfrm>
            <a:off x="4014464" y="640108"/>
            <a:ext cx="5472608" cy="340620"/>
            <a:chOff x="3567593" y="1181659"/>
            <a:chExt cx="5472608" cy="340620"/>
          </a:xfrm>
        </p:grpSpPr>
        <p:sp>
          <p:nvSpPr>
            <p:cNvPr id="42" name="Rettangolo con angoli arrotondati 41">
              <a:extLst>
                <a:ext uri="{FF2B5EF4-FFF2-40B4-BE49-F238E27FC236}">
                  <a16:creationId xmlns:a16="http://schemas.microsoft.com/office/drawing/2014/main" id="{0B8846AC-77C0-4DAA-A7E7-10E8CB93D31F}"/>
                </a:ext>
              </a:extLst>
            </p:cNvPr>
            <p:cNvSpPr/>
            <p:nvPr/>
          </p:nvSpPr>
          <p:spPr bwMode="auto">
            <a:xfrm>
              <a:off x="3639601" y="1181659"/>
              <a:ext cx="5040557" cy="340620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FB63D468-F252-406E-BB6E-9505D4C66B7E}"/>
                </a:ext>
              </a:extLst>
            </p:cNvPr>
            <p:cNvSpPr/>
            <p:nvPr/>
          </p:nvSpPr>
          <p:spPr>
            <a:xfrm>
              <a:off x="3567593" y="1181659"/>
              <a:ext cx="54726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The Experimental Results: Integrated X-rays Imaging</a:t>
              </a:r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3D826D92-6C9E-4956-B20D-90CEC291ABB7}"/>
              </a:ext>
            </a:extLst>
          </p:cNvPr>
          <p:cNvSpPr txBox="1"/>
          <p:nvPr/>
        </p:nvSpPr>
        <p:spPr>
          <a:xfrm>
            <a:off x="47328" y="980728"/>
            <a:ext cx="4708854" cy="307777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Integrated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X-ray Imaging vs. RF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pumping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power scaling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EC83B35-CB84-48E5-9A67-B52FCCDCC0F3}"/>
              </a:ext>
            </a:extLst>
          </p:cNvPr>
          <p:cNvSpPr txBox="1"/>
          <p:nvPr/>
        </p:nvSpPr>
        <p:spPr>
          <a:xfrm>
            <a:off x="63477" y="4019427"/>
            <a:ext cx="4565649" cy="307777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Integrated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X-ray Imaging vs. RF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magnetic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field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profile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47E40F99-2826-49FE-9D87-7850719842E0}"/>
              </a:ext>
            </a:extLst>
          </p:cNvPr>
          <p:cNvSpPr/>
          <p:nvPr/>
        </p:nvSpPr>
        <p:spPr>
          <a:xfrm>
            <a:off x="651910" y="4365280"/>
            <a:ext cx="2611797" cy="30751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592AC99-D725-4E14-A3D0-FD041B29E04A}"/>
              </a:ext>
            </a:extLst>
          </p:cNvPr>
          <p:cNvSpPr txBox="1"/>
          <p:nvPr/>
        </p:nvSpPr>
        <p:spPr>
          <a:xfrm>
            <a:off x="678408" y="4378469"/>
            <a:ext cx="26767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frequency: 13.9 GHz @ 200W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E784E814-EC3A-42F5-9A10-F284D0F2FFA4}"/>
              </a:ext>
            </a:extLst>
          </p:cNvPr>
          <p:cNvSpPr/>
          <p:nvPr/>
        </p:nvSpPr>
        <p:spPr>
          <a:xfrm>
            <a:off x="1127448" y="1298993"/>
            <a:ext cx="1901352" cy="30751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04A7D67D-C87B-4FE3-A7C7-6B75480E0E37}"/>
              </a:ext>
            </a:extLst>
          </p:cNvPr>
          <p:cNvSpPr txBox="1"/>
          <p:nvPr/>
        </p:nvSpPr>
        <p:spPr>
          <a:xfrm>
            <a:off x="1153945" y="1312182"/>
            <a:ext cx="1988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frequency: 13.9 GHz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4C131F7-C935-490B-9837-617FEBD03165}"/>
              </a:ext>
            </a:extLst>
          </p:cNvPr>
          <p:cNvSpPr txBox="1"/>
          <p:nvPr/>
        </p:nvSpPr>
        <p:spPr>
          <a:xfrm>
            <a:off x="6285234" y="4856904"/>
            <a:ext cx="10349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US" sz="1100" b="0" i="0" u="none" strike="noStrike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l-GR" sz="1100" b="1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ξ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) [A.U.]</a:t>
            </a:r>
            <a:endParaRPr lang="it-IT" sz="1100" dirty="0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59C77951-D17B-4B7D-8319-575FF82E25F4}"/>
              </a:ext>
            </a:extLst>
          </p:cNvPr>
          <p:cNvSpPr/>
          <p:nvPr/>
        </p:nvSpPr>
        <p:spPr>
          <a:xfrm>
            <a:off x="-4938" y="-10488"/>
            <a:ext cx="782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Integrated X-ray Imaging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29A279D-DBE1-4781-A451-31789C1B537A}"/>
              </a:ext>
            </a:extLst>
          </p:cNvPr>
          <p:cNvSpPr txBox="1"/>
          <p:nvPr/>
        </p:nvSpPr>
        <p:spPr>
          <a:xfrm>
            <a:off x="7968208" y="1696631"/>
            <a:ext cx="10349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US" sz="1100" b="0" i="0" u="none" strike="noStrike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l-GR" sz="1100" b="1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ξ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) [A.U.]</a:t>
            </a:r>
            <a:endParaRPr lang="it-IT" sz="1100" dirty="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5D68D115-71F6-4022-8985-AD620740482F}"/>
              </a:ext>
            </a:extLst>
          </p:cNvPr>
          <p:cNvSpPr txBox="1"/>
          <p:nvPr/>
        </p:nvSpPr>
        <p:spPr>
          <a:xfrm>
            <a:off x="9015632" y="1029625"/>
            <a:ext cx="31763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or a pumping RF power from 40W to 200W: 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changes to the </a:t>
            </a:r>
            <a:r>
              <a:rPr lang="el-GR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ξ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(energy content) of the plasma are clearly visible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. By selecting specific ROIs in the images it is possible to quantitative investigate about the </a:t>
            </a:r>
            <a:r>
              <a:rPr lang="el-GR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ξ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of the emission.</a:t>
            </a:r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0CD8B093-9501-4BC1-9217-440DD5D34202}"/>
              </a:ext>
            </a:extLst>
          </p:cNvPr>
          <p:cNvSpPr txBox="1"/>
          <p:nvPr/>
        </p:nvSpPr>
        <p:spPr>
          <a:xfrm>
            <a:off x="8353" y="6597352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S. Biri et al., Journal of Instrumentation 16 (2021) 02006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023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8E9D196-8A2A-4787-9793-8BDC657AA4F9}"/>
              </a:ext>
            </a:extLst>
          </p:cNvPr>
          <p:cNvGrpSpPr/>
          <p:nvPr/>
        </p:nvGrpSpPr>
        <p:grpSpPr>
          <a:xfrm>
            <a:off x="14727" y="1685337"/>
            <a:ext cx="8385530" cy="1671655"/>
            <a:chOff x="1559496" y="2104717"/>
            <a:chExt cx="9081212" cy="1810340"/>
          </a:xfrm>
        </p:grpSpPr>
        <p:pic>
          <p:nvPicPr>
            <p:cNvPr id="19" name="Immagine 18" descr="Immagine che contiene orologio&#10;&#10;Descrizione generata automaticamente">
              <a:extLst>
                <a:ext uri="{FF2B5EF4-FFF2-40B4-BE49-F238E27FC236}">
                  <a16:creationId xmlns:a16="http://schemas.microsoft.com/office/drawing/2014/main" id="{C3E569E8-DA8E-439D-90BB-16EBD0989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4" r="2142"/>
            <a:stretch/>
          </p:blipFill>
          <p:spPr>
            <a:xfrm>
              <a:off x="3480220" y="2250521"/>
              <a:ext cx="1859696" cy="1650908"/>
            </a:xfrm>
            <a:prstGeom prst="rect">
              <a:avLst/>
            </a:prstGeom>
          </p:spPr>
        </p:pic>
        <p:pic>
          <p:nvPicPr>
            <p:cNvPr id="22" name="Immagine 21" descr="Immagine che contiene orologio&#10;&#10;Descrizione generata automaticamente">
              <a:extLst>
                <a:ext uri="{FF2B5EF4-FFF2-40B4-BE49-F238E27FC236}">
                  <a16:creationId xmlns:a16="http://schemas.microsoft.com/office/drawing/2014/main" id="{091334A3-5FE7-44A1-84BD-4ADEFA0A6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895"/>
            <a:stretch/>
          </p:blipFill>
          <p:spPr>
            <a:xfrm>
              <a:off x="1559496" y="2250522"/>
              <a:ext cx="2002590" cy="1650906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5678B3AC-7C85-40FB-ABF2-A78B36C72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2" r="3333"/>
            <a:stretch/>
          </p:blipFill>
          <p:spPr>
            <a:xfrm>
              <a:off x="5285913" y="2264152"/>
              <a:ext cx="1790399" cy="1650905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95AC06A6-558D-4BDC-B366-E2A5C1687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6" r="4204"/>
            <a:stretch/>
          </p:blipFill>
          <p:spPr>
            <a:xfrm>
              <a:off x="7068111" y="2263087"/>
              <a:ext cx="1772271" cy="1650906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4E6A1648-DAA3-4305-BC08-E253E9F14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1" r="3321"/>
            <a:stretch/>
          </p:blipFill>
          <p:spPr>
            <a:xfrm>
              <a:off x="8850309" y="2263087"/>
              <a:ext cx="1790399" cy="1650906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3E4E3BE4-5B67-4FD3-81A0-CF61FFD91C17}"/>
                </a:ext>
              </a:extLst>
            </p:cNvPr>
            <p:cNvSpPr txBox="1"/>
            <p:nvPr/>
          </p:nvSpPr>
          <p:spPr>
            <a:xfrm>
              <a:off x="1750766" y="2110411"/>
              <a:ext cx="1516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40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2601D335-6D10-44C3-999E-59A86B3D0217}"/>
                </a:ext>
              </a:extLst>
            </p:cNvPr>
            <p:cNvSpPr txBox="1"/>
            <p:nvPr/>
          </p:nvSpPr>
          <p:spPr>
            <a:xfrm>
              <a:off x="3531394" y="2110971"/>
              <a:ext cx="1516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80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D3E37862-8334-4C1D-9C10-4B4159DFE4A9}"/>
                </a:ext>
              </a:extLst>
            </p:cNvPr>
            <p:cNvSpPr txBox="1"/>
            <p:nvPr/>
          </p:nvSpPr>
          <p:spPr>
            <a:xfrm>
              <a:off x="5203510" y="2115160"/>
              <a:ext cx="1566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120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B85112B4-3A56-4ACF-A458-E024F3AEFDBA}"/>
                </a:ext>
              </a:extLst>
            </p:cNvPr>
            <p:cNvSpPr txBox="1"/>
            <p:nvPr/>
          </p:nvSpPr>
          <p:spPr>
            <a:xfrm>
              <a:off x="7028717" y="2107756"/>
              <a:ext cx="1588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160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A42CBC61-E796-4BD0-9D46-33B18EC7E00E}"/>
                </a:ext>
              </a:extLst>
            </p:cNvPr>
            <p:cNvSpPr txBox="1"/>
            <p:nvPr/>
          </p:nvSpPr>
          <p:spPr>
            <a:xfrm>
              <a:off x="8774828" y="2104717"/>
              <a:ext cx="1560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Power: 200 W</a:t>
              </a:r>
              <a:endPara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4" name="Immagine 33">
            <a:extLst>
              <a:ext uri="{FF2B5EF4-FFF2-40B4-BE49-F238E27FC236}">
                <a16:creationId xmlns:a16="http://schemas.microsoft.com/office/drawing/2014/main" id="{C3D1A69E-4700-44A7-9C6F-476137561B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969605"/>
            <a:ext cx="2138268" cy="1600645"/>
          </a:xfrm>
          <a:prstGeom prst="rect">
            <a:avLst/>
          </a:prstGeom>
        </p:spPr>
      </p:pic>
      <p:pic>
        <p:nvPicPr>
          <p:cNvPr id="35" name="Immagine 34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AC4D90AB-9261-4BB1-91AB-BCD65E5F6B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70" y="4989625"/>
            <a:ext cx="2138268" cy="1600645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80F8CF81-50BA-4E6B-B18C-C6D7413A3B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26" y="5005456"/>
            <a:ext cx="2126581" cy="1591896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A337DBF-AD7B-4320-824B-8228414ADC45}"/>
              </a:ext>
            </a:extLst>
          </p:cNvPr>
          <p:cNvSpPr txBox="1"/>
          <p:nvPr/>
        </p:nvSpPr>
        <p:spPr>
          <a:xfrm>
            <a:off x="191344" y="4791770"/>
            <a:ext cx="1728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60% </a:t>
            </a:r>
            <a:r>
              <a:rPr lang="it-IT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FC23C97-1716-4593-A0A5-0DA202B49D6E}"/>
              </a:ext>
            </a:extLst>
          </p:cNvPr>
          <p:cNvSpPr txBox="1"/>
          <p:nvPr/>
        </p:nvSpPr>
        <p:spPr>
          <a:xfrm>
            <a:off x="2511146" y="4791769"/>
            <a:ext cx="1728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80% </a:t>
            </a:r>
            <a:r>
              <a:rPr lang="it-IT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05CEECD8-2242-4682-B890-421F094528FE}"/>
              </a:ext>
            </a:extLst>
          </p:cNvPr>
          <p:cNvSpPr txBox="1"/>
          <p:nvPr/>
        </p:nvSpPr>
        <p:spPr>
          <a:xfrm>
            <a:off x="4799859" y="4833821"/>
            <a:ext cx="1728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100% </a:t>
            </a:r>
            <a:r>
              <a:rPr lang="it-IT" sz="1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F0B8B15-89BA-4864-9C95-C3E94C826A28}"/>
              </a:ext>
            </a:extLst>
          </p:cNvPr>
          <p:cNvSpPr txBox="1"/>
          <p:nvPr/>
        </p:nvSpPr>
        <p:spPr>
          <a:xfrm>
            <a:off x="9015632" y="1029625"/>
            <a:ext cx="31763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or a pumping RF power from 40W to 200W: 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changes to the </a:t>
            </a:r>
            <a:r>
              <a:rPr lang="el-GR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ξ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(energy content) of the plasma are clearly visible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. By selecting specific ROIs in the images it is possible to quantitative investigate about the </a:t>
            </a:r>
            <a:r>
              <a:rPr lang="el-GR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ξ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of the emission.</a:t>
            </a:r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BC929FD-D12E-4499-9D37-51C02B177784}"/>
              </a:ext>
            </a:extLst>
          </p:cNvPr>
          <p:cNvSpPr txBox="1"/>
          <p:nvPr/>
        </p:nvSpPr>
        <p:spPr>
          <a:xfrm>
            <a:off x="7968208" y="1696631"/>
            <a:ext cx="10349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US" sz="1100" b="0" i="0" u="none" strike="noStrike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l-GR" sz="1100" b="1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ξ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) [A.U.]</a:t>
            </a:r>
            <a:endParaRPr lang="it-IT" sz="1100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DFCA82B-EC92-44CD-91A4-5F864FFC7A14}"/>
              </a:ext>
            </a:extLst>
          </p:cNvPr>
          <p:cNvSpPr txBox="1"/>
          <p:nvPr/>
        </p:nvSpPr>
        <p:spPr>
          <a:xfrm>
            <a:off x="6285234" y="4856904"/>
            <a:ext cx="10349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og</a:t>
            </a:r>
            <a:r>
              <a:rPr lang="en-US" sz="1100" b="0" i="0" u="none" strike="noStrike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l-GR" sz="1100" b="1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ξ</a:t>
            </a:r>
            <a:r>
              <a:rPr lang="en-US" sz="11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) [A.U.]</a:t>
            </a:r>
            <a:endParaRPr lang="it-IT" sz="1100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2FE9616-D71B-43F1-8C89-97B07A2EC298}"/>
              </a:ext>
            </a:extLst>
          </p:cNvPr>
          <p:cNvSpPr txBox="1"/>
          <p:nvPr/>
        </p:nvSpPr>
        <p:spPr>
          <a:xfrm>
            <a:off x="9233644" y="2473732"/>
            <a:ext cx="2772220" cy="523220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Confinement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studies vs. plasma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heating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methods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650B2003-4FAF-4C34-8670-37DFCB7D6F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72" y="3019701"/>
            <a:ext cx="2415312" cy="1811484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8C6460D-786C-4177-BA97-7D628A5811A8}"/>
              </a:ext>
            </a:extLst>
          </p:cNvPr>
          <p:cNvSpPr txBox="1"/>
          <p:nvPr/>
        </p:nvSpPr>
        <p:spPr>
          <a:xfrm>
            <a:off x="8966405" y="4830251"/>
            <a:ext cx="32716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two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close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frequency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heating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mode (TCFH) the plasma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is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rearranged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to be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denser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in a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central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region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of the plasma, </a:t>
            </a:r>
            <a:r>
              <a:rPr lang="it-IT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compared</a:t>
            </a:r>
            <a:r>
              <a:rPr lang="it-IT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to single frequency </a:t>
            </a:r>
            <a:r>
              <a:rPr lang="it-IT" sz="1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heating</a:t>
            </a:r>
            <a:r>
              <a:rPr lang="it-IT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(SFH) mode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0E18AF4F-E85D-48ED-9DAD-F3CD3C015A15}"/>
              </a:ext>
            </a:extLst>
          </p:cNvPr>
          <p:cNvSpPr/>
          <p:nvPr/>
        </p:nvSpPr>
        <p:spPr>
          <a:xfrm flipH="1">
            <a:off x="7248128" y="2512694"/>
            <a:ext cx="124659" cy="1242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3B696853-93E4-4FB9-A96C-479D25214496}"/>
              </a:ext>
            </a:extLst>
          </p:cNvPr>
          <p:cNvSpPr/>
          <p:nvPr/>
        </p:nvSpPr>
        <p:spPr>
          <a:xfrm flipH="1">
            <a:off x="7032104" y="2257753"/>
            <a:ext cx="124659" cy="12421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972E3169-029C-4B98-B5AB-D0E7C5B14FA8}"/>
              </a:ext>
            </a:extLst>
          </p:cNvPr>
          <p:cNvCxnSpPr>
            <a:cxnSpLocks/>
          </p:cNvCxnSpPr>
          <p:nvPr/>
        </p:nvCxnSpPr>
        <p:spPr>
          <a:xfrm>
            <a:off x="7094433" y="2401243"/>
            <a:ext cx="153695" cy="2179885"/>
          </a:xfrm>
          <a:prstGeom prst="straightConnector1">
            <a:avLst/>
          </a:prstGeom>
          <a:ln w="12700">
            <a:solidFill>
              <a:srgbClr val="BC70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9500FDB3-48CA-4340-B0F9-7647D731F140}"/>
              </a:ext>
            </a:extLst>
          </p:cNvPr>
          <p:cNvCxnSpPr>
            <a:cxnSpLocks/>
          </p:cNvCxnSpPr>
          <p:nvPr/>
        </p:nvCxnSpPr>
        <p:spPr>
          <a:xfrm>
            <a:off x="7310457" y="2636912"/>
            <a:ext cx="155979" cy="16902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6C915A01-A3DA-4123-BD5B-57A81A3A7EDE}"/>
              </a:ext>
            </a:extLst>
          </p:cNvPr>
          <p:cNvSpPr txBox="1"/>
          <p:nvPr/>
        </p:nvSpPr>
        <p:spPr>
          <a:xfrm>
            <a:off x="7188082" y="4239969"/>
            <a:ext cx="1395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Counts</a:t>
            </a:r>
            <a:r>
              <a:rPr lang="it-IT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ROI-</a:t>
            </a:r>
            <a:r>
              <a:rPr lang="it-IT" sz="1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Hole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1CF4655D-12B7-4A6A-B716-052474ED339F}"/>
              </a:ext>
            </a:extLst>
          </p:cNvPr>
          <p:cNvSpPr txBox="1"/>
          <p:nvPr/>
        </p:nvSpPr>
        <p:spPr>
          <a:xfrm>
            <a:off x="7176120" y="4484961"/>
            <a:ext cx="1395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>
                <a:solidFill>
                  <a:srgbClr val="BC701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Counts</a:t>
            </a:r>
            <a:r>
              <a:rPr lang="it-IT" sz="1200" b="1" dirty="0">
                <a:solidFill>
                  <a:srgbClr val="BC701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ROI-Side</a:t>
            </a:r>
            <a:endParaRPr lang="it-IT" sz="1200" dirty="0">
              <a:solidFill>
                <a:srgbClr val="BC7014"/>
              </a:solidFill>
            </a:endParaRPr>
          </a:p>
        </p:txBody>
      </p: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F78AB8BD-96D9-414D-ABE6-2A901ABC7002}"/>
              </a:ext>
            </a:extLst>
          </p:cNvPr>
          <p:cNvCxnSpPr/>
          <p:nvPr/>
        </p:nvCxnSpPr>
        <p:spPr>
          <a:xfrm>
            <a:off x="7254301" y="4504980"/>
            <a:ext cx="12046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80D8533D-99DD-43EF-8E81-50EB91013922}"/>
              </a:ext>
            </a:extLst>
          </p:cNvPr>
          <p:cNvSpPr txBox="1"/>
          <p:nvPr/>
        </p:nvSpPr>
        <p:spPr>
          <a:xfrm>
            <a:off x="6744072" y="5903694"/>
            <a:ext cx="4505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accepted to be published on Plasma Phys. Control. Fusion</a:t>
            </a:r>
            <a:endParaRPr lang="en-US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9CEAB608-0B35-4A99-A370-434F63907735}"/>
              </a:ext>
            </a:extLst>
          </p:cNvPr>
          <p:cNvSpPr txBox="1"/>
          <p:nvPr/>
        </p:nvSpPr>
        <p:spPr>
          <a:xfrm>
            <a:off x="47328" y="980728"/>
            <a:ext cx="4708854" cy="307777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Integrated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X-ray Imaging vs. RF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pumping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power scaling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45D1AF3-58DB-48C9-BC1D-24A387FA106F}"/>
              </a:ext>
            </a:extLst>
          </p:cNvPr>
          <p:cNvSpPr txBox="1"/>
          <p:nvPr/>
        </p:nvSpPr>
        <p:spPr>
          <a:xfrm>
            <a:off x="63477" y="4019427"/>
            <a:ext cx="4565649" cy="307777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Integrated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X-ray Imaging vs. RF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magnetic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field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profile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8E82BFB6-0AEC-4232-A5BC-6F10C695EF4A}"/>
              </a:ext>
            </a:extLst>
          </p:cNvPr>
          <p:cNvSpPr/>
          <p:nvPr/>
        </p:nvSpPr>
        <p:spPr>
          <a:xfrm>
            <a:off x="-4938" y="-10488"/>
            <a:ext cx="782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Integrated X-ray Imaging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C3E7BBDB-7E58-4341-8CE5-EB4C29ACE156}"/>
              </a:ext>
            </a:extLst>
          </p:cNvPr>
          <p:cNvGrpSpPr/>
          <p:nvPr/>
        </p:nvGrpSpPr>
        <p:grpSpPr>
          <a:xfrm>
            <a:off x="1127448" y="1298993"/>
            <a:ext cx="2014636" cy="320966"/>
            <a:chOff x="1127448" y="1298993"/>
            <a:chExt cx="2014636" cy="320966"/>
          </a:xfrm>
        </p:grpSpPr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AB013837-2D5E-400E-9689-AA9E2D45A61A}"/>
                </a:ext>
              </a:extLst>
            </p:cNvPr>
            <p:cNvSpPr/>
            <p:nvPr/>
          </p:nvSpPr>
          <p:spPr>
            <a:xfrm>
              <a:off x="1127448" y="1298993"/>
              <a:ext cx="1901352" cy="307512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AC79EAEC-91EE-4861-8F13-FF69CEA5706F}"/>
                </a:ext>
              </a:extLst>
            </p:cNvPr>
            <p:cNvSpPr txBox="1"/>
            <p:nvPr/>
          </p:nvSpPr>
          <p:spPr>
            <a:xfrm>
              <a:off x="1153945" y="1312182"/>
              <a:ext cx="19881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frequency: 13.9 GHz</a:t>
              </a:r>
            </a:p>
          </p:txBody>
        </p:sp>
      </p:grpSp>
      <p:sp>
        <p:nvSpPr>
          <p:cNvPr id="70" name="Rettangolo 69">
            <a:extLst>
              <a:ext uri="{FF2B5EF4-FFF2-40B4-BE49-F238E27FC236}">
                <a16:creationId xmlns:a16="http://schemas.microsoft.com/office/drawing/2014/main" id="{3D19A612-AEA5-44CB-969F-692DCD2A79EA}"/>
              </a:ext>
            </a:extLst>
          </p:cNvPr>
          <p:cNvSpPr/>
          <p:nvPr/>
        </p:nvSpPr>
        <p:spPr>
          <a:xfrm>
            <a:off x="651910" y="4365280"/>
            <a:ext cx="2611797" cy="30751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EDA21BAC-14BB-47CA-A6F3-486BABC022D4}"/>
              </a:ext>
            </a:extLst>
          </p:cNvPr>
          <p:cNvSpPr txBox="1"/>
          <p:nvPr/>
        </p:nvSpPr>
        <p:spPr>
          <a:xfrm>
            <a:off x="678408" y="4378469"/>
            <a:ext cx="26767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frequency: 13.9 GHz @ 200W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23E5BB5F-7CC0-4E00-91BB-1AC210BE0C98}"/>
              </a:ext>
            </a:extLst>
          </p:cNvPr>
          <p:cNvSpPr txBox="1"/>
          <p:nvPr/>
        </p:nvSpPr>
        <p:spPr>
          <a:xfrm>
            <a:off x="6744072" y="5759678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S. Biri et al., Journal of Instrumentation 16 (2021) 02006 </a:t>
            </a: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B2A433C9-0255-4545-B36C-3C9859D156B1}"/>
              </a:ext>
            </a:extLst>
          </p:cNvPr>
          <p:cNvGrpSpPr/>
          <p:nvPr/>
        </p:nvGrpSpPr>
        <p:grpSpPr>
          <a:xfrm>
            <a:off x="4014464" y="640108"/>
            <a:ext cx="5472608" cy="340620"/>
            <a:chOff x="3567593" y="1181659"/>
            <a:chExt cx="5472608" cy="340620"/>
          </a:xfrm>
        </p:grpSpPr>
        <p:sp>
          <p:nvSpPr>
            <p:cNvPr id="73" name="Rettangolo con angoli arrotondati 72">
              <a:extLst>
                <a:ext uri="{FF2B5EF4-FFF2-40B4-BE49-F238E27FC236}">
                  <a16:creationId xmlns:a16="http://schemas.microsoft.com/office/drawing/2014/main" id="{933CB916-56E4-4D79-A8F7-51B3221B0DF2}"/>
                </a:ext>
              </a:extLst>
            </p:cNvPr>
            <p:cNvSpPr/>
            <p:nvPr/>
          </p:nvSpPr>
          <p:spPr bwMode="auto">
            <a:xfrm>
              <a:off x="3639601" y="1181659"/>
              <a:ext cx="5040557" cy="340620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89A2D6AA-8049-4F6A-BD58-D00AB6A236B2}"/>
                </a:ext>
              </a:extLst>
            </p:cNvPr>
            <p:cNvSpPr/>
            <p:nvPr/>
          </p:nvSpPr>
          <p:spPr>
            <a:xfrm>
              <a:off x="3567593" y="1181659"/>
              <a:ext cx="54726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The Experimental Results: Integrated X-rays Imaging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396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uppo 94">
            <a:extLst>
              <a:ext uri="{FF2B5EF4-FFF2-40B4-BE49-F238E27FC236}">
                <a16:creationId xmlns:a16="http://schemas.microsoft.com/office/drawing/2014/main" id="{6DB5DCFD-D8F7-4D4C-A3DF-3BB99C3DDE93}"/>
              </a:ext>
            </a:extLst>
          </p:cNvPr>
          <p:cNvGrpSpPr/>
          <p:nvPr/>
        </p:nvGrpSpPr>
        <p:grpSpPr>
          <a:xfrm>
            <a:off x="7032104" y="4077072"/>
            <a:ext cx="3392952" cy="2807956"/>
            <a:chOff x="6660232" y="688936"/>
            <a:chExt cx="2232248" cy="1893309"/>
          </a:xfrm>
        </p:grpSpPr>
        <p:grpSp>
          <p:nvGrpSpPr>
            <p:cNvPr id="93" name="Gruppo 92">
              <a:extLst>
                <a:ext uri="{FF2B5EF4-FFF2-40B4-BE49-F238E27FC236}">
                  <a16:creationId xmlns:a16="http://schemas.microsoft.com/office/drawing/2014/main" id="{44DF7A9E-EC5F-4FD4-A760-1E201FD7A041}"/>
                </a:ext>
              </a:extLst>
            </p:cNvPr>
            <p:cNvGrpSpPr/>
            <p:nvPr/>
          </p:nvGrpSpPr>
          <p:grpSpPr>
            <a:xfrm>
              <a:off x="6660232" y="688936"/>
              <a:ext cx="2020308" cy="1893309"/>
              <a:chOff x="6660232" y="688936"/>
              <a:chExt cx="2020308" cy="1893309"/>
            </a:xfrm>
          </p:grpSpPr>
          <p:grpSp>
            <p:nvGrpSpPr>
              <p:cNvPr id="73" name="Gruppo 72">
                <a:extLst>
                  <a:ext uri="{FF2B5EF4-FFF2-40B4-BE49-F238E27FC236}">
                    <a16:creationId xmlns:a16="http://schemas.microsoft.com/office/drawing/2014/main" id="{F93C47A1-1776-4D6C-9268-DDAB099862C0}"/>
                  </a:ext>
                </a:extLst>
              </p:cNvPr>
              <p:cNvGrpSpPr/>
              <p:nvPr/>
            </p:nvGrpSpPr>
            <p:grpSpPr>
              <a:xfrm>
                <a:off x="6660232" y="688936"/>
                <a:ext cx="2020308" cy="1893309"/>
                <a:chOff x="6660232" y="688936"/>
                <a:chExt cx="2020308" cy="1893309"/>
              </a:xfrm>
            </p:grpSpPr>
            <p:pic>
              <p:nvPicPr>
                <p:cNvPr id="71" name="Immagine 70">
                  <a:extLst>
                    <a:ext uri="{FF2B5EF4-FFF2-40B4-BE49-F238E27FC236}">
                      <a16:creationId xmlns:a16="http://schemas.microsoft.com/office/drawing/2014/main" id="{397443D8-1CB6-45BF-811E-F2EEA6080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04" r="5367" b="32105"/>
                <a:stretch/>
              </p:blipFill>
              <p:spPr>
                <a:xfrm>
                  <a:off x="6660232" y="688936"/>
                  <a:ext cx="2017013" cy="1659944"/>
                </a:xfrm>
                <a:prstGeom prst="rect">
                  <a:avLst/>
                </a:prstGeom>
              </p:spPr>
            </p:pic>
            <p:sp>
              <p:nvSpPr>
                <p:cNvPr id="72" name="CasellaDiTesto 71">
                  <a:extLst>
                    <a:ext uri="{FF2B5EF4-FFF2-40B4-BE49-F238E27FC236}">
                      <a16:creationId xmlns:a16="http://schemas.microsoft.com/office/drawing/2014/main" id="{326C730B-E89E-495D-9735-74B1E761FC27}"/>
                    </a:ext>
                  </a:extLst>
                </p:cNvPr>
                <p:cNvSpPr txBox="1"/>
                <p:nvPr/>
              </p:nvSpPr>
              <p:spPr>
                <a:xfrm>
                  <a:off x="7020272" y="2315411"/>
                  <a:ext cx="1660268" cy="26683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#1             #2           #3</a:t>
                  </a:r>
                </a:p>
              </p:txBody>
            </p:sp>
          </p:grpSp>
          <p:sp>
            <p:nvSpPr>
              <p:cNvPr id="76" name="Rettangolo 75">
                <a:extLst>
                  <a:ext uri="{FF2B5EF4-FFF2-40B4-BE49-F238E27FC236}">
                    <a16:creationId xmlns:a16="http://schemas.microsoft.com/office/drawing/2014/main" id="{DF980536-C8D2-4B13-9195-E31D8B0CE54D}"/>
                  </a:ext>
                </a:extLst>
              </p:cNvPr>
              <p:cNvSpPr/>
              <p:nvPr/>
            </p:nvSpPr>
            <p:spPr>
              <a:xfrm>
                <a:off x="6986950" y="1035983"/>
                <a:ext cx="249346" cy="1246981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>
                <a:extLst>
                  <a:ext uri="{FF2B5EF4-FFF2-40B4-BE49-F238E27FC236}">
                    <a16:creationId xmlns:a16="http://schemas.microsoft.com/office/drawing/2014/main" id="{04C93863-C4B5-4C87-804C-E6BA4241E488}"/>
                  </a:ext>
                </a:extLst>
              </p:cNvPr>
              <p:cNvSpPr/>
              <p:nvPr/>
            </p:nvSpPr>
            <p:spPr>
              <a:xfrm>
                <a:off x="7557262" y="1958545"/>
                <a:ext cx="249346" cy="318327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Rettangolo 79">
                <a:extLst>
                  <a:ext uri="{FF2B5EF4-FFF2-40B4-BE49-F238E27FC236}">
                    <a16:creationId xmlns:a16="http://schemas.microsoft.com/office/drawing/2014/main" id="{ACD27397-A6D5-471E-90D6-77C28ED13630}"/>
                  </a:ext>
                </a:extLst>
              </p:cNvPr>
              <p:cNvSpPr/>
              <p:nvPr/>
            </p:nvSpPr>
            <p:spPr>
              <a:xfrm>
                <a:off x="8159574" y="2156919"/>
                <a:ext cx="249346" cy="119953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2" name="Rettangolo 81">
                <a:extLst>
                  <a:ext uri="{FF2B5EF4-FFF2-40B4-BE49-F238E27FC236}">
                    <a16:creationId xmlns:a16="http://schemas.microsoft.com/office/drawing/2014/main" id="{BAE2B474-1B6B-48AF-8BD8-5E00F9E22B43}"/>
                  </a:ext>
                </a:extLst>
              </p:cNvPr>
              <p:cNvSpPr/>
              <p:nvPr/>
            </p:nvSpPr>
            <p:spPr>
              <a:xfrm>
                <a:off x="7014651" y="737724"/>
                <a:ext cx="216024" cy="11037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" name="Rettangolo 83">
                <a:extLst>
                  <a:ext uri="{FF2B5EF4-FFF2-40B4-BE49-F238E27FC236}">
                    <a16:creationId xmlns:a16="http://schemas.microsoft.com/office/drawing/2014/main" id="{F041ADD6-8EB9-41AA-9B08-AE074E3C05A0}"/>
                  </a:ext>
                </a:extLst>
              </p:cNvPr>
              <p:cNvSpPr/>
              <p:nvPr/>
            </p:nvSpPr>
            <p:spPr>
              <a:xfrm>
                <a:off x="7231620" y="1376198"/>
                <a:ext cx="249346" cy="900674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86" name="Rettangolo 85">
                <a:extLst>
                  <a:ext uri="{FF2B5EF4-FFF2-40B4-BE49-F238E27FC236}">
                    <a16:creationId xmlns:a16="http://schemas.microsoft.com/office/drawing/2014/main" id="{8D106F4D-1C7D-46D5-B077-48BD05891FA4}"/>
                  </a:ext>
                </a:extLst>
              </p:cNvPr>
              <p:cNvSpPr/>
              <p:nvPr/>
            </p:nvSpPr>
            <p:spPr>
              <a:xfrm>
                <a:off x="7801693" y="1216055"/>
                <a:ext cx="249346" cy="1060817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8" name="Rettangolo 87">
                <a:extLst>
                  <a:ext uri="{FF2B5EF4-FFF2-40B4-BE49-F238E27FC236}">
                    <a16:creationId xmlns:a16="http://schemas.microsoft.com/office/drawing/2014/main" id="{E2281542-7136-447F-A120-4FA1D2475440}"/>
                  </a:ext>
                </a:extLst>
              </p:cNvPr>
              <p:cNvSpPr/>
              <p:nvPr/>
            </p:nvSpPr>
            <p:spPr>
              <a:xfrm>
                <a:off x="8392782" y="1029893"/>
                <a:ext cx="249346" cy="1246980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300FBD4E-7401-4CA5-9242-C813A9D7F8A1}"/>
                  </a:ext>
                </a:extLst>
              </p:cNvPr>
              <p:cNvSpPr/>
              <p:nvPr/>
            </p:nvSpPr>
            <p:spPr>
              <a:xfrm>
                <a:off x="7014651" y="870352"/>
                <a:ext cx="216024" cy="107345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8E79A33E-9ECB-43D1-913D-A6F11BACF338}"/>
                </a:ext>
              </a:extLst>
            </p:cNvPr>
            <p:cNvSpPr txBox="1"/>
            <p:nvPr/>
          </p:nvSpPr>
          <p:spPr>
            <a:xfrm>
              <a:off x="7245260" y="692696"/>
              <a:ext cx="16472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</a:t>
              </a:r>
              <a:r>
                <a:rPr lang="it-IT" sz="800" b="1" baseline="-25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  <a:p>
              <a:r>
                <a:rPr lang="it-IT" sz="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Core/Side Plasma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58864490-1885-49C4-9EB5-35EAF02C66A2}"/>
              </a:ext>
            </a:extLst>
          </p:cNvPr>
          <p:cNvSpPr/>
          <p:nvPr/>
        </p:nvSpPr>
        <p:spPr>
          <a:xfrm>
            <a:off x="170207" y="5807221"/>
            <a:ext cx="5469496" cy="75974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A2DB7FB-7C49-47A4-8F5C-C0450363CC95}"/>
              </a:ext>
            </a:extLst>
          </p:cNvPr>
          <p:cNvSpPr/>
          <p:nvPr/>
        </p:nvSpPr>
        <p:spPr>
          <a:xfrm>
            <a:off x="4727198" y="4048800"/>
            <a:ext cx="2644263" cy="42030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1505372-08F8-485C-8C5F-1296C84F1274}"/>
              </a:ext>
            </a:extLst>
          </p:cNvPr>
          <p:cNvSpPr/>
          <p:nvPr/>
        </p:nvSpPr>
        <p:spPr>
          <a:xfrm>
            <a:off x="4820541" y="1129965"/>
            <a:ext cx="1995539" cy="42030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69" name="Immagine 68">
            <a:extLst>
              <a:ext uri="{FF2B5EF4-FFF2-40B4-BE49-F238E27FC236}">
                <a16:creationId xmlns:a16="http://schemas.microsoft.com/office/drawing/2014/main" id="{21610B96-8E73-47D7-85DE-7198FA9272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"/>
          <a:stretch/>
        </p:blipFill>
        <p:spPr>
          <a:xfrm>
            <a:off x="6960158" y="938524"/>
            <a:ext cx="3875059" cy="27849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28D916-74CC-4028-B673-B1BBEC93810F}"/>
              </a:ext>
            </a:extLst>
          </p:cNvPr>
          <p:cNvSpPr txBox="1"/>
          <p:nvPr/>
        </p:nvSpPr>
        <p:spPr>
          <a:xfrm>
            <a:off x="7119179" y="608587"/>
            <a:ext cx="503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Plasma Sources </a:t>
            </a:r>
            <a:r>
              <a:rPr lang="fr-F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Technol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. 28 (2019) 085021</a:t>
            </a:r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F0847D-9BE6-4011-948C-96B199D2477C}"/>
              </a:ext>
            </a:extLst>
          </p:cNvPr>
          <p:cNvSpPr txBox="1"/>
          <p:nvPr/>
        </p:nvSpPr>
        <p:spPr>
          <a:xfrm>
            <a:off x="170207" y="608587"/>
            <a:ext cx="450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X-</a:t>
            </a:r>
            <a:r>
              <a:rPr lang="it-IT" sz="20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ray</a:t>
            </a:r>
            <a:r>
              <a:rPr lang="it-IT" sz="20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Imaging vs. RF </a:t>
            </a:r>
            <a:r>
              <a:rPr lang="it-IT" sz="20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pumping</a:t>
            </a:r>
            <a:r>
              <a:rPr lang="it-IT" sz="20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power</a:t>
            </a:r>
            <a:endParaRPr lang="en-US" sz="20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5A7B61D-E163-48D6-BEDC-529F50BD2B0A}"/>
              </a:ext>
            </a:extLst>
          </p:cNvPr>
          <p:cNvSpPr txBox="1"/>
          <p:nvPr/>
        </p:nvSpPr>
        <p:spPr>
          <a:xfrm>
            <a:off x="4401224" y="1180934"/>
            <a:ext cx="2558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b="1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Losses</a:t>
            </a:r>
            <a:r>
              <a:rPr lang="it-IT" b="1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vs. Plasma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60190702-0C9D-406C-8316-389BA35F3A02}"/>
                  </a:ext>
                </a:extLst>
              </p:cNvPr>
              <p:cNvSpPr txBox="1"/>
              <p:nvPr/>
            </p:nvSpPr>
            <p:spPr>
              <a:xfrm>
                <a:off x="4401224" y="4096277"/>
                <a:ext cx="36945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b="1" dirty="0" smtClean="0">
                        <a:solidFill>
                          <a:srgbClr val="00B05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Plasma</m:t>
                    </m:r>
                    <m:r>
                      <m:rPr>
                        <m:nor/>
                      </m:rPr>
                      <a:rPr lang="it-IT" b="1" baseline="-25000" dirty="0" smtClean="0">
                        <a:solidFill>
                          <a:srgbClr val="00B05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Core</m:t>
                    </m:r>
                  </m:oMath>
                </a14:m>
                <a:r>
                  <a:rPr lang="it-IT" b="1" dirty="0">
                    <a:solidFill>
                      <a:srgbClr val="00B05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vs.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b="1" dirty="0">
                        <a:solidFill>
                          <a:srgbClr val="00B05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Plasma</m:t>
                    </m:r>
                    <m:r>
                      <m:rPr>
                        <m:nor/>
                      </m:rPr>
                      <a:rPr lang="it-IT" b="1" baseline="-25000" dirty="0">
                        <a:solidFill>
                          <a:srgbClr val="00B05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m:t>Side</m:t>
                    </m:r>
                  </m:oMath>
                </a14:m>
                <a:endParaRPr lang="it-IT" b="1" dirty="0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60190702-0C9D-406C-8316-389BA35F3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224" y="4096277"/>
                <a:ext cx="3694535" cy="369332"/>
              </a:xfrm>
              <a:prstGeom prst="rect">
                <a:avLst/>
              </a:prstGeom>
              <a:blipFill>
                <a:blip r:embed="rId12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FA8CDC4F-36F9-4C1F-B19A-FFD5460D762D}"/>
              </a:ext>
            </a:extLst>
          </p:cNvPr>
          <p:cNvSpPr txBox="1"/>
          <p:nvPr/>
        </p:nvSpPr>
        <p:spPr>
          <a:xfrm>
            <a:off x="212850" y="5948380"/>
            <a:ext cx="5469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" panose="02020603050405020304" pitchFamily="18" charset="0"/>
                <a:cs typeface="Times" panose="02020603050405020304" pitchFamily="18" charset="0"/>
              </a:rPr>
              <a:t>‘‘</a:t>
            </a:r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Live</a:t>
            </a:r>
            <a:r>
              <a:rPr lang="it-IT" b="1" dirty="0">
                <a:latin typeface="Times" panose="02020603050405020304" pitchFamily="18" charset="0"/>
                <a:cs typeface="Times" panose="02020603050405020304" pitchFamily="18" charset="0"/>
              </a:rPr>
              <a:t>’’</a:t>
            </a:r>
            <a:r>
              <a:rPr lang="it-IT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b="1" dirty="0">
                <a:latin typeface="Times" panose="02020603050405020304" pitchFamily="18" charset="0"/>
                <a:cs typeface="Times" panose="02020603050405020304" pitchFamily="18" charset="0"/>
              </a:rPr>
              <a:t>plasma </a:t>
            </a:r>
            <a:r>
              <a:rPr lang="it-IT" b="1" dirty="0" err="1">
                <a:latin typeface="Times" panose="02020603050405020304" pitchFamily="18" charset="0"/>
                <a:cs typeface="Times" panose="02020603050405020304" pitchFamily="18" charset="0"/>
              </a:rPr>
              <a:t>structure</a:t>
            </a:r>
            <a:r>
              <a:rPr lang="it-IT" b="1" dirty="0">
                <a:latin typeface="Times" panose="02020603050405020304" pitchFamily="18" charset="0"/>
                <a:cs typeface="Times" panose="02020603050405020304" pitchFamily="18" charset="0"/>
              </a:rPr>
              <a:t> and </a:t>
            </a:r>
            <a:r>
              <a:rPr lang="it-IT" b="1" dirty="0" err="1">
                <a:latin typeface="Times" panose="02020603050405020304" pitchFamily="18" charset="0"/>
                <a:cs typeface="Times" panose="02020603050405020304" pitchFamily="18" charset="0"/>
              </a:rPr>
              <a:t>emission</a:t>
            </a:r>
            <a:r>
              <a:rPr lang="it-IT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b="1" dirty="0" err="1">
                <a:latin typeface="Times" panose="02020603050405020304" pitchFamily="18" charset="0"/>
                <a:cs typeface="Times" panose="02020603050405020304" pitchFamily="18" charset="0"/>
              </a:rPr>
              <a:t>investigations</a:t>
            </a:r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it-IT" b="1" dirty="0"/>
          </a:p>
        </p:txBody>
      </p:sp>
      <p:pic>
        <p:nvPicPr>
          <p:cNvPr id="29" name="Registrazione schermo 7">
            <a:hlinkClick r:id="" action="ppaction://media"/>
            <a:extLst>
              <a:ext uri="{FF2B5EF4-FFF2-40B4-BE49-F238E27FC236}">
                <a16:creationId xmlns:a16="http://schemas.microsoft.com/office/drawing/2014/main" id="{F9D0D2CD-1B9C-4DB9-9CCC-CD886C86E9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371" y="1480239"/>
            <a:ext cx="4548327" cy="3820365"/>
          </a:xfrm>
          <a:prstGeom prst="rect">
            <a:avLst/>
          </a:prstGeom>
        </p:spPr>
      </p:pic>
      <p:sp>
        <p:nvSpPr>
          <p:cNvPr id="30" name="Segnaposto numero diapositiva 17">
            <a:extLst>
              <a:ext uri="{FF2B5EF4-FFF2-40B4-BE49-F238E27FC236}">
                <a16:creationId xmlns:a16="http://schemas.microsoft.com/office/drawing/2014/main" id="{B2058054-006D-476E-80FB-58152F26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88F3A606-3907-417B-B440-2BBF43AD71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C35C0AAD-417C-41D2-A00A-65A0779AAFB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4D894B1D-67CB-448E-BEA5-0DD86241AFB1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4" name="Immagine 33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534BAC16-D86B-4BFF-B366-496F5CC87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id="{860804CC-7F18-40BF-B3DD-CDDCDE023C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085CB10E-70FD-487A-B63B-25EFED91A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32268357-CF5C-44DE-91E5-E711134E60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FAE3E8EC-EE2B-4E6B-9AA1-68823D0E7745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56FBD7CF-7585-43AA-8D4D-BA070025BFBD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41" name="Immagine 40">
                <a:extLst>
                  <a:ext uri="{FF2B5EF4-FFF2-40B4-BE49-F238E27FC236}">
                    <a16:creationId xmlns:a16="http://schemas.microsoft.com/office/drawing/2014/main" id="{AF9EF5BC-B8C7-4E16-98E6-F43A234A3D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CDF60F6E-F655-47D7-AF53-93362ECF92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C62E85A7-4FCC-46EE-802E-AEFB3A5B2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43" name="Rettangolo 42">
            <a:extLst>
              <a:ext uri="{FF2B5EF4-FFF2-40B4-BE49-F238E27FC236}">
                <a16:creationId xmlns:a16="http://schemas.microsoft.com/office/drawing/2014/main" id="{633F0310-C4F9-4A73-B4E9-4A069D0F4CE3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CB1454E-722F-4275-89F6-ED368DFB2762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E5ECC456-0961-482F-BABB-4ADD110CD5DD}"/>
              </a:ext>
            </a:extLst>
          </p:cNvPr>
          <p:cNvSpPr/>
          <p:nvPr/>
        </p:nvSpPr>
        <p:spPr>
          <a:xfrm>
            <a:off x="-4938" y="-10488"/>
            <a:ext cx="782912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Integrated X-ray Imaging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02FB6A2-5C7B-412F-87C0-7EDF67AB62BC}"/>
              </a:ext>
            </a:extLst>
          </p:cNvPr>
          <p:cNvSpPr txBox="1"/>
          <p:nvPr/>
        </p:nvSpPr>
        <p:spPr>
          <a:xfrm>
            <a:off x="7371461" y="3805454"/>
            <a:ext cx="4505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accepted to be published on Plasma Phys. Control. Fusion</a:t>
            </a:r>
            <a:endParaRPr lang="en-US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0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2F015F3-7380-45AB-A5A0-CB220BA661F9}"/>
              </a:ext>
            </a:extLst>
          </p:cNvPr>
          <p:cNvGrpSpPr/>
          <p:nvPr/>
        </p:nvGrpSpPr>
        <p:grpSpPr>
          <a:xfrm>
            <a:off x="4788247" y="534813"/>
            <a:ext cx="1564098" cy="406967"/>
            <a:chOff x="4896696" y="141745"/>
            <a:chExt cx="3014351" cy="406967"/>
          </a:xfrm>
        </p:grpSpPr>
        <p:sp>
          <p:nvSpPr>
            <p:cNvPr id="22" name="Rettangolo con angoli arrotondati 21">
              <a:extLst>
                <a:ext uri="{FF2B5EF4-FFF2-40B4-BE49-F238E27FC236}">
                  <a16:creationId xmlns:a16="http://schemas.microsoft.com/office/drawing/2014/main" id="{9D2535F3-63A4-4322-9907-BB1EADB6BB87}"/>
                </a:ext>
              </a:extLst>
            </p:cNvPr>
            <p:cNvSpPr/>
            <p:nvPr/>
          </p:nvSpPr>
          <p:spPr bwMode="auto">
            <a:xfrm>
              <a:off x="4896696" y="145335"/>
              <a:ext cx="3014351" cy="403377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3CE1CC6B-F391-4F7B-B952-3F0BDC1672A1}"/>
                </a:ext>
              </a:extLst>
            </p:cNvPr>
            <p:cNvSpPr/>
            <p:nvPr/>
          </p:nvSpPr>
          <p:spPr>
            <a:xfrm>
              <a:off x="5006341" y="141745"/>
              <a:ext cx="27950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Data Analysis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9E47283-18F6-4629-B3AF-782CA07538DC}"/>
              </a:ext>
            </a:extLst>
          </p:cNvPr>
          <p:cNvSpPr txBox="1"/>
          <p:nvPr/>
        </p:nvSpPr>
        <p:spPr>
          <a:xfrm>
            <a:off x="1183978" y="2452258"/>
            <a:ext cx="2364849" cy="307777"/>
          </a:xfrm>
          <a:prstGeom prst="rect">
            <a:avLst/>
          </a:prstGeom>
          <a:solidFill>
            <a:srgbClr val="A80000"/>
          </a:solidFill>
          <a:ln>
            <a:solidFill>
              <a:srgbClr val="A8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Integrated</a:t>
            </a:r>
            <a:r>
              <a:rPr lang="it-IT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X-ray Imaging</a:t>
            </a:r>
            <a:endParaRPr lang="en-US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739E28B-7F56-4FD8-A6C7-44355941900B}"/>
              </a:ext>
            </a:extLst>
          </p:cNvPr>
          <p:cNvSpPr txBox="1"/>
          <p:nvPr/>
        </p:nvSpPr>
        <p:spPr>
          <a:xfrm>
            <a:off x="6432847" y="2446293"/>
            <a:ext cx="3935946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Single Photon Counted (</a:t>
            </a:r>
            <a:r>
              <a:rPr lang="en-US" sz="1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SPhC</a:t>
            </a:r>
            <a:r>
              <a:rPr lang="en-US" sz="1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) X-ray Imaging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F55500CF-21E8-439A-8628-2ACAA163D69E}"/>
              </a:ext>
            </a:extLst>
          </p:cNvPr>
          <p:cNvCxnSpPr/>
          <p:nvPr/>
        </p:nvCxnSpPr>
        <p:spPr bwMode="auto">
          <a:xfrm flipH="1">
            <a:off x="2967969" y="1090333"/>
            <a:ext cx="1918901" cy="12507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82D7D7D-DC07-4B9A-9FA2-FB4D6A2FDE20}"/>
              </a:ext>
            </a:extLst>
          </p:cNvPr>
          <p:cNvCxnSpPr/>
          <p:nvPr/>
        </p:nvCxnSpPr>
        <p:spPr bwMode="auto">
          <a:xfrm>
            <a:off x="6432847" y="1090333"/>
            <a:ext cx="1967973" cy="1238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453448F-CC7A-417A-93DC-0D3F5976E211}"/>
              </a:ext>
            </a:extLst>
          </p:cNvPr>
          <p:cNvSpPr txBox="1"/>
          <p:nvPr/>
        </p:nvSpPr>
        <p:spPr>
          <a:xfrm>
            <a:off x="1095761" y="2984768"/>
            <a:ext cx="295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CCD: Sensitive position detector</a:t>
            </a:r>
          </a:p>
          <a:p>
            <a:pPr algn="just"/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investigate the </a:t>
            </a:r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7A6625C-16E9-478C-B0B1-137F57281536}"/>
              </a:ext>
            </a:extLst>
          </p:cNvPr>
          <p:cNvSpPr txBox="1"/>
          <p:nvPr/>
        </p:nvSpPr>
        <p:spPr>
          <a:xfrm>
            <a:off x="6282234" y="3649573"/>
            <a:ext cx="47796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decoupling of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versus energy </a:t>
            </a:r>
            <a:endParaRPr lang="it-IT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short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-time (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milliseconds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it-IT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thousands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frames</a:t>
            </a:r>
            <a:endParaRPr lang="it-IT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400" b="1" dirty="0">
                <a:solidFill>
                  <a:srgbClr val="005828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(or more)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photons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hit the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pixel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of a single image-frame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minimized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 </a:t>
            </a:r>
            <a:r>
              <a:rPr 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information</a:t>
            </a:r>
            <a:r>
              <a:rPr lang="it-IT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energies</a:t>
            </a:r>
            <a:r>
              <a:rPr lang="it-IT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incident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photons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B5D1798-F0B1-4673-BF75-B0B1F4F09078}"/>
              </a:ext>
            </a:extLst>
          </p:cNvPr>
          <p:cNvSpPr txBox="1"/>
          <p:nvPr/>
        </p:nvSpPr>
        <p:spPr>
          <a:xfrm>
            <a:off x="5912020" y="2994924"/>
            <a:ext cx="495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pixel </a:t>
            </a:r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becomes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indipendent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spectrally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-sensitive detector:</a:t>
            </a:r>
          </a:p>
          <a:p>
            <a:pPr algn="ctr"/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SPATIALLY-RESOLVED SPECTROSCOPY pixel-by-pixel 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695CE4D5-A1A3-4B1B-901C-CA7A6E389F1B}"/>
              </a:ext>
            </a:extLst>
          </p:cNvPr>
          <p:cNvSpPr/>
          <p:nvPr/>
        </p:nvSpPr>
        <p:spPr>
          <a:xfrm>
            <a:off x="-4937" y="-10488"/>
            <a:ext cx="545286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Analytical Methods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93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26223C3-8E30-49F4-A1B5-17C03D35EE6A}"/>
              </a:ext>
            </a:extLst>
          </p:cNvPr>
          <p:cNvGrpSpPr/>
          <p:nvPr/>
        </p:nvGrpSpPr>
        <p:grpSpPr>
          <a:xfrm>
            <a:off x="3276393" y="1053864"/>
            <a:ext cx="7580219" cy="5189440"/>
            <a:chOff x="3762894" y="-2690552"/>
            <a:chExt cx="7580219" cy="5189440"/>
          </a:xfrm>
        </p:grpSpPr>
        <p:pic>
          <p:nvPicPr>
            <p:cNvPr id="19" name="Immagine 18" descr="Immagine che contiene mappa, testo&#10;&#10;Descrizione generata automaticamente">
              <a:extLst>
                <a:ext uri="{FF2B5EF4-FFF2-40B4-BE49-F238E27FC236}">
                  <a16:creationId xmlns:a16="http://schemas.microsoft.com/office/drawing/2014/main" id="{C0570B54-85C6-4DB7-A160-F0D402A52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7"/>
            <a:stretch/>
          </p:blipFill>
          <p:spPr>
            <a:xfrm>
              <a:off x="6726517" y="116632"/>
              <a:ext cx="4616596" cy="2382256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2619CAB-29D2-422A-801D-D580CF9A82C0}"/>
                </a:ext>
              </a:extLst>
            </p:cNvPr>
            <p:cNvSpPr txBox="1"/>
            <p:nvPr/>
          </p:nvSpPr>
          <p:spPr>
            <a:xfrm>
              <a:off x="3762894" y="-2690552"/>
              <a:ext cx="3020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 </a:t>
              </a:r>
              <a:r>
                <a:rPr lang="it-IT" sz="1200" b="1" dirty="0" err="1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thousands</a:t>
              </a:r>
              <a:r>
                <a:rPr lang="it-IT" sz="1200" b="1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of image-frames, </a:t>
              </a:r>
              <a:r>
                <a:rPr lang="en-US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allow gaining the statistics necessary for elaborating high quality X-ray fluorescence spectra and images</a:t>
              </a: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CFC8186-46E3-488E-BEEC-13883E8F9AB7}"/>
              </a:ext>
            </a:extLst>
          </p:cNvPr>
          <p:cNvSpPr txBox="1"/>
          <p:nvPr/>
        </p:nvSpPr>
        <p:spPr>
          <a:xfrm>
            <a:off x="-394512" y="471111"/>
            <a:ext cx="3545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SPhC</a:t>
            </a:r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Analysis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8778BBB-B67A-4275-A749-0D371D382E64}"/>
              </a:ext>
            </a:extLst>
          </p:cNvPr>
          <p:cNvSpPr txBox="1"/>
          <p:nvPr/>
        </p:nvSpPr>
        <p:spPr>
          <a:xfrm>
            <a:off x="-32856" y="4523987"/>
            <a:ext cx="18888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5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duster"/>
              </a:rPr>
              <a:t>thousands</a:t>
            </a:r>
            <a:r>
              <a:rPr lang="it-IT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duster"/>
              </a:rPr>
              <a:t> of frames</a:t>
            </a:r>
            <a:endParaRPr lang="it-IT" sz="1350" dirty="0">
              <a:solidFill>
                <a:srgbClr val="C00000"/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5E62F2B-BEE8-4A07-B1ED-669C07EB8A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69978"/>
            <a:ext cx="2894745" cy="1690362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4344FAC-FCDE-4F2D-93C4-A804482E4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6" y="1384278"/>
            <a:ext cx="2894745" cy="169036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BAF28CCE-2BFB-4872-A180-CD4C1EC4B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6" y="1498578"/>
            <a:ext cx="2894745" cy="1690362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5A71D46-DA43-4147-BB27-820DC056AD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6" y="1612878"/>
            <a:ext cx="2894745" cy="169036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C322D-8353-4239-8B21-01E6B1B1D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6" y="1727178"/>
            <a:ext cx="2894745" cy="169036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BC325EE-0C95-450C-86C1-DEA0879D54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6" y="1841478"/>
            <a:ext cx="2894745" cy="169036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13D3344-8624-467E-BFEF-A9D57F8BA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" y="1955778"/>
            <a:ext cx="2894745" cy="1690362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DA4BD9CE-005B-4805-96C7-FB0CB9EC92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6" y="2070078"/>
            <a:ext cx="2894745" cy="1690362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0E83E75C-A17F-44FF-A9B3-DAA3BAD81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6" y="2184378"/>
            <a:ext cx="2894745" cy="169036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E69D2DAE-54F8-4B31-90DE-CF331EFCA7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36" y="2298678"/>
            <a:ext cx="2894745" cy="1690362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59BDE4EE-8298-49BE-8BF0-AF99FC1C4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36" y="2412978"/>
            <a:ext cx="2894745" cy="169036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DD8F4E3F-CFE2-4312-8E69-6A67CAC925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36" y="2527278"/>
            <a:ext cx="2894745" cy="1690362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BE34BAE5-E0AA-4933-914F-E7C6DFF420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36" y="2641578"/>
            <a:ext cx="2894745" cy="1690362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772FFB41-FFAC-4241-8C00-A158665209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36" y="2755878"/>
            <a:ext cx="2894745" cy="169036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9B2A104E-2CDB-47CC-A0AB-3F1B05AFB2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36" y="2870178"/>
            <a:ext cx="2894745" cy="1690362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EBDD5670-3AC1-4071-94DD-99132AA143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36" y="2984478"/>
            <a:ext cx="2894745" cy="1690362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24A3AB50-8C85-4C28-9C7C-753AF3DF8D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36" y="3098778"/>
            <a:ext cx="2894745" cy="1690362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85AFE0A3-6242-4F35-A2B8-33703BB6C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36" y="3213078"/>
            <a:ext cx="2894745" cy="1690362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CB4DCFBE-9BF5-41A3-A9E6-B3546580F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36" y="3327378"/>
            <a:ext cx="2894745" cy="1690362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5483150A-5A29-40F0-B581-16F9495AC8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36" y="3441678"/>
            <a:ext cx="2894745" cy="1690362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3BA373C1-9B6E-401C-9CC3-A597E7A16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36" y="3555978"/>
            <a:ext cx="2894745" cy="1690362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D9CD3C3B-A05E-4493-9149-A0B6466FF8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36" y="3670278"/>
            <a:ext cx="2894745" cy="1690362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B9D5654E-BD38-4D2D-8724-923891CA5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36" y="3784578"/>
            <a:ext cx="2894745" cy="169036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6F588EC2-C985-45DC-B961-E22FBC1ED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36" y="3898878"/>
            <a:ext cx="2894745" cy="1690362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5510AEC2-FC48-48CD-B4DF-D8AE3008828C}"/>
              </a:ext>
            </a:extLst>
          </p:cNvPr>
          <p:cNvSpPr txBox="1"/>
          <p:nvPr/>
        </p:nvSpPr>
        <p:spPr>
          <a:xfrm>
            <a:off x="6237722" y="6327798"/>
            <a:ext cx="49320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Condensed Matter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Preprints 2021, 2021100433</a:t>
            </a:r>
          </a:p>
          <a:p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47773636-5F44-4828-8CA3-CD3BC3E62407}"/>
              </a:ext>
            </a:extLst>
          </p:cNvPr>
          <p:cNvGrpSpPr/>
          <p:nvPr/>
        </p:nvGrpSpPr>
        <p:grpSpPr>
          <a:xfrm>
            <a:off x="6580359" y="692696"/>
            <a:ext cx="5611641" cy="3182045"/>
            <a:chOff x="6134581" y="2843288"/>
            <a:chExt cx="5611641" cy="3182045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443FB6C8-B1DC-4002-A53E-DD77D30D7A5D}"/>
                </a:ext>
              </a:extLst>
            </p:cNvPr>
            <p:cNvSpPr/>
            <p:nvPr/>
          </p:nvSpPr>
          <p:spPr bwMode="auto">
            <a:xfrm>
              <a:off x="6134581" y="3204457"/>
              <a:ext cx="5611641" cy="2820876"/>
            </a:xfrm>
            <a:prstGeom prst="rect">
              <a:avLst/>
            </a:prstGeom>
            <a:solidFill>
              <a:srgbClr val="0000D2">
                <a:alpha val="1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A5F89878-4D60-44B5-ADB9-DEA8A642F6D6}"/>
                </a:ext>
              </a:extLst>
            </p:cNvPr>
            <p:cNvSpPr txBox="1"/>
            <p:nvPr/>
          </p:nvSpPr>
          <p:spPr>
            <a:xfrm>
              <a:off x="8558874" y="3851400"/>
              <a:ext cx="3049093" cy="830997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This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comparison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demonstrates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that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raw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data are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almost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useless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due to the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really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poor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energy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resolution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because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the image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is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not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in single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photon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counted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mode</a:t>
              </a:r>
            </a:p>
          </p:txBody>
        </p:sp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EDE1526D-8212-4F57-8740-8AEA24E9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568" y="3275336"/>
              <a:ext cx="2211966" cy="1963088"/>
            </a:xfrm>
            <a:prstGeom prst="rect">
              <a:avLst/>
            </a:prstGeom>
          </p:spPr>
        </p:pic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DF3AF82D-9291-4934-A3A3-1B64636ED396}"/>
                </a:ext>
              </a:extLst>
            </p:cNvPr>
            <p:cNvSpPr txBox="1"/>
            <p:nvPr/>
          </p:nvSpPr>
          <p:spPr>
            <a:xfrm>
              <a:off x="6154278" y="5180643"/>
              <a:ext cx="49585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just">
                <a:buFont typeface="Wingdings" panose="05000000000000000000" pitchFamily="2" charset="2"/>
                <a:buChar char="q"/>
              </a:pP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In the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raw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spectrum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(red)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it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is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not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possible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to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distinguish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any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of the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fluorescence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characteristic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peaks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(Al, Ti, Ta, Ar).</a:t>
              </a:r>
            </a:p>
            <a:p>
              <a:pPr marL="171450" indent="-171450" algn="just">
                <a:buFont typeface="Wingdings" panose="05000000000000000000" pitchFamily="2" charset="2"/>
                <a:buChar char="q"/>
              </a:pP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Only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by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applying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the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advanced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SPhC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algorithm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all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characteristic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fluorescence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peaks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become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well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distinguishable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(blue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spectrum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.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BEDE8D51-2CFC-4A5F-91CA-2ADDC9C66197}"/>
                </a:ext>
              </a:extLst>
            </p:cNvPr>
            <p:cNvSpPr txBox="1"/>
            <p:nvPr/>
          </p:nvSpPr>
          <p:spPr>
            <a:xfrm>
              <a:off x="7543789" y="2843288"/>
              <a:ext cx="3662614" cy="461665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lvl="1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Raw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Spectrum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vs.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Analyzed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HDR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Spectrum</a:t>
              </a:r>
              <a:endPara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lvl="1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by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means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of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advanced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algorithm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!</a:t>
              </a:r>
            </a:p>
          </p:txBody>
        </p:sp>
      </p:grpSp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id="{7FB8824F-6AC7-4B71-887F-57C2FFF19F51}"/>
              </a:ext>
            </a:extLst>
          </p:cNvPr>
          <p:cNvSpPr/>
          <p:nvPr/>
        </p:nvSpPr>
        <p:spPr bwMode="auto">
          <a:xfrm>
            <a:off x="3816322" y="692696"/>
            <a:ext cx="3719838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9378E326-8168-40CE-99AC-048FABC45518}"/>
              </a:ext>
            </a:extLst>
          </p:cNvPr>
          <p:cNvSpPr/>
          <p:nvPr/>
        </p:nvSpPr>
        <p:spPr>
          <a:xfrm>
            <a:off x="3822926" y="681943"/>
            <a:ext cx="41881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Advanced Algorithm for </a:t>
            </a:r>
            <a:r>
              <a:rPr lang="en-GB" sz="1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SPhC</a:t>
            </a:r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Analysis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FCC3F62-B0A7-4586-BE52-8B4A7C9408A8}"/>
              </a:ext>
            </a:extLst>
          </p:cNvPr>
          <p:cNvSpPr txBox="1"/>
          <p:nvPr/>
        </p:nvSpPr>
        <p:spPr>
          <a:xfrm>
            <a:off x="-8161" y="5589240"/>
            <a:ext cx="6245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 err="1"/>
              <a:t>Each</a:t>
            </a:r>
            <a:r>
              <a:rPr lang="it-IT" sz="1200" dirty="0"/>
              <a:t> frame </a:t>
            </a:r>
            <a:r>
              <a:rPr lang="it-IT" sz="1200" dirty="0" err="1"/>
              <a:t>has</a:t>
            </a:r>
            <a:r>
              <a:rPr lang="it-IT" sz="1200" dirty="0"/>
              <a:t> </a:t>
            </a:r>
            <a:r>
              <a:rPr lang="it-IT" sz="1200" dirty="0" err="1"/>
              <a:t>been</a:t>
            </a:r>
            <a:r>
              <a:rPr lang="it-IT" sz="1200" dirty="0"/>
              <a:t> </a:t>
            </a:r>
            <a:r>
              <a:rPr lang="it-IT" sz="1200" dirty="0" err="1"/>
              <a:t>analyzed</a:t>
            </a:r>
            <a:r>
              <a:rPr lang="it-IT" sz="1200" dirty="0"/>
              <a:t> by </a:t>
            </a:r>
            <a:r>
              <a:rPr lang="it-IT" sz="1200" b="1" dirty="0" err="1">
                <a:solidFill>
                  <a:srgbClr val="C00000"/>
                </a:solidFill>
              </a:rPr>
              <a:t>properly</a:t>
            </a:r>
            <a:r>
              <a:rPr lang="it-IT" sz="1200" b="1" dirty="0">
                <a:solidFill>
                  <a:srgbClr val="C00000"/>
                </a:solidFill>
              </a:rPr>
              <a:t> </a:t>
            </a:r>
            <a:r>
              <a:rPr lang="it-IT" sz="1200" b="1" dirty="0" err="1">
                <a:solidFill>
                  <a:srgbClr val="C00000"/>
                </a:solidFill>
              </a:rPr>
              <a:t>developed</a:t>
            </a:r>
            <a:r>
              <a:rPr lang="it-IT" sz="1200" b="1" dirty="0">
                <a:solidFill>
                  <a:srgbClr val="C00000"/>
                </a:solidFill>
              </a:rPr>
              <a:t> </a:t>
            </a:r>
            <a:r>
              <a:rPr lang="it-IT" sz="1200" b="1" dirty="0" err="1">
                <a:solidFill>
                  <a:srgbClr val="C00000"/>
                </a:solidFill>
              </a:rPr>
              <a:t>algorithm</a:t>
            </a:r>
            <a:r>
              <a:rPr lang="it-IT" sz="1200" b="1" dirty="0">
                <a:solidFill>
                  <a:srgbClr val="C00000"/>
                </a:solidFill>
              </a:rPr>
              <a:t>, </a:t>
            </a:r>
            <a:r>
              <a:rPr lang="it-IT" sz="1200" b="1" dirty="0" err="1">
                <a:solidFill>
                  <a:srgbClr val="C00000"/>
                </a:solidFill>
              </a:rPr>
              <a:t>starting</a:t>
            </a:r>
            <a:r>
              <a:rPr lang="it-IT" sz="1200" b="1" dirty="0">
                <a:solidFill>
                  <a:srgbClr val="C00000"/>
                </a:solidFill>
              </a:rPr>
              <a:t> from an imaging tool of </a:t>
            </a:r>
            <a:r>
              <a:rPr lang="it-IT" sz="1200" b="1" dirty="0" err="1">
                <a:solidFill>
                  <a:srgbClr val="C00000"/>
                </a:solidFill>
              </a:rPr>
              <a:t>MatLab</a:t>
            </a:r>
            <a:r>
              <a:rPr lang="it-IT" sz="1200" dirty="0"/>
              <a:t>, to </a:t>
            </a:r>
            <a:r>
              <a:rPr lang="it-IT" sz="1200" dirty="0" err="1"/>
              <a:t>select</a:t>
            </a:r>
            <a:r>
              <a:rPr lang="it-IT" sz="1200" dirty="0"/>
              <a:t> </a:t>
            </a:r>
            <a:r>
              <a:rPr lang="it-IT" sz="1200" dirty="0" err="1"/>
              <a:t>only</a:t>
            </a:r>
            <a:r>
              <a:rPr lang="it-IT" sz="1200" dirty="0"/>
              <a:t> </a:t>
            </a:r>
            <a:r>
              <a:rPr lang="it-IT" sz="1200" dirty="0" err="1"/>
              <a:t>true</a:t>
            </a:r>
            <a:r>
              <a:rPr lang="it-IT" sz="1200" dirty="0"/>
              <a:t> </a:t>
            </a:r>
            <a:r>
              <a:rPr lang="it-IT" sz="1200" dirty="0" err="1"/>
              <a:t>SPhC</a:t>
            </a:r>
            <a:r>
              <a:rPr lang="it-IT" sz="1200" dirty="0"/>
              <a:t> events and </a:t>
            </a:r>
            <a:r>
              <a:rPr lang="it-IT" sz="1200" dirty="0" err="1"/>
              <a:t>grouping</a:t>
            </a:r>
            <a:r>
              <a:rPr lang="it-IT" sz="1200" dirty="0"/>
              <a:t> the </a:t>
            </a:r>
            <a:r>
              <a:rPr lang="it-IT" sz="1200" dirty="0" err="1"/>
              <a:t>total</a:t>
            </a:r>
            <a:r>
              <a:rPr lang="it-IT" sz="1200" dirty="0"/>
              <a:t> </a:t>
            </a:r>
            <a:r>
              <a:rPr lang="it-IT" sz="1200" dirty="0" err="1"/>
              <a:t>charge</a:t>
            </a:r>
            <a:endParaRPr lang="it-IT" sz="1200" dirty="0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68C93BF1-04CF-49E8-A21F-1293CF0D0907}"/>
              </a:ext>
            </a:extLst>
          </p:cNvPr>
          <p:cNvSpPr txBox="1"/>
          <p:nvPr/>
        </p:nvSpPr>
        <p:spPr>
          <a:xfrm>
            <a:off x="-8161" y="6165304"/>
            <a:ext cx="5790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Frame-by-frame the </a:t>
            </a:r>
            <a:r>
              <a:rPr lang="it-IT" sz="12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algorithm</a:t>
            </a:r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filters out </a:t>
            </a:r>
            <a:r>
              <a:rPr lang="it-IT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clusters with large size (&gt; 5 pixels) due to multi-</a:t>
            </a:r>
            <a:r>
              <a:rPr lang="it-IT" sz="12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photons</a:t>
            </a:r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and sums the </a:t>
            </a:r>
            <a:r>
              <a:rPr lang="it-IT" sz="12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total</a:t>
            </a:r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charge</a:t>
            </a:r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of the </a:t>
            </a:r>
            <a:r>
              <a:rPr lang="it-IT" sz="1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single-</a:t>
            </a:r>
            <a:r>
              <a:rPr lang="it-IT" sz="1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photon</a:t>
            </a:r>
            <a:r>
              <a:rPr lang="it-IT" sz="1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clusters (≤ 5 pixels) </a:t>
            </a:r>
            <a:endParaRPr lang="it-IT" sz="1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C9CA0229-E7C8-4045-9DD5-47AA6FAEDD5F}"/>
              </a:ext>
            </a:extLst>
          </p:cNvPr>
          <p:cNvSpPr/>
          <p:nvPr/>
        </p:nvSpPr>
        <p:spPr>
          <a:xfrm>
            <a:off x="-4937" y="-10488"/>
            <a:ext cx="761310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Analytical Methods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for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Analysis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70" name="Immagine 69">
            <a:extLst>
              <a:ext uri="{FF2B5EF4-FFF2-40B4-BE49-F238E27FC236}">
                <a16:creationId xmlns:a16="http://schemas.microsoft.com/office/drawing/2014/main" id="{57B2307E-CA59-44D8-9ED4-A7EFFAD6E3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1"/>
          <a:stretch/>
        </p:blipFill>
        <p:spPr>
          <a:xfrm>
            <a:off x="2734784" y="3897436"/>
            <a:ext cx="2929168" cy="1691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59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26223C3-8E30-49F4-A1B5-17C03D35EE6A}"/>
              </a:ext>
            </a:extLst>
          </p:cNvPr>
          <p:cNvGrpSpPr/>
          <p:nvPr/>
        </p:nvGrpSpPr>
        <p:grpSpPr>
          <a:xfrm>
            <a:off x="3276393" y="1053864"/>
            <a:ext cx="7580219" cy="5189440"/>
            <a:chOff x="3762894" y="-2690552"/>
            <a:chExt cx="7580219" cy="5189440"/>
          </a:xfrm>
        </p:grpSpPr>
        <p:pic>
          <p:nvPicPr>
            <p:cNvPr id="19" name="Immagine 18" descr="Immagine che contiene mappa, testo&#10;&#10;Descrizione generata automaticamente">
              <a:extLst>
                <a:ext uri="{FF2B5EF4-FFF2-40B4-BE49-F238E27FC236}">
                  <a16:creationId xmlns:a16="http://schemas.microsoft.com/office/drawing/2014/main" id="{C0570B54-85C6-4DB7-A160-F0D402A52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7"/>
            <a:stretch/>
          </p:blipFill>
          <p:spPr>
            <a:xfrm>
              <a:off x="6726517" y="116632"/>
              <a:ext cx="4616596" cy="2382256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2619CAB-29D2-422A-801D-D580CF9A82C0}"/>
                </a:ext>
              </a:extLst>
            </p:cNvPr>
            <p:cNvSpPr txBox="1"/>
            <p:nvPr/>
          </p:nvSpPr>
          <p:spPr>
            <a:xfrm>
              <a:off x="3762894" y="-2690552"/>
              <a:ext cx="3020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 </a:t>
              </a:r>
              <a:r>
                <a:rPr lang="it-IT" sz="1200" b="1" dirty="0" err="1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thousands</a:t>
              </a:r>
              <a:r>
                <a:rPr lang="it-IT" sz="1200" b="1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of image-frames </a:t>
              </a:r>
              <a:r>
                <a:rPr lang="en-US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allow gaining the statistics necessary for elaborating high quality X-ray fluorescence spectra and images</a:t>
              </a: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CFC8186-46E3-488E-BEEC-13883E8F9AB7}"/>
              </a:ext>
            </a:extLst>
          </p:cNvPr>
          <p:cNvSpPr txBox="1"/>
          <p:nvPr/>
        </p:nvSpPr>
        <p:spPr>
          <a:xfrm>
            <a:off x="-394512" y="471111"/>
            <a:ext cx="3545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SPhC</a:t>
            </a:r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Analysis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8778BBB-B67A-4275-A749-0D371D382E64}"/>
              </a:ext>
            </a:extLst>
          </p:cNvPr>
          <p:cNvSpPr txBox="1"/>
          <p:nvPr/>
        </p:nvSpPr>
        <p:spPr>
          <a:xfrm>
            <a:off x="-32856" y="4523987"/>
            <a:ext cx="18888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5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duster"/>
              </a:rPr>
              <a:t>thousands</a:t>
            </a:r>
            <a:r>
              <a:rPr lang="it-IT" sz="135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duster"/>
              </a:rPr>
              <a:t> of frames</a:t>
            </a:r>
            <a:endParaRPr lang="it-IT" sz="1350" dirty="0">
              <a:solidFill>
                <a:srgbClr val="C00000"/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5E62F2B-BEE8-4A07-B1ED-669C07EB8A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69978"/>
            <a:ext cx="2894745" cy="1690362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4344FAC-FCDE-4F2D-93C4-A804482E4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6" y="1384278"/>
            <a:ext cx="2894745" cy="169036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BAF28CCE-2BFB-4872-A180-CD4C1EC4B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6" y="1498578"/>
            <a:ext cx="2894745" cy="1690362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5A71D46-DA43-4147-BB27-820DC056AD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6" y="1612878"/>
            <a:ext cx="2894745" cy="169036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C322D-8353-4239-8B21-01E6B1B1D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6" y="1727178"/>
            <a:ext cx="2894745" cy="169036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BC325EE-0C95-450C-86C1-DEA0879D54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6" y="1841478"/>
            <a:ext cx="2894745" cy="169036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13D3344-8624-467E-BFEF-A9D57F8BA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" y="1955778"/>
            <a:ext cx="2894745" cy="1690362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DA4BD9CE-005B-4805-96C7-FB0CB9EC92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6" y="2070078"/>
            <a:ext cx="2894745" cy="1690362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0E83E75C-A17F-44FF-A9B3-DAA3BAD81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6" y="2184378"/>
            <a:ext cx="2894745" cy="169036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E69D2DAE-54F8-4B31-90DE-CF331EFCA7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36" y="2298678"/>
            <a:ext cx="2894745" cy="1690362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59BDE4EE-8298-49BE-8BF0-AF99FC1C4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36" y="2412978"/>
            <a:ext cx="2894745" cy="169036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DD8F4E3F-CFE2-4312-8E69-6A67CAC925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36" y="2527278"/>
            <a:ext cx="2894745" cy="1690362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BE34BAE5-E0AA-4933-914F-E7C6DFF420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36" y="2641578"/>
            <a:ext cx="2894745" cy="1690362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772FFB41-FFAC-4241-8C00-A158665209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36" y="2755878"/>
            <a:ext cx="2894745" cy="169036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9B2A104E-2CDB-47CC-A0AB-3F1B05AFB2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36" y="2870178"/>
            <a:ext cx="2894745" cy="1690362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EBDD5670-3AC1-4071-94DD-99132AA143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36" y="2984478"/>
            <a:ext cx="2894745" cy="1690362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24A3AB50-8C85-4C28-9C7C-753AF3DF8D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36" y="3098778"/>
            <a:ext cx="2894745" cy="1690362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85AFE0A3-6242-4F35-A2B8-33703BB6C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36" y="3213078"/>
            <a:ext cx="2894745" cy="1690362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CB4DCFBE-9BF5-41A3-A9E6-B3546580F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36" y="3327378"/>
            <a:ext cx="2894745" cy="1690362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5483150A-5A29-40F0-B581-16F9495AC8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36" y="3441678"/>
            <a:ext cx="2894745" cy="1690362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3BA373C1-9B6E-401C-9CC3-A597E7A16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36" y="3555978"/>
            <a:ext cx="2894745" cy="1690362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D9CD3C3B-A05E-4493-9149-A0B6466FF8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36" y="3670278"/>
            <a:ext cx="2894745" cy="1690362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B9D5654E-BD38-4D2D-8724-923891CA5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36" y="3784578"/>
            <a:ext cx="2894745" cy="169036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6F588EC2-C985-45DC-B961-E22FBC1ED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36" y="3898878"/>
            <a:ext cx="2894745" cy="1690362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5510AEC2-FC48-48CD-B4DF-D8AE3008828C}"/>
              </a:ext>
            </a:extLst>
          </p:cNvPr>
          <p:cNvSpPr txBox="1"/>
          <p:nvPr/>
        </p:nvSpPr>
        <p:spPr>
          <a:xfrm>
            <a:off x="6237722" y="6327798"/>
            <a:ext cx="49320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Condensed Matter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Preprints 2021, 2021100433</a:t>
            </a:r>
          </a:p>
          <a:p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47773636-5F44-4828-8CA3-CD3BC3E62407}"/>
              </a:ext>
            </a:extLst>
          </p:cNvPr>
          <p:cNvGrpSpPr/>
          <p:nvPr/>
        </p:nvGrpSpPr>
        <p:grpSpPr>
          <a:xfrm>
            <a:off x="6580359" y="692696"/>
            <a:ext cx="5611641" cy="3182045"/>
            <a:chOff x="6134581" y="2843288"/>
            <a:chExt cx="5611641" cy="3182045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443FB6C8-B1DC-4002-A53E-DD77D30D7A5D}"/>
                </a:ext>
              </a:extLst>
            </p:cNvPr>
            <p:cNvSpPr/>
            <p:nvPr/>
          </p:nvSpPr>
          <p:spPr bwMode="auto">
            <a:xfrm>
              <a:off x="6134581" y="3204457"/>
              <a:ext cx="5611641" cy="2820876"/>
            </a:xfrm>
            <a:prstGeom prst="rect">
              <a:avLst/>
            </a:prstGeom>
            <a:solidFill>
              <a:srgbClr val="0000D2">
                <a:alpha val="1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A5F89878-4D60-44B5-ADB9-DEA8A642F6D6}"/>
                </a:ext>
              </a:extLst>
            </p:cNvPr>
            <p:cNvSpPr txBox="1"/>
            <p:nvPr/>
          </p:nvSpPr>
          <p:spPr>
            <a:xfrm>
              <a:off x="8558874" y="3851400"/>
              <a:ext cx="3049093" cy="830997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This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comparison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demonstrates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that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raw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data are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almost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useless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due to the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really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poor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energy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resolution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because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the image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is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not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in single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photon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counted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mode</a:t>
              </a:r>
            </a:p>
          </p:txBody>
        </p:sp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EDE1526D-8212-4F57-8740-8AEA24E9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568" y="3275336"/>
              <a:ext cx="2211966" cy="1963088"/>
            </a:xfrm>
            <a:prstGeom prst="rect">
              <a:avLst/>
            </a:prstGeom>
          </p:spPr>
        </p:pic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DF3AF82D-9291-4934-A3A3-1B64636ED396}"/>
                </a:ext>
              </a:extLst>
            </p:cNvPr>
            <p:cNvSpPr txBox="1"/>
            <p:nvPr/>
          </p:nvSpPr>
          <p:spPr>
            <a:xfrm>
              <a:off x="6154278" y="5180643"/>
              <a:ext cx="49585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just">
                <a:buFont typeface="Wingdings" panose="05000000000000000000" pitchFamily="2" charset="2"/>
                <a:buChar char="q"/>
              </a:pP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In the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raw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spectrum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(red)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it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is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not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possible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to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distinguish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any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of the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fluorescence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characteristic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peaks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(Al, Ti, Ta, Ar).</a:t>
              </a:r>
            </a:p>
            <a:p>
              <a:pPr marL="171450" indent="-171450" algn="just">
                <a:buFont typeface="Wingdings" panose="05000000000000000000" pitchFamily="2" charset="2"/>
                <a:buChar char="q"/>
              </a:pP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Only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by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applying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the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advanced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SPhC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algorithm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all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characteristic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fluorescence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peaks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become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well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distinguishable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(blue </a:t>
              </a:r>
              <a:r>
                <a:rPr lang="it-IT" sz="1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spectrum</a:t>
              </a:r>
              <a:r>
                <a:rPr lang="it-IT" sz="1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.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BEDE8D51-2CFC-4A5F-91CA-2ADDC9C66197}"/>
                </a:ext>
              </a:extLst>
            </p:cNvPr>
            <p:cNvSpPr txBox="1"/>
            <p:nvPr/>
          </p:nvSpPr>
          <p:spPr>
            <a:xfrm>
              <a:off x="7543789" y="2843288"/>
              <a:ext cx="3662614" cy="461665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lvl="1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Raw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Spectrum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vs.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Analyzed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HDR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Spectrum</a:t>
              </a:r>
              <a:endPara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  <a:p>
              <a:pPr lvl="1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by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means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of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advanced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lang="it-IT" sz="1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algorithm</a:t>
              </a:r>
              <a:r>
                <a:rPr lang="it-IT" sz="1200" b="1" dirty="0"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!</a:t>
              </a:r>
            </a:p>
          </p:txBody>
        </p:sp>
      </p:grpSp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id="{7FB8824F-6AC7-4B71-887F-57C2FFF19F51}"/>
              </a:ext>
            </a:extLst>
          </p:cNvPr>
          <p:cNvSpPr/>
          <p:nvPr/>
        </p:nvSpPr>
        <p:spPr bwMode="auto">
          <a:xfrm>
            <a:off x="3816322" y="692696"/>
            <a:ext cx="3719838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9378E326-8168-40CE-99AC-048FABC45518}"/>
              </a:ext>
            </a:extLst>
          </p:cNvPr>
          <p:cNvSpPr/>
          <p:nvPr/>
        </p:nvSpPr>
        <p:spPr>
          <a:xfrm>
            <a:off x="3822926" y="681943"/>
            <a:ext cx="41881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Advanced Algorithm for </a:t>
            </a:r>
            <a:r>
              <a:rPr lang="en-GB" sz="1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SPhC</a:t>
            </a:r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Analysis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CFCC3F62-B0A7-4586-BE52-8B4A7C9408A8}"/>
              </a:ext>
            </a:extLst>
          </p:cNvPr>
          <p:cNvSpPr txBox="1"/>
          <p:nvPr/>
        </p:nvSpPr>
        <p:spPr>
          <a:xfrm>
            <a:off x="-8161" y="5589240"/>
            <a:ext cx="6245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 err="1"/>
              <a:t>Each</a:t>
            </a:r>
            <a:r>
              <a:rPr lang="it-IT" sz="1200" dirty="0"/>
              <a:t> frame </a:t>
            </a:r>
            <a:r>
              <a:rPr lang="it-IT" sz="1200" dirty="0" err="1"/>
              <a:t>has</a:t>
            </a:r>
            <a:r>
              <a:rPr lang="it-IT" sz="1200" dirty="0"/>
              <a:t> </a:t>
            </a:r>
            <a:r>
              <a:rPr lang="it-IT" sz="1200" dirty="0" err="1"/>
              <a:t>been</a:t>
            </a:r>
            <a:r>
              <a:rPr lang="it-IT" sz="1200" dirty="0"/>
              <a:t> </a:t>
            </a:r>
            <a:r>
              <a:rPr lang="it-IT" sz="1200" dirty="0" err="1"/>
              <a:t>analyzed</a:t>
            </a:r>
            <a:r>
              <a:rPr lang="it-IT" sz="1200" dirty="0"/>
              <a:t> by </a:t>
            </a:r>
            <a:r>
              <a:rPr lang="it-IT" sz="1200" b="1" dirty="0" err="1">
                <a:solidFill>
                  <a:srgbClr val="C00000"/>
                </a:solidFill>
              </a:rPr>
              <a:t>properly</a:t>
            </a:r>
            <a:r>
              <a:rPr lang="it-IT" sz="1200" b="1" dirty="0">
                <a:solidFill>
                  <a:srgbClr val="C00000"/>
                </a:solidFill>
              </a:rPr>
              <a:t> </a:t>
            </a:r>
            <a:r>
              <a:rPr lang="it-IT" sz="1200" b="1" dirty="0" err="1">
                <a:solidFill>
                  <a:srgbClr val="C00000"/>
                </a:solidFill>
              </a:rPr>
              <a:t>developed</a:t>
            </a:r>
            <a:r>
              <a:rPr lang="it-IT" sz="1200" b="1" dirty="0">
                <a:solidFill>
                  <a:srgbClr val="C00000"/>
                </a:solidFill>
              </a:rPr>
              <a:t> </a:t>
            </a:r>
            <a:r>
              <a:rPr lang="it-IT" sz="1200" b="1" dirty="0" err="1">
                <a:solidFill>
                  <a:srgbClr val="C00000"/>
                </a:solidFill>
              </a:rPr>
              <a:t>algorithm</a:t>
            </a:r>
            <a:r>
              <a:rPr lang="it-IT" sz="1200" b="1" dirty="0">
                <a:solidFill>
                  <a:srgbClr val="C00000"/>
                </a:solidFill>
              </a:rPr>
              <a:t>, </a:t>
            </a:r>
            <a:r>
              <a:rPr lang="it-IT" sz="1200" b="1" dirty="0" err="1">
                <a:solidFill>
                  <a:srgbClr val="C00000"/>
                </a:solidFill>
              </a:rPr>
              <a:t>starting</a:t>
            </a:r>
            <a:r>
              <a:rPr lang="it-IT" sz="1200" b="1" dirty="0">
                <a:solidFill>
                  <a:srgbClr val="C00000"/>
                </a:solidFill>
              </a:rPr>
              <a:t> from an imaging tool of </a:t>
            </a:r>
            <a:r>
              <a:rPr lang="it-IT" sz="1200" b="1" dirty="0" err="1">
                <a:solidFill>
                  <a:srgbClr val="C00000"/>
                </a:solidFill>
              </a:rPr>
              <a:t>MatLab</a:t>
            </a:r>
            <a:r>
              <a:rPr lang="it-IT" sz="1200" dirty="0"/>
              <a:t>, to </a:t>
            </a:r>
            <a:r>
              <a:rPr lang="it-IT" sz="1200" dirty="0" err="1"/>
              <a:t>select</a:t>
            </a:r>
            <a:r>
              <a:rPr lang="it-IT" sz="1200" dirty="0"/>
              <a:t> </a:t>
            </a:r>
            <a:r>
              <a:rPr lang="it-IT" sz="1200" dirty="0" err="1"/>
              <a:t>only</a:t>
            </a:r>
            <a:r>
              <a:rPr lang="it-IT" sz="1200" dirty="0"/>
              <a:t> </a:t>
            </a:r>
            <a:r>
              <a:rPr lang="it-IT" sz="1200" dirty="0" err="1"/>
              <a:t>true</a:t>
            </a:r>
            <a:r>
              <a:rPr lang="it-IT" sz="1200" dirty="0"/>
              <a:t> </a:t>
            </a:r>
            <a:r>
              <a:rPr lang="it-IT" sz="1200" dirty="0" err="1"/>
              <a:t>SPhC</a:t>
            </a:r>
            <a:r>
              <a:rPr lang="it-IT" sz="1200" dirty="0"/>
              <a:t> events and </a:t>
            </a:r>
            <a:r>
              <a:rPr lang="it-IT" sz="1200" dirty="0" err="1"/>
              <a:t>grouping</a:t>
            </a:r>
            <a:r>
              <a:rPr lang="it-IT" sz="1200" dirty="0"/>
              <a:t> the </a:t>
            </a:r>
            <a:r>
              <a:rPr lang="it-IT" sz="1200" dirty="0" err="1"/>
              <a:t>total</a:t>
            </a:r>
            <a:r>
              <a:rPr lang="it-IT" sz="1200" dirty="0"/>
              <a:t> </a:t>
            </a:r>
            <a:r>
              <a:rPr lang="it-IT" sz="1200" dirty="0" err="1"/>
              <a:t>charge</a:t>
            </a:r>
            <a:endParaRPr lang="it-IT" sz="1200" dirty="0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68C93BF1-04CF-49E8-A21F-1293CF0D0907}"/>
              </a:ext>
            </a:extLst>
          </p:cNvPr>
          <p:cNvSpPr txBox="1"/>
          <p:nvPr/>
        </p:nvSpPr>
        <p:spPr>
          <a:xfrm>
            <a:off x="-8161" y="6165304"/>
            <a:ext cx="5790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Frame-by-frame the </a:t>
            </a:r>
            <a:r>
              <a:rPr lang="it-IT" sz="12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algorithm</a:t>
            </a:r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filters out </a:t>
            </a:r>
            <a:r>
              <a:rPr lang="it-IT" sz="1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clusters with large size (&gt; 5 pixels) due to multi-</a:t>
            </a:r>
            <a:r>
              <a:rPr lang="it-IT" sz="12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photons</a:t>
            </a:r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and sums the </a:t>
            </a:r>
            <a:r>
              <a:rPr lang="it-IT" sz="12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total</a:t>
            </a:r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charge</a:t>
            </a:r>
            <a:r>
              <a:rPr lang="it-IT" sz="1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of the </a:t>
            </a:r>
            <a:r>
              <a:rPr lang="it-IT" sz="1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single-</a:t>
            </a:r>
            <a:r>
              <a:rPr lang="it-IT" sz="1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photon</a:t>
            </a:r>
            <a:r>
              <a:rPr lang="it-IT" sz="1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clusters (≤ 5 pixels) </a:t>
            </a:r>
            <a:endParaRPr lang="it-IT" sz="1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C9CA0229-E7C8-4045-9DD5-47AA6FAEDD5F}"/>
              </a:ext>
            </a:extLst>
          </p:cNvPr>
          <p:cNvSpPr/>
          <p:nvPr/>
        </p:nvSpPr>
        <p:spPr>
          <a:xfrm>
            <a:off x="-4937" y="-10488"/>
            <a:ext cx="761310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Analytical Methods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for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Analysis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05758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EC58C556-2F48-40B1-8E3B-452A227B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066" y="2754432"/>
            <a:ext cx="7469500" cy="77815"/>
          </a:xfrm>
        </p:spPr>
        <p:txBody>
          <a:bodyPr>
            <a:noAutofit/>
          </a:bodyPr>
          <a:lstStyle/>
          <a:p>
            <a:pPr algn="ctr" fontAlgn="t"/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It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is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necessary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to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acquire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the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same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image setting </a:t>
            </a:r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two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or more </a:t>
            </a:r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different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exposure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time</a:t>
            </a:r>
            <a:endParaRPr lang="it-IT" sz="1050" b="1" u="sng" dirty="0">
              <a:solidFill>
                <a:srgbClr val="C00000"/>
              </a:solidFill>
            </a:endParaRPr>
          </a:p>
        </p:txBody>
      </p:sp>
      <p:pic>
        <p:nvPicPr>
          <p:cNvPr id="19" name="Immagine 18" descr="Immagine che contiene notte, scuro, edificio, largo&#10;&#10;Descrizione generata automaticamente">
            <a:extLst>
              <a:ext uri="{FF2B5EF4-FFF2-40B4-BE49-F238E27FC236}">
                <a16:creationId xmlns:a16="http://schemas.microsoft.com/office/drawing/2014/main" id="{0283615A-06B5-4198-AE26-0A985D5552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" y="988420"/>
            <a:ext cx="2167889" cy="1625917"/>
          </a:xfrm>
          <a:prstGeom prst="rect">
            <a:avLst/>
          </a:prstGeom>
        </p:spPr>
      </p:pic>
      <p:pic>
        <p:nvPicPr>
          <p:cNvPr id="22" name="Immagine 21" descr="Immagine che contiene edificio, notte, largo, piccolo&#10;&#10;Descrizione generata automaticamente">
            <a:extLst>
              <a:ext uri="{FF2B5EF4-FFF2-40B4-BE49-F238E27FC236}">
                <a16:creationId xmlns:a16="http://schemas.microsoft.com/office/drawing/2014/main" id="{61ED5FEC-1ECC-421E-92F1-9DBFF582C5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02298"/>
            <a:ext cx="2157260" cy="1617945"/>
          </a:xfrm>
          <a:prstGeom prst="rect">
            <a:avLst/>
          </a:prstGeom>
        </p:spPr>
      </p:pic>
      <p:pic>
        <p:nvPicPr>
          <p:cNvPr id="23" name="Immagine 22" descr="Immagine che contiene edificio, città, largo, luce&#10;&#10;Descrizione generata automaticamente">
            <a:extLst>
              <a:ext uri="{FF2B5EF4-FFF2-40B4-BE49-F238E27FC236}">
                <a16:creationId xmlns:a16="http://schemas.microsoft.com/office/drawing/2014/main" id="{E555B758-0D9C-4CF2-992A-B3ABACE71A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12" y="1002298"/>
            <a:ext cx="2157260" cy="1617945"/>
          </a:xfrm>
          <a:prstGeom prst="rect">
            <a:avLst/>
          </a:prstGeom>
        </p:spPr>
      </p:pic>
      <p:pic>
        <p:nvPicPr>
          <p:cNvPr id="26" name="Immagine 25" descr="Immagine che contiene esterni, edificio, città, fontana&#10;&#10;Descrizione generata automaticamente">
            <a:extLst>
              <a:ext uri="{FF2B5EF4-FFF2-40B4-BE49-F238E27FC236}">
                <a16:creationId xmlns:a16="http://schemas.microsoft.com/office/drawing/2014/main" id="{523C8B3B-D352-48ED-B4DC-7C6747C188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60" y="1002298"/>
            <a:ext cx="2157260" cy="1617945"/>
          </a:xfrm>
          <a:prstGeom prst="rect">
            <a:avLst/>
          </a:prstGeom>
        </p:spPr>
      </p:pic>
      <p:pic>
        <p:nvPicPr>
          <p:cNvPr id="27" name="Immagine 26" descr="Immagine che contiene edificio, esterni, largo, notte&#10;&#10;Descrizione generata automaticamente">
            <a:extLst>
              <a:ext uri="{FF2B5EF4-FFF2-40B4-BE49-F238E27FC236}">
                <a16:creationId xmlns:a16="http://schemas.microsoft.com/office/drawing/2014/main" id="{0E4DF8FB-831B-46C8-9CF6-7B99F30DE5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96" y="981643"/>
            <a:ext cx="2157260" cy="1623355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38A578A-563F-4CF5-912F-3FA460D4BBF0}"/>
              </a:ext>
            </a:extLst>
          </p:cNvPr>
          <p:cNvSpPr txBox="1"/>
          <p:nvPr/>
        </p:nvSpPr>
        <p:spPr>
          <a:xfrm>
            <a:off x="77986" y="923615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#1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F48D5FB-193B-4D7C-94BA-C141D5CD37EB}"/>
              </a:ext>
            </a:extLst>
          </p:cNvPr>
          <p:cNvSpPr txBox="1"/>
          <p:nvPr/>
        </p:nvSpPr>
        <p:spPr>
          <a:xfrm>
            <a:off x="2315580" y="936965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#2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32EA545-1353-4E3C-B633-9FDF02A0E401}"/>
              </a:ext>
            </a:extLst>
          </p:cNvPr>
          <p:cNvSpPr txBox="1"/>
          <p:nvPr/>
        </p:nvSpPr>
        <p:spPr>
          <a:xfrm>
            <a:off x="4529826" y="936965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#3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74360F9-A222-488A-82CA-0E1F96384B04}"/>
              </a:ext>
            </a:extLst>
          </p:cNvPr>
          <p:cNvSpPr txBox="1"/>
          <p:nvPr/>
        </p:nvSpPr>
        <p:spPr>
          <a:xfrm>
            <a:off x="6762074" y="941191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#4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246A6F5-F06D-4220-8526-AE1F01A38CE7}"/>
              </a:ext>
            </a:extLst>
          </p:cNvPr>
          <p:cNvSpPr txBox="1"/>
          <p:nvPr/>
        </p:nvSpPr>
        <p:spPr>
          <a:xfrm>
            <a:off x="-350825" y="404664"/>
            <a:ext cx="4892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</a:t>
            </a:r>
            <a:r>
              <a:rPr lang="it-IT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Dynamical</a:t>
            </a:r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Range (HDR) Analysis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7278B27-4770-4C84-A152-10299D28B194}"/>
              </a:ext>
            </a:extLst>
          </p:cNvPr>
          <p:cNvSpPr txBox="1"/>
          <p:nvPr/>
        </p:nvSpPr>
        <p:spPr>
          <a:xfrm>
            <a:off x="89704" y="692696"/>
            <a:ext cx="1069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sym typeface="Wingdings" panose="05000000000000000000" pitchFamily="2" charset="2"/>
              </a:rPr>
              <a:t>when</a:t>
            </a:r>
            <a:r>
              <a:rPr lang="it-IT" sz="1400" dirty="0">
                <a:sym typeface="Wingdings" panose="05000000000000000000" pitchFamily="2" charset="2"/>
              </a:rPr>
              <a:t> the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ROIs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intensities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</a:t>
            </a:r>
            <a:r>
              <a:rPr lang="it-IT" sz="1400" dirty="0">
                <a:sym typeface="Wingdings" panose="05000000000000000000" pitchFamily="2" charset="2"/>
              </a:rPr>
              <a:t>of an image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vary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of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order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of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magnitude</a:t>
            </a:r>
            <a:r>
              <a:rPr lang="it-IT" sz="1400" dirty="0">
                <a:sym typeface="Wingdings" panose="05000000000000000000" pitchFamily="2" charset="2"/>
              </a:rPr>
              <a:t>, </a:t>
            </a:r>
            <a:r>
              <a:rPr lang="it-IT" sz="1400" dirty="0" err="1">
                <a:sym typeface="Wingdings" panose="05000000000000000000" pitchFamily="2" charset="2"/>
              </a:rPr>
              <a:t>it</a:t>
            </a:r>
            <a:r>
              <a:rPr lang="it-IT" sz="1400" dirty="0">
                <a:sym typeface="Wingdings" panose="05000000000000000000" pitchFamily="2" charset="2"/>
              </a:rPr>
              <a:t> </a:t>
            </a:r>
            <a:r>
              <a:rPr lang="it-IT" sz="1400" dirty="0" err="1">
                <a:sym typeface="Wingdings" panose="05000000000000000000" pitchFamily="2" charset="2"/>
              </a:rPr>
              <a:t>is</a:t>
            </a:r>
            <a:r>
              <a:rPr lang="it-IT" sz="1400" dirty="0">
                <a:sym typeface="Wingdings" panose="05000000000000000000" pitchFamily="2" charset="2"/>
              </a:rPr>
              <a:t> </a:t>
            </a:r>
            <a:r>
              <a:rPr lang="it-IT" sz="1400" dirty="0" err="1">
                <a:sym typeface="Wingdings" panose="05000000000000000000" pitchFamily="2" charset="2"/>
              </a:rPr>
              <a:t>very</a:t>
            </a:r>
            <a:r>
              <a:rPr lang="it-IT" sz="1400" dirty="0"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challenging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to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determine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the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exposure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time:</a:t>
            </a:r>
            <a:endParaRPr lang="it-IT" sz="14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D8A3CF-CE99-4601-A408-2878DB2096AE}"/>
              </a:ext>
            </a:extLst>
          </p:cNvPr>
          <p:cNvSpPr txBox="1"/>
          <p:nvPr/>
        </p:nvSpPr>
        <p:spPr>
          <a:xfrm>
            <a:off x="9781140" y="947344"/>
            <a:ext cx="199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HDR Image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0CC435F-9078-4992-B181-135F996B28FD}"/>
              </a:ext>
            </a:extLst>
          </p:cNvPr>
          <p:cNvSpPr txBox="1"/>
          <p:nvPr/>
        </p:nvSpPr>
        <p:spPr>
          <a:xfrm>
            <a:off x="9599768" y="2620243"/>
            <a:ext cx="2664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advanced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analysis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in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order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to elaborate a </a:t>
            </a:r>
            <a:r>
              <a:rPr lang="it-IT" sz="1200" b="1" dirty="0" err="1">
                <a:solidFill>
                  <a:srgbClr val="C00000"/>
                </a:solidFill>
              </a:rPr>
              <a:t>weighted</a:t>
            </a:r>
            <a:r>
              <a:rPr lang="it-IT" sz="1200" b="1" dirty="0">
                <a:solidFill>
                  <a:srgbClr val="C00000"/>
                </a:solidFill>
              </a:rPr>
              <a:t> </a:t>
            </a:r>
            <a:r>
              <a:rPr lang="it-IT" sz="1200" b="1" dirty="0" err="1">
                <a:solidFill>
                  <a:srgbClr val="C00000"/>
                </a:solidFill>
              </a:rPr>
              <a:t>convolution</a:t>
            </a:r>
            <a:r>
              <a:rPr lang="it-IT" sz="1200" b="1" dirty="0">
                <a:solidFill>
                  <a:srgbClr val="C00000"/>
                </a:solidFill>
              </a:rPr>
              <a:t> image: </a:t>
            </a:r>
            <a:r>
              <a:rPr lang="it-IT" sz="1200" b="1" u="sng" dirty="0">
                <a:solidFill>
                  <a:srgbClr val="C00000"/>
                </a:solidFill>
              </a:rPr>
              <a:t>the HDR image</a:t>
            </a:r>
            <a:endParaRPr lang="it-IT" sz="1200" dirty="0"/>
          </a:p>
        </p:txBody>
      </p:sp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86F71B52-C4BF-43FC-9180-F4B68D354348}"/>
              </a:ext>
            </a:extLst>
          </p:cNvPr>
          <p:cNvSpPr/>
          <p:nvPr/>
        </p:nvSpPr>
        <p:spPr>
          <a:xfrm>
            <a:off x="9167720" y="2692251"/>
            <a:ext cx="43204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5092AAEA-07A0-48AD-B889-6654EF61BA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949" r="62684" b="68021"/>
          <a:stretch/>
        </p:blipFill>
        <p:spPr>
          <a:xfrm>
            <a:off x="2423592" y="3434997"/>
            <a:ext cx="2618493" cy="2039288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CB9E1E8-E755-4B2B-A9F6-50A28563F497}"/>
              </a:ext>
            </a:extLst>
          </p:cNvPr>
          <p:cNvSpPr txBox="1"/>
          <p:nvPr/>
        </p:nvSpPr>
        <p:spPr>
          <a:xfrm>
            <a:off x="2756579" y="3167564"/>
            <a:ext cx="23220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Not HDR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CEB1F6B-5C13-4F8B-B749-D0B935C04CC1}"/>
              </a:ext>
            </a:extLst>
          </p:cNvPr>
          <p:cNvSpPr txBox="1"/>
          <p:nvPr/>
        </p:nvSpPr>
        <p:spPr>
          <a:xfrm>
            <a:off x="2589869" y="5451221"/>
            <a:ext cx="2281995" cy="76944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/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when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the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ROIs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intensities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of an image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vary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of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order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of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magnitude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it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is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very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challenging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to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determine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the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exp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. time</a:t>
            </a:r>
            <a:endParaRPr lang="it-IT" sz="11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A48FF059-8D02-4531-86E3-53172B6C4E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317" r="31566" b="68021"/>
          <a:stretch/>
        </p:blipFill>
        <p:spPr>
          <a:xfrm>
            <a:off x="5375920" y="3445493"/>
            <a:ext cx="2774576" cy="2039289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8A2CE454-572F-41E3-B788-FB1A2888E2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445238"/>
            <a:ext cx="2430422" cy="1904104"/>
          </a:xfrm>
          <a:prstGeom prst="rect">
            <a:avLst/>
          </a:prstGeom>
        </p:spPr>
      </p:pic>
      <p:sp>
        <p:nvSpPr>
          <p:cNvPr id="51" name="Freccia a destra 50">
            <a:extLst>
              <a:ext uri="{FF2B5EF4-FFF2-40B4-BE49-F238E27FC236}">
                <a16:creationId xmlns:a16="http://schemas.microsoft.com/office/drawing/2014/main" id="{D3FC654E-5BDB-493A-B9CB-DD78732AA6AB}"/>
              </a:ext>
            </a:extLst>
          </p:cNvPr>
          <p:cNvSpPr/>
          <p:nvPr/>
        </p:nvSpPr>
        <p:spPr>
          <a:xfrm>
            <a:off x="4943872" y="4260549"/>
            <a:ext cx="43204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extLst>
              <a:ext uri="{FF2B5EF4-FFF2-40B4-BE49-F238E27FC236}">
                <a16:creationId xmlns:a16="http://schemas.microsoft.com/office/drawing/2014/main" id="{D7BE6CF8-27D6-4A82-826E-CFD4BDEB1240}"/>
              </a:ext>
            </a:extLst>
          </p:cNvPr>
          <p:cNvSpPr/>
          <p:nvPr/>
        </p:nvSpPr>
        <p:spPr>
          <a:xfrm>
            <a:off x="9143984" y="1721312"/>
            <a:ext cx="43204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129CE10-FA7C-4A62-877B-7936041E786B}"/>
              </a:ext>
            </a:extLst>
          </p:cNvPr>
          <p:cNvSpPr txBox="1"/>
          <p:nvPr/>
        </p:nvSpPr>
        <p:spPr>
          <a:xfrm>
            <a:off x="5402221" y="5473241"/>
            <a:ext cx="2558535" cy="60016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HDR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analysis</a:t>
            </a:r>
            <a:r>
              <a:rPr lang="it-IT" sz="11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to elaborate the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weighted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convolution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image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starting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from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two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different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exp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times images</a:t>
            </a:r>
            <a:endParaRPr lang="it-IT" sz="1100" dirty="0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3D10BC7A-2AF7-45C5-9099-68D426568B43}"/>
              </a:ext>
            </a:extLst>
          </p:cNvPr>
          <p:cNvSpPr txBox="1"/>
          <p:nvPr/>
        </p:nvSpPr>
        <p:spPr>
          <a:xfrm>
            <a:off x="226023" y="6395165"/>
            <a:ext cx="49320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Condensed Matter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Preprints 2021, 2021100433</a:t>
            </a:r>
          </a:p>
          <a:p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781E774D-CDC6-45FE-B755-33CC83B82D67}"/>
              </a:ext>
            </a:extLst>
          </p:cNvPr>
          <p:cNvSpPr txBox="1"/>
          <p:nvPr/>
        </p:nvSpPr>
        <p:spPr>
          <a:xfrm>
            <a:off x="5951984" y="3168451"/>
            <a:ext cx="14241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0058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HDR</a:t>
            </a: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188A74B3-FF1C-4C15-8A0F-AE526578C84F}"/>
              </a:ext>
            </a:extLst>
          </p:cNvPr>
          <p:cNvSpPr/>
          <p:nvPr/>
        </p:nvSpPr>
        <p:spPr>
          <a:xfrm>
            <a:off x="47328" y="-10488"/>
            <a:ext cx="1027740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Analytical Methods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for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HDR Analysis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9E68C623-8E37-41A7-B828-E1DA82BFB36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5029" r="50377"/>
          <a:stretch/>
        </p:blipFill>
        <p:spPr>
          <a:xfrm>
            <a:off x="8574795" y="4015217"/>
            <a:ext cx="3198700" cy="1229592"/>
          </a:xfrm>
          <a:prstGeom prst="rect">
            <a:avLst/>
          </a:prstGeom>
        </p:spPr>
      </p:pic>
      <p:graphicFrame>
        <p:nvGraphicFramePr>
          <p:cNvPr id="47" name="Tabella 46">
            <a:extLst>
              <a:ext uri="{FF2B5EF4-FFF2-40B4-BE49-F238E27FC236}">
                <a16:creationId xmlns:a16="http://schemas.microsoft.com/office/drawing/2014/main" id="{B0070E27-3AA4-4444-9C31-91889C5F1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279305"/>
              </p:ext>
            </p:extLst>
          </p:nvPr>
        </p:nvGraphicFramePr>
        <p:xfrm>
          <a:off x="8911086" y="3575688"/>
          <a:ext cx="2526118" cy="42005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69531">
                  <a:extLst>
                    <a:ext uri="{9D8B030D-6E8A-4147-A177-3AD203B41FA5}">
                      <a16:colId xmlns:a16="http://schemas.microsoft.com/office/drawing/2014/main" val="4100287805"/>
                    </a:ext>
                  </a:extLst>
                </a:gridCol>
                <a:gridCol w="1074680">
                  <a:extLst>
                    <a:ext uri="{9D8B030D-6E8A-4147-A177-3AD203B41FA5}">
                      <a16:colId xmlns:a16="http://schemas.microsoft.com/office/drawing/2014/main" val="4252877093"/>
                    </a:ext>
                  </a:extLst>
                </a:gridCol>
                <a:gridCol w="781907">
                  <a:extLst>
                    <a:ext uri="{9D8B030D-6E8A-4147-A177-3AD203B41FA5}">
                      <a16:colId xmlns:a16="http://schemas.microsoft.com/office/drawing/2014/main" val="4249976877"/>
                    </a:ext>
                  </a:extLst>
                </a:gridCol>
              </a:tblGrid>
              <a:tr h="140018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 time [s]</a:t>
                      </a:r>
                      <a:endParaRPr 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frames</a:t>
                      </a:r>
                      <a:endParaRPr 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8" marR="2858" marT="2858" marB="0" anchor="ctr"/>
                </a:tc>
                <a:extLst>
                  <a:ext uri="{0D108BD9-81ED-4DB2-BD59-A6C34878D82A}">
                    <a16:rowId xmlns:a16="http://schemas.microsoft.com/office/drawing/2014/main" val="1042490341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ROI</a:t>
                      </a:r>
                      <a:endParaRPr 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8" marR="2858" marT="2858" marB="0" anchor="ctr"/>
                </a:tc>
                <a:extLst>
                  <a:ext uri="{0D108BD9-81ED-4DB2-BD59-A6C34878D82A}">
                    <a16:rowId xmlns:a16="http://schemas.microsoft.com/office/drawing/2014/main" val="4156806807"/>
                  </a:ext>
                </a:extLst>
              </a:tr>
              <a:tr h="1400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ROI</a:t>
                      </a:r>
                      <a:endParaRPr 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marL="2858" marR="2858" marT="28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8" marR="2858" marT="2858" marB="0" anchor="ctr"/>
                </a:tc>
                <a:extLst>
                  <a:ext uri="{0D108BD9-81ED-4DB2-BD59-A6C34878D82A}">
                    <a16:rowId xmlns:a16="http://schemas.microsoft.com/office/drawing/2014/main" val="8577255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58753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EC58C556-2F48-40B1-8E3B-452A227B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066" y="2754432"/>
            <a:ext cx="7469500" cy="77815"/>
          </a:xfrm>
        </p:spPr>
        <p:txBody>
          <a:bodyPr>
            <a:noAutofit/>
          </a:bodyPr>
          <a:lstStyle/>
          <a:p>
            <a:pPr algn="ctr" fontAlgn="t"/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It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is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necessary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to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acquire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the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same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image setting </a:t>
            </a:r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two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or more </a:t>
            </a:r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different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exposure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time</a:t>
            </a:r>
            <a:endParaRPr lang="it-IT" sz="1050" b="1" u="sng" dirty="0">
              <a:solidFill>
                <a:srgbClr val="C00000"/>
              </a:solidFill>
            </a:endParaRPr>
          </a:p>
        </p:txBody>
      </p:sp>
      <p:pic>
        <p:nvPicPr>
          <p:cNvPr id="19" name="Immagine 18" descr="Immagine che contiene notte, scuro, edificio, largo&#10;&#10;Descrizione generata automaticamente">
            <a:extLst>
              <a:ext uri="{FF2B5EF4-FFF2-40B4-BE49-F238E27FC236}">
                <a16:creationId xmlns:a16="http://schemas.microsoft.com/office/drawing/2014/main" id="{0283615A-06B5-4198-AE26-0A985D5552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" y="988420"/>
            <a:ext cx="2167889" cy="1625917"/>
          </a:xfrm>
          <a:prstGeom prst="rect">
            <a:avLst/>
          </a:prstGeom>
        </p:spPr>
      </p:pic>
      <p:pic>
        <p:nvPicPr>
          <p:cNvPr id="22" name="Immagine 21" descr="Immagine che contiene edificio, notte, largo, piccolo&#10;&#10;Descrizione generata automaticamente">
            <a:extLst>
              <a:ext uri="{FF2B5EF4-FFF2-40B4-BE49-F238E27FC236}">
                <a16:creationId xmlns:a16="http://schemas.microsoft.com/office/drawing/2014/main" id="{61ED5FEC-1ECC-421E-92F1-9DBFF582C5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02298"/>
            <a:ext cx="2157260" cy="1617945"/>
          </a:xfrm>
          <a:prstGeom prst="rect">
            <a:avLst/>
          </a:prstGeom>
        </p:spPr>
      </p:pic>
      <p:pic>
        <p:nvPicPr>
          <p:cNvPr id="23" name="Immagine 22" descr="Immagine che contiene edificio, città, largo, luce&#10;&#10;Descrizione generata automaticamente">
            <a:extLst>
              <a:ext uri="{FF2B5EF4-FFF2-40B4-BE49-F238E27FC236}">
                <a16:creationId xmlns:a16="http://schemas.microsoft.com/office/drawing/2014/main" id="{E555B758-0D9C-4CF2-992A-B3ABACE71A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12" y="1002298"/>
            <a:ext cx="2157260" cy="1617945"/>
          </a:xfrm>
          <a:prstGeom prst="rect">
            <a:avLst/>
          </a:prstGeom>
        </p:spPr>
      </p:pic>
      <p:pic>
        <p:nvPicPr>
          <p:cNvPr id="26" name="Immagine 25" descr="Immagine che contiene esterni, edificio, città, fontana&#10;&#10;Descrizione generata automaticamente">
            <a:extLst>
              <a:ext uri="{FF2B5EF4-FFF2-40B4-BE49-F238E27FC236}">
                <a16:creationId xmlns:a16="http://schemas.microsoft.com/office/drawing/2014/main" id="{523C8B3B-D352-48ED-B4DC-7C6747C188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60" y="1002298"/>
            <a:ext cx="2157260" cy="1617945"/>
          </a:xfrm>
          <a:prstGeom prst="rect">
            <a:avLst/>
          </a:prstGeom>
        </p:spPr>
      </p:pic>
      <p:pic>
        <p:nvPicPr>
          <p:cNvPr id="27" name="Immagine 26" descr="Immagine che contiene edificio, esterni, largo, notte&#10;&#10;Descrizione generata automaticamente">
            <a:extLst>
              <a:ext uri="{FF2B5EF4-FFF2-40B4-BE49-F238E27FC236}">
                <a16:creationId xmlns:a16="http://schemas.microsoft.com/office/drawing/2014/main" id="{0E4DF8FB-831B-46C8-9CF6-7B99F30DE5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96" y="981643"/>
            <a:ext cx="2157260" cy="1623355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38A578A-563F-4CF5-912F-3FA460D4BBF0}"/>
              </a:ext>
            </a:extLst>
          </p:cNvPr>
          <p:cNvSpPr txBox="1"/>
          <p:nvPr/>
        </p:nvSpPr>
        <p:spPr>
          <a:xfrm>
            <a:off x="77986" y="923615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#1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F48D5FB-193B-4D7C-94BA-C141D5CD37EB}"/>
              </a:ext>
            </a:extLst>
          </p:cNvPr>
          <p:cNvSpPr txBox="1"/>
          <p:nvPr/>
        </p:nvSpPr>
        <p:spPr>
          <a:xfrm>
            <a:off x="2315580" y="936965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#2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32EA545-1353-4E3C-B633-9FDF02A0E401}"/>
              </a:ext>
            </a:extLst>
          </p:cNvPr>
          <p:cNvSpPr txBox="1"/>
          <p:nvPr/>
        </p:nvSpPr>
        <p:spPr>
          <a:xfrm>
            <a:off x="4529826" y="936965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#3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74360F9-A222-488A-82CA-0E1F96384B04}"/>
              </a:ext>
            </a:extLst>
          </p:cNvPr>
          <p:cNvSpPr txBox="1"/>
          <p:nvPr/>
        </p:nvSpPr>
        <p:spPr>
          <a:xfrm>
            <a:off x="6762074" y="941191"/>
            <a:ext cx="48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#4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246A6F5-F06D-4220-8526-AE1F01A38CE7}"/>
              </a:ext>
            </a:extLst>
          </p:cNvPr>
          <p:cNvSpPr txBox="1"/>
          <p:nvPr/>
        </p:nvSpPr>
        <p:spPr>
          <a:xfrm>
            <a:off x="-350825" y="404664"/>
            <a:ext cx="4892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</a:t>
            </a:r>
            <a:r>
              <a:rPr lang="it-IT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Dynamical</a:t>
            </a:r>
            <a:r>
              <a:rPr lang="it-IT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Range (HDR) Analysis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7278B27-4770-4C84-A152-10299D28B194}"/>
              </a:ext>
            </a:extLst>
          </p:cNvPr>
          <p:cNvSpPr txBox="1"/>
          <p:nvPr/>
        </p:nvSpPr>
        <p:spPr>
          <a:xfrm>
            <a:off x="89704" y="692696"/>
            <a:ext cx="1069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sym typeface="Wingdings" panose="05000000000000000000" pitchFamily="2" charset="2"/>
              </a:rPr>
              <a:t>when</a:t>
            </a:r>
            <a:r>
              <a:rPr lang="it-IT" sz="1400" dirty="0">
                <a:sym typeface="Wingdings" panose="05000000000000000000" pitchFamily="2" charset="2"/>
              </a:rPr>
              <a:t> the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ROIs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intensities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</a:t>
            </a:r>
            <a:r>
              <a:rPr lang="it-IT" sz="1400" dirty="0">
                <a:sym typeface="Wingdings" panose="05000000000000000000" pitchFamily="2" charset="2"/>
              </a:rPr>
              <a:t>of an image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vary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of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order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of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magnitude</a:t>
            </a:r>
            <a:r>
              <a:rPr lang="it-IT" sz="1400" dirty="0">
                <a:sym typeface="Wingdings" panose="05000000000000000000" pitchFamily="2" charset="2"/>
              </a:rPr>
              <a:t>, </a:t>
            </a:r>
            <a:r>
              <a:rPr lang="it-IT" sz="1400" dirty="0" err="1">
                <a:sym typeface="Wingdings" panose="05000000000000000000" pitchFamily="2" charset="2"/>
              </a:rPr>
              <a:t>it</a:t>
            </a:r>
            <a:r>
              <a:rPr lang="it-IT" sz="1400" dirty="0">
                <a:sym typeface="Wingdings" panose="05000000000000000000" pitchFamily="2" charset="2"/>
              </a:rPr>
              <a:t> </a:t>
            </a:r>
            <a:r>
              <a:rPr lang="it-IT" sz="1400" dirty="0" err="1">
                <a:sym typeface="Wingdings" panose="05000000000000000000" pitchFamily="2" charset="2"/>
              </a:rPr>
              <a:t>is</a:t>
            </a:r>
            <a:r>
              <a:rPr lang="it-IT" sz="1400" dirty="0">
                <a:sym typeface="Wingdings" panose="05000000000000000000" pitchFamily="2" charset="2"/>
              </a:rPr>
              <a:t> </a:t>
            </a:r>
            <a:r>
              <a:rPr lang="it-IT" sz="1400" dirty="0" err="1">
                <a:sym typeface="Wingdings" panose="05000000000000000000" pitchFamily="2" charset="2"/>
              </a:rPr>
              <a:t>very</a:t>
            </a:r>
            <a:r>
              <a:rPr lang="it-IT" sz="1400" dirty="0"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challenging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to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determine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the </a:t>
            </a:r>
            <a:r>
              <a:rPr lang="it-IT" sz="1400" b="1" dirty="0" err="1">
                <a:solidFill>
                  <a:srgbClr val="005828"/>
                </a:solidFill>
                <a:sym typeface="Wingdings" panose="05000000000000000000" pitchFamily="2" charset="2"/>
              </a:rPr>
              <a:t>exposure</a:t>
            </a:r>
            <a:r>
              <a:rPr lang="it-IT" sz="1400" b="1" dirty="0">
                <a:solidFill>
                  <a:srgbClr val="005828"/>
                </a:solidFill>
                <a:sym typeface="Wingdings" panose="05000000000000000000" pitchFamily="2" charset="2"/>
              </a:rPr>
              <a:t> time:</a:t>
            </a:r>
            <a:endParaRPr lang="it-IT" sz="14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D8A3CF-CE99-4601-A408-2878DB2096AE}"/>
              </a:ext>
            </a:extLst>
          </p:cNvPr>
          <p:cNvSpPr txBox="1"/>
          <p:nvPr/>
        </p:nvSpPr>
        <p:spPr>
          <a:xfrm>
            <a:off x="9781140" y="947344"/>
            <a:ext cx="199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HDR Image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0CC435F-9078-4992-B181-135F996B28FD}"/>
              </a:ext>
            </a:extLst>
          </p:cNvPr>
          <p:cNvSpPr txBox="1"/>
          <p:nvPr/>
        </p:nvSpPr>
        <p:spPr>
          <a:xfrm>
            <a:off x="9599768" y="2620243"/>
            <a:ext cx="2664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advanced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analysis</a:t>
            </a:r>
            <a:r>
              <a:rPr lang="it-IT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in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order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to elaborate a </a:t>
            </a:r>
            <a:r>
              <a:rPr lang="it-IT" sz="1200" b="1" dirty="0" err="1">
                <a:solidFill>
                  <a:srgbClr val="C00000"/>
                </a:solidFill>
              </a:rPr>
              <a:t>weighted</a:t>
            </a:r>
            <a:r>
              <a:rPr lang="it-IT" sz="1200" b="1" dirty="0">
                <a:solidFill>
                  <a:srgbClr val="C00000"/>
                </a:solidFill>
              </a:rPr>
              <a:t> </a:t>
            </a:r>
            <a:r>
              <a:rPr lang="it-IT" sz="1200" b="1" dirty="0" err="1">
                <a:solidFill>
                  <a:srgbClr val="C00000"/>
                </a:solidFill>
              </a:rPr>
              <a:t>convolution</a:t>
            </a:r>
            <a:r>
              <a:rPr lang="it-IT" sz="1200" b="1" dirty="0">
                <a:solidFill>
                  <a:srgbClr val="C00000"/>
                </a:solidFill>
              </a:rPr>
              <a:t> image: </a:t>
            </a:r>
            <a:r>
              <a:rPr lang="it-IT" sz="1200" b="1" u="sng" dirty="0">
                <a:solidFill>
                  <a:srgbClr val="C00000"/>
                </a:solidFill>
              </a:rPr>
              <a:t>the HDR image</a:t>
            </a:r>
            <a:endParaRPr lang="it-IT" sz="1200" dirty="0"/>
          </a:p>
        </p:txBody>
      </p:sp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86F71B52-C4BF-43FC-9180-F4B68D354348}"/>
              </a:ext>
            </a:extLst>
          </p:cNvPr>
          <p:cNvSpPr/>
          <p:nvPr/>
        </p:nvSpPr>
        <p:spPr>
          <a:xfrm>
            <a:off x="9167720" y="2692251"/>
            <a:ext cx="43204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5092AAEA-07A0-48AD-B889-6654EF61BA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949" r="62684" b="68021"/>
          <a:stretch/>
        </p:blipFill>
        <p:spPr>
          <a:xfrm>
            <a:off x="2423592" y="3434997"/>
            <a:ext cx="2618493" cy="2039288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58526E1-A926-4C91-92FB-5C5E1981F4D4}"/>
              </a:ext>
            </a:extLst>
          </p:cNvPr>
          <p:cNvSpPr txBox="1"/>
          <p:nvPr/>
        </p:nvSpPr>
        <p:spPr>
          <a:xfrm>
            <a:off x="8049195" y="3167564"/>
            <a:ext cx="38074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HDR </a:t>
            </a:r>
            <a:r>
              <a:rPr lang="it-IT" sz="1600" b="1" dirty="0" err="1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without</a:t>
            </a:r>
            <a:r>
              <a:rPr lang="it-IT" sz="16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readout</a:t>
            </a:r>
            <a:r>
              <a:rPr lang="it-IT" sz="16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noise</a:t>
            </a:r>
            <a:endParaRPr lang="it-IT" sz="1600" b="1" dirty="0">
              <a:solidFill>
                <a:srgbClr val="1156B3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CB9E1E8-E755-4B2B-A9F6-50A28563F497}"/>
              </a:ext>
            </a:extLst>
          </p:cNvPr>
          <p:cNvSpPr txBox="1"/>
          <p:nvPr/>
        </p:nvSpPr>
        <p:spPr>
          <a:xfrm>
            <a:off x="2756579" y="3167564"/>
            <a:ext cx="23220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Not HDR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CEB1F6B-5C13-4F8B-B749-D0B935C04CC1}"/>
              </a:ext>
            </a:extLst>
          </p:cNvPr>
          <p:cNvSpPr txBox="1"/>
          <p:nvPr/>
        </p:nvSpPr>
        <p:spPr>
          <a:xfrm>
            <a:off x="2589869" y="5451221"/>
            <a:ext cx="2281995" cy="76944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/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when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the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ROIs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intensities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of an image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vary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of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order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of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magnitude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it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is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very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challenging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to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determine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the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exp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. time</a:t>
            </a:r>
            <a:endParaRPr lang="it-IT" sz="11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A48FF059-8D02-4531-86E3-53172B6C4E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317" r="31566" b="68021"/>
          <a:stretch/>
        </p:blipFill>
        <p:spPr>
          <a:xfrm>
            <a:off x="5375920" y="3445493"/>
            <a:ext cx="2774576" cy="2039289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6813F555-9C63-4AFE-BACD-3E6BB49EE4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976" r="3329" b="68021"/>
          <a:stretch/>
        </p:blipFill>
        <p:spPr>
          <a:xfrm>
            <a:off x="8544272" y="3446774"/>
            <a:ext cx="2558536" cy="2039289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86B8464-7CCC-486A-8495-1A4BDC243FF8}"/>
              </a:ext>
            </a:extLst>
          </p:cNvPr>
          <p:cNvSpPr txBox="1"/>
          <p:nvPr/>
        </p:nvSpPr>
        <p:spPr>
          <a:xfrm>
            <a:off x="5951984" y="3168451"/>
            <a:ext cx="14241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0058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HDR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82DD96C-83D5-403C-ACFD-56DCCF38766E}"/>
              </a:ext>
            </a:extLst>
          </p:cNvPr>
          <p:cNvSpPr txBox="1"/>
          <p:nvPr/>
        </p:nvSpPr>
        <p:spPr>
          <a:xfrm>
            <a:off x="8112224" y="5451221"/>
            <a:ext cx="3935760" cy="60016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à"/>
            </a:pPr>
            <a:r>
              <a:rPr lang="it-IT" sz="11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advanced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algorithm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to filter out intense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read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-out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noise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and elaborate </a:t>
            </a:r>
            <a:r>
              <a:rPr lang="en-US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high quality X-ray image </a:t>
            </a: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with </a:t>
            </a:r>
            <a:r>
              <a:rPr lang="en-US" sz="11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very high spatial resolution </a:t>
            </a:r>
            <a:r>
              <a:rPr lang="en-US" sz="1100" u="sng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Al mesh with wire diameter ~ 0.4 mm) </a:t>
            </a:r>
            <a:endParaRPr lang="hu-HU" sz="11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8A2CE454-572F-41E3-B788-FB1A2888E2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445238"/>
            <a:ext cx="2430422" cy="1904104"/>
          </a:xfrm>
          <a:prstGeom prst="rect">
            <a:avLst/>
          </a:prstGeom>
        </p:spPr>
      </p:pic>
      <p:sp>
        <p:nvSpPr>
          <p:cNvPr id="51" name="Freccia a destra 50">
            <a:extLst>
              <a:ext uri="{FF2B5EF4-FFF2-40B4-BE49-F238E27FC236}">
                <a16:creationId xmlns:a16="http://schemas.microsoft.com/office/drawing/2014/main" id="{D3FC654E-5BDB-493A-B9CB-DD78732AA6AB}"/>
              </a:ext>
            </a:extLst>
          </p:cNvPr>
          <p:cNvSpPr/>
          <p:nvPr/>
        </p:nvSpPr>
        <p:spPr>
          <a:xfrm>
            <a:off x="4943872" y="4260549"/>
            <a:ext cx="43204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extLst>
              <a:ext uri="{FF2B5EF4-FFF2-40B4-BE49-F238E27FC236}">
                <a16:creationId xmlns:a16="http://schemas.microsoft.com/office/drawing/2014/main" id="{D7BE6CF8-27D6-4A82-826E-CFD4BDEB1240}"/>
              </a:ext>
            </a:extLst>
          </p:cNvPr>
          <p:cNvSpPr/>
          <p:nvPr/>
        </p:nvSpPr>
        <p:spPr>
          <a:xfrm>
            <a:off x="9143984" y="1721312"/>
            <a:ext cx="43204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12FBA7CC-62A5-44A1-B620-CC474AB5048A}"/>
              </a:ext>
            </a:extLst>
          </p:cNvPr>
          <p:cNvSpPr/>
          <p:nvPr/>
        </p:nvSpPr>
        <p:spPr>
          <a:xfrm>
            <a:off x="-4938" y="-10488"/>
            <a:ext cx="1027740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Analytical Methods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for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HDR Analysis and Readout noise removal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F105AE1C-7317-4DE1-AC7F-571D82F40D28}"/>
              </a:ext>
            </a:extLst>
          </p:cNvPr>
          <p:cNvSpPr/>
          <p:nvPr/>
        </p:nvSpPr>
        <p:spPr>
          <a:xfrm>
            <a:off x="8040216" y="4288814"/>
            <a:ext cx="432048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129CE10-FA7C-4A62-877B-7936041E786B}"/>
              </a:ext>
            </a:extLst>
          </p:cNvPr>
          <p:cNvSpPr txBox="1"/>
          <p:nvPr/>
        </p:nvSpPr>
        <p:spPr>
          <a:xfrm>
            <a:off x="5402221" y="5473241"/>
            <a:ext cx="2558535" cy="60016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HDR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analysis</a:t>
            </a:r>
            <a:r>
              <a:rPr lang="it-IT" sz="11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to elaborate the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weighted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1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convolution</a:t>
            </a:r>
            <a:r>
              <a:rPr lang="it-IT" sz="1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image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starting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from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two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different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1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exp</a:t>
            </a:r>
            <a:r>
              <a:rPr lang="it-IT" sz="11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times images</a:t>
            </a:r>
            <a:endParaRPr lang="it-IT" sz="1100" dirty="0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59BBB2D-3E7A-4B09-A671-77F5DAF5166C}"/>
              </a:ext>
            </a:extLst>
          </p:cNvPr>
          <p:cNvSpPr txBox="1"/>
          <p:nvPr/>
        </p:nvSpPr>
        <p:spPr>
          <a:xfrm>
            <a:off x="213402" y="6395165"/>
            <a:ext cx="49320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Condensed Matter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Preprints 2021, 2021100433</a:t>
            </a:r>
          </a:p>
          <a:p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032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60BCB68-C287-455E-83CD-341559813CC2}"/>
              </a:ext>
            </a:extLst>
          </p:cNvPr>
          <p:cNvSpPr/>
          <p:nvPr/>
        </p:nvSpPr>
        <p:spPr>
          <a:xfrm>
            <a:off x="104544" y="-10488"/>
            <a:ext cx="671153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 of ECR plasmas in compact magnetic traps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9B63C70A-8425-4567-B830-A45884726128}"/>
              </a:ext>
            </a:extLst>
          </p:cNvPr>
          <p:cNvSpPr/>
          <p:nvPr/>
        </p:nvSpPr>
        <p:spPr>
          <a:xfrm>
            <a:off x="316850" y="620839"/>
            <a:ext cx="13740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D2D0BDE-5C53-4C68-8794-F704594A0D03}"/>
              </a:ext>
            </a:extLst>
          </p:cNvPr>
          <p:cNvSpPr/>
          <p:nvPr/>
        </p:nvSpPr>
        <p:spPr>
          <a:xfrm>
            <a:off x="119336" y="1412776"/>
            <a:ext cx="111612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Motivations and Physical Background</a:t>
            </a:r>
          </a:p>
          <a:p>
            <a:r>
              <a:rPr lang="it-IT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Interdisciplinary</a:t>
            </a:r>
            <a:r>
              <a:rPr lang="it-IT" sz="1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Fundamental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and 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Applied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Physics</a:t>
            </a:r>
            <a:endParaRPr lang="en-A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A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A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Experimental Setup</a:t>
            </a:r>
            <a:endParaRPr lang="en-AU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AU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AU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X-ray pin-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hole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technique</a:t>
            </a:r>
            <a:endParaRPr lang="en-AU" sz="1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AU" sz="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5"/>
            <a:endParaRPr lang="en-AU" sz="1600" b="1" dirty="0">
              <a:solidFill>
                <a:srgbClr val="007033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Analytical Methods</a:t>
            </a:r>
          </a:p>
          <a:p>
            <a:r>
              <a:rPr lang="en-AU" sz="1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AU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Integrated</a:t>
            </a:r>
            <a:r>
              <a:rPr lang="it-IT" sz="1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X-ray Imaging</a:t>
            </a:r>
            <a:endParaRPr lang="en-AU" sz="1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AU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Single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Photon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Counting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SPhC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AU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X-ray Imaging</a:t>
            </a:r>
            <a:endParaRPr lang="en-A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A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Experimental Results</a:t>
            </a:r>
            <a:endParaRPr lang="en-AU" sz="1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AU" sz="1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AU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Plasma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structure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dynamics of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losses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and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confinement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investigations</a:t>
            </a:r>
            <a:endParaRPr lang="it-IT" sz="1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r>
              <a:rPr lang="it-IT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it-IT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it-IT" sz="1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Quantitative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elementar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composition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pixel-by-pixel</a:t>
            </a:r>
            <a:b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</a:br>
            <a:r>
              <a:rPr lang="it-IT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 </a:t>
            </a:r>
            <a:r>
              <a:rPr lang="it-IT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Perspective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for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locally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plasma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parameters</a:t>
            </a:r>
            <a:r>
              <a:rPr lang="it-IT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(electron </a:t>
            </a:r>
            <a:r>
              <a:rPr lang="it-IT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density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temperature) </a:t>
            </a:r>
            <a:r>
              <a:rPr lang="it-IT" sz="1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measurements</a:t>
            </a:r>
            <a:endParaRPr lang="it-IT" sz="1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endParaRPr lang="en-AU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Perspectives and Conclusion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DF949BB3-916E-4632-AA4D-792F29AFD232}"/>
              </a:ext>
            </a:extLst>
          </p:cNvPr>
          <p:cNvSpPr/>
          <p:nvPr/>
        </p:nvSpPr>
        <p:spPr>
          <a:xfrm>
            <a:off x="119336" y="1157973"/>
            <a:ext cx="6156176" cy="1109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31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4A84BED2-0E3D-4936-8ACD-02F916B31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79"/>
          <a:stretch/>
        </p:blipFill>
        <p:spPr>
          <a:xfrm>
            <a:off x="6456040" y="3370212"/>
            <a:ext cx="3554253" cy="3371156"/>
          </a:xfrm>
          <a:prstGeom prst="rect">
            <a:avLst/>
          </a:prstGeom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FAA1517-FBA3-4DC8-A4E8-2F043CA7AC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5"/>
          <a:stretch/>
        </p:blipFill>
        <p:spPr>
          <a:xfrm>
            <a:off x="47328" y="548680"/>
            <a:ext cx="5517510" cy="6219286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390B4174-A623-4D60-A1A3-54B62B45FA40}"/>
              </a:ext>
            </a:extLst>
          </p:cNvPr>
          <p:cNvSpPr/>
          <p:nvPr/>
        </p:nvSpPr>
        <p:spPr>
          <a:xfrm>
            <a:off x="-4938" y="-10488"/>
            <a:ext cx="1027740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Analytical Methods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for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HDR Analysis and Readout noise removal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0AFA6F7-A3BB-4052-B8BD-0DCEDEFB7FC0}"/>
              </a:ext>
            </a:extLst>
          </p:cNvPr>
          <p:cNvSpPr txBox="1"/>
          <p:nvPr/>
        </p:nvSpPr>
        <p:spPr>
          <a:xfrm>
            <a:off x="5932181" y="597608"/>
            <a:ext cx="49163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The algorithm consists in 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two steps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algn="ctr"/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1) we don’t just </a:t>
            </a:r>
            <a:r>
              <a:rPr lang="en-US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remove the readout-noise events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algn="ctr"/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2) but</a:t>
            </a:r>
            <a:r>
              <a:rPr lang="en-US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we are even able to place them in the correct pixel-dependent positions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algn="ctr"/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increasing the statistics, the resolution and the signal/noise ratio!</a:t>
            </a:r>
            <a:endParaRPr lang="it-IT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C952AB2B-62EA-4788-9A1B-DDCB491716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13530" y="1342007"/>
            <a:ext cx="510462" cy="230444"/>
          </a:xfrm>
          <a:prstGeom prst="bentConnector3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8908DBAB-0516-4E7D-8555-D9870B42DE66}"/>
              </a:ext>
            </a:extLst>
          </p:cNvPr>
          <p:cNvGrpSpPr/>
          <p:nvPr/>
        </p:nvGrpSpPr>
        <p:grpSpPr>
          <a:xfrm>
            <a:off x="5431750" y="1890269"/>
            <a:ext cx="592242" cy="3554955"/>
            <a:chOff x="5719782" y="1890269"/>
            <a:chExt cx="592242" cy="3554955"/>
          </a:xfrm>
        </p:grpSpPr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BF858AFF-50C3-418C-9AB0-7387708289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9782" y="5445224"/>
              <a:ext cx="30421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01B5E37D-F4D1-47D0-A696-97BC998E6E35}"/>
                </a:ext>
              </a:extLst>
            </p:cNvPr>
            <p:cNvCxnSpPr>
              <a:cxnSpLocks/>
            </p:cNvCxnSpPr>
            <p:nvPr/>
          </p:nvCxnSpPr>
          <p:spPr>
            <a:xfrm>
              <a:off x="6023992" y="1890269"/>
              <a:ext cx="2880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CC2AEC69-25CD-4E8D-8C03-FCC457687522}"/>
                </a:ext>
              </a:extLst>
            </p:cNvPr>
            <p:cNvCxnSpPr>
              <a:cxnSpLocks/>
            </p:cNvCxnSpPr>
            <p:nvPr/>
          </p:nvCxnSpPr>
          <p:spPr>
            <a:xfrm>
              <a:off x="6023992" y="1890269"/>
              <a:ext cx="0" cy="35549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DA190CD8-9558-45D6-8D6B-649DE53DD70D}"/>
              </a:ext>
            </a:extLst>
          </p:cNvPr>
          <p:cNvCxnSpPr>
            <a:cxnSpLocks/>
          </p:cNvCxnSpPr>
          <p:nvPr/>
        </p:nvCxnSpPr>
        <p:spPr>
          <a:xfrm>
            <a:off x="9487072" y="2996952"/>
            <a:ext cx="0" cy="43204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0650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0A23496-11B8-42D7-91C8-DE8A1FBDB200}"/>
              </a:ext>
            </a:extLst>
          </p:cNvPr>
          <p:cNvSpPr/>
          <p:nvPr/>
        </p:nvSpPr>
        <p:spPr>
          <a:xfrm>
            <a:off x="316850" y="620839"/>
            <a:ext cx="13740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6B0BEF1-5490-4F3C-98B4-209396C9F37F}"/>
              </a:ext>
            </a:extLst>
          </p:cNvPr>
          <p:cNvSpPr/>
          <p:nvPr/>
        </p:nvSpPr>
        <p:spPr>
          <a:xfrm>
            <a:off x="119336" y="1412776"/>
            <a:ext cx="111612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6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Motivations and Physical Background</a:t>
            </a:r>
          </a:p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Interdisciplinary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Fundamental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and 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Applied 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Physics</a:t>
            </a:r>
            <a:endParaRPr lang="en-AU" sz="1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AU" sz="1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AU" sz="1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Experimental Setup</a:t>
            </a:r>
            <a:endParaRPr lang="en-AU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AU" sz="1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AU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X-ray pin-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hole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technique</a:t>
            </a:r>
            <a:endParaRPr lang="en-AU" sz="14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AU" sz="8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5"/>
            <a:endParaRPr lang="en-AU" sz="16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Analytical Methods</a:t>
            </a:r>
          </a:p>
          <a:p>
            <a:r>
              <a:rPr lang="en-AU" sz="1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AU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Integrated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X-ray Imaging</a:t>
            </a:r>
            <a:endParaRPr lang="en-AU" sz="14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AU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Single 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Photon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Counting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SPhC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AU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X-ray Imaging</a:t>
            </a:r>
            <a:endParaRPr lang="en-AU" sz="1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A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Experimental Results</a:t>
            </a:r>
            <a:endParaRPr lang="en-AU" sz="1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AU" sz="1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AU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Plasma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structure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, dynamics of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losses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and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confinement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investigations</a:t>
            </a:r>
            <a:endParaRPr lang="it-IT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it-IT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it-IT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Quantitative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elementar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composition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pixel-by-pixel</a:t>
            </a:r>
            <a:br>
              <a:rPr lang="it-IT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</a:br>
            <a:r>
              <a:rPr lang="it-IT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 </a:t>
            </a:r>
            <a:r>
              <a:rPr lang="it-IT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Perspective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for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locally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plasma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parameters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(electron </a:t>
            </a:r>
            <a:r>
              <a:rPr lang="it-IT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density</a:t>
            </a: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temperature)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measurements</a:t>
            </a:r>
            <a:endParaRPr lang="it-IT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endParaRPr lang="en-AU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AU" sz="16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Perspectives and Conclusion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03330E35-C6EA-4ADD-80BC-5A27E1A2AC4B}"/>
              </a:ext>
            </a:extLst>
          </p:cNvPr>
          <p:cNvSpPr/>
          <p:nvPr/>
        </p:nvSpPr>
        <p:spPr>
          <a:xfrm>
            <a:off x="119336" y="1157973"/>
            <a:ext cx="6156176" cy="11093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2FA415A-7334-42C4-A963-2431F4D2EFA3}"/>
              </a:ext>
            </a:extLst>
          </p:cNvPr>
          <p:cNvSpPr/>
          <p:nvPr/>
        </p:nvSpPr>
        <p:spPr>
          <a:xfrm>
            <a:off x="-4937" y="-10488"/>
            <a:ext cx="671153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 of ECR plasmas in compact magnetic traps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DA4D85B-BFAE-4760-8C44-AFD09DB2083C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75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57C33C4-AF83-4A32-80EA-C9294CEC9A5A}"/>
              </a:ext>
            </a:extLst>
          </p:cNvPr>
          <p:cNvSpPr txBox="1"/>
          <p:nvPr/>
        </p:nvSpPr>
        <p:spPr>
          <a:xfrm>
            <a:off x="4223792" y="1879535"/>
            <a:ext cx="1755063" cy="15696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 </a:t>
            </a:r>
            <a:r>
              <a:rPr lang="en-US" sz="12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SPhC</a:t>
            </a:r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mode, each pixel becomes an independent detector: we can analyze </a:t>
            </a:r>
            <a:r>
              <a:rPr lang="en-US" sz="1200" b="1" u="sng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only a given collection of detectors</a:t>
            </a:r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, selecting only pixels in a given ROI of the HDR image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CD70757-275F-4C1A-936C-F733B3A33C8A}"/>
              </a:ext>
            </a:extLst>
          </p:cNvPr>
          <p:cNvSpPr txBox="1"/>
          <p:nvPr/>
        </p:nvSpPr>
        <p:spPr>
          <a:xfrm>
            <a:off x="905506" y="1180750"/>
            <a:ext cx="3074646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313246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Spectrally-resolved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Imaging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3B010B8-0E96-49C7-A49B-6AEBABDBF327}"/>
              </a:ext>
            </a:extLst>
          </p:cNvPr>
          <p:cNvSpPr txBox="1"/>
          <p:nvPr/>
        </p:nvSpPr>
        <p:spPr>
          <a:xfrm>
            <a:off x="263352" y="1505607"/>
            <a:ext cx="2361606" cy="307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Analyzed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HDR Image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0013DAC4-DA01-443C-8A39-557934580D1B}"/>
              </a:ext>
            </a:extLst>
          </p:cNvPr>
          <p:cNvSpPr/>
          <p:nvPr/>
        </p:nvSpPr>
        <p:spPr bwMode="auto">
          <a:xfrm>
            <a:off x="4575708" y="692696"/>
            <a:ext cx="2201066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4E7EFEB-DFC2-4B43-873F-28B692B61D95}"/>
              </a:ext>
            </a:extLst>
          </p:cNvPr>
          <p:cNvSpPr/>
          <p:nvPr/>
        </p:nvSpPr>
        <p:spPr>
          <a:xfrm>
            <a:off x="4575708" y="670801"/>
            <a:ext cx="2201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Results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59D8D9F1-BEED-4D81-ABE1-C39D61A0A1E7}"/>
              </a:ext>
            </a:extLst>
          </p:cNvPr>
          <p:cNvSpPr/>
          <p:nvPr/>
        </p:nvSpPr>
        <p:spPr>
          <a:xfrm>
            <a:off x="7591807" y="1009359"/>
            <a:ext cx="3648003" cy="1584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01E396F-1DEE-4A08-B2E7-7F8BB4BCB9FF}"/>
              </a:ext>
            </a:extLst>
          </p:cNvPr>
          <p:cNvSpPr txBox="1"/>
          <p:nvPr/>
        </p:nvSpPr>
        <p:spPr>
          <a:xfrm>
            <a:off x="7591804" y="1009355"/>
            <a:ext cx="3648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The power of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this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technique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consists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the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possibility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perform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simultaneously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complementary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investigation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it-IT" sz="15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image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spectra</a:t>
            </a:r>
            <a:endParaRPr lang="it-IT" sz="15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615E1CEE-AEBD-4AC4-B38F-9DCFFE05F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"/>
          <a:stretch/>
        </p:blipFill>
        <p:spPr>
          <a:xfrm>
            <a:off x="6384032" y="3717032"/>
            <a:ext cx="3750704" cy="2918733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AAA3A884-CC7A-41D8-A74A-2FE4466345E2}"/>
              </a:ext>
            </a:extLst>
          </p:cNvPr>
          <p:cNvGrpSpPr/>
          <p:nvPr/>
        </p:nvGrpSpPr>
        <p:grpSpPr>
          <a:xfrm>
            <a:off x="202144" y="1879535"/>
            <a:ext cx="4021648" cy="3016236"/>
            <a:chOff x="550352" y="3497382"/>
            <a:chExt cx="4021648" cy="3016236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8879E6F1-89DB-4A1D-B1B9-6829B39CC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2" y="3497382"/>
              <a:ext cx="4021648" cy="3016236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AC854BE4-8D87-4DEE-AC33-EFAD2B563170}"/>
                </a:ext>
              </a:extLst>
            </p:cNvPr>
            <p:cNvSpPr txBox="1"/>
            <p:nvPr/>
          </p:nvSpPr>
          <p:spPr>
            <a:xfrm>
              <a:off x="1854538" y="4988205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C20543B0-A221-4A4F-8DA4-C0775519F97E}"/>
                </a:ext>
              </a:extLst>
            </p:cNvPr>
            <p:cNvSpPr/>
            <p:nvPr/>
          </p:nvSpPr>
          <p:spPr>
            <a:xfrm>
              <a:off x="2060737" y="5046300"/>
              <a:ext cx="154899" cy="1434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9EAC23F-CB78-4DF0-9DA7-DD979B288BF9}"/>
              </a:ext>
            </a:extLst>
          </p:cNvPr>
          <p:cNvSpPr txBox="1"/>
          <p:nvPr/>
        </p:nvSpPr>
        <p:spPr>
          <a:xfrm>
            <a:off x="5982336" y="2662851"/>
            <a:ext cx="46856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ROI1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and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lower than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) and there is not Ta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6A87C05-4FB5-47BC-BB1E-4B6C145F06E2}"/>
              </a:ext>
            </a:extLst>
          </p:cNvPr>
          <p:cNvSpPr txBox="1"/>
          <p:nvPr/>
        </p:nvSpPr>
        <p:spPr>
          <a:xfrm>
            <a:off x="6978533" y="5229600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DB8533A-3F68-4666-8308-6570C7DE1890}"/>
              </a:ext>
            </a:extLst>
          </p:cNvPr>
          <p:cNvSpPr txBox="1"/>
          <p:nvPr/>
        </p:nvSpPr>
        <p:spPr>
          <a:xfrm>
            <a:off x="7542447" y="5672681"/>
            <a:ext cx="720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200" dirty="0">
              <a:solidFill>
                <a:srgbClr val="006C31"/>
              </a:solidFill>
            </a:endParaRP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BE48B591-6141-48E3-BC72-C4F8E49BADC3}"/>
              </a:ext>
            </a:extLst>
          </p:cNvPr>
          <p:cNvCxnSpPr>
            <a:cxnSpLocks/>
          </p:cNvCxnSpPr>
          <p:nvPr/>
        </p:nvCxnSpPr>
        <p:spPr>
          <a:xfrm>
            <a:off x="7162405" y="5483758"/>
            <a:ext cx="0" cy="1876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DD1912BA-DB60-48A6-88A6-465A95052530}"/>
              </a:ext>
            </a:extLst>
          </p:cNvPr>
          <p:cNvCxnSpPr>
            <a:cxnSpLocks/>
          </p:cNvCxnSpPr>
          <p:nvPr/>
        </p:nvCxnSpPr>
        <p:spPr>
          <a:xfrm>
            <a:off x="7726220" y="5900356"/>
            <a:ext cx="0" cy="187638"/>
          </a:xfrm>
          <a:prstGeom prst="straightConnector1">
            <a:avLst/>
          </a:prstGeom>
          <a:ln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B2C6B61A-FE1B-45F2-A7AB-2512F025EF5A}"/>
              </a:ext>
            </a:extLst>
          </p:cNvPr>
          <p:cNvSpPr txBox="1"/>
          <p:nvPr/>
        </p:nvSpPr>
        <p:spPr>
          <a:xfrm>
            <a:off x="7186756" y="5525749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200" dirty="0"/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9530436E-8226-414A-8745-46C9178C5741}"/>
              </a:ext>
            </a:extLst>
          </p:cNvPr>
          <p:cNvCxnSpPr>
            <a:cxnSpLocks/>
          </p:cNvCxnSpPr>
          <p:nvPr/>
        </p:nvCxnSpPr>
        <p:spPr>
          <a:xfrm>
            <a:off x="7350990" y="5766012"/>
            <a:ext cx="1" cy="226105"/>
          </a:xfrm>
          <a:prstGeom prst="straightConnector1">
            <a:avLst/>
          </a:prstGeom>
          <a:ln>
            <a:solidFill>
              <a:srgbClr val="0000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62BEC3F-7597-421C-ACAB-59ACBE0FBD83}"/>
              </a:ext>
            </a:extLst>
          </p:cNvPr>
          <p:cNvSpPr txBox="1"/>
          <p:nvPr/>
        </p:nvSpPr>
        <p:spPr>
          <a:xfrm>
            <a:off x="76589" y="5954796"/>
            <a:ext cx="294841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Pixel-by-pixel quantitative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elemental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composition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investigation</a:t>
            </a: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5F53F5B3-EF40-49B8-AFA7-CDA81F70E454}"/>
              </a:ext>
            </a:extLst>
          </p:cNvPr>
          <p:cNvSpPr/>
          <p:nvPr/>
        </p:nvSpPr>
        <p:spPr>
          <a:xfrm>
            <a:off x="-4937" y="-10488"/>
            <a:ext cx="811716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Spectrally-resolved Imaging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E8AE0EC-16A6-41C9-B9AC-A63116CF4200}"/>
              </a:ext>
            </a:extLst>
          </p:cNvPr>
          <p:cNvSpPr txBox="1"/>
          <p:nvPr/>
        </p:nvSpPr>
        <p:spPr>
          <a:xfrm>
            <a:off x="-45118" y="6581429"/>
            <a:ext cx="4932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D3E422C-B1A1-4B11-BC45-2DF9AE7840FE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212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21376" y="6695829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3D49752-2824-46B3-8628-9C35D9304870}"/>
              </a:ext>
            </a:extLst>
          </p:cNvPr>
          <p:cNvSpPr txBox="1"/>
          <p:nvPr/>
        </p:nvSpPr>
        <p:spPr>
          <a:xfrm>
            <a:off x="905506" y="1180750"/>
            <a:ext cx="3074646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313246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Spectrally-resolved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Imaging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E8D6689-1287-4BAE-9138-A672BE81DBCD}"/>
              </a:ext>
            </a:extLst>
          </p:cNvPr>
          <p:cNvSpPr txBox="1"/>
          <p:nvPr/>
        </p:nvSpPr>
        <p:spPr>
          <a:xfrm>
            <a:off x="263352" y="1505607"/>
            <a:ext cx="2361606" cy="307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Analyzed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HDR Image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91A147A5-F9A9-4675-820E-E198AF9D747A}"/>
              </a:ext>
            </a:extLst>
          </p:cNvPr>
          <p:cNvSpPr/>
          <p:nvPr/>
        </p:nvSpPr>
        <p:spPr bwMode="auto">
          <a:xfrm>
            <a:off x="4575708" y="692696"/>
            <a:ext cx="2201066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D7CE2FD-8883-4637-B5FF-4A88CF34A7F4}"/>
              </a:ext>
            </a:extLst>
          </p:cNvPr>
          <p:cNvSpPr/>
          <p:nvPr/>
        </p:nvSpPr>
        <p:spPr>
          <a:xfrm>
            <a:off x="4575708" y="670801"/>
            <a:ext cx="2201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Results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C60C384-282F-4294-8648-65B34DD81F00}"/>
              </a:ext>
            </a:extLst>
          </p:cNvPr>
          <p:cNvSpPr/>
          <p:nvPr/>
        </p:nvSpPr>
        <p:spPr>
          <a:xfrm>
            <a:off x="7591807" y="1009359"/>
            <a:ext cx="3648003" cy="1584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C25F029-E9C8-41CF-8669-3F5B35DDA1DC}"/>
              </a:ext>
            </a:extLst>
          </p:cNvPr>
          <p:cNvSpPr txBox="1"/>
          <p:nvPr/>
        </p:nvSpPr>
        <p:spPr>
          <a:xfrm>
            <a:off x="7591804" y="1009355"/>
            <a:ext cx="3648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The power of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this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technique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consists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the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possibility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perform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simultaneously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complementary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investigation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it-IT" sz="15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image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spectra</a:t>
            </a:r>
            <a:endParaRPr lang="it-IT" sz="15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3107423C-32C1-423F-9F8E-5A3FC88C64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"/>
          <a:stretch/>
        </p:blipFill>
        <p:spPr>
          <a:xfrm>
            <a:off x="6384032" y="3715825"/>
            <a:ext cx="3786906" cy="2922841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58A1FCF4-0642-4A19-A742-844F0ACF4C48}"/>
              </a:ext>
            </a:extLst>
          </p:cNvPr>
          <p:cNvGrpSpPr/>
          <p:nvPr/>
        </p:nvGrpSpPr>
        <p:grpSpPr>
          <a:xfrm>
            <a:off x="202144" y="1879535"/>
            <a:ext cx="4021648" cy="3016236"/>
            <a:chOff x="550352" y="3497382"/>
            <a:chExt cx="4021648" cy="3016236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670D56DF-D753-4D4F-9CD9-6CBA2A30E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2" y="3497382"/>
              <a:ext cx="4021648" cy="3016236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4BD2DCC-889F-4FAF-B32A-6F20D495DA97}"/>
                </a:ext>
              </a:extLst>
            </p:cNvPr>
            <p:cNvSpPr txBox="1"/>
            <p:nvPr/>
          </p:nvSpPr>
          <p:spPr>
            <a:xfrm>
              <a:off x="2298301" y="4425062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8031C2D2-76CD-402B-A83B-302C94544CC1}"/>
                </a:ext>
              </a:extLst>
            </p:cNvPr>
            <p:cNvSpPr txBox="1"/>
            <p:nvPr/>
          </p:nvSpPr>
          <p:spPr>
            <a:xfrm>
              <a:off x="1854538" y="4988205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046FA19D-F340-4F2B-9A9C-3835623ECBB5}"/>
                </a:ext>
              </a:extLst>
            </p:cNvPr>
            <p:cNvSpPr/>
            <p:nvPr/>
          </p:nvSpPr>
          <p:spPr>
            <a:xfrm>
              <a:off x="2194284" y="4653703"/>
              <a:ext cx="154899" cy="14345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77A0D8A5-584B-4644-9B0F-94F544FE72CE}"/>
                </a:ext>
              </a:extLst>
            </p:cNvPr>
            <p:cNvSpPr/>
            <p:nvPr/>
          </p:nvSpPr>
          <p:spPr>
            <a:xfrm>
              <a:off x="2060737" y="5046300"/>
              <a:ext cx="154899" cy="1434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2C50712-0684-45CC-9F3F-8059E169FB82}"/>
              </a:ext>
            </a:extLst>
          </p:cNvPr>
          <p:cNvSpPr txBox="1"/>
          <p:nvPr/>
        </p:nvSpPr>
        <p:spPr>
          <a:xfrm>
            <a:off x="5982336" y="2662851"/>
            <a:ext cx="5257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ROI1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and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lower than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) and there is not Ta</a:t>
            </a:r>
          </a:p>
          <a:p>
            <a:r>
              <a:rPr lang="en-US" sz="1200" b="1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ROI2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increases and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is 1 order of magnitude higher than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ROI1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6CD3098-A113-42BB-9B82-486ACC7F23EF}"/>
              </a:ext>
            </a:extLst>
          </p:cNvPr>
          <p:cNvSpPr txBox="1"/>
          <p:nvPr/>
        </p:nvSpPr>
        <p:spPr>
          <a:xfrm>
            <a:off x="6967104" y="5227993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28E3320-4A41-47C5-A23D-65190C3F557E}"/>
              </a:ext>
            </a:extLst>
          </p:cNvPr>
          <p:cNvSpPr txBox="1"/>
          <p:nvPr/>
        </p:nvSpPr>
        <p:spPr>
          <a:xfrm>
            <a:off x="7531018" y="5671074"/>
            <a:ext cx="720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200" dirty="0">
              <a:solidFill>
                <a:srgbClr val="006C31"/>
              </a:solidFill>
            </a:endParaRP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B35BDB5F-6853-43FC-BC27-AC9B8CAE174C}"/>
              </a:ext>
            </a:extLst>
          </p:cNvPr>
          <p:cNvCxnSpPr>
            <a:cxnSpLocks/>
          </p:cNvCxnSpPr>
          <p:nvPr/>
        </p:nvCxnSpPr>
        <p:spPr>
          <a:xfrm>
            <a:off x="7150976" y="5482151"/>
            <a:ext cx="0" cy="1876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4965D6DD-7196-4415-9951-051042C4775A}"/>
              </a:ext>
            </a:extLst>
          </p:cNvPr>
          <p:cNvCxnSpPr>
            <a:cxnSpLocks/>
          </p:cNvCxnSpPr>
          <p:nvPr/>
        </p:nvCxnSpPr>
        <p:spPr>
          <a:xfrm>
            <a:off x="7714791" y="5898749"/>
            <a:ext cx="0" cy="187638"/>
          </a:xfrm>
          <a:prstGeom prst="straightConnector1">
            <a:avLst/>
          </a:prstGeom>
          <a:ln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1A1F4AA-FD0E-45C7-9022-1B2B9C3AD4EF}"/>
              </a:ext>
            </a:extLst>
          </p:cNvPr>
          <p:cNvSpPr txBox="1"/>
          <p:nvPr/>
        </p:nvSpPr>
        <p:spPr>
          <a:xfrm>
            <a:off x="7170978" y="3501008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200" dirty="0"/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6795B389-1513-4B1E-B697-4FC8493B0D41}"/>
              </a:ext>
            </a:extLst>
          </p:cNvPr>
          <p:cNvCxnSpPr>
            <a:cxnSpLocks/>
          </p:cNvCxnSpPr>
          <p:nvPr/>
        </p:nvCxnSpPr>
        <p:spPr>
          <a:xfrm>
            <a:off x="7335212" y="3741271"/>
            <a:ext cx="1" cy="226105"/>
          </a:xfrm>
          <a:prstGeom prst="straightConnector1">
            <a:avLst/>
          </a:prstGeom>
          <a:ln>
            <a:solidFill>
              <a:srgbClr val="0000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D29D69A-4034-4408-9C84-30B2777E1291}"/>
              </a:ext>
            </a:extLst>
          </p:cNvPr>
          <p:cNvSpPr txBox="1"/>
          <p:nvPr/>
        </p:nvSpPr>
        <p:spPr>
          <a:xfrm>
            <a:off x="76589" y="5954796"/>
            <a:ext cx="294841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Pixel-by-pixel quantitative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elemental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composition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investigation</a:t>
            </a: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F299C8CB-1B8E-4BF6-B1DE-8654411D78F1}"/>
              </a:ext>
            </a:extLst>
          </p:cNvPr>
          <p:cNvSpPr/>
          <p:nvPr/>
        </p:nvSpPr>
        <p:spPr>
          <a:xfrm>
            <a:off x="-4937" y="-10488"/>
            <a:ext cx="811716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Spectrally-resolved Imaging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ADBF49F-6C9E-4241-8DA4-0CC1DF3A360C}"/>
              </a:ext>
            </a:extLst>
          </p:cNvPr>
          <p:cNvSpPr txBox="1"/>
          <p:nvPr/>
        </p:nvSpPr>
        <p:spPr>
          <a:xfrm>
            <a:off x="4223792" y="1879535"/>
            <a:ext cx="1755063" cy="15696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 </a:t>
            </a:r>
            <a:r>
              <a:rPr lang="en-US" sz="12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SPhC</a:t>
            </a:r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mode, each pixel becomes an independent detector: we can analyze </a:t>
            </a:r>
            <a:r>
              <a:rPr lang="en-US" sz="1200" b="1" u="sng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only a given collection of detectors</a:t>
            </a:r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, selecting only pixels in a given ROI of the HDR image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458B13A-25DE-4BBF-BC5E-31286799F79B}"/>
              </a:ext>
            </a:extLst>
          </p:cNvPr>
          <p:cNvSpPr txBox="1"/>
          <p:nvPr/>
        </p:nvSpPr>
        <p:spPr>
          <a:xfrm>
            <a:off x="-45118" y="6581429"/>
            <a:ext cx="4932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3371067-FC8C-4A69-96ED-B836FE396C67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1282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00407" y="6695829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C14DCBC-7BF3-4F23-8E61-CF0F2B351C7C}"/>
              </a:ext>
            </a:extLst>
          </p:cNvPr>
          <p:cNvSpPr txBox="1"/>
          <p:nvPr/>
        </p:nvSpPr>
        <p:spPr>
          <a:xfrm>
            <a:off x="905506" y="1180750"/>
            <a:ext cx="3074646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313246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Spectrally-resolved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Imaging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C159777-E174-4CE2-B8CA-8EA69754A3F3}"/>
              </a:ext>
            </a:extLst>
          </p:cNvPr>
          <p:cNvSpPr txBox="1"/>
          <p:nvPr/>
        </p:nvSpPr>
        <p:spPr>
          <a:xfrm>
            <a:off x="263352" y="1505607"/>
            <a:ext cx="2361606" cy="307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Analyzed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HDR Image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A4D56A41-6930-4F8B-A48B-99E8F6AA9268}"/>
              </a:ext>
            </a:extLst>
          </p:cNvPr>
          <p:cNvSpPr/>
          <p:nvPr/>
        </p:nvSpPr>
        <p:spPr bwMode="auto">
          <a:xfrm>
            <a:off x="4575708" y="692696"/>
            <a:ext cx="2201066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5402D10C-7772-44A9-9F7B-DD3EF3890580}"/>
              </a:ext>
            </a:extLst>
          </p:cNvPr>
          <p:cNvSpPr/>
          <p:nvPr/>
        </p:nvSpPr>
        <p:spPr>
          <a:xfrm>
            <a:off x="4575708" y="670801"/>
            <a:ext cx="2201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Results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CFE0572-9D81-431F-A275-76BA0D4CFA0F}"/>
              </a:ext>
            </a:extLst>
          </p:cNvPr>
          <p:cNvSpPr/>
          <p:nvPr/>
        </p:nvSpPr>
        <p:spPr>
          <a:xfrm>
            <a:off x="7591807" y="1009359"/>
            <a:ext cx="3648003" cy="1584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C59CF1C-B234-4AB3-9840-0461BED29C7F}"/>
              </a:ext>
            </a:extLst>
          </p:cNvPr>
          <p:cNvSpPr txBox="1"/>
          <p:nvPr/>
        </p:nvSpPr>
        <p:spPr>
          <a:xfrm>
            <a:off x="7591804" y="1009355"/>
            <a:ext cx="3648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The power of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this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technique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consists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the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possibility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perform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simultaneously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complementary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investigation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it-IT" sz="15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image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spectra</a:t>
            </a:r>
            <a:endParaRPr lang="it-IT" sz="15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C25E1B12-54FB-43E7-B9C8-EC01F8488A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1"/>
          <a:stretch/>
        </p:blipFill>
        <p:spPr>
          <a:xfrm>
            <a:off x="6384032" y="3741135"/>
            <a:ext cx="3792662" cy="2927018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B08ABD4B-D7C3-40E9-8BA5-9B7876F080E0}"/>
              </a:ext>
            </a:extLst>
          </p:cNvPr>
          <p:cNvGrpSpPr/>
          <p:nvPr/>
        </p:nvGrpSpPr>
        <p:grpSpPr>
          <a:xfrm>
            <a:off x="189880" y="1879535"/>
            <a:ext cx="4021648" cy="3016236"/>
            <a:chOff x="550352" y="3497382"/>
            <a:chExt cx="4021648" cy="3016236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A15282C7-2706-46F5-94E3-4481F9DCD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2" y="3497382"/>
              <a:ext cx="4021648" cy="3016236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74996575-0005-4762-A0C2-319C7F2BD9E8}"/>
                </a:ext>
              </a:extLst>
            </p:cNvPr>
            <p:cNvSpPr txBox="1"/>
            <p:nvPr/>
          </p:nvSpPr>
          <p:spPr>
            <a:xfrm>
              <a:off x="2298301" y="4425062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93491C78-C41D-4AC9-A653-CB8F3A355E0C}"/>
                </a:ext>
              </a:extLst>
            </p:cNvPr>
            <p:cNvSpPr txBox="1"/>
            <p:nvPr/>
          </p:nvSpPr>
          <p:spPr>
            <a:xfrm>
              <a:off x="1854538" y="4988205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AE43EFA7-6FE3-4DB0-814C-5769D75D1FA5}"/>
                </a:ext>
              </a:extLst>
            </p:cNvPr>
            <p:cNvSpPr txBox="1"/>
            <p:nvPr/>
          </p:nvSpPr>
          <p:spPr>
            <a:xfrm>
              <a:off x="1892753" y="4417307"/>
              <a:ext cx="162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55A3F042-DEE1-4325-8F98-D8B87EA266BF}"/>
                </a:ext>
              </a:extLst>
            </p:cNvPr>
            <p:cNvSpPr/>
            <p:nvPr/>
          </p:nvSpPr>
          <p:spPr>
            <a:xfrm>
              <a:off x="2194284" y="4653703"/>
              <a:ext cx="154899" cy="14345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3CAD5B95-B950-422A-B909-2EB4D4F30C7B}"/>
                </a:ext>
              </a:extLst>
            </p:cNvPr>
            <p:cNvSpPr/>
            <p:nvPr/>
          </p:nvSpPr>
          <p:spPr>
            <a:xfrm>
              <a:off x="2060737" y="5046300"/>
              <a:ext cx="154899" cy="1434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4AD4E42D-E733-4EAA-96B3-1D601CE7C654}"/>
                </a:ext>
              </a:extLst>
            </p:cNvPr>
            <p:cNvSpPr/>
            <p:nvPr/>
          </p:nvSpPr>
          <p:spPr>
            <a:xfrm>
              <a:off x="1795605" y="4397260"/>
              <a:ext cx="154899" cy="143450"/>
            </a:xfrm>
            <a:prstGeom prst="rect">
              <a:avLst/>
            </a:prstGeom>
            <a:noFill/>
            <a:ln w="19050">
              <a:solidFill>
                <a:srgbClr val="171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41E8869-85D5-4889-BEAC-F7E829A3CAD3}"/>
              </a:ext>
            </a:extLst>
          </p:cNvPr>
          <p:cNvSpPr txBox="1"/>
          <p:nvPr/>
        </p:nvSpPr>
        <p:spPr>
          <a:xfrm>
            <a:off x="5982336" y="2662851"/>
            <a:ext cx="5370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ROI1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and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lower than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) and there is not Ta</a:t>
            </a:r>
          </a:p>
          <a:p>
            <a:r>
              <a:rPr lang="en-US" sz="1200" b="1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ROI2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increases and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is 1 order of magnitude higher than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ROI1</a:t>
            </a:r>
          </a:p>
          <a:p>
            <a:r>
              <a:rPr lang="en-US" sz="12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ROI3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is the same of </a:t>
            </a:r>
            <a:r>
              <a:rPr lang="en-US" sz="1200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ROI2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but </a:t>
            </a:r>
            <a:r>
              <a:rPr lang="en-US" sz="1200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decreases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CEA1F91-CB7D-4AAD-BDFC-C2B293FE1C2D}"/>
              </a:ext>
            </a:extLst>
          </p:cNvPr>
          <p:cNvSpPr txBox="1"/>
          <p:nvPr/>
        </p:nvSpPr>
        <p:spPr>
          <a:xfrm>
            <a:off x="6972860" y="5227993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2CE64FF-8122-4EC6-B1E7-0EEDBAB460CE}"/>
              </a:ext>
            </a:extLst>
          </p:cNvPr>
          <p:cNvSpPr txBox="1"/>
          <p:nvPr/>
        </p:nvSpPr>
        <p:spPr>
          <a:xfrm>
            <a:off x="7536774" y="5671074"/>
            <a:ext cx="720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200" dirty="0">
              <a:solidFill>
                <a:srgbClr val="006C31"/>
              </a:solidFill>
            </a:endParaRP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DFD0EE3C-D0BF-43AD-964D-97EF18E6E6D5}"/>
              </a:ext>
            </a:extLst>
          </p:cNvPr>
          <p:cNvCxnSpPr>
            <a:cxnSpLocks/>
          </p:cNvCxnSpPr>
          <p:nvPr/>
        </p:nvCxnSpPr>
        <p:spPr>
          <a:xfrm>
            <a:off x="7156732" y="5482151"/>
            <a:ext cx="0" cy="1876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C61D6E06-A0E8-41CF-81BC-903D92A6B0C9}"/>
              </a:ext>
            </a:extLst>
          </p:cNvPr>
          <p:cNvCxnSpPr>
            <a:cxnSpLocks/>
          </p:cNvCxnSpPr>
          <p:nvPr/>
        </p:nvCxnSpPr>
        <p:spPr>
          <a:xfrm>
            <a:off x="7720547" y="5898749"/>
            <a:ext cx="0" cy="187638"/>
          </a:xfrm>
          <a:prstGeom prst="straightConnector1">
            <a:avLst/>
          </a:prstGeom>
          <a:ln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0074D23-16BD-40E4-B335-4C4D7AE73BA7}"/>
              </a:ext>
            </a:extLst>
          </p:cNvPr>
          <p:cNvSpPr txBox="1"/>
          <p:nvPr/>
        </p:nvSpPr>
        <p:spPr>
          <a:xfrm>
            <a:off x="7176734" y="3501008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200" dirty="0"/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9712066D-6529-41F6-A97A-1A38DB3729E9}"/>
              </a:ext>
            </a:extLst>
          </p:cNvPr>
          <p:cNvCxnSpPr>
            <a:cxnSpLocks/>
          </p:cNvCxnSpPr>
          <p:nvPr/>
        </p:nvCxnSpPr>
        <p:spPr>
          <a:xfrm>
            <a:off x="7340968" y="3741271"/>
            <a:ext cx="1" cy="226105"/>
          </a:xfrm>
          <a:prstGeom prst="straightConnector1">
            <a:avLst/>
          </a:prstGeom>
          <a:ln>
            <a:solidFill>
              <a:srgbClr val="0000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E2BC1EA-A223-4D79-A00D-EB7B26575A32}"/>
              </a:ext>
            </a:extLst>
          </p:cNvPr>
          <p:cNvSpPr txBox="1"/>
          <p:nvPr/>
        </p:nvSpPr>
        <p:spPr>
          <a:xfrm>
            <a:off x="76589" y="5954796"/>
            <a:ext cx="294841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Pixel-by-pixel quantitative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elemental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composition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investigation</a:t>
            </a: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5B8A6836-27A6-44DD-BBA9-35EF2318951C}"/>
              </a:ext>
            </a:extLst>
          </p:cNvPr>
          <p:cNvSpPr/>
          <p:nvPr/>
        </p:nvSpPr>
        <p:spPr>
          <a:xfrm>
            <a:off x="-4937" y="-10488"/>
            <a:ext cx="811716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Spectrally-resolved Imaging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BEFBB1C9-1978-4259-90F4-D6C0187F99B9}"/>
              </a:ext>
            </a:extLst>
          </p:cNvPr>
          <p:cNvSpPr txBox="1"/>
          <p:nvPr/>
        </p:nvSpPr>
        <p:spPr>
          <a:xfrm>
            <a:off x="4223792" y="1879535"/>
            <a:ext cx="1755063" cy="15696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 </a:t>
            </a:r>
            <a:r>
              <a:rPr lang="en-US" sz="12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SPhC</a:t>
            </a:r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mode, each pixel becomes an independent detector: we can analyze </a:t>
            </a:r>
            <a:r>
              <a:rPr lang="en-US" sz="1200" b="1" u="sng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only a given collection of detectors</a:t>
            </a:r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, selecting only pixels in a given ROI of the HDR image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1F9FE57-E280-48F5-8C9D-1C718BB0D3B0}"/>
              </a:ext>
            </a:extLst>
          </p:cNvPr>
          <p:cNvSpPr txBox="1"/>
          <p:nvPr/>
        </p:nvSpPr>
        <p:spPr>
          <a:xfrm>
            <a:off x="-45118" y="6581429"/>
            <a:ext cx="4932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9F40E783-5CA3-488E-9739-9D5242654661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086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871999" y="6695246"/>
            <a:ext cx="1615072" cy="177064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F4FFD6F-69F9-4501-80E0-EED01E443E5B}"/>
              </a:ext>
            </a:extLst>
          </p:cNvPr>
          <p:cNvSpPr txBox="1"/>
          <p:nvPr/>
        </p:nvSpPr>
        <p:spPr>
          <a:xfrm>
            <a:off x="905506" y="1180750"/>
            <a:ext cx="3074646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313246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Spectrally-resolved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Imaging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382FE4C-6A83-49DC-AC66-6793E0984788}"/>
              </a:ext>
            </a:extLst>
          </p:cNvPr>
          <p:cNvSpPr txBox="1"/>
          <p:nvPr/>
        </p:nvSpPr>
        <p:spPr>
          <a:xfrm>
            <a:off x="263352" y="1505607"/>
            <a:ext cx="2361606" cy="307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Analyzed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HDR Image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7FC860FE-335B-4527-9F90-E8DC32E80A07}"/>
              </a:ext>
            </a:extLst>
          </p:cNvPr>
          <p:cNvSpPr/>
          <p:nvPr/>
        </p:nvSpPr>
        <p:spPr bwMode="auto">
          <a:xfrm>
            <a:off x="4575708" y="692696"/>
            <a:ext cx="2201066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52898E13-5340-485E-8CA2-9F1F919B1DAD}"/>
              </a:ext>
            </a:extLst>
          </p:cNvPr>
          <p:cNvSpPr/>
          <p:nvPr/>
        </p:nvSpPr>
        <p:spPr>
          <a:xfrm>
            <a:off x="4575708" y="670801"/>
            <a:ext cx="2201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Results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5F1E8F51-C590-4A02-8D69-F7966FEEC294}"/>
              </a:ext>
            </a:extLst>
          </p:cNvPr>
          <p:cNvSpPr/>
          <p:nvPr/>
        </p:nvSpPr>
        <p:spPr>
          <a:xfrm>
            <a:off x="7591807" y="1009359"/>
            <a:ext cx="3648003" cy="1584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D84C13B-33FC-4CE9-B29A-2218ABE2E772}"/>
              </a:ext>
            </a:extLst>
          </p:cNvPr>
          <p:cNvSpPr txBox="1"/>
          <p:nvPr/>
        </p:nvSpPr>
        <p:spPr>
          <a:xfrm>
            <a:off x="7591804" y="1009355"/>
            <a:ext cx="3648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The power of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this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technique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consists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the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possibility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perform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simultaneously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complementary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investigation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it-IT" sz="15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image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spectra</a:t>
            </a:r>
            <a:endParaRPr lang="it-IT" sz="15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092DA1F4-EAC4-4545-8719-69427A2C2B51}"/>
              </a:ext>
            </a:extLst>
          </p:cNvPr>
          <p:cNvGrpSpPr/>
          <p:nvPr/>
        </p:nvGrpSpPr>
        <p:grpSpPr>
          <a:xfrm>
            <a:off x="189880" y="1879535"/>
            <a:ext cx="4021648" cy="3016236"/>
            <a:chOff x="550352" y="3497382"/>
            <a:chExt cx="4021648" cy="3016236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BDDD0081-2658-4564-9985-56A41CA48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2" y="3497382"/>
              <a:ext cx="4021648" cy="3016236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50BADFBC-29C7-4964-888E-2A79DC9BB60A}"/>
                </a:ext>
              </a:extLst>
            </p:cNvPr>
            <p:cNvSpPr txBox="1"/>
            <p:nvPr/>
          </p:nvSpPr>
          <p:spPr>
            <a:xfrm>
              <a:off x="2298301" y="4425062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6AB9F26-2DB8-478D-BAA9-1AE9BB4F130A}"/>
                </a:ext>
              </a:extLst>
            </p:cNvPr>
            <p:cNvSpPr txBox="1"/>
            <p:nvPr/>
          </p:nvSpPr>
          <p:spPr>
            <a:xfrm>
              <a:off x="1854538" y="4988205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B02A711E-25E3-424B-819F-9E7D19F2110A}"/>
                </a:ext>
              </a:extLst>
            </p:cNvPr>
            <p:cNvSpPr txBox="1"/>
            <p:nvPr/>
          </p:nvSpPr>
          <p:spPr>
            <a:xfrm>
              <a:off x="1892753" y="4417307"/>
              <a:ext cx="162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2B30B58F-7FF7-4889-A988-B9B9D9018698}"/>
                </a:ext>
              </a:extLst>
            </p:cNvPr>
            <p:cNvSpPr/>
            <p:nvPr/>
          </p:nvSpPr>
          <p:spPr>
            <a:xfrm>
              <a:off x="2194284" y="4653703"/>
              <a:ext cx="154899" cy="14345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1A8C84A4-0915-43B9-942F-D7EC1D860808}"/>
                </a:ext>
              </a:extLst>
            </p:cNvPr>
            <p:cNvSpPr/>
            <p:nvPr/>
          </p:nvSpPr>
          <p:spPr>
            <a:xfrm>
              <a:off x="2060737" y="5046300"/>
              <a:ext cx="154899" cy="1434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35FC8C4B-FEBA-4366-9493-C7D5112757EC}"/>
                </a:ext>
              </a:extLst>
            </p:cNvPr>
            <p:cNvSpPr/>
            <p:nvPr/>
          </p:nvSpPr>
          <p:spPr>
            <a:xfrm>
              <a:off x="1795605" y="4397260"/>
              <a:ext cx="154899" cy="143450"/>
            </a:xfrm>
            <a:prstGeom prst="rect">
              <a:avLst/>
            </a:prstGeom>
            <a:noFill/>
            <a:ln w="19050">
              <a:solidFill>
                <a:srgbClr val="171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4BD63F8-196A-4171-8072-C644830CE2B7}"/>
              </a:ext>
            </a:extLst>
          </p:cNvPr>
          <p:cNvSpPr txBox="1"/>
          <p:nvPr/>
        </p:nvSpPr>
        <p:spPr>
          <a:xfrm>
            <a:off x="1205667" y="2479802"/>
            <a:ext cx="1134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4283718F-AFF6-4AF8-918E-2997DFC56F16}"/>
              </a:ext>
            </a:extLst>
          </p:cNvPr>
          <p:cNvSpPr/>
          <p:nvPr/>
        </p:nvSpPr>
        <p:spPr>
          <a:xfrm>
            <a:off x="1253147" y="2709486"/>
            <a:ext cx="154899" cy="1434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DE0A4DE1-823C-4FFB-9D0D-0D0C590742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9"/>
          <a:stretch/>
        </p:blipFill>
        <p:spPr>
          <a:xfrm>
            <a:off x="6384032" y="3741135"/>
            <a:ext cx="3789095" cy="2927018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2210F02-2276-4CE3-936C-D5B33404F394}"/>
              </a:ext>
            </a:extLst>
          </p:cNvPr>
          <p:cNvSpPr txBox="1"/>
          <p:nvPr/>
        </p:nvSpPr>
        <p:spPr>
          <a:xfrm>
            <a:off x="5982336" y="2662851"/>
            <a:ext cx="5082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ROI1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and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lower than </a:t>
            </a:r>
            <a:r>
              <a:rPr lang="en-US" sz="12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) and there is not Ta</a:t>
            </a:r>
          </a:p>
          <a:p>
            <a:r>
              <a:rPr lang="en-US" sz="1200" b="1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ROI2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increases and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is 1 order of magnitude higher than </a:t>
            </a:r>
            <a:r>
              <a:rPr lang="en-US" sz="1200" dirty="0" err="1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1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ROI1</a:t>
            </a:r>
          </a:p>
          <a:p>
            <a:r>
              <a:rPr lang="en-US" sz="12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ROI3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is the same of </a:t>
            </a:r>
            <a:r>
              <a:rPr lang="en-US" sz="1200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sz="1200" dirty="0">
                <a:solidFill>
                  <a:srgbClr val="CC66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ROI2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but </a:t>
            </a:r>
            <a:r>
              <a:rPr lang="en-US" sz="1200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decreases</a:t>
            </a:r>
          </a:p>
          <a:p>
            <a:r>
              <a:rPr lang="en-US" sz="1200" b="1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ROI4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disappeares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Ti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decreases and there is Ta</a:t>
            </a:r>
            <a:endParaRPr lang="it-IT" sz="1200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06B44B7-977F-4A77-96BC-8F20FB177176}"/>
              </a:ext>
            </a:extLst>
          </p:cNvPr>
          <p:cNvSpPr txBox="1"/>
          <p:nvPr/>
        </p:nvSpPr>
        <p:spPr>
          <a:xfrm>
            <a:off x="3234981" y="4532927"/>
            <a:ext cx="3144074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Analyzing each ROI-spectrum it is possible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locally measure the plasma parameters 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(electron density, temperature) </a:t>
            </a:r>
          </a:p>
          <a:p>
            <a:pPr algn="ctr"/>
            <a:endParaRPr lang="en-US" sz="1200" b="1" dirty="0">
              <a:solidFill>
                <a:srgbClr val="095BFF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1200" b="1" dirty="0">
                <a:solidFill>
                  <a:srgbClr val="095B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Comparing experimental spectrum vs. theoretical one</a:t>
            </a:r>
            <a:endParaRPr lang="it-IT" sz="1200" dirty="0">
              <a:solidFill>
                <a:srgbClr val="095BFF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2A32C00-DCD7-40D0-9806-5167B5F794EE}"/>
              </a:ext>
            </a:extLst>
          </p:cNvPr>
          <p:cNvSpPr txBox="1"/>
          <p:nvPr/>
        </p:nvSpPr>
        <p:spPr>
          <a:xfrm>
            <a:off x="6972860" y="5227993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6A35F71-A86D-46CA-8D5B-4F2286E5F25B}"/>
              </a:ext>
            </a:extLst>
          </p:cNvPr>
          <p:cNvSpPr txBox="1"/>
          <p:nvPr/>
        </p:nvSpPr>
        <p:spPr>
          <a:xfrm>
            <a:off x="7176734" y="3501008"/>
            <a:ext cx="600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200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1EE78E7-4CBD-46AC-9A0D-27A650534458}"/>
              </a:ext>
            </a:extLst>
          </p:cNvPr>
          <p:cNvSpPr txBox="1"/>
          <p:nvPr/>
        </p:nvSpPr>
        <p:spPr>
          <a:xfrm>
            <a:off x="7536774" y="5671074"/>
            <a:ext cx="720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200" dirty="0">
              <a:solidFill>
                <a:srgbClr val="006C31"/>
              </a:solidFill>
            </a:endParaRP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BDB62298-FAC4-45A4-980B-D95D5B036328}"/>
              </a:ext>
            </a:extLst>
          </p:cNvPr>
          <p:cNvCxnSpPr>
            <a:cxnSpLocks/>
          </p:cNvCxnSpPr>
          <p:nvPr/>
        </p:nvCxnSpPr>
        <p:spPr>
          <a:xfrm>
            <a:off x="7156732" y="5482151"/>
            <a:ext cx="0" cy="1876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EC46C15D-7714-42F8-9021-BBFA3B9B02AE}"/>
              </a:ext>
            </a:extLst>
          </p:cNvPr>
          <p:cNvCxnSpPr>
            <a:cxnSpLocks/>
          </p:cNvCxnSpPr>
          <p:nvPr/>
        </p:nvCxnSpPr>
        <p:spPr>
          <a:xfrm>
            <a:off x="7340968" y="3741271"/>
            <a:ext cx="1" cy="226105"/>
          </a:xfrm>
          <a:prstGeom prst="straightConnector1">
            <a:avLst/>
          </a:prstGeom>
          <a:ln>
            <a:solidFill>
              <a:srgbClr val="0000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4F156E3D-F458-420A-BE8E-71B9B3D559A2}"/>
              </a:ext>
            </a:extLst>
          </p:cNvPr>
          <p:cNvCxnSpPr>
            <a:cxnSpLocks/>
          </p:cNvCxnSpPr>
          <p:nvPr/>
        </p:nvCxnSpPr>
        <p:spPr>
          <a:xfrm>
            <a:off x="7720547" y="5898749"/>
            <a:ext cx="0" cy="187638"/>
          </a:xfrm>
          <a:prstGeom prst="straightConnector1">
            <a:avLst/>
          </a:prstGeom>
          <a:ln>
            <a:solidFill>
              <a:srgbClr val="006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467DCCB-2DA0-4DB5-9B90-AF1B3BB92164}"/>
              </a:ext>
            </a:extLst>
          </p:cNvPr>
          <p:cNvSpPr txBox="1"/>
          <p:nvPr/>
        </p:nvSpPr>
        <p:spPr>
          <a:xfrm>
            <a:off x="4291213" y="6345230"/>
            <a:ext cx="32455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it-IT" sz="105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Mishra</a:t>
            </a:r>
            <a:r>
              <a:rPr lang="it-IT" sz="105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et al., </a:t>
            </a:r>
            <a:r>
              <a:rPr lang="it-IT" sz="105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Physics</a:t>
            </a:r>
            <a:r>
              <a:rPr lang="it-IT" sz="105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of Plasma 28 (2021) 102509</a:t>
            </a:r>
          </a:p>
          <a:p>
            <a:r>
              <a:rPr lang="it-IT" sz="105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it-IT" sz="105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Mishra</a:t>
            </a:r>
            <a:r>
              <a:rPr lang="it-IT" sz="105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et  al., </a:t>
            </a:r>
            <a:r>
              <a:rPr lang="it-IT" sz="105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Condensed</a:t>
            </a:r>
            <a:r>
              <a:rPr lang="it-IT" sz="105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05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Matter</a:t>
            </a:r>
            <a:r>
              <a:rPr lang="it-IT" sz="105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6(4) (2021) 41	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8A76687-C519-4DF9-96B5-07D5BABBA8D1}"/>
              </a:ext>
            </a:extLst>
          </p:cNvPr>
          <p:cNvSpPr txBox="1"/>
          <p:nvPr/>
        </p:nvSpPr>
        <p:spPr>
          <a:xfrm>
            <a:off x="76589" y="5954796"/>
            <a:ext cx="2948411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Pixel-by-pixel quantitative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elemental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composition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investigation</a:t>
            </a: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6886CD1A-7DE0-4B0F-A54C-7F17D431E98D}"/>
              </a:ext>
            </a:extLst>
          </p:cNvPr>
          <p:cNvSpPr/>
          <p:nvPr/>
        </p:nvSpPr>
        <p:spPr>
          <a:xfrm>
            <a:off x="-4937" y="-10488"/>
            <a:ext cx="811716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Spectrally-resolved Imaging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9FAD08D1-90C6-4E93-B109-53035EA2D272}"/>
              </a:ext>
            </a:extLst>
          </p:cNvPr>
          <p:cNvSpPr txBox="1"/>
          <p:nvPr/>
        </p:nvSpPr>
        <p:spPr>
          <a:xfrm>
            <a:off x="3284799" y="5821814"/>
            <a:ext cx="317124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1" dirty="0">
                <a:solidFill>
                  <a:srgbClr val="007033"/>
                </a:solidFill>
                <a:effectLst/>
                <a:latin typeface="Camris"/>
              </a:rPr>
              <a:t>“Plasma parameters evaluation by X-ray diagnostics”</a:t>
            </a:r>
          </a:p>
          <a:p>
            <a:pPr algn="ctr"/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it-IT" sz="1050" i="1" dirty="0" err="1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Mishra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talk, </a:t>
            </a:r>
            <a:r>
              <a:rPr lang="it-IT" sz="1050" i="1" dirty="0" err="1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Thursday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16</a:t>
            </a:r>
            <a:r>
              <a:rPr lang="it-IT" sz="1050" i="1" baseline="30000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050" i="1" dirty="0" err="1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Dec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it-IT" sz="1050" i="1" dirty="0" err="1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this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Meeting</a:t>
            </a:r>
            <a:endParaRPr lang="it-IT" sz="1050" i="1" dirty="0">
              <a:solidFill>
                <a:srgbClr val="007033"/>
              </a:solidFill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EA561A40-12FA-43FE-811A-CC5FD6A74E73}"/>
              </a:ext>
            </a:extLst>
          </p:cNvPr>
          <p:cNvSpPr txBox="1"/>
          <p:nvPr/>
        </p:nvSpPr>
        <p:spPr>
          <a:xfrm>
            <a:off x="4223792" y="1879535"/>
            <a:ext cx="1755063" cy="156966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 </a:t>
            </a:r>
            <a:r>
              <a:rPr lang="en-US" sz="12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SPhC</a:t>
            </a:r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mode, each pixel becomes an independent detector: we can analyze </a:t>
            </a:r>
            <a:r>
              <a:rPr lang="en-US" sz="1200" b="1" u="sng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only a given collection of detectors</a:t>
            </a:r>
            <a:r>
              <a:rPr lang="en-US" sz="1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, selecting only pixels in a given ROI of the HDR image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9E55D1D7-CD21-4DDD-BB21-458409933818}"/>
              </a:ext>
            </a:extLst>
          </p:cNvPr>
          <p:cNvSpPr txBox="1"/>
          <p:nvPr/>
        </p:nvSpPr>
        <p:spPr>
          <a:xfrm>
            <a:off x="-45118" y="6581429"/>
            <a:ext cx="4932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EAC11023-DEC4-49EF-AABB-308BFBF42D36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151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625244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A9CA5C3-8330-4062-801D-7B9CAD944A94}"/>
              </a:ext>
            </a:extLst>
          </p:cNvPr>
          <p:cNvSpPr txBox="1"/>
          <p:nvPr/>
        </p:nvSpPr>
        <p:spPr>
          <a:xfrm>
            <a:off x="-14495" y="404664"/>
            <a:ext cx="5829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imaging for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simultaneously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SPECTRALLY and SPACE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162FD4E6-03A6-4726-8971-B75380E6A9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5" y="1246689"/>
            <a:ext cx="4346742" cy="2232234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E2BADC4E-D7A9-4ACF-9031-73EA6100F9A7}"/>
              </a:ext>
            </a:extLst>
          </p:cNvPr>
          <p:cNvSpPr/>
          <p:nvPr/>
        </p:nvSpPr>
        <p:spPr bwMode="auto">
          <a:xfrm>
            <a:off x="2183727" y="1338217"/>
            <a:ext cx="210804" cy="2278458"/>
          </a:xfrm>
          <a:prstGeom prst="rect">
            <a:avLst/>
          </a:prstGeom>
          <a:solidFill>
            <a:srgbClr val="00B05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4B46C2B4-6602-46B2-8EA1-D47352588A25}"/>
              </a:ext>
            </a:extLst>
          </p:cNvPr>
          <p:cNvSpPr/>
          <p:nvPr/>
        </p:nvSpPr>
        <p:spPr bwMode="auto">
          <a:xfrm>
            <a:off x="1576230" y="1329359"/>
            <a:ext cx="363397" cy="2287315"/>
          </a:xfrm>
          <a:prstGeom prst="rect">
            <a:avLst/>
          </a:prstGeom>
          <a:solidFill>
            <a:srgbClr val="0070C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C31ED6FD-DF42-47D9-B048-5C1845129DEB}"/>
              </a:ext>
            </a:extLst>
          </p:cNvPr>
          <p:cNvSpPr/>
          <p:nvPr/>
        </p:nvSpPr>
        <p:spPr bwMode="auto">
          <a:xfrm>
            <a:off x="1241622" y="1338559"/>
            <a:ext cx="157707" cy="2269517"/>
          </a:xfrm>
          <a:prstGeom prst="rect">
            <a:avLst/>
          </a:prstGeom>
          <a:solidFill>
            <a:srgbClr val="A8000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38806E9-A520-40DC-979F-34BFD952BEA1}"/>
              </a:ext>
            </a:extLst>
          </p:cNvPr>
          <p:cNvSpPr txBox="1"/>
          <p:nvPr/>
        </p:nvSpPr>
        <p:spPr>
          <a:xfrm>
            <a:off x="754189" y="732949"/>
            <a:ext cx="3359914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313246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Spatially-resolved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Spectroscopy</a:t>
            </a:r>
            <a:endParaRPr lang="it-IT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D909F21-F262-4590-82F9-1CF5D5F7FB5B}"/>
              </a:ext>
            </a:extLst>
          </p:cNvPr>
          <p:cNvSpPr txBox="1"/>
          <p:nvPr/>
        </p:nvSpPr>
        <p:spPr>
          <a:xfrm>
            <a:off x="4767269" y="1289808"/>
            <a:ext cx="2768891" cy="101566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Since</a:t>
            </a:r>
            <a:r>
              <a:rPr lang="it-IT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data on the spectrum contains the spatial information,</a:t>
            </a:r>
          </a:p>
          <a:p>
            <a:pPr algn="ctr"/>
            <a:r>
              <a:rPr lang="en-US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selection of a fluorescence peaks in the spectrum allows the imaging of the </a:t>
            </a:r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elemental</a:t>
            </a:r>
            <a:r>
              <a:rPr lang="it-IT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distribution</a:t>
            </a:r>
            <a:endParaRPr lang="it-IT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4A3BCA7-1832-4A57-AE03-E259D772E6D7}"/>
              </a:ext>
            </a:extLst>
          </p:cNvPr>
          <p:cNvSpPr txBox="1"/>
          <p:nvPr/>
        </p:nvSpPr>
        <p:spPr>
          <a:xfrm>
            <a:off x="1987777" y="1078749"/>
            <a:ext cx="2732117" cy="307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Analyzed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HDR </a:t>
            </a: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Spectrum</a:t>
            </a:r>
            <a:endParaRPr lang="it-IT" sz="1400" b="1" dirty="0"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2EA4E6E-5FE3-422A-BFE3-216DCEDE87B9}"/>
              </a:ext>
            </a:extLst>
          </p:cNvPr>
          <p:cNvSpPr txBox="1"/>
          <p:nvPr/>
        </p:nvSpPr>
        <p:spPr>
          <a:xfrm>
            <a:off x="1584662" y="3408666"/>
            <a:ext cx="600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4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3108CFB4-252C-419E-9F9B-4FCD983E0398}"/>
              </a:ext>
            </a:extLst>
          </p:cNvPr>
          <p:cNvSpPr txBox="1"/>
          <p:nvPr/>
        </p:nvSpPr>
        <p:spPr>
          <a:xfrm>
            <a:off x="2129581" y="3397245"/>
            <a:ext cx="720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400" dirty="0">
              <a:solidFill>
                <a:srgbClr val="006C31"/>
              </a:solidFill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847EC52-D732-4B55-A91A-D7A8948BBC7E}"/>
              </a:ext>
            </a:extLst>
          </p:cNvPr>
          <p:cNvSpPr txBox="1"/>
          <p:nvPr/>
        </p:nvSpPr>
        <p:spPr>
          <a:xfrm>
            <a:off x="1134701" y="3409255"/>
            <a:ext cx="600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91F37D3D-FECA-4363-99C1-F386943F4467}"/>
              </a:ext>
            </a:extLst>
          </p:cNvPr>
          <p:cNvSpPr/>
          <p:nvPr/>
        </p:nvSpPr>
        <p:spPr bwMode="auto">
          <a:xfrm>
            <a:off x="4575708" y="692696"/>
            <a:ext cx="2201066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AE56AF84-D3A5-4A0B-8E82-A4D666305D47}"/>
              </a:ext>
            </a:extLst>
          </p:cNvPr>
          <p:cNvSpPr/>
          <p:nvPr/>
        </p:nvSpPr>
        <p:spPr>
          <a:xfrm>
            <a:off x="4575708" y="670801"/>
            <a:ext cx="2201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Results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CC941407-0EF3-4E82-A8E7-7EC054D61255}"/>
              </a:ext>
            </a:extLst>
          </p:cNvPr>
          <p:cNvSpPr/>
          <p:nvPr/>
        </p:nvSpPr>
        <p:spPr>
          <a:xfrm>
            <a:off x="7591807" y="905596"/>
            <a:ext cx="3648003" cy="1584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D47BAC1-C184-4E0C-8D1A-FA3860495F0D}"/>
              </a:ext>
            </a:extLst>
          </p:cNvPr>
          <p:cNvSpPr txBox="1"/>
          <p:nvPr/>
        </p:nvSpPr>
        <p:spPr>
          <a:xfrm>
            <a:off x="7591804" y="905592"/>
            <a:ext cx="3648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The power of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this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technique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consists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the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possibility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perform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simultaneously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complementary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investigation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it-IT" sz="15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image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spectra</a:t>
            </a:r>
            <a:endParaRPr lang="it-IT" sz="15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1116A0F9-464B-4352-8A32-0A6B1AD08E6F}"/>
              </a:ext>
            </a:extLst>
          </p:cNvPr>
          <p:cNvSpPr/>
          <p:nvPr/>
        </p:nvSpPr>
        <p:spPr>
          <a:xfrm>
            <a:off x="-4937" y="-10488"/>
            <a:ext cx="833318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Spatially-resolved Spectroscopy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magine 32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7A052DDA-10DB-4A9F-8017-E24A497F42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b="31039"/>
          <a:stretch/>
        </p:blipFill>
        <p:spPr>
          <a:xfrm>
            <a:off x="10055196" y="6113201"/>
            <a:ext cx="916413" cy="384563"/>
          </a:xfrm>
          <a:prstGeom prst="rect">
            <a:avLst/>
          </a:prstGeom>
        </p:spPr>
      </p:pic>
      <p:sp>
        <p:nvSpPr>
          <p:cNvPr id="70" name="Rettangolo 69">
            <a:extLst>
              <a:ext uri="{FF2B5EF4-FFF2-40B4-BE49-F238E27FC236}">
                <a16:creationId xmlns:a16="http://schemas.microsoft.com/office/drawing/2014/main" id="{D4EDC85A-0D28-47AF-B6C5-0C2FE5E88039}"/>
              </a:ext>
            </a:extLst>
          </p:cNvPr>
          <p:cNvSpPr/>
          <p:nvPr/>
        </p:nvSpPr>
        <p:spPr>
          <a:xfrm>
            <a:off x="656244" y="3907381"/>
            <a:ext cx="3666753" cy="23083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283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Resolution ~</a:t>
            </a:r>
            <a:r>
              <a:rPr lang="en-US" sz="900" dirty="0">
                <a:solidFill>
                  <a:srgbClr val="283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rgbClr val="283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 eV at 8.1 </a:t>
            </a:r>
            <a:r>
              <a:rPr lang="en-US" sz="900" b="1" dirty="0" err="1">
                <a:solidFill>
                  <a:srgbClr val="283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900" b="1" dirty="0">
                <a:solidFill>
                  <a:srgbClr val="283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283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(Ta-La fluorescence line)</a:t>
            </a:r>
            <a:endParaRPr lang="hu-HU" sz="900" dirty="0">
              <a:solidFill>
                <a:srgbClr val="283E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A2BDF124-BD0B-4587-A093-D17008918F1F}"/>
              </a:ext>
            </a:extLst>
          </p:cNvPr>
          <p:cNvSpPr txBox="1"/>
          <p:nvPr/>
        </p:nvSpPr>
        <p:spPr>
          <a:xfrm>
            <a:off x="7536160" y="2515597"/>
            <a:ext cx="4932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IL NUOVO CIMENTO 44C (2021) 64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86FDD99-DC3B-454C-9F03-D8314A9812D9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806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625244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9" name="Immagine 18" descr="Immagine che contiene testo, natura&#10;&#10;Descrizione generata automaticamente">
            <a:extLst>
              <a:ext uri="{FF2B5EF4-FFF2-40B4-BE49-F238E27FC236}">
                <a16:creationId xmlns:a16="http://schemas.microsoft.com/office/drawing/2014/main" id="{D320997A-4EAE-41C6-814F-394B75691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4401108"/>
            <a:ext cx="3120348" cy="234026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D990F77-AC7D-48FD-9A78-E52C4291AA31}"/>
              </a:ext>
            </a:extLst>
          </p:cNvPr>
          <p:cNvSpPr txBox="1"/>
          <p:nvPr/>
        </p:nvSpPr>
        <p:spPr>
          <a:xfrm>
            <a:off x="1213536" y="5966021"/>
            <a:ext cx="794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Argon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31DE80D-D356-4BC6-8714-EC78E2B98A47}"/>
              </a:ext>
            </a:extLst>
          </p:cNvPr>
          <p:cNvSpPr/>
          <p:nvPr/>
        </p:nvSpPr>
        <p:spPr>
          <a:xfrm>
            <a:off x="407368" y="3983681"/>
            <a:ext cx="2150583" cy="4006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09096CF-29BC-4597-940D-E8CD7835DB33}"/>
              </a:ext>
            </a:extLst>
          </p:cNvPr>
          <p:cNvSpPr txBox="1"/>
          <p:nvPr/>
        </p:nvSpPr>
        <p:spPr>
          <a:xfrm>
            <a:off x="333768" y="3969060"/>
            <a:ext cx="2279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HDR Imaging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Plasma </a:t>
            </a:r>
            <a:r>
              <a:rPr lang="it-IT" sz="1200" b="1" dirty="0" err="1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structure</a:t>
            </a:r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inspection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A9CA5C3-8330-4062-801D-7B9CAD944A94}"/>
              </a:ext>
            </a:extLst>
          </p:cNvPr>
          <p:cNvSpPr txBox="1"/>
          <p:nvPr/>
        </p:nvSpPr>
        <p:spPr>
          <a:xfrm>
            <a:off x="-14495" y="404664"/>
            <a:ext cx="5829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imaging for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simultaneously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SPECTRALLY and SPACE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162FD4E6-03A6-4726-8971-B75380E6A9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5" y="1246689"/>
            <a:ext cx="4346742" cy="2232234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E2BADC4E-D7A9-4ACF-9031-73EA6100F9A7}"/>
              </a:ext>
            </a:extLst>
          </p:cNvPr>
          <p:cNvSpPr/>
          <p:nvPr/>
        </p:nvSpPr>
        <p:spPr bwMode="auto">
          <a:xfrm>
            <a:off x="2183727" y="1338217"/>
            <a:ext cx="210804" cy="2278458"/>
          </a:xfrm>
          <a:prstGeom prst="rect">
            <a:avLst/>
          </a:prstGeom>
          <a:solidFill>
            <a:srgbClr val="00B05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4B46C2B4-6602-46B2-8EA1-D47352588A25}"/>
              </a:ext>
            </a:extLst>
          </p:cNvPr>
          <p:cNvSpPr/>
          <p:nvPr/>
        </p:nvSpPr>
        <p:spPr bwMode="auto">
          <a:xfrm>
            <a:off x="1576230" y="1329359"/>
            <a:ext cx="363397" cy="2287315"/>
          </a:xfrm>
          <a:prstGeom prst="rect">
            <a:avLst/>
          </a:prstGeom>
          <a:solidFill>
            <a:srgbClr val="0070C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C31ED6FD-DF42-47D9-B048-5C1845129DEB}"/>
              </a:ext>
            </a:extLst>
          </p:cNvPr>
          <p:cNvSpPr/>
          <p:nvPr/>
        </p:nvSpPr>
        <p:spPr bwMode="auto">
          <a:xfrm>
            <a:off x="1241622" y="1338559"/>
            <a:ext cx="157707" cy="2269517"/>
          </a:xfrm>
          <a:prstGeom prst="rect">
            <a:avLst/>
          </a:prstGeom>
          <a:solidFill>
            <a:srgbClr val="A8000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38806E9-A520-40DC-979F-34BFD952BEA1}"/>
              </a:ext>
            </a:extLst>
          </p:cNvPr>
          <p:cNvSpPr txBox="1"/>
          <p:nvPr/>
        </p:nvSpPr>
        <p:spPr>
          <a:xfrm>
            <a:off x="754189" y="732949"/>
            <a:ext cx="3359914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313246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Spatially-resolved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Spectroscopy</a:t>
            </a:r>
            <a:endParaRPr lang="it-IT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4A3BCA7-1832-4A57-AE03-E259D772E6D7}"/>
              </a:ext>
            </a:extLst>
          </p:cNvPr>
          <p:cNvSpPr txBox="1"/>
          <p:nvPr/>
        </p:nvSpPr>
        <p:spPr>
          <a:xfrm>
            <a:off x="1987777" y="1078749"/>
            <a:ext cx="2732117" cy="307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Analyzed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HDR </a:t>
            </a: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Spectrum</a:t>
            </a:r>
            <a:endParaRPr lang="it-IT" sz="1400" b="1" dirty="0"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2EA4E6E-5FE3-422A-BFE3-216DCEDE87B9}"/>
              </a:ext>
            </a:extLst>
          </p:cNvPr>
          <p:cNvSpPr txBox="1"/>
          <p:nvPr/>
        </p:nvSpPr>
        <p:spPr>
          <a:xfrm>
            <a:off x="1584662" y="3408666"/>
            <a:ext cx="600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4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3108CFB4-252C-419E-9F9B-4FCD983E0398}"/>
              </a:ext>
            </a:extLst>
          </p:cNvPr>
          <p:cNvSpPr txBox="1"/>
          <p:nvPr/>
        </p:nvSpPr>
        <p:spPr>
          <a:xfrm>
            <a:off x="2129581" y="3397245"/>
            <a:ext cx="720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400" dirty="0">
              <a:solidFill>
                <a:srgbClr val="006C31"/>
              </a:solidFill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847EC52-D732-4B55-A91A-D7A8948BBC7E}"/>
              </a:ext>
            </a:extLst>
          </p:cNvPr>
          <p:cNvSpPr txBox="1"/>
          <p:nvPr/>
        </p:nvSpPr>
        <p:spPr>
          <a:xfrm>
            <a:off x="1134701" y="3409255"/>
            <a:ext cx="600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400" dirty="0">
              <a:solidFill>
                <a:srgbClr val="C00000"/>
              </a:solidFill>
            </a:endParaRP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13830B6C-CA87-4F6E-9579-A741BAF43C2C}"/>
              </a:ext>
            </a:extLst>
          </p:cNvPr>
          <p:cNvCxnSpPr>
            <a:endCxn id="30" idx="0"/>
          </p:cNvCxnSpPr>
          <p:nvPr/>
        </p:nvCxnSpPr>
        <p:spPr bwMode="auto">
          <a:xfrm>
            <a:off x="1343366" y="3695650"/>
            <a:ext cx="129921" cy="2734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91F37D3D-FECA-4363-99C1-F386943F4467}"/>
              </a:ext>
            </a:extLst>
          </p:cNvPr>
          <p:cNvSpPr/>
          <p:nvPr/>
        </p:nvSpPr>
        <p:spPr bwMode="auto">
          <a:xfrm>
            <a:off x="4575708" y="692696"/>
            <a:ext cx="2201066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AE56AF84-D3A5-4A0B-8E82-A4D666305D47}"/>
              </a:ext>
            </a:extLst>
          </p:cNvPr>
          <p:cNvSpPr/>
          <p:nvPr/>
        </p:nvSpPr>
        <p:spPr>
          <a:xfrm>
            <a:off x="4575708" y="670801"/>
            <a:ext cx="2201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Results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CC941407-0EF3-4E82-A8E7-7EC054D61255}"/>
              </a:ext>
            </a:extLst>
          </p:cNvPr>
          <p:cNvSpPr/>
          <p:nvPr/>
        </p:nvSpPr>
        <p:spPr>
          <a:xfrm>
            <a:off x="7591807" y="905596"/>
            <a:ext cx="3648003" cy="1584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D47BAC1-C184-4E0C-8D1A-FA3860495F0D}"/>
              </a:ext>
            </a:extLst>
          </p:cNvPr>
          <p:cNvSpPr txBox="1"/>
          <p:nvPr/>
        </p:nvSpPr>
        <p:spPr>
          <a:xfrm>
            <a:off x="7591804" y="905592"/>
            <a:ext cx="3648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The power of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this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technique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consists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the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possibility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perform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simultaneously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complementary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investigation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it-IT" sz="15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image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spectra</a:t>
            </a:r>
            <a:endParaRPr lang="it-IT" sz="15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1116A0F9-464B-4352-8A32-0A6B1AD08E6F}"/>
              </a:ext>
            </a:extLst>
          </p:cNvPr>
          <p:cNvSpPr/>
          <p:nvPr/>
        </p:nvSpPr>
        <p:spPr>
          <a:xfrm>
            <a:off x="-4937" y="-10488"/>
            <a:ext cx="833318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Spatially-resolved Spectroscopy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magine 32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7A052DDA-10DB-4A9F-8017-E24A497F42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b="31039"/>
          <a:stretch/>
        </p:blipFill>
        <p:spPr>
          <a:xfrm>
            <a:off x="10055196" y="6113201"/>
            <a:ext cx="916413" cy="384563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53FCE7B-6308-49EF-998A-9E6B0654BEBE}"/>
              </a:ext>
            </a:extLst>
          </p:cNvPr>
          <p:cNvSpPr txBox="1"/>
          <p:nvPr/>
        </p:nvSpPr>
        <p:spPr>
          <a:xfrm>
            <a:off x="7536160" y="2515597"/>
            <a:ext cx="4932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IL NUOVO CIMENTO 44C (2021) 64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E3F2F11-AA22-4EB1-8801-6E5A9005B006}"/>
              </a:ext>
            </a:extLst>
          </p:cNvPr>
          <p:cNvSpPr txBox="1"/>
          <p:nvPr/>
        </p:nvSpPr>
        <p:spPr>
          <a:xfrm>
            <a:off x="4767269" y="1289808"/>
            <a:ext cx="2768891" cy="101566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Since</a:t>
            </a:r>
            <a:r>
              <a:rPr lang="it-IT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data on the spectrum contains the spatial information,</a:t>
            </a:r>
          </a:p>
          <a:p>
            <a:pPr algn="ctr"/>
            <a:r>
              <a:rPr lang="en-US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selection of a fluorescence peaks in the spectrum allows the imaging of the </a:t>
            </a:r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elemental</a:t>
            </a:r>
            <a:r>
              <a:rPr lang="it-IT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distribution</a:t>
            </a:r>
            <a:endParaRPr lang="it-IT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A2DE470F-DC27-4451-9254-636B83C4606E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497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625244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2A040A5-4833-4C85-BF99-64539607C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00" y="4473116"/>
            <a:ext cx="2994331" cy="2245748"/>
          </a:xfrm>
          <a:prstGeom prst="rect">
            <a:avLst/>
          </a:prstGeom>
        </p:spPr>
      </p:pic>
      <p:pic>
        <p:nvPicPr>
          <p:cNvPr id="19" name="Immagine 18" descr="Immagine che contiene testo, natura&#10;&#10;Descrizione generata automaticamente">
            <a:extLst>
              <a:ext uri="{FF2B5EF4-FFF2-40B4-BE49-F238E27FC236}">
                <a16:creationId xmlns:a16="http://schemas.microsoft.com/office/drawing/2014/main" id="{D320997A-4EAE-41C6-814F-394B75691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4401108"/>
            <a:ext cx="3120348" cy="234026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19312D10-8E78-4CE3-9B93-0F0974313340}"/>
              </a:ext>
            </a:extLst>
          </p:cNvPr>
          <p:cNvSpPr/>
          <p:nvPr/>
        </p:nvSpPr>
        <p:spPr>
          <a:xfrm>
            <a:off x="6195816" y="4149080"/>
            <a:ext cx="1556368" cy="1775665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Kép 19">
            <a:extLst>
              <a:ext uri="{FF2B5EF4-FFF2-40B4-BE49-F238E27FC236}">
                <a16:creationId xmlns:a16="http://schemas.microsoft.com/office/drawing/2014/main" id="{6699BB6E-999A-48C9-8DCA-B1AD447BFE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6574" r="10392" b="5049"/>
          <a:stretch/>
        </p:blipFill>
        <p:spPr>
          <a:xfrm>
            <a:off x="6408197" y="4702718"/>
            <a:ext cx="1098871" cy="1100287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D990F77-AC7D-48FD-9A78-E52C4291AA31}"/>
              </a:ext>
            </a:extLst>
          </p:cNvPr>
          <p:cNvSpPr txBox="1"/>
          <p:nvPr/>
        </p:nvSpPr>
        <p:spPr>
          <a:xfrm>
            <a:off x="1213536" y="5966021"/>
            <a:ext cx="794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Argon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0BD2C69-1068-42F1-BAFD-345BE5119765}"/>
              </a:ext>
            </a:extLst>
          </p:cNvPr>
          <p:cNvSpPr txBox="1"/>
          <p:nvPr/>
        </p:nvSpPr>
        <p:spPr>
          <a:xfrm>
            <a:off x="4092392" y="5866313"/>
            <a:ext cx="1024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</a:rPr>
              <a:t>Titanium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8A17939-FA2B-4CB0-81AE-13022BD78509}"/>
              </a:ext>
            </a:extLst>
          </p:cNvPr>
          <p:cNvSpPr txBox="1"/>
          <p:nvPr/>
        </p:nvSpPr>
        <p:spPr>
          <a:xfrm>
            <a:off x="6553811" y="4193285"/>
            <a:ext cx="95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70C0"/>
                </a:solidFill>
              </a:rPr>
              <a:t>Titanium</a:t>
            </a:r>
            <a:r>
              <a:rPr lang="it-IT" sz="1200" b="1" dirty="0">
                <a:solidFill>
                  <a:srgbClr val="0070C0"/>
                </a:solidFill>
              </a:rPr>
              <a:t> </a:t>
            </a:r>
            <a:r>
              <a:rPr lang="it-IT" sz="1200" b="1" dirty="0" err="1">
                <a:solidFill>
                  <a:srgbClr val="0070C0"/>
                </a:solidFill>
              </a:rPr>
              <a:t>Endplate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31DE80D-D356-4BC6-8714-EC78E2B98A47}"/>
              </a:ext>
            </a:extLst>
          </p:cNvPr>
          <p:cNvSpPr/>
          <p:nvPr/>
        </p:nvSpPr>
        <p:spPr>
          <a:xfrm>
            <a:off x="407368" y="3983681"/>
            <a:ext cx="2150583" cy="4006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09096CF-29BC-4597-940D-E8CD7835DB33}"/>
              </a:ext>
            </a:extLst>
          </p:cNvPr>
          <p:cNvSpPr txBox="1"/>
          <p:nvPr/>
        </p:nvSpPr>
        <p:spPr>
          <a:xfrm>
            <a:off x="333768" y="3969060"/>
            <a:ext cx="2279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HDR Imaging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Plasma </a:t>
            </a:r>
            <a:r>
              <a:rPr lang="it-IT" sz="1200" b="1" dirty="0" err="1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structure</a:t>
            </a:r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inspection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FA1052F-75D8-4D32-AA67-FFB74CE935D4}"/>
              </a:ext>
            </a:extLst>
          </p:cNvPr>
          <p:cNvSpPr/>
          <p:nvPr/>
        </p:nvSpPr>
        <p:spPr>
          <a:xfrm>
            <a:off x="3845906" y="3968065"/>
            <a:ext cx="1740511" cy="41554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FEED12D-A017-4D52-96C5-F0C0D41D8A54}"/>
              </a:ext>
            </a:extLst>
          </p:cNvPr>
          <p:cNvSpPr txBox="1"/>
          <p:nvPr/>
        </p:nvSpPr>
        <p:spPr>
          <a:xfrm>
            <a:off x="3766373" y="3953191"/>
            <a:ext cx="1882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HDR Imaging</a:t>
            </a:r>
          </a:p>
          <a:p>
            <a:pPr algn="ctr"/>
            <a:r>
              <a:rPr lang="it-IT" sz="1200" b="1" dirty="0" err="1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Axial</a:t>
            </a:r>
            <a:r>
              <a:rPr lang="it-IT" sz="1200" b="1" dirty="0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losses</a:t>
            </a:r>
            <a:r>
              <a:rPr lang="it-IT" sz="1200" b="1" dirty="0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inspection</a:t>
            </a:r>
            <a:endParaRPr lang="it-IT" sz="1200" dirty="0">
              <a:solidFill>
                <a:srgbClr val="0070C0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A9CA5C3-8330-4062-801D-7B9CAD944A94}"/>
              </a:ext>
            </a:extLst>
          </p:cNvPr>
          <p:cNvSpPr txBox="1"/>
          <p:nvPr/>
        </p:nvSpPr>
        <p:spPr>
          <a:xfrm>
            <a:off x="-14495" y="404664"/>
            <a:ext cx="5829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imaging for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simultaneously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SPECTRALLY and SPACE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162FD4E6-03A6-4726-8971-B75380E6A9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5" y="1246689"/>
            <a:ext cx="4346742" cy="2232234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E2BADC4E-D7A9-4ACF-9031-73EA6100F9A7}"/>
              </a:ext>
            </a:extLst>
          </p:cNvPr>
          <p:cNvSpPr/>
          <p:nvPr/>
        </p:nvSpPr>
        <p:spPr bwMode="auto">
          <a:xfrm>
            <a:off x="2183727" y="1338217"/>
            <a:ext cx="210804" cy="2278458"/>
          </a:xfrm>
          <a:prstGeom prst="rect">
            <a:avLst/>
          </a:prstGeom>
          <a:solidFill>
            <a:srgbClr val="00B05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4B46C2B4-6602-46B2-8EA1-D47352588A25}"/>
              </a:ext>
            </a:extLst>
          </p:cNvPr>
          <p:cNvSpPr/>
          <p:nvPr/>
        </p:nvSpPr>
        <p:spPr bwMode="auto">
          <a:xfrm>
            <a:off x="1576230" y="1329359"/>
            <a:ext cx="363397" cy="2287315"/>
          </a:xfrm>
          <a:prstGeom prst="rect">
            <a:avLst/>
          </a:prstGeom>
          <a:solidFill>
            <a:srgbClr val="0070C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C31ED6FD-DF42-47D9-B048-5C1845129DEB}"/>
              </a:ext>
            </a:extLst>
          </p:cNvPr>
          <p:cNvSpPr/>
          <p:nvPr/>
        </p:nvSpPr>
        <p:spPr bwMode="auto">
          <a:xfrm>
            <a:off x="1241622" y="1338559"/>
            <a:ext cx="157707" cy="2269517"/>
          </a:xfrm>
          <a:prstGeom prst="rect">
            <a:avLst/>
          </a:prstGeom>
          <a:solidFill>
            <a:srgbClr val="A8000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38806E9-A520-40DC-979F-34BFD952BEA1}"/>
              </a:ext>
            </a:extLst>
          </p:cNvPr>
          <p:cNvSpPr txBox="1"/>
          <p:nvPr/>
        </p:nvSpPr>
        <p:spPr>
          <a:xfrm>
            <a:off x="754189" y="732949"/>
            <a:ext cx="3359914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313246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Spatially-resolved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Spectroscopy</a:t>
            </a:r>
            <a:endParaRPr lang="it-IT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4A3BCA7-1832-4A57-AE03-E259D772E6D7}"/>
              </a:ext>
            </a:extLst>
          </p:cNvPr>
          <p:cNvSpPr txBox="1"/>
          <p:nvPr/>
        </p:nvSpPr>
        <p:spPr>
          <a:xfrm>
            <a:off x="1987777" y="1078749"/>
            <a:ext cx="2732117" cy="307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Analyzed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HDR </a:t>
            </a: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Spectrum</a:t>
            </a:r>
            <a:endParaRPr lang="it-IT" sz="1400" b="1" dirty="0"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2EA4E6E-5FE3-422A-BFE3-216DCEDE87B9}"/>
              </a:ext>
            </a:extLst>
          </p:cNvPr>
          <p:cNvSpPr txBox="1"/>
          <p:nvPr/>
        </p:nvSpPr>
        <p:spPr>
          <a:xfrm>
            <a:off x="1584662" y="3408666"/>
            <a:ext cx="600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4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3108CFB4-252C-419E-9F9B-4FCD983E0398}"/>
              </a:ext>
            </a:extLst>
          </p:cNvPr>
          <p:cNvSpPr txBox="1"/>
          <p:nvPr/>
        </p:nvSpPr>
        <p:spPr>
          <a:xfrm>
            <a:off x="2129581" y="3397245"/>
            <a:ext cx="720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400" dirty="0">
              <a:solidFill>
                <a:srgbClr val="006C31"/>
              </a:solidFill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847EC52-D732-4B55-A91A-D7A8948BBC7E}"/>
              </a:ext>
            </a:extLst>
          </p:cNvPr>
          <p:cNvSpPr txBox="1"/>
          <p:nvPr/>
        </p:nvSpPr>
        <p:spPr>
          <a:xfrm>
            <a:off x="1134701" y="3409255"/>
            <a:ext cx="600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400" dirty="0">
              <a:solidFill>
                <a:srgbClr val="C00000"/>
              </a:solidFill>
            </a:endParaRP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13830B6C-CA87-4F6E-9579-A741BAF43C2C}"/>
              </a:ext>
            </a:extLst>
          </p:cNvPr>
          <p:cNvCxnSpPr>
            <a:endCxn id="30" idx="0"/>
          </p:cNvCxnSpPr>
          <p:nvPr/>
        </p:nvCxnSpPr>
        <p:spPr bwMode="auto">
          <a:xfrm>
            <a:off x="1343366" y="3695650"/>
            <a:ext cx="129921" cy="2734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38D166FE-B104-4652-B355-AB89EC85850D}"/>
              </a:ext>
            </a:extLst>
          </p:cNvPr>
          <p:cNvCxnSpPr>
            <a:endCxn id="32" idx="1"/>
          </p:cNvCxnSpPr>
          <p:nvPr/>
        </p:nvCxnSpPr>
        <p:spPr bwMode="auto">
          <a:xfrm>
            <a:off x="1765367" y="3652058"/>
            <a:ext cx="2001006" cy="5319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D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91F37D3D-FECA-4363-99C1-F386943F4467}"/>
              </a:ext>
            </a:extLst>
          </p:cNvPr>
          <p:cNvSpPr/>
          <p:nvPr/>
        </p:nvSpPr>
        <p:spPr bwMode="auto">
          <a:xfrm>
            <a:off x="4575708" y="692696"/>
            <a:ext cx="2201066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AE56AF84-D3A5-4A0B-8E82-A4D666305D47}"/>
              </a:ext>
            </a:extLst>
          </p:cNvPr>
          <p:cNvSpPr/>
          <p:nvPr/>
        </p:nvSpPr>
        <p:spPr>
          <a:xfrm>
            <a:off x="4575708" y="670801"/>
            <a:ext cx="2201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Results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CC941407-0EF3-4E82-A8E7-7EC054D61255}"/>
              </a:ext>
            </a:extLst>
          </p:cNvPr>
          <p:cNvSpPr/>
          <p:nvPr/>
        </p:nvSpPr>
        <p:spPr>
          <a:xfrm>
            <a:off x="7591807" y="905596"/>
            <a:ext cx="3648003" cy="1584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D47BAC1-C184-4E0C-8D1A-FA3860495F0D}"/>
              </a:ext>
            </a:extLst>
          </p:cNvPr>
          <p:cNvSpPr txBox="1"/>
          <p:nvPr/>
        </p:nvSpPr>
        <p:spPr>
          <a:xfrm>
            <a:off x="7591804" y="905592"/>
            <a:ext cx="3648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The power of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this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technique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consists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the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possibility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perform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simultaneously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complementary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investigation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it-IT" sz="15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image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spectra</a:t>
            </a:r>
            <a:endParaRPr lang="it-IT" sz="15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1116A0F9-464B-4352-8A32-0A6B1AD08E6F}"/>
              </a:ext>
            </a:extLst>
          </p:cNvPr>
          <p:cNvSpPr/>
          <p:nvPr/>
        </p:nvSpPr>
        <p:spPr>
          <a:xfrm>
            <a:off x="-4937" y="-10488"/>
            <a:ext cx="833318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Spatially-resolved Spectroscopy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magine 32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7A052DDA-10DB-4A9F-8017-E24A497F4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b="31039"/>
          <a:stretch/>
        </p:blipFill>
        <p:spPr>
          <a:xfrm>
            <a:off x="10055196" y="6113201"/>
            <a:ext cx="916413" cy="384563"/>
          </a:xfrm>
          <a:prstGeom prst="rect">
            <a:avLst/>
          </a:prstGeom>
        </p:spPr>
      </p:pic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E7C6E7C0-E7E3-44E3-8C9B-A45244734280}"/>
              </a:ext>
            </a:extLst>
          </p:cNvPr>
          <p:cNvSpPr txBox="1"/>
          <p:nvPr/>
        </p:nvSpPr>
        <p:spPr>
          <a:xfrm>
            <a:off x="7536160" y="2515597"/>
            <a:ext cx="4932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IL NUOVO CIMENTO 44C (2021) 64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2A327291-5397-4C02-842F-29A53D5A2FF8}"/>
              </a:ext>
            </a:extLst>
          </p:cNvPr>
          <p:cNvSpPr txBox="1"/>
          <p:nvPr/>
        </p:nvSpPr>
        <p:spPr>
          <a:xfrm>
            <a:off x="4767269" y="1289808"/>
            <a:ext cx="2768891" cy="101566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Since</a:t>
            </a:r>
            <a:r>
              <a:rPr lang="it-IT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data on the spectrum contains the spatial information,</a:t>
            </a:r>
          </a:p>
          <a:p>
            <a:pPr algn="ctr"/>
            <a:r>
              <a:rPr lang="en-US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selection of a fluorescence peaks in the spectrum allows the imaging of the </a:t>
            </a:r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elemental</a:t>
            </a:r>
            <a:r>
              <a:rPr lang="it-IT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distribution</a:t>
            </a:r>
            <a:endParaRPr lang="it-IT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07330AC-5B93-4E27-8A6F-4A222188C145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094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143" y="5625244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2A040A5-4833-4C85-BF99-64539607C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00" y="4473116"/>
            <a:ext cx="2994331" cy="2245748"/>
          </a:xfrm>
          <a:prstGeom prst="rect">
            <a:avLst/>
          </a:prstGeom>
        </p:spPr>
      </p:pic>
      <p:pic>
        <p:nvPicPr>
          <p:cNvPr id="19" name="Immagine 18" descr="Immagine che contiene testo, natura&#10;&#10;Descrizione generata automaticamente">
            <a:extLst>
              <a:ext uri="{FF2B5EF4-FFF2-40B4-BE49-F238E27FC236}">
                <a16:creationId xmlns:a16="http://schemas.microsoft.com/office/drawing/2014/main" id="{D320997A-4EAE-41C6-814F-394B75691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4401108"/>
            <a:ext cx="3120348" cy="234026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19312D10-8E78-4CE3-9B93-0F0974313340}"/>
              </a:ext>
            </a:extLst>
          </p:cNvPr>
          <p:cNvSpPr/>
          <p:nvPr/>
        </p:nvSpPr>
        <p:spPr>
          <a:xfrm>
            <a:off x="6195816" y="4149080"/>
            <a:ext cx="1556368" cy="1775665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Kép 19">
            <a:extLst>
              <a:ext uri="{FF2B5EF4-FFF2-40B4-BE49-F238E27FC236}">
                <a16:creationId xmlns:a16="http://schemas.microsoft.com/office/drawing/2014/main" id="{6699BB6E-999A-48C9-8DCA-B1AD447BFE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6574" r="10392" b="5049"/>
          <a:stretch/>
        </p:blipFill>
        <p:spPr>
          <a:xfrm>
            <a:off x="6408197" y="4702718"/>
            <a:ext cx="1098871" cy="1100287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D990F77-AC7D-48FD-9A78-E52C4291AA31}"/>
              </a:ext>
            </a:extLst>
          </p:cNvPr>
          <p:cNvSpPr txBox="1"/>
          <p:nvPr/>
        </p:nvSpPr>
        <p:spPr>
          <a:xfrm>
            <a:off x="1213536" y="5966021"/>
            <a:ext cx="794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Argon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0BD2C69-1068-42F1-BAFD-345BE5119765}"/>
              </a:ext>
            </a:extLst>
          </p:cNvPr>
          <p:cNvSpPr txBox="1"/>
          <p:nvPr/>
        </p:nvSpPr>
        <p:spPr>
          <a:xfrm>
            <a:off x="4092392" y="5866313"/>
            <a:ext cx="1024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</a:rPr>
              <a:t>Titanium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8A17939-FA2B-4CB0-81AE-13022BD78509}"/>
              </a:ext>
            </a:extLst>
          </p:cNvPr>
          <p:cNvSpPr txBox="1"/>
          <p:nvPr/>
        </p:nvSpPr>
        <p:spPr>
          <a:xfrm>
            <a:off x="6553811" y="4193285"/>
            <a:ext cx="95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70C0"/>
                </a:solidFill>
              </a:rPr>
              <a:t>Titanium</a:t>
            </a:r>
            <a:r>
              <a:rPr lang="it-IT" sz="1200" b="1" dirty="0">
                <a:solidFill>
                  <a:srgbClr val="0070C0"/>
                </a:solidFill>
              </a:rPr>
              <a:t> </a:t>
            </a:r>
            <a:r>
              <a:rPr lang="it-IT" sz="1200" b="1" dirty="0" err="1">
                <a:solidFill>
                  <a:srgbClr val="0070C0"/>
                </a:solidFill>
              </a:rPr>
              <a:t>Endplate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31DE80D-D356-4BC6-8714-EC78E2B98A47}"/>
              </a:ext>
            </a:extLst>
          </p:cNvPr>
          <p:cNvSpPr/>
          <p:nvPr/>
        </p:nvSpPr>
        <p:spPr>
          <a:xfrm>
            <a:off x="407368" y="3983681"/>
            <a:ext cx="2150583" cy="4006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09096CF-29BC-4597-940D-E8CD7835DB33}"/>
              </a:ext>
            </a:extLst>
          </p:cNvPr>
          <p:cNvSpPr txBox="1"/>
          <p:nvPr/>
        </p:nvSpPr>
        <p:spPr>
          <a:xfrm>
            <a:off x="333768" y="3969060"/>
            <a:ext cx="2279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HDR Imaging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Plasma </a:t>
            </a:r>
            <a:r>
              <a:rPr lang="it-IT" sz="1200" b="1" dirty="0" err="1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structure</a:t>
            </a:r>
            <a:r>
              <a:rPr lang="it-IT" sz="1200" b="1" dirty="0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halkduster"/>
                <a:cs typeface="Times" panose="02020603050405020304" pitchFamily="18" charset="0"/>
              </a:rPr>
              <a:t>inspection</a:t>
            </a:r>
            <a:endParaRPr lang="it-IT" sz="1200" dirty="0">
              <a:solidFill>
                <a:srgbClr val="C00000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FA1052F-75D8-4D32-AA67-FFB74CE935D4}"/>
              </a:ext>
            </a:extLst>
          </p:cNvPr>
          <p:cNvSpPr/>
          <p:nvPr/>
        </p:nvSpPr>
        <p:spPr>
          <a:xfrm>
            <a:off x="3845906" y="3968065"/>
            <a:ext cx="1740511" cy="41554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FEED12D-A017-4D52-96C5-F0C0D41D8A54}"/>
              </a:ext>
            </a:extLst>
          </p:cNvPr>
          <p:cNvSpPr txBox="1"/>
          <p:nvPr/>
        </p:nvSpPr>
        <p:spPr>
          <a:xfrm>
            <a:off x="3766373" y="3953191"/>
            <a:ext cx="1882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HDR Imaging</a:t>
            </a:r>
          </a:p>
          <a:p>
            <a:pPr algn="ctr"/>
            <a:r>
              <a:rPr lang="it-IT" sz="1200" b="1" dirty="0" err="1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Axial</a:t>
            </a:r>
            <a:r>
              <a:rPr lang="it-IT" sz="1200" b="1" dirty="0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losses</a:t>
            </a:r>
            <a:r>
              <a:rPr lang="it-IT" sz="1200" b="1" dirty="0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70C0"/>
                </a:solidFill>
                <a:latin typeface="Chalkduster"/>
                <a:cs typeface="Times" panose="02020603050405020304" pitchFamily="18" charset="0"/>
              </a:rPr>
              <a:t>inspection</a:t>
            </a:r>
            <a:endParaRPr lang="it-IT" sz="1200" dirty="0">
              <a:solidFill>
                <a:srgbClr val="0070C0"/>
              </a:solidFill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92CE05DA-3D3D-4E32-9FA5-81B9E33F8A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"/>
          <a:stretch/>
        </p:blipFill>
        <p:spPr>
          <a:xfrm>
            <a:off x="7752185" y="4443419"/>
            <a:ext cx="2776873" cy="2109304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783A0E37-DCB0-4384-9469-8DF0DA727490}"/>
              </a:ext>
            </a:extLst>
          </p:cNvPr>
          <p:cNvSpPr/>
          <p:nvPr/>
        </p:nvSpPr>
        <p:spPr>
          <a:xfrm>
            <a:off x="8248731" y="3917190"/>
            <a:ext cx="1930837" cy="41554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FCB967BE-0617-4F11-B086-17F6E27F5D42}"/>
              </a:ext>
            </a:extLst>
          </p:cNvPr>
          <p:cNvGrpSpPr/>
          <p:nvPr/>
        </p:nvGrpSpPr>
        <p:grpSpPr>
          <a:xfrm>
            <a:off x="10704512" y="4149081"/>
            <a:ext cx="1447380" cy="1778718"/>
            <a:chOff x="4124602" y="5016073"/>
            <a:chExt cx="1320273" cy="1622513"/>
          </a:xfrm>
        </p:grpSpPr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0C272975-4139-4B26-BBDB-D1E542C55CAE}"/>
                </a:ext>
              </a:extLst>
            </p:cNvPr>
            <p:cNvSpPr/>
            <p:nvPr/>
          </p:nvSpPr>
          <p:spPr>
            <a:xfrm>
              <a:off x="4124602" y="5016073"/>
              <a:ext cx="1320271" cy="1622513"/>
            </a:xfrm>
            <a:prstGeom prst="rect">
              <a:avLst/>
            </a:prstGeom>
            <a:solidFill>
              <a:srgbClr val="00A249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38" name="Kép 18">
              <a:extLst>
                <a:ext uri="{FF2B5EF4-FFF2-40B4-BE49-F238E27FC236}">
                  <a16:creationId xmlns:a16="http://schemas.microsoft.com/office/drawing/2014/main" id="{B0820E48-79FF-4E79-9B6F-34B28991D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5" r="11449"/>
            <a:stretch/>
          </p:blipFill>
          <p:spPr>
            <a:xfrm>
              <a:off x="4236712" y="5495858"/>
              <a:ext cx="1142476" cy="1064406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BC3ADAE5-10CC-4BD2-9E5C-55FBC46B67E9}"/>
                </a:ext>
              </a:extLst>
            </p:cNvPr>
            <p:cNvSpPr txBox="1"/>
            <p:nvPr/>
          </p:nvSpPr>
          <p:spPr>
            <a:xfrm>
              <a:off x="4231998" y="5081757"/>
              <a:ext cx="1212877" cy="421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005828"/>
                  </a:solidFill>
                </a:rPr>
                <a:t>Tantalum</a:t>
              </a:r>
              <a:endParaRPr lang="it-IT" sz="1200" b="1" dirty="0">
                <a:solidFill>
                  <a:srgbClr val="005828"/>
                </a:solidFill>
              </a:endParaRPr>
            </a:p>
            <a:p>
              <a:pPr algn="ctr"/>
              <a:r>
                <a:rPr lang="it-IT" sz="1200" b="1" dirty="0" err="1">
                  <a:solidFill>
                    <a:srgbClr val="005828"/>
                  </a:solidFill>
                </a:rPr>
                <a:t>Liner</a:t>
              </a:r>
              <a:endParaRPr lang="en-US" sz="1200" b="1" dirty="0">
                <a:solidFill>
                  <a:srgbClr val="005828"/>
                </a:solidFill>
              </a:endParaRPr>
            </a:p>
          </p:txBody>
        </p:sp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E853EEB-1353-4B5E-899C-2398F2EEC899}"/>
              </a:ext>
            </a:extLst>
          </p:cNvPr>
          <p:cNvSpPr txBox="1"/>
          <p:nvPr/>
        </p:nvSpPr>
        <p:spPr>
          <a:xfrm>
            <a:off x="8248734" y="3897052"/>
            <a:ext cx="2008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00A249"/>
                </a:solidFill>
                <a:latin typeface="Chalkduster"/>
                <a:cs typeface="Times" panose="02020603050405020304" pitchFamily="18" charset="0"/>
              </a:rPr>
              <a:t>HDR Imaging</a:t>
            </a:r>
          </a:p>
          <a:p>
            <a:pPr algn="ctr"/>
            <a:r>
              <a:rPr lang="it-IT" sz="1200" b="1" dirty="0" err="1">
                <a:solidFill>
                  <a:srgbClr val="00A249"/>
                </a:solidFill>
                <a:latin typeface="Chalkduster"/>
                <a:cs typeface="Times" panose="02020603050405020304" pitchFamily="18" charset="0"/>
              </a:rPr>
              <a:t>Radial</a:t>
            </a:r>
            <a:r>
              <a:rPr lang="it-IT" sz="1200" b="1" dirty="0">
                <a:solidFill>
                  <a:srgbClr val="00A249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A249"/>
                </a:solidFill>
                <a:latin typeface="Chalkduster"/>
                <a:cs typeface="Times" panose="02020603050405020304" pitchFamily="18" charset="0"/>
              </a:rPr>
              <a:t>losses</a:t>
            </a:r>
            <a:r>
              <a:rPr lang="it-IT" sz="1200" b="1" dirty="0">
                <a:solidFill>
                  <a:srgbClr val="00A249"/>
                </a:solidFill>
                <a:latin typeface="Chalkduster"/>
                <a:cs typeface="Times" panose="02020603050405020304" pitchFamily="18" charset="0"/>
              </a:rPr>
              <a:t> </a:t>
            </a:r>
            <a:r>
              <a:rPr lang="it-IT" sz="1200" b="1" dirty="0" err="1">
                <a:solidFill>
                  <a:srgbClr val="00A249"/>
                </a:solidFill>
                <a:latin typeface="Chalkduster"/>
                <a:cs typeface="Times" panose="02020603050405020304" pitchFamily="18" charset="0"/>
              </a:rPr>
              <a:t>inspection</a:t>
            </a:r>
            <a:endParaRPr lang="it-IT" sz="1200" dirty="0">
              <a:solidFill>
                <a:srgbClr val="00A249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8D25C71-B845-43D0-B584-4FB12BEDC3F4}"/>
              </a:ext>
            </a:extLst>
          </p:cNvPr>
          <p:cNvSpPr txBox="1"/>
          <p:nvPr/>
        </p:nvSpPr>
        <p:spPr>
          <a:xfrm>
            <a:off x="8702432" y="5865217"/>
            <a:ext cx="1031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92D050"/>
                </a:solidFill>
              </a:rPr>
              <a:t>Tantalum</a:t>
            </a:r>
            <a:endParaRPr lang="en-US" sz="1200" b="1" dirty="0">
              <a:solidFill>
                <a:srgbClr val="92D050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A9CA5C3-8330-4062-801D-7B9CAD944A94}"/>
              </a:ext>
            </a:extLst>
          </p:cNvPr>
          <p:cNvSpPr txBox="1"/>
          <p:nvPr/>
        </p:nvSpPr>
        <p:spPr>
          <a:xfrm>
            <a:off x="-14495" y="404664"/>
            <a:ext cx="5829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imaging for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simultaneously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SPECTRALLY and SPACE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162FD4E6-03A6-4726-8971-B75380E6A9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5" y="1246689"/>
            <a:ext cx="4346742" cy="2232234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E2BADC4E-D7A9-4ACF-9031-73EA6100F9A7}"/>
              </a:ext>
            </a:extLst>
          </p:cNvPr>
          <p:cNvSpPr/>
          <p:nvPr/>
        </p:nvSpPr>
        <p:spPr bwMode="auto">
          <a:xfrm>
            <a:off x="2183727" y="1338217"/>
            <a:ext cx="210804" cy="2278458"/>
          </a:xfrm>
          <a:prstGeom prst="rect">
            <a:avLst/>
          </a:prstGeom>
          <a:solidFill>
            <a:srgbClr val="00B05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4B46C2B4-6602-46B2-8EA1-D47352588A25}"/>
              </a:ext>
            </a:extLst>
          </p:cNvPr>
          <p:cNvSpPr/>
          <p:nvPr/>
        </p:nvSpPr>
        <p:spPr bwMode="auto">
          <a:xfrm>
            <a:off x="1576230" y="1329359"/>
            <a:ext cx="363397" cy="2287315"/>
          </a:xfrm>
          <a:prstGeom prst="rect">
            <a:avLst/>
          </a:prstGeom>
          <a:solidFill>
            <a:srgbClr val="0070C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C31ED6FD-DF42-47D9-B048-5C1845129DEB}"/>
              </a:ext>
            </a:extLst>
          </p:cNvPr>
          <p:cNvSpPr/>
          <p:nvPr/>
        </p:nvSpPr>
        <p:spPr bwMode="auto">
          <a:xfrm>
            <a:off x="1241622" y="1338559"/>
            <a:ext cx="157707" cy="2269517"/>
          </a:xfrm>
          <a:prstGeom prst="rect">
            <a:avLst/>
          </a:prstGeom>
          <a:solidFill>
            <a:srgbClr val="A80000">
              <a:alpha val="1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38806E9-A520-40DC-979F-34BFD952BEA1}"/>
              </a:ext>
            </a:extLst>
          </p:cNvPr>
          <p:cNvSpPr txBox="1"/>
          <p:nvPr/>
        </p:nvSpPr>
        <p:spPr>
          <a:xfrm>
            <a:off x="754189" y="732949"/>
            <a:ext cx="3359914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defTabSz="313246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SPhC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Spatially-resolved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Spectroscopy</a:t>
            </a:r>
            <a:endParaRPr lang="it-IT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4A3BCA7-1832-4A57-AE03-E259D772E6D7}"/>
              </a:ext>
            </a:extLst>
          </p:cNvPr>
          <p:cNvSpPr txBox="1"/>
          <p:nvPr/>
        </p:nvSpPr>
        <p:spPr>
          <a:xfrm>
            <a:off x="1987777" y="1078749"/>
            <a:ext cx="2732117" cy="30777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Analyzed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HDR </a:t>
            </a: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Spectrum</a:t>
            </a:r>
            <a:endParaRPr lang="it-IT" sz="1400" b="1" dirty="0"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2EA4E6E-5FE3-422A-BFE3-216DCEDE87B9}"/>
              </a:ext>
            </a:extLst>
          </p:cNvPr>
          <p:cNvSpPr txBox="1"/>
          <p:nvPr/>
        </p:nvSpPr>
        <p:spPr>
          <a:xfrm>
            <a:off x="1584662" y="3408666"/>
            <a:ext cx="600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Ti</a:t>
            </a:r>
            <a:endParaRPr lang="it-IT" sz="14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3108CFB4-252C-419E-9F9B-4FCD983E0398}"/>
              </a:ext>
            </a:extLst>
          </p:cNvPr>
          <p:cNvSpPr txBox="1"/>
          <p:nvPr/>
        </p:nvSpPr>
        <p:spPr>
          <a:xfrm>
            <a:off x="2129581" y="3397245"/>
            <a:ext cx="720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Ta</a:t>
            </a:r>
            <a:endParaRPr lang="it-IT" sz="1400" dirty="0">
              <a:solidFill>
                <a:srgbClr val="006C31"/>
              </a:solidFill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847EC52-D732-4B55-A91A-D7A8948BBC7E}"/>
              </a:ext>
            </a:extLst>
          </p:cNvPr>
          <p:cNvSpPr txBox="1"/>
          <p:nvPr/>
        </p:nvSpPr>
        <p:spPr>
          <a:xfrm>
            <a:off x="1134701" y="3409255"/>
            <a:ext cx="600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Ar</a:t>
            </a:r>
            <a:endParaRPr lang="it-IT" sz="1400" dirty="0">
              <a:solidFill>
                <a:srgbClr val="C00000"/>
              </a:solidFill>
            </a:endParaRP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13830B6C-CA87-4F6E-9579-A741BAF43C2C}"/>
              </a:ext>
            </a:extLst>
          </p:cNvPr>
          <p:cNvCxnSpPr>
            <a:endCxn id="30" idx="0"/>
          </p:cNvCxnSpPr>
          <p:nvPr/>
        </p:nvCxnSpPr>
        <p:spPr bwMode="auto">
          <a:xfrm>
            <a:off x="1343366" y="3695650"/>
            <a:ext cx="129921" cy="2734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38D166FE-B104-4652-B355-AB89EC85850D}"/>
              </a:ext>
            </a:extLst>
          </p:cNvPr>
          <p:cNvCxnSpPr>
            <a:endCxn id="32" idx="1"/>
          </p:cNvCxnSpPr>
          <p:nvPr/>
        </p:nvCxnSpPr>
        <p:spPr bwMode="auto">
          <a:xfrm>
            <a:off x="1765367" y="3652058"/>
            <a:ext cx="2001006" cy="5319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D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D5DC5FDD-72D1-4137-BEE1-D50155603110}"/>
              </a:ext>
            </a:extLst>
          </p:cNvPr>
          <p:cNvCxnSpPr/>
          <p:nvPr/>
        </p:nvCxnSpPr>
        <p:spPr bwMode="auto">
          <a:xfrm>
            <a:off x="2484549" y="3590377"/>
            <a:ext cx="5686179" cy="5172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C3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91F37D3D-FECA-4363-99C1-F386943F4467}"/>
              </a:ext>
            </a:extLst>
          </p:cNvPr>
          <p:cNvSpPr/>
          <p:nvPr/>
        </p:nvSpPr>
        <p:spPr bwMode="auto">
          <a:xfrm>
            <a:off x="4575708" y="692696"/>
            <a:ext cx="2201066" cy="333061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AE56AF84-D3A5-4A0B-8E82-A4D666305D47}"/>
              </a:ext>
            </a:extLst>
          </p:cNvPr>
          <p:cNvSpPr/>
          <p:nvPr/>
        </p:nvSpPr>
        <p:spPr>
          <a:xfrm>
            <a:off x="4575708" y="670801"/>
            <a:ext cx="2201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Results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CC941407-0EF3-4E82-A8E7-7EC054D61255}"/>
              </a:ext>
            </a:extLst>
          </p:cNvPr>
          <p:cNvSpPr/>
          <p:nvPr/>
        </p:nvSpPr>
        <p:spPr>
          <a:xfrm>
            <a:off x="7591807" y="905596"/>
            <a:ext cx="3648003" cy="15841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D47BAC1-C184-4E0C-8D1A-FA3860495F0D}"/>
              </a:ext>
            </a:extLst>
          </p:cNvPr>
          <p:cNvSpPr txBox="1"/>
          <p:nvPr/>
        </p:nvSpPr>
        <p:spPr>
          <a:xfrm>
            <a:off x="7591804" y="905592"/>
            <a:ext cx="3648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The power of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this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technique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consists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in the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possibility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perform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simultaneously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complementary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investigation</a:t>
            </a: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it-IT" sz="15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image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it-IT" sz="15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HDR </a:t>
            </a:r>
            <a:r>
              <a:rPr lang="it-IT" sz="15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spectra</a:t>
            </a:r>
            <a:endParaRPr lang="it-IT" sz="15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C4C8A3E1-A4E8-4A4D-938A-015295D1C5AD}"/>
              </a:ext>
            </a:extLst>
          </p:cNvPr>
          <p:cNvSpPr txBox="1"/>
          <p:nvPr/>
        </p:nvSpPr>
        <p:spPr>
          <a:xfrm>
            <a:off x="6842104" y="2906941"/>
            <a:ext cx="53392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It is possible 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distinguish the emission coming from </a:t>
            </a:r>
            <a:r>
              <a:rPr lang="en-US" sz="1400" b="1" i="0" u="none" strike="noStrike" baseline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plasma 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only (selecting the fluorescence from </a:t>
            </a:r>
            <a:r>
              <a:rPr lang="en-US" sz="1400" b="0" i="0" u="none" strike="noStrike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Ar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14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compared to the</a:t>
            </a:r>
          </a:p>
          <a:p>
            <a:pPr algn="ctr"/>
            <a:r>
              <a:rPr lang="en-US" sz="1400" b="1" i="0" u="none" strike="noStrike" baseline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axial losses (</a:t>
            </a:r>
            <a:r>
              <a:rPr lang="en-US" sz="1400" b="1" i="0" u="none" strike="noStrike" baseline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1400" b="1" i="0" u="none" strike="noStrike" baseline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or the </a:t>
            </a:r>
            <a:r>
              <a:rPr lang="en-US" sz="1400" b="1" i="0" u="none" strike="noStrike" baseline="0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radial losses (Ta)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algn="ctr"/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selecting the fluorescence from </a:t>
            </a:r>
            <a:r>
              <a:rPr lang="en-US" sz="1400" b="0" i="0" u="none" strike="noStrike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14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and Ta, respectively.</a:t>
            </a:r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1116A0F9-464B-4352-8A32-0A6B1AD08E6F}"/>
              </a:ext>
            </a:extLst>
          </p:cNvPr>
          <p:cNvSpPr/>
          <p:nvPr/>
        </p:nvSpPr>
        <p:spPr>
          <a:xfrm>
            <a:off x="-4937" y="-10488"/>
            <a:ext cx="833318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Spatially-resolved Spectroscopy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magine 32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7A052DDA-10DB-4A9F-8017-E24A497F427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b="31039"/>
          <a:stretch/>
        </p:blipFill>
        <p:spPr>
          <a:xfrm>
            <a:off x="10055196" y="6113201"/>
            <a:ext cx="916413" cy="384563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4E744701-36FA-414D-8158-0C75607C36A7}"/>
              </a:ext>
            </a:extLst>
          </p:cNvPr>
          <p:cNvSpPr txBox="1"/>
          <p:nvPr/>
        </p:nvSpPr>
        <p:spPr>
          <a:xfrm>
            <a:off x="7536160" y="2515597"/>
            <a:ext cx="4932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IL NUOVO CIMENTO 44C (2021) 64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1FBC8108-A6D2-43B0-8C17-FE02181DDA87}"/>
              </a:ext>
            </a:extLst>
          </p:cNvPr>
          <p:cNvSpPr txBox="1"/>
          <p:nvPr/>
        </p:nvSpPr>
        <p:spPr>
          <a:xfrm>
            <a:off x="4767269" y="1289808"/>
            <a:ext cx="2768891" cy="101566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Since</a:t>
            </a:r>
            <a:r>
              <a:rPr lang="it-IT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data on the spectrum contains the spatial information,</a:t>
            </a:r>
          </a:p>
          <a:p>
            <a:pPr algn="ctr"/>
            <a:r>
              <a:rPr lang="en-US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selection of a fluorescence peaks in the spectrum allows the imaging of the </a:t>
            </a:r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elemental</a:t>
            </a:r>
            <a:r>
              <a:rPr lang="it-IT" sz="1200" b="1" i="0" u="none" strike="noStrike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i="0" u="none" strike="noStrike" baseline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distribution</a:t>
            </a:r>
            <a:endParaRPr lang="it-IT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0A38F0E1-6D5F-485F-A161-19DAADEFD18C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964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C3456E1-5F1C-40EF-8B12-F33AB778FA4C}"/>
              </a:ext>
            </a:extLst>
          </p:cNvPr>
          <p:cNvSpPr txBox="1"/>
          <p:nvPr/>
        </p:nvSpPr>
        <p:spPr>
          <a:xfrm>
            <a:off x="119336" y="548680"/>
            <a:ext cx="12072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Goal:</a:t>
            </a:r>
            <a:r>
              <a:rPr lang="it-IT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to investigate ECR plasma proprieties (electron density and temperature, plasma structure, confinement and dynamics of losses) in compact trap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878BBD-3664-4273-868A-CD6A66FFAE9C}"/>
              </a:ext>
            </a:extLst>
          </p:cNvPr>
          <p:cNvSpPr txBox="1"/>
          <p:nvPr/>
        </p:nvSpPr>
        <p:spPr>
          <a:xfrm>
            <a:off x="119335" y="908720"/>
            <a:ext cx="12072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Method:</a:t>
            </a:r>
            <a:r>
              <a:rPr lang="it-IT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ECR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emit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from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hard X-rays and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can be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used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investigate plasma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parameters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different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regimes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it-IT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0B1EEEA-FE30-4FE1-A319-395C83513896}"/>
              </a:ext>
            </a:extLst>
          </p:cNvPr>
          <p:cNvSpPr txBox="1"/>
          <p:nvPr/>
        </p:nvSpPr>
        <p:spPr>
          <a:xfrm>
            <a:off x="119336" y="6597352"/>
            <a:ext cx="3664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</a:t>
            </a:r>
            <a:r>
              <a:rPr lang="it-IT" sz="1100" i="1" dirty="0">
                <a:latin typeface="Calibri" panose="020F0502020204030204" pitchFamily="34" charset="0"/>
                <a:cs typeface="Calibri" panose="020F0502020204030204" pitchFamily="34" charset="0"/>
              </a:rPr>
              <a:t>EPJ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Web Conf. 227 (2020) 01013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8245E43-B3E1-43BC-BAA5-0C20CCFBFD97}"/>
              </a:ext>
            </a:extLst>
          </p:cNvPr>
          <p:cNvSpPr/>
          <p:nvPr/>
        </p:nvSpPr>
        <p:spPr>
          <a:xfrm>
            <a:off x="-4937" y="-10488"/>
            <a:ext cx="671153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Motivations and Physical Background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F815ACF-73F3-4BB8-8492-F50BA3109F41}"/>
              </a:ext>
            </a:extLst>
          </p:cNvPr>
          <p:cNvSpPr txBox="1"/>
          <p:nvPr/>
        </p:nvSpPr>
        <p:spPr>
          <a:xfrm>
            <a:off x="119335" y="1283276"/>
            <a:ext cx="6541696" cy="160043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it-IT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Novelties</a:t>
            </a:r>
            <a:r>
              <a:rPr lang="it-IT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: 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De</a:t>
            </a:r>
            <a:r>
              <a:rPr lang="it-IT" sz="1600" b="1" dirty="0">
                <a:ln w="1905"/>
                <a:solidFill>
                  <a:srgbClr val="01A80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velopment 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of an Innovative 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Analytical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Method</a:t>
            </a:r>
          </a:p>
          <a:p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	   for X-ray Imaging and Space-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Resolved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Spectroscopy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	  </a:t>
            </a:r>
            <a:r>
              <a:rPr lang="it-IT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to </a:t>
            </a:r>
            <a:r>
              <a:rPr lang="it-IT" sz="16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</a:t>
            </a:r>
            <a:r>
              <a:rPr lang="it-IT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Single-</a:t>
            </a:r>
            <a:r>
              <a:rPr lang="it-IT" sz="16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Photon</a:t>
            </a:r>
            <a:r>
              <a:rPr lang="it-IT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-</a:t>
            </a:r>
            <a:r>
              <a:rPr lang="it-IT" sz="16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Counting</a:t>
            </a:r>
            <a:r>
              <a:rPr lang="it-IT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image-frames;</a:t>
            </a:r>
          </a:p>
          <a:p>
            <a:endParaRPr lang="it-IT" sz="16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  <a:p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	   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Improvement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of the 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whole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setup 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TO PERFORM high</a:t>
            </a:r>
          </a:p>
          <a:p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	  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resolution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X-ray imaging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at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HIGH POWER REGIMES;</a:t>
            </a:r>
            <a:endParaRPr lang="it-IT" sz="1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73206A2D-12B7-4D9A-8D38-34CDF3D72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78" y="1393818"/>
            <a:ext cx="369581" cy="356029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E1F5C6D-A078-4748-B935-60706A876C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77" y="2348914"/>
            <a:ext cx="369581" cy="356029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DBA82767-2377-4DCA-B72A-BE895B4191B8}"/>
              </a:ext>
            </a:extLst>
          </p:cNvPr>
          <p:cNvGrpSpPr/>
          <p:nvPr/>
        </p:nvGrpSpPr>
        <p:grpSpPr>
          <a:xfrm>
            <a:off x="7162510" y="1268760"/>
            <a:ext cx="4478106" cy="2147039"/>
            <a:chOff x="7162510" y="1391399"/>
            <a:chExt cx="4687216" cy="224729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2C367E0-145B-4667-9416-3476F48F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2510" y="1403538"/>
              <a:ext cx="4687216" cy="223515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9C42401-9D42-4CDA-AA9F-4580AE21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2510" y="1391399"/>
              <a:ext cx="994647" cy="338385"/>
            </a:xfrm>
            <a:prstGeom prst="rect">
              <a:avLst/>
            </a:prstGeom>
          </p:spPr>
        </p:pic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5FAEB49-E828-45B5-A851-60D3209C9572}"/>
              </a:ext>
            </a:extLst>
          </p:cNvPr>
          <p:cNvSpPr txBox="1"/>
          <p:nvPr/>
        </p:nvSpPr>
        <p:spPr>
          <a:xfrm>
            <a:off x="119336" y="3140968"/>
            <a:ext cx="1003555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Soft X-ray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characterization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very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powerful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</a:t>
            </a:r>
            <a:r>
              <a:rPr lang="it-IT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study: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plasma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vs.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pumping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RF power and frequency,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magnetic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field and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heating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mode (single vs. multiple frequencies);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Plasma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structure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Confinement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losses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dynamics in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stable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vs.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turbulent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regimes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br>
              <a:rPr lang="it-IT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it-IT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157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44E9EE4-5838-4FDE-BC01-890A9AB55E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97"/>
          <a:stretch/>
        </p:blipFill>
        <p:spPr>
          <a:xfrm>
            <a:off x="5872632" y="807095"/>
            <a:ext cx="6092694" cy="388843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E3C48CE-7A80-4079-A91A-3322E281B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0" y="3868705"/>
            <a:ext cx="4320480" cy="265120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56C6B9A-9138-4DD2-8121-1DA12D293D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548680"/>
            <a:ext cx="3600400" cy="27003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11B80A2-14B1-4669-979A-3921F98FB9CE}"/>
              </a:ext>
            </a:extLst>
          </p:cNvPr>
          <p:cNvSpPr txBox="1"/>
          <p:nvPr/>
        </p:nvSpPr>
        <p:spPr>
          <a:xfrm>
            <a:off x="6482914" y="4844216"/>
            <a:ext cx="5470754" cy="58477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6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It is possible pixel-by-pixel to investigate the</a:t>
            </a:r>
          </a:p>
          <a:p>
            <a:pPr algn="ctr"/>
            <a:r>
              <a:rPr lang="en-US" sz="16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balance between plasma emissions vs. losses emissions</a:t>
            </a:r>
            <a:endParaRPr lang="it-IT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C69C789-8DDE-4385-8EBC-4E25046E271E}"/>
              </a:ext>
            </a:extLst>
          </p:cNvPr>
          <p:cNvSpPr/>
          <p:nvPr/>
        </p:nvSpPr>
        <p:spPr>
          <a:xfrm>
            <a:off x="-4937" y="-10488"/>
            <a:ext cx="833318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Results – </a:t>
            </a:r>
            <a:r>
              <a:rPr lang="en-AU" sz="1400" i="1" dirty="0" err="1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SPhC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Spatially-resolved Spectroscopy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9434772-1E5B-4761-8A07-D78DE48DCE80}"/>
              </a:ext>
            </a:extLst>
          </p:cNvPr>
          <p:cNvSpPr txBox="1"/>
          <p:nvPr/>
        </p:nvSpPr>
        <p:spPr>
          <a:xfrm>
            <a:off x="-31726" y="6451088"/>
            <a:ext cx="4932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IL NUOVO CIMENTO 44C (2021) 64</a:t>
            </a: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accepted to be published on Journal of Instrumentation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DB74026-A43D-463F-B3F7-3AD208A3C47E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C53EA6B-9C3F-41C9-AF24-42663BA2FB8D}"/>
              </a:ext>
            </a:extLst>
          </p:cNvPr>
          <p:cNvSpPr txBox="1"/>
          <p:nvPr/>
        </p:nvSpPr>
        <p:spPr>
          <a:xfrm>
            <a:off x="6498612" y="5712421"/>
            <a:ext cx="3613310" cy="769441"/>
          </a:xfrm>
          <a:prstGeom prst="rect">
            <a:avLst/>
          </a:prstGeom>
          <a:gradFill flip="none" rotWithShape="1">
            <a:gsLst>
              <a:gs pos="0">
                <a:srgbClr val="37A9FF">
                  <a:tint val="66000"/>
                  <a:satMod val="160000"/>
                </a:srgbClr>
              </a:gs>
              <a:gs pos="50000">
                <a:srgbClr val="37A9FF">
                  <a:tint val="44500"/>
                  <a:satMod val="160000"/>
                </a:srgbClr>
              </a:gs>
              <a:gs pos="100000">
                <a:srgbClr val="37A9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High </a:t>
            </a:r>
            <a:r>
              <a:rPr lang="it-IT" sz="1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space</a:t>
            </a:r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and energy </a:t>
            </a:r>
            <a:r>
              <a:rPr lang="it-IT" sz="1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resoltutions</a:t>
            </a:r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Energy </a:t>
            </a: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Resolution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~ 300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Spatial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Resolution</a:t>
            </a:r>
            <a:r>
              <a:rPr lang="it-IT" sz="1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~ 500 µm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312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810B1834-9FAB-4272-8E29-F38B356EC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538" y="764704"/>
            <a:ext cx="1772412" cy="137066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98BD06A-62DD-4E58-B88D-E100E8EC6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716" y="464438"/>
            <a:ext cx="1292589" cy="120829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43B222-5705-4D78-81F6-8EA30A3AA26E}"/>
              </a:ext>
            </a:extLst>
          </p:cNvPr>
          <p:cNvSpPr txBox="1"/>
          <p:nvPr/>
        </p:nvSpPr>
        <p:spPr>
          <a:xfrm>
            <a:off x="217421" y="419180"/>
            <a:ext cx="39697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Innovative soft X-ray </a:t>
            </a:r>
            <a:r>
              <a:rPr lang="it-IT" sz="1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Shutter</a:t>
            </a:r>
            <a:r>
              <a:rPr lang="it-IT" sz="1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Platinum-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Iridium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(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PtIr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material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6 mm aperture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diameter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Capable of blocking X-ray energy up to 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30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keV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Total opening time: 4.4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milliseconds</a:t>
            </a:r>
            <a:endParaRPr lang="it-IT" sz="1400" dirty="0">
              <a:solidFill>
                <a:schemeClr val="accent5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F960D33-98A5-42D4-AF15-1476055676E3}"/>
              </a:ext>
            </a:extLst>
          </p:cNvPr>
          <p:cNvSpPr txBox="1"/>
          <p:nvPr/>
        </p:nvSpPr>
        <p:spPr>
          <a:xfrm>
            <a:off x="220828" y="1722874"/>
            <a:ext cx="71072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Holder </a:t>
            </a:r>
            <a:r>
              <a:rPr lang="it-IT" sz="1600" b="1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mechanical</a:t>
            </a:r>
            <a:r>
              <a:rPr lang="it-IT" sz="16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design to </a:t>
            </a:r>
            <a:r>
              <a:rPr lang="it-IT" sz="1600" b="1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install</a:t>
            </a:r>
            <a:r>
              <a:rPr lang="it-IT" sz="16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in vacuum</a:t>
            </a:r>
            <a:r>
              <a:rPr lang="it-IT" sz="16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r>
              <a:rPr lang="it-IT" sz="1400" dirty="0">
                <a:latin typeface="Times" panose="02020603050405020304" pitchFamily="18" charset="0"/>
                <a:cs typeface="Times" panose="02020603050405020304" pitchFamily="18" charset="0"/>
              </a:rPr>
              <a:t>Pb multi-disk </a:t>
            </a:r>
            <a:r>
              <a:rPr lang="it-IT" sz="1400" dirty="0" err="1">
                <a:latin typeface="Times" panose="02020603050405020304" pitchFamily="18" charset="0"/>
                <a:cs typeface="Times" panose="02020603050405020304" pitchFamily="18" charset="0"/>
              </a:rPr>
              <a:t>collimator</a:t>
            </a:r>
            <a:r>
              <a:rPr lang="it-IT" sz="1400" dirty="0">
                <a:latin typeface="Times" panose="02020603050405020304" pitchFamily="18" charset="0"/>
                <a:cs typeface="Times" panose="02020603050405020304" pitchFamily="18" charset="0"/>
              </a:rPr>
              <a:t> + Pb pin-</a:t>
            </a:r>
            <a:r>
              <a:rPr lang="it-IT" sz="1400" dirty="0" err="1">
                <a:latin typeface="Times" panose="02020603050405020304" pitchFamily="18" charset="0"/>
                <a:cs typeface="Times" panose="02020603050405020304" pitchFamily="18" charset="0"/>
              </a:rPr>
              <a:t>hole</a:t>
            </a:r>
            <a:r>
              <a:rPr lang="it-IT" sz="1400" dirty="0">
                <a:latin typeface="Times" panose="02020603050405020304" pitchFamily="18" charset="0"/>
                <a:cs typeface="Times" panose="02020603050405020304" pitchFamily="18" charset="0"/>
              </a:rPr>
              <a:t> + Ti windows + X-ray </a:t>
            </a:r>
            <a:r>
              <a:rPr lang="it-IT" sz="1400" dirty="0" err="1">
                <a:latin typeface="Times" panose="02020603050405020304" pitchFamily="18" charset="0"/>
                <a:cs typeface="Times" panose="02020603050405020304" pitchFamily="18" charset="0"/>
              </a:rPr>
              <a:t>PtIr</a:t>
            </a:r>
            <a:r>
              <a:rPr lang="it-IT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400" dirty="0" err="1">
                <a:latin typeface="Times" panose="02020603050405020304" pitchFamily="18" charset="0"/>
                <a:cs typeface="Times" panose="02020603050405020304" pitchFamily="18" charset="0"/>
              </a:rPr>
              <a:t>Shutter</a:t>
            </a:r>
            <a:endParaRPr lang="it-IT" sz="1100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E7EC7FD-7FC1-BB4A-9CF6-FBAABC66F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4ED342F-A2DB-4D47-A36A-91DBBB9A280B}"/>
              </a:ext>
            </a:extLst>
          </p:cNvPr>
          <p:cNvSpPr/>
          <p:nvPr/>
        </p:nvSpPr>
        <p:spPr>
          <a:xfrm>
            <a:off x="-4937" y="-10488"/>
            <a:ext cx="833318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 of the experimental setup: </a:t>
            </a:r>
            <a:r>
              <a:rPr lang="en-US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shutter and new high performances CCD camera</a:t>
            </a:r>
          </a:p>
        </p:txBody>
      </p:sp>
      <p:sp>
        <p:nvSpPr>
          <p:cNvPr id="27" name="Segnaposto numero diapositiva 17">
            <a:extLst>
              <a:ext uri="{FF2B5EF4-FFF2-40B4-BE49-F238E27FC236}">
                <a16:creationId xmlns:a16="http://schemas.microsoft.com/office/drawing/2014/main" id="{1C66FC2F-090D-4042-9F8D-20B18863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CB760027-B939-4ADE-AD2A-B74ABEAC7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3F4A9A3D-20E9-4BC5-A39E-7724CB912A63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CDB072B9-B623-4E73-880D-BDB2321724B8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2" name="Immagine 31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C2217226-4DDF-46A3-9397-6268A1E87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FC7C85B7-BD7D-4711-A6CC-DC90753F7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1B65B536-8740-4DDD-A383-4CE5C01C8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CA817F25-D0A5-4E4D-8170-E1E42BEE3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05CD97FB-CAF2-4416-ACBC-436732AF2A14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7647E950-9A0D-4A73-B83D-37B8F834637C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F2409CC7-8E04-48E2-825E-DEDDE0C710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8A1DFC82-15B1-4EC5-B5DE-D39A9A389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B50C0D9E-EFD5-4B30-8922-E44020891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029AF5D8-BFBB-42DB-BF34-C5B32A424429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91EC346-5F23-45BA-9E0E-67DA85CD0E85}"/>
              </a:ext>
            </a:extLst>
          </p:cNvPr>
          <p:cNvSpPr txBox="1"/>
          <p:nvPr/>
        </p:nvSpPr>
        <p:spPr>
          <a:xfrm>
            <a:off x="6096000" y="593393"/>
            <a:ext cx="495353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Performances X-ray CCD (Sophia, Princeton)</a:t>
            </a:r>
            <a:r>
              <a:rPr lang="it-IT" sz="1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&gt; 95% QE (over ~ 5 eV to 30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keV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range)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spatial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resolution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4 megapixel, 2k x 2k format;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13.5 micron pixel;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frame rates with up to 4-port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readout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8 MHz;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Cooling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down to -90°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using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liquid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or air;</a:t>
            </a:r>
          </a:p>
          <a:p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it-IT" sz="1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C65E5C-47A0-40DE-8E42-ED605C7FD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314" y="2412050"/>
            <a:ext cx="6224049" cy="4065059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515C55EC-49A2-491F-A42B-B201A276F906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FACB5BC3-B0B9-44D9-BA72-3D316FD1A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5448" y="1988840"/>
            <a:ext cx="2254191" cy="9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50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55784CC-B353-43BF-B199-C80713C11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448" y="1988840"/>
            <a:ext cx="2254191" cy="90906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F61215E-5AD6-438C-803F-ACC0431F4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38" y="764704"/>
            <a:ext cx="1772412" cy="13706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43B222-5705-4D78-81F6-8EA30A3AA26E}"/>
              </a:ext>
            </a:extLst>
          </p:cNvPr>
          <p:cNvSpPr txBox="1"/>
          <p:nvPr/>
        </p:nvSpPr>
        <p:spPr>
          <a:xfrm>
            <a:off x="217421" y="419180"/>
            <a:ext cx="39697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Innovative soft X-ray </a:t>
            </a:r>
            <a:r>
              <a:rPr lang="it-IT" sz="1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Shutter</a:t>
            </a:r>
            <a:r>
              <a:rPr lang="it-IT" sz="1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Platinum-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Iridium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(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PtIr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material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6 mm aperture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diameter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Capable of blocking X-ray energy up to 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30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keV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Total opening time: 4.4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milliseconds</a:t>
            </a:r>
            <a:endParaRPr lang="it-IT" sz="1400" dirty="0">
              <a:solidFill>
                <a:schemeClr val="accent5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F960D33-98A5-42D4-AF15-1476055676E3}"/>
              </a:ext>
            </a:extLst>
          </p:cNvPr>
          <p:cNvSpPr txBox="1"/>
          <p:nvPr/>
        </p:nvSpPr>
        <p:spPr>
          <a:xfrm>
            <a:off x="220828" y="1722874"/>
            <a:ext cx="71072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Holder </a:t>
            </a:r>
            <a:r>
              <a:rPr lang="it-IT" sz="1600" b="1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mechanical</a:t>
            </a:r>
            <a:r>
              <a:rPr lang="it-IT" sz="16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design to </a:t>
            </a:r>
            <a:r>
              <a:rPr lang="it-IT" sz="1600" b="1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install</a:t>
            </a:r>
            <a:r>
              <a:rPr lang="it-IT" sz="16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in vacuum</a:t>
            </a:r>
            <a:r>
              <a:rPr lang="it-IT" sz="16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r>
              <a:rPr lang="it-IT" sz="1400" dirty="0">
                <a:latin typeface="Times" panose="02020603050405020304" pitchFamily="18" charset="0"/>
                <a:cs typeface="Times" panose="02020603050405020304" pitchFamily="18" charset="0"/>
              </a:rPr>
              <a:t>Pb multi-disk </a:t>
            </a:r>
            <a:r>
              <a:rPr lang="it-IT" sz="1400" dirty="0" err="1">
                <a:latin typeface="Times" panose="02020603050405020304" pitchFamily="18" charset="0"/>
                <a:cs typeface="Times" panose="02020603050405020304" pitchFamily="18" charset="0"/>
              </a:rPr>
              <a:t>collimator</a:t>
            </a:r>
            <a:r>
              <a:rPr lang="it-IT" sz="1400" dirty="0">
                <a:latin typeface="Times" panose="02020603050405020304" pitchFamily="18" charset="0"/>
                <a:cs typeface="Times" panose="02020603050405020304" pitchFamily="18" charset="0"/>
              </a:rPr>
              <a:t> + Pb pin-</a:t>
            </a:r>
            <a:r>
              <a:rPr lang="it-IT" sz="1400" dirty="0" err="1">
                <a:latin typeface="Times" panose="02020603050405020304" pitchFamily="18" charset="0"/>
                <a:cs typeface="Times" panose="02020603050405020304" pitchFamily="18" charset="0"/>
              </a:rPr>
              <a:t>hole</a:t>
            </a:r>
            <a:r>
              <a:rPr lang="it-IT" sz="1400" dirty="0">
                <a:latin typeface="Times" panose="02020603050405020304" pitchFamily="18" charset="0"/>
                <a:cs typeface="Times" panose="02020603050405020304" pitchFamily="18" charset="0"/>
              </a:rPr>
              <a:t> + Ti windows + X-ray </a:t>
            </a:r>
            <a:r>
              <a:rPr lang="it-IT" sz="1400" dirty="0" err="1">
                <a:latin typeface="Times" panose="02020603050405020304" pitchFamily="18" charset="0"/>
                <a:cs typeface="Times" panose="02020603050405020304" pitchFamily="18" charset="0"/>
              </a:rPr>
              <a:t>PtIr</a:t>
            </a:r>
            <a:r>
              <a:rPr lang="it-IT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400" dirty="0" err="1">
                <a:latin typeface="Times" panose="02020603050405020304" pitchFamily="18" charset="0"/>
                <a:cs typeface="Times" panose="02020603050405020304" pitchFamily="18" charset="0"/>
              </a:rPr>
              <a:t>Shutter</a:t>
            </a:r>
            <a:endParaRPr lang="it-IT" sz="1100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E7EC7FD-7FC1-BB4A-9CF6-FBAABC66F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4ED342F-A2DB-4D47-A36A-91DBBB9A280B}"/>
              </a:ext>
            </a:extLst>
          </p:cNvPr>
          <p:cNvSpPr/>
          <p:nvPr/>
        </p:nvSpPr>
        <p:spPr>
          <a:xfrm>
            <a:off x="-4937" y="-10488"/>
            <a:ext cx="833318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 of the experimental setup: </a:t>
            </a:r>
            <a:r>
              <a:rPr lang="en-US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shutter and new high performances CCD camera</a:t>
            </a:r>
          </a:p>
        </p:txBody>
      </p:sp>
      <p:sp>
        <p:nvSpPr>
          <p:cNvPr id="27" name="Segnaposto numero diapositiva 17">
            <a:extLst>
              <a:ext uri="{FF2B5EF4-FFF2-40B4-BE49-F238E27FC236}">
                <a16:creationId xmlns:a16="http://schemas.microsoft.com/office/drawing/2014/main" id="{1C66FC2F-090D-4042-9F8D-20B18863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CB760027-B939-4ADE-AD2A-B74ABEAC7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3F4A9A3D-20E9-4BC5-A39E-7724CB912A63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CDB072B9-B623-4E73-880D-BDB2321724B8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2" name="Immagine 31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C2217226-4DDF-46A3-9397-6268A1E87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FC7C85B7-BD7D-4711-A6CC-DC90753F7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1B65B536-8740-4DDD-A383-4CE5C01C8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CA817F25-D0A5-4E4D-8170-E1E42BEE3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05CD97FB-CAF2-4416-ACBC-436732AF2A14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7647E950-9A0D-4A73-B83D-37B8F834637C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F2409CC7-8E04-48E2-825E-DEDDE0C710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8A1DFC82-15B1-4EC5-B5DE-D39A9A389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B50C0D9E-EFD5-4B30-8922-E44020891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029AF5D8-BFBB-42DB-BF34-C5B32A424429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91EC346-5F23-45BA-9E0E-67DA85CD0E85}"/>
              </a:ext>
            </a:extLst>
          </p:cNvPr>
          <p:cNvSpPr txBox="1"/>
          <p:nvPr/>
        </p:nvSpPr>
        <p:spPr>
          <a:xfrm>
            <a:off x="6096000" y="593393"/>
            <a:ext cx="495353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Performances X-ray CCD (Sophia, Princeton)</a:t>
            </a:r>
            <a:r>
              <a:rPr lang="it-IT" sz="16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&gt; 95% QE (over ~ 5 eV to 30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keV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range)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spatial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resolution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4 megapixel, 2k x 2k format;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13.5 micron pixel;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frame rates with up to 4-port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readout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8 MHz;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Cooling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down to -90°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using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liquid</a:t>
            </a:r>
            <a:r>
              <a:rPr lang="it-IT" sz="14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or air;</a:t>
            </a:r>
          </a:p>
          <a:p>
            <a:r>
              <a:rPr lang="it-IT" sz="1600" dirty="0">
                <a:solidFill>
                  <a:schemeClr val="accent5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it-IT" sz="1600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71760CC2-6460-4432-9874-B6F68A436998}"/>
              </a:ext>
            </a:extLst>
          </p:cNvPr>
          <p:cNvSpPr txBox="1"/>
          <p:nvPr/>
        </p:nvSpPr>
        <p:spPr>
          <a:xfrm>
            <a:off x="6173374" y="2852936"/>
            <a:ext cx="6115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Future </a:t>
            </a:r>
            <a:r>
              <a:rPr lang="it-IT" sz="1600" b="1" dirty="0" err="1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radial</a:t>
            </a:r>
            <a:r>
              <a:rPr lang="it-IT" sz="1600" b="1" dirty="0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and </a:t>
            </a:r>
            <a:r>
              <a:rPr lang="it-IT" sz="1600" b="1" dirty="0" err="1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axial</a:t>
            </a:r>
            <a:r>
              <a:rPr lang="it-IT" sz="1600" b="1" dirty="0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measurements</a:t>
            </a:r>
            <a:r>
              <a:rPr lang="it-IT" sz="1600" b="1" dirty="0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in </a:t>
            </a:r>
            <a:r>
              <a:rPr lang="it-IT" sz="1600" b="1" dirty="0" err="1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space</a:t>
            </a:r>
            <a:r>
              <a:rPr lang="it-IT" sz="1600" b="1" dirty="0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-time </a:t>
            </a:r>
            <a:r>
              <a:rPr lang="it-IT" sz="1600" b="1" dirty="0" err="1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resolved</a:t>
            </a:r>
            <a:r>
              <a:rPr lang="it-IT" sz="1600" b="1" dirty="0">
                <a:solidFill>
                  <a:srgbClr val="01A80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mode:</a:t>
            </a:r>
            <a:endParaRPr lang="it-IT" sz="1600" dirty="0">
              <a:solidFill>
                <a:srgbClr val="01A80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E373A34F-77FB-4469-830F-B4E2EF71C887}"/>
              </a:ext>
            </a:extLst>
          </p:cNvPr>
          <p:cNvSpPr txBox="1"/>
          <p:nvPr/>
        </p:nvSpPr>
        <p:spPr>
          <a:xfrm>
            <a:off x="6240016" y="4348261"/>
            <a:ext cx="56886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Tentative Timetable:</a:t>
            </a:r>
          </a:p>
          <a:p>
            <a:r>
              <a:rPr lang="en-US" sz="1400" b="1" dirty="0">
                <a:solidFill>
                  <a:srgbClr val="0070C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Jan-Feb 2022</a:t>
            </a:r>
            <a:r>
              <a:rPr lang="en-US" sz="14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:  Installation and test with X-ray shutter, chiller and new CCD</a:t>
            </a:r>
          </a:p>
          <a:p>
            <a:r>
              <a:rPr lang="en-US" sz="14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                         at the Flexible Plasma Trap installed at INFN-LNS;</a:t>
            </a:r>
          </a:p>
          <a:p>
            <a:endParaRPr lang="en-US" sz="1400" dirty="0">
              <a:latin typeface="Times" panose="020206030504050203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  <a:p>
            <a:r>
              <a:rPr lang="en-US" sz="1400" b="1" dirty="0">
                <a:solidFill>
                  <a:srgbClr val="0070C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May-Dec 2022</a:t>
            </a:r>
            <a:r>
              <a:rPr lang="en-US" sz="14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:  Shipping to ATOMKI Laboratory (Debrecen, Hungary),</a:t>
            </a:r>
          </a:p>
          <a:p>
            <a:r>
              <a:rPr lang="en-US" sz="1400" dirty="0"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	       setup preparation, data taking and data analysis;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C65E5C-47A0-40DE-8E42-ED605C7FD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314" y="2412050"/>
            <a:ext cx="6224049" cy="4065059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969D477E-7588-49FD-B54C-F44FD2A20EAF}"/>
              </a:ext>
            </a:extLst>
          </p:cNvPr>
          <p:cNvSpPr txBox="1"/>
          <p:nvPr/>
        </p:nvSpPr>
        <p:spPr>
          <a:xfrm>
            <a:off x="6487100" y="3222680"/>
            <a:ext cx="5551392" cy="95410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the next challenge is </a:t>
            </a:r>
            <a:r>
              <a:rPr lang="en-US" sz="1400" b="1" dirty="0">
                <a:solidFill>
                  <a:srgbClr val="C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to trigger simultaneously RF, soft X-ray (CCD), hard X-ray (</a:t>
            </a:r>
            <a:r>
              <a:rPr lang="en-US" sz="1400" b="1" dirty="0" err="1">
                <a:solidFill>
                  <a:srgbClr val="C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HPGe</a:t>
            </a:r>
            <a:r>
              <a:rPr lang="en-US" sz="1400" b="1" dirty="0">
                <a:solidFill>
                  <a:srgbClr val="C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) detectors </a:t>
            </a:r>
            <a:r>
              <a:rPr lang="en-US" sz="1400" dirty="0">
                <a:solidFill>
                  <a:srgbClr val="0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to characterize very fast phenomena such as </a:t>
            </a:r>
            <a:r>
              <a:rPr lang="en-US" sz="1400" b="1" dirty="0">
                <a:solidFill>
                  <a:srgbClr val="C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turbulent plasma regimes</a:t>
            </a:r>
            <a:r>
              <a:rPr lang="en-US" sz="1400" dirty="0">
                <a:solidFill>
                  <a:srgbClr val="0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(timescale emissions: RF ~ ns, X-rays ~ </a:t>
            </a:r>
            <a:r>
              <a:rPr lang="en-US" sz="1400" dirty="0" err="1">
                <a:solidFill>
                  <a:srgbClr val="0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ms</a:t>
            </a:r>
            <a:r>
              <a:rPr lang="en-US" sz="1400" dirty="0">
                <a:solidFill>
                  <a:srgbClr val="0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)</a:t>
            </a:r>
            <a:r>
              <a:rPr lang="en-US" sz="1400" b="1" dirty="0">
                <a:solidFill>
                  <a:srgbClr val="C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even</a:t>
            </a:r>
            <a:r>
              <a:rPr lang="en-US" sz="1400" b="1" dirty="0">
                <a:solidFill>
                  <a:srgbClr val="C00000"/>
                </a:solidFill>
                <a:latin typeface="Times" panose="020206030504050203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in space-time resolved mode</a:t>
            </a:r>
            <a:endParaRPr lang="it-IT" sz="1400" dirty="0">
              <a:latin typeface="Times" panose="020206030504050203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4EF1C3CE-C231-4BB5-B9B2-2321593B3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2716" y="464438"/>
            <a:ext cx="1292589" cy="120829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2F9B1A1-81A3-4478-AF0B-8FAD8F3E2A4F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986204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666C8E5-9AD2-4002-9537-5F1EBD6DA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4797152"/>
            <a:ext cx="2736304" cy="1897038"/>
          </a:xfrm>
          <a:prstGeom prst="rect">
            <a:avLst/>
          </a:prstGeom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F8DAA711-BF91-48BD-8B81-EF68435A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419832"/>
            <a:ext cx="11809312" cy="641016"/>
          </a:xfrm>
        </p:spPr>
        <p:txBody>
          <a:bodyPr>
            <a:noAutofit/>
          </a:bodyPr>
          <a:lstStyle/>
          <a:p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it-IT" sz="1200" b="1" dirty="0">
                <a:solidFill>
                  <a:schemeClr val="tx1"/>
                </a:solidFill>
                <a:sym typeface="Wingdings" panose="05000000000000000000" pitchFamily="2" charset="2"/>
              </a:rPr>
              <a:t>INTEGRATED X-ray IMAGING 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for </a:t>
            </a:r>
            <a:r>
              <a:rPr lang="it-IT" sz="1200" dirty="0">
                <a:solidFill>
                  <a:schemeClr val="tx1"/>
                </a:solidFill>
              </a:rPr>
              <a:t>‘‘live’’ plasma </a:t>
            </a:r>
            <a:r>
              <a:rPr lang="it-IT" sz="1200" dirty="0" err="1">
                <a:solidFill>
                  <a:schemeClr val="tx1"/>
                </a:solidFill>
              </a:rPr>
              <a:t>structure</a:t>
            </a:r>
            <a:r>
              <a:rPr lang="it-IT" sz="1200" dirty="0">
                <a:solidFill>
                  <a:schemeClr val="tx1"/>
                </a:solidFill>
              </a:rPr>
              <a:t> and </a:t>
            </a:r>
            <a:r>
              <a:rPr lang="it-IT" sz="1200" dirty="0" err="1">
                <a:solidFill>
                  <a:schemeClr val="tx1"/>
                </a:solidFill>
              </a:rPr>
              <a:t>emission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investigations</a:t>
            </a:r>
            <a:r>
              <a:rPr lang="it-IT" sz="1200" dirty="0">
                <a:solidFill>
                  <a:schemeClr val="tx1"/>
                </a:solidFill>
              </a:rPr>
              <a:t> (vs. ECRIS operative </a:t>
            </a:r>
            <a:r>
              <a:rPr lang="it-IT" sz="1200" dirty="0" err="1">
                <a:solidFill>
                  <a:schemeClr val="tx1"/>
                </a:solidFill>
              </a:rPr>
              <a:t>parameters</a:t>
            </a:r>
            <a:r>
              <a:rPr lang="it-IT" sz="1200" dirty="0">
                <a:solidFill>
                  <a:schemeClr val="tx1"/>
                </a:solidFill>
              </a:rPr>
              <a:t>);</a:t>
            </a:r>
            <a:br>
              <a:rPr lang="it-IT" sz="1200" dirty="0">
                <a:solidFill>
                  <a:schemeClr val="tx1"/>
                </a:solidFill>
              </a:rPr>
            </a:br>
            <a:br>
              <a:rPr lang="it-IT" sz="1200" dirty="0">
                <a:solidFill>
                  <a:schemeClr val="tx1"/>
                </a:solidFill>
              </a:rPr>
            </a:b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it-IT" sz="1200" b="1" dirty="0" err="1">
                <a:solidFill>
                  <a:schemeClr val="tx1"/>
                </a:solidFill>
                <a:sym typeface="Wingdings" panose="05000000000000000000" pitchFamily="2" charset="2"/>
              </a:rPr>
              <a:t>SPhC</a:t>
            </a:r>
            <a:r>
              <a:rPr lang="it-IT" sz="1200" b="1" dirty="0">
                <a:solidFill>
                  <a:schemeClr val="tx1"/>
                </a:solidFill>
                <a:sym typeface="Wingdings" panose="05000000000000000000" pitchFamily="2" charset="2"/>
              </a:rPr>
              <a:t> X-ray IMAGING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for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simultaneously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Spatially-Resolved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Spectroscopy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and </a:t>
            </a:r>
            <a:r>
              <a:rPr lang="it-IT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Spectrally-Resolved</a:t>
            </a:r>
            <a:r>
              <a:rPr lang="it-IT" sz="1200" dirty="0">
                <a:solidFill>
                  <a:schemeClr val="tx1"/>
                </a:solidFill>
                <a:sym typeface="Wingdings" panose="05000000000000000000" pitchFamily="2" charset="2"/>
              </a:rPr>
              <a:t> Imaging;</a:t>
            </a:r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E9CCC79-0865-4A63-A904-A5FFB086A5EC}"/>
              </a:ext>
            </a:extLst>
          </p:cNvPr>
          <p:cNvSpPr/>
          <p:nvPr/>
        </p:nvSpPr>
        <p:spPr>
          <a:xfrm>
            <a:off x="18728" y="407119"/>
            <a:ext cx="2119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Conclusion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CE8C488-AEDC-4A38-8C7F-CD3C98F3FEE8}"/>
              </a:ext>
            </a:extLst>
          </p:cNvPr>
          <p:cNvSpPr txBox="1"/>
          <p:nvPr/>
        </p:nvSpPr>
        <p:spPr>
          <a:xfrm>
            <a:off x="119336" y="1002214"/>
            <a:ext cx="12350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Tool,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for making ECR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investigation</a:t>
            </a: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B577F89D-4E61-4589-B001-DD3879D13678}"/>
              </a:ext>
            </a:extLst>
          </p:cNvPr>
          <p:cNvSpPr/>
          <p:nvPr/>
        </p:nvSpPr>
        <p:spPr>
          <a:xfrm>
            <a:off x="-4937" y="-10488"/>
            <a:ext cx="444475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CCE7A2DE-3709-4AC4-9D75-42FAB2F1D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" y="4941168"/>
            <a:ext cx="3186592" cy="1636450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18CCD508-6E4A-4BE9-9DD5-96502CD4E7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884" b="11612"/>
          <a:stretch/>
        </p:blipFill>
        <p:spPr>
          <a:xfrm>
            <a:off x="3395257" y="5085184"/>
            <a:ext cx="3636847" cy="15696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5A37E20-E930-4156-B375-D4834CD7C619}"/>
              </a:ext>
            </a:extLst>
          </p:cNvPr>
          <p:cNvSpPr txBox="1"/>
          <p:nvPr/>
        </p:nvSpPr>
        <p:spPr>
          <a:xfrm>
            <a:off x="146021" y="2579420"/>
            <a:ext cx="8422139" cy="15696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perspective, for the PANDORA purpose, it will be mandatory: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to locally c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haracterize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plasma parameters;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sure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plasma volume;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master the plasma stability for days, weeks or even months;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investigate plasma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turbulent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regimes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astrophysical interest in space-time resolved mode;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9C32CF0-1B57-4E45-A5B9-67F6D63EFB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9207" y="2581532"/>
            <a:ext cx="1268771" cy="58666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AEA2219-4FEC-4AE8-98D6-1EA22F1677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0013" y="3215291"/>
            <a:ext cx="1647643" cy="508341"/>
          </a:xfrm>
          <a:prstGeom prst="rect">
            <a:avLst/>
          </a:prstGeom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876114B-2D5B-4814-A7AC-5762AFF9C425}"/>
              </a:ext>
            </a:extLst>
          </p:cNvPr>
          <p:cNvCxnSpPr/>
          <p:nvPr/>
        </p:nvCxnSpPr>
        <p:spPr>
          <a:xfrm flipV="1">
            <a:off x="9473605" y="3543399"/>
            <a:ext cx="86775" cy="390365"/>
          </a:xfrm>
          <a:prstGeom prst="straightConnector1">
            <a:avLst/>
          </a:prstGeom>
          <a:ln w="19050" cmpd="sng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3AEC6F7-8E1E-46C3-9586-448F76B95D91}"/>
              </a:ext>
            </a:extLst>
          </p:cNvPr>
          <p:cNvSpPr txBox="1"/>
          <p:nvPr/>
        </p:nvSpPr>
        <p:spPr>
          <a:xfrm>
            <a:off x="8631947" y="3883843"/>
            <a:ext cx="13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Isotope activity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F582BF4-2FF1-4A46-8CDB-AD31057B195A}"/>
              </a:ext>
            </a:extLst>
          </p:cNvPr>
          <p:cNvSpPr txBox="1"/>
          <p:nvPr/>
        </p:nvSpPr>
        <p:spPr>
          <a:xfrm>
            <a:off x="10072106" y="3759423"/>
            <a:ext cx="180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Density of the isotope in the plasma (const.)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72EFB441-9999-4AD9-9F8C-1B9AC58B6142}"/>
              </a:ext>
            </a:extLst>
          </p:cNvPr>
          <p:cNvCxnSpPr/>
          <p:nvPr/>
        </p:nvCxnSpPr>
        <p:spPr>
          <a:xfrm flipH="1" flipV="1">
            <a:off x="9708977" y="3561078"/>
            <a:ext cx="363131" cy="322764"/>
          </a:xfrm>
          <a:prstGeom prst="straightConnector1">
            <a:avLst/>
          </a:prstGeom>
          <a:ln w="19050" cmpd="sng">
            <a:solidFill>
              <a:srgbClr val="0070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CCCB3C1E-220B-4A85-930E-69351646EF17}"/>
              </a:ext>
            </a:extLst>
          </p:cNvPr>
          <p:cNvCxnSpPr>
            <a:stCxn id="36" idx="1"/>
          </p:cNvCxnSpPr>
          <p:nvPr/>
        </p:nvCxnSpPr>
        <p:spPr>
          <a:xfrm flipH="1" flipV="1">
            <a:off x="9912325" y="3528464"/>
            <a:ext cx="442537" cy="169138"/>
          </a:xfrm>
          <a:prstGeom prst="straightConnector1">
            <a:avLst/>
          </a:prstGeom>
          <a:ln w="19050" cmpd="sng">
            <a:solidFill>
              <a:srgbClr val="0000A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B0E1553-123B-497F-AFE1-646197A3AC3C}"/>
              </a:ext>
            </a:extLst>
          </p:cNvPr>
          <p:cNvSpPr txBox="1"/>
          <p:nvPr/>
        </p:nvSpPr>
        <p:spPr>
          <a:xfrm>
            <a:off x="10354861" y="3559103"/>
            <a:ext cx="180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srgbClr val="0000A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Plasma volume (const.)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88A7934-918F-4569-9704-ED674DB9E506}"/>
              </a:ext>
            </a:extLst>
          </p:cNvPr>
          <p:cNvSpPr txBox="1"/>
          <p:nvPr/>
        </p:nvSpPr>
        <p:spPr>
          <a:xfrm>
            <a:off x="6685201" y="260648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245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45CF721-52B6-46E3-BDB3-8D519B72ADD3}"/>
              </a:ext>
            </a:extLst>
          </p:cNvPr>
          <p:cNvSpPr txBox="1"/>
          <p:nvPr/>
        </p:nvSpPr>
        <p:spPr>
          <a:xfrm>
            <a:off x="131676" y="1832719"/>
            <a:ext cx="11783972" cy="464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E. Naselli et al., Preprints (</a:t>
            </a:r>
            <a:r>
              <a:rPr lang="en-US" sz="1050" b="1" i="1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2021</a:t>
            </a: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), 2021100433 and accepted to be published on Condensed Matter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“Innovative Analytical Method for X-Ray Imaging and Space-Resolved Spectroscopy of ECR Plasmas”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E. Naselli et al., accepted to be published on Journal of Instrumentation (</a:t>
            </a:r>
            <a:r>
              <a:rPr lang="en-US" sz="1050" b="1" i="1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2021</a:t>
            </a: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“Quantitative analysis of an ECR </a:t>
            </a:r>
            <a:r>
              <a:rPr lang="en-US" sz="1050" i="1" dirty="0" err="1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Ar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plasma structure by X-ray spectroscopy at high spatial resolution”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D. Mascali et al., accepted to be published on Plasma Phys. Control. Fusion (</a:t>
            </a:r>
            <a:r>
              <a:rPr lang="en-US" sz="1050" b="1" i="1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2021</a:t>
            </a: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“Experimental study of single vs. two-close-frequency heating impact on confinement and losses dynamics in ECR Ion Sources plasmas by means of X-ray spectroscopy and imaging”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S. Biri et al., Journal of Instrumentation 16 (</a:t>
            </a:r>
            <a:r>
              <a:rPr lang="en-US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2021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02006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“Innovative experimental setup for X-ray imaging to study energetic magnetized plasmas”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B. Mishra et al., Physics of Plasma 28 (</a:t>
            </a:r>
            <a:r>
              <a:rPr lang="en-US" sz="1050" b="1" i="1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2021</a:t>
            </a: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102509</a:t>
            </a:r>
            <a:r>
              <a:rPr lang="en-US" sz="105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</a:t>
            </a:r>
            <a:r>
              <a:rPr lang="en-US" sz="1050" i="1" u="none" strike="noStrike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A novel numerical tool to study electron energy distribution functions of spatially-anisotropic and non-homogeneous ECR plasmas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E. Naselli et al., IL NUOVO CIMENTO 44C (</a:t>
            </a:r>
            <a:r>
              <a:rPr lang="en-US" sz="1050" b="1" i="1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2021</a:t>
            </a: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64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“High resolution X-ray Imaging as a powerful diagnostics tool to investigate in-plasma nuclear β-decays”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B. Mishra et al., Condensed Matter 6(4) (</a:t>
            </a:r>
            <a:r>
              <a:rPr lang="en-US" sz="1050" b="1" i="1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2021</a:t>
            </a: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41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“Probing Electron Properties in ECR Plasmas Using X-ray Bremsstrahlung and Fluorescence Emission”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B. Mishra et al. IL NUOVO CIMENTO 44C (</a:t>
            </a:r>
            <a:r>
              <a:rPr lang="en-US" sz="1050" b="1" i="1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2021</a:t>
            </a: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60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“</a:t>
            </a:r>
            <a:r>
              <a:rPr lang="en-US" sz="1050" i="1" u="none" strike="noStrike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Anisotropic ion CSD in ECRIS: Mapping Kα emission and β-decay rates in PANDORA”</a:t>
            </a:r>
            <a:r>
              <a:rPr lang="en-US" sz="105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	</a:t>
            </a:r>
          </a:p>
          <a:p>
            <a:pPr algn="just"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E. Naselli et al., 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EPJ Web Conf. 227 (</a:t>
            </a:r>
            <a:r>
              <a:rPr lang="en-US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2020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</a:t>
            </a:r>
            <a:r>
              <a:rPr lang="en-US" sz="105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02006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“Nuclear β-decays in plasmas: how to correlate plasma density and temperature to the activity”</a:t>
            </a:r>
          </a:p>
          <a:p>
            <a:pPr>
              <a:spcAft>
                <a:spcPts val="800"/>
              </a:spcAft>
            </a:pP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D. Mascali et al., EPJ Web Conf. 227 (</a:t>
            </a:r>
            <a:r>
              <a:rPr lang="en-US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2020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01013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“The PANDORA project: an experimental setup for measuring in-plasma β-decays of astrophysical interest”</a:t>
            </a:r>
          </a:p>
          <a:p>
            <a:pPr>
              <a:spcAft>
                <a:spcPts val="800"/>
              </a:spcAft>
            </a:pP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E. Naselli et al., 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Plasma Sources </a:t>
            </a:r>
            <a:r>
              <a:rPr lang="fr-FR" sz="1050" i="1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Sci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 </a:t>
            </a:r>
            <a:r>
              <a:rPr lang="fr-FR" sz="1050" i="1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Technol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 28 (</a:t>
            </a:r>
            <a:r>
              <a:rPr lang="fr-FR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2019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085021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“Impact of the two-close-frequency heating on ECR Ion Sources plasmas radio emission and stability”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 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E. Naselli et al., Journal of Instrumentation 14 (</a:t>
            </a:r>
            <a:r>
              <a:rPr lang="en-US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2019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C10008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</a:t>
            </a:r>
            <a:r>
              <a:rPr lang="en-US" sz="1050" i="1" dirty="0" err="1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Multidiagnostics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setups for </a:t>
            </a:r>
            <a:r>
              <a:rPr lang="en-US" sz="1050" i="1" dirty="0" err="1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Magnetoplasmas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devoted to Astrophysics and Nuclear Astrophysics Research in Compact Traps”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R. </a:t>
            </a:r>
            <a:r>
              <a:rPr lang="en-US" sz="1050" i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Miracoli</a:t>
            </a:r>
            <a:r>
              <a:rPr lang="en-US" sz="1050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et al., 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Journal of Instrumentation 14 (</a:t>
            </a:r>
            <a:r>
              <a:rPr lang="en-US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2019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C01016</a:t>
            </a:r>
            <a:r>
              <a:rPr lang="en-US" sz="105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“Characterization of ECR plasma by means of radial and axial X-ray diagnostics”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R. </a:t>
            </a:r>
            <a:r>
              <a:rPr lang="en-US" sz="1050" i="1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Rácz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et al., Journal of Instrumentation 13 (</a:t>
            </a:r>
            <a:r>
              <a:rPr lang="en-US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2018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C12012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“Effect of the two-close-frequency heating to the extracted ion beam and to the X-ray flux emitted by the ECR plasma”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S. Biri, et al., Journal of Instrumentation 13 (</a:t>
            </a:r>
            <a:r>
              <a:rPr lang="en-US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2018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C11016</a:t>
            </a:r>
            <a:r>
              <a:rPr lang="en-US" sz="105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“Multi-diagnostic setup to investigate the two-close-frequency phenomena”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R. </a:t>
            </a:r>
            <a:r>
              <a:rPr lang="en-US" sz="1050" i="1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Racz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et al., 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Plasma Source </a:t>
            </a:r>
            <a:r>
              <a:rPr lang="fr-FR" sz="1050" i="1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Sci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 </a:t>
            </a:r>
            <a:r>
              <a:rPr lang="fr-FR" sz="1050" i="1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Technol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 26 (</a:t>
            </a:r>
            <a:r>
              <a:rPr lang="fr-FR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2017</a:t>
            </a:r>
            <a:r>
              <a:rPr lang="fr-FR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075011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 “Electron cyclotron resonance ion source plasma characterization by energy dispersive X-ray imaging”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it-IT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D. Mascali et al., Rev. Sci. </a:t>
            </a:r>
            <a:r>
              <a:rPr lang="it-IT" sz="1050" i="1" kern="120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Instrum</a:t>
            </a:r>
            <a:r>
              <a:rPr lang="it-IT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 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87 (</a:t>
            </a:r>
            <a:r>
              <a:rPr lang="en-US" sz="1050" b="1" i="1" kern="1200" dirty="0">
                <a:solidFill>
                  <a:srgbClr val="C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2016</a:t>
            </a:r>
            <a:r>
              <a:rPr lang="en-US" sz="1050" i="1" kern="12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 02A510 </a:t>
            </a:r>
            <a:r>
              <a:rPr lang="en-US" sz="1050" i="1" dirty="0">
                <a:solidFill>
                  <a:srgbClr val="0070C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“Electron cyclotron resonance ion source plasma characterization by X-ray spectroscopy and X-ray imaging”</a:t>
            </a:r>
            <a:endParaRPr lang="it-IT" sz="105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1AB431D1-C8B8-451A-A03B-7CB8A548B4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15" b="10660"/>
          <a:stretch/>
        </p:blipFill>
        <p:spPr>
          <a:xfrm>
            <a:off x="-4937" y="260648"/>
            <a:ext cx="7246122" cy="99700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685201" y="116632"/>
            <a:ext cx="5243447" cy="26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4284AB17-8B4D-47AD-A133-B8B7CB6D1B6A}"/>
              </a:ext>
            </a:extLst>
          </p:cNvPr>
          <p:cNvSpPr/>
          <p:nvPr/>
        </p:nvSpPr>
        <p:spPr>
          <a:xfrm>
            <a:off x="124722" y="1441952"/>
            <a:ext cx="7864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Lists of </a:t>
            </a:r>
            <a:r>
              <a:rPr lang="it-IT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recent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papers on X-ray imaging and </a:t>
            </a:r>
            <a:r>
              <a:rPr lang="it-IT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space-resolved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spectroscopy</a:t>
            </a:r>
            <a:r>
              <a:rPr lang="it-IT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845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35199" y="2852936"/>
            <a:ext cx="8496944" cy="778076"/>
          </a:xfrm>
        </p:spPr>
        <p:txBody>
          <a:bodyPr>
            <a:noAutofit/>
          </a:bodyPr>
          <a:lstStyle/>
          <a:p>
            <a:r>
              <a:rPr lang="it-IT" sz="4800" b="1" dirty="0" err="1"/>
              <a:t>Thanks</a:t>
            </a:r>
            <a:r>
              <a:rPr lang="it-IT" sz="4800" b="1" dirty="0"/>
              <a:t> for </a:t>
            </a:r>
            <a:r>
              <a:rPr lang="it-IT" sz="4800" b="1" dirty="0" err="1"/>
              <a:t>your</a:t>
            </a:r>
            <a:r>
              <a:rPr lang="it-IT" sz="4800" b="1" dirty="0"/>
              <a:t> </a:t>
            </a:r>
            <a:r>
              <a:rPr lang="it-IT" sz="4800" b="1" dirty="0" err="1"/>
              <a:t>attention</a:t>
            </a:r>
            <a:endParaRPr lang="it-IT" sz="48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6CEC25-056D-4DB9-8BB3-FFC5155545CD}"/>
              </a:ext>
            </a:extLst>
          </p:cNvPr>
          <p:cNvSpPr txBox="1"/>
          <p:nvPr/>
        </p:nvSpPr>
        <p:spPr>
          <a:xfrm>
            <a:off x="984633" y="6130293"/>
            <a:ext cx="3867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Eugenia Naselli (INFN-LNS)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kumimoji="0" lang="it-IT" sz="1800" b="1" i="1" u="none" strike="noStrike" kern="14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kumimoji="0" lang="it-IT" sz="1800" b="1" i="1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of the PANDORA </a:t>
            </a:r>
            <a:r>
              <a:rPr kumimoji="0" lang="it-IT" sz="1800" b="1" i="1" u="none" strike="noStrike" kern="14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A0CE75-C23A-416B-9FE6-34D6500BA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FC0F6AF4-71B8-4EB6-8C70-5DA7B1FDC871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6DA09BD-232E-48D0-8BA3-368FCE9129F1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2" name="Immagine 11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FA7AE52B-C432-422D-A171-ECCC5195B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65A51F79-C992-4F85-8B26-29072167D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F404BEC-059B-4F05-A4E8-90EB05A6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13C78D0-0FDF-4756-B84D-95B0C207F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FCE3C5C4-CA04-41C4-AB8B-B609324C265D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3B2EEC0E-A4CB-4AF6-B5D5-DF47309DB01E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FAD0422C-1B02-4E2E-867C-B7A296FCC3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244373A9-D2B0-4EA9-9E3A-6A6F2361BB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9A4A0084-2A38-472C-AE53-36FB5B400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13421A8D-D560-48DB-ACE3-98CF469D6B87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68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60BCB68-C287-455E-83CD-341559813CC2}"/>
              </a:ext>
            </a:extLst>
          </p:cNvPr>
          <p:cNvSpPr/>
          <p:nvPr/>
        </p:nvSpPr>
        <p:spPr>
          <a:xfrm>
            <a:off x="-4938" y="-10488"/>
            <a:ext cx="833318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Motivations and Physical Background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PANDORA project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D16685E-3710-4C34-816F-DA2D904CCE35}"/>
              </a:ext>
            </a:extLst>
          </p:cNvPr>
          <p:cNvSpPr/>
          <p:nvPr/>
        </p:nvSpPr>
        <p:spPr>
          <a:xfrm>
            <a:off x="9047122" y="1795225"/>
            <a:ext cx="95308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Microwaves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76BBBD7-72AA-4181-96BE-7CDEE2C0F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8742" b="3338"/>
          <a:stretch/>
        </p:blipFill>
        <p:spPr>
          <a:xfrm>
            <a:off x="8976320" y="2732174"/>
            <a:ext cx="2961174" cy="2208994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68E489C5-31A4-46CA-8167-8CC9ECF4B480}"/>
              </a:ext>
            </a:extLst>
          </p:cNvPr>
          <p:cNvGrpSpPr/>
          <p:nvPr/>
        </p:nvGrpSpPr>
        <p:grpSpPr>
          <a:xfrm>
            <a:off x="9893895" y="1144844"/>
            <a:ext cx="1913845" cy="1333551"/>
            <a:chOff x="6991944" y="5007661"/>
            <a:chExt cx="2080414" cy="1647043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89CBB03D-BC4F-40F6-8DD0-7CA88B3AB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1" t="12448" r="27216"/>
            <a:stretch/>
          </p:blipFill>
          <p:spPr>
            <a:xfrm>
              <a:off x="6991944" y="5007661"/>
              <a:ext cx="1656184" cy="1647043"/>
            </a:xfrm>
            <a:prstGeom prst="rect">
              <a:avLst/>
            </a:prstGeom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86A5C28D-FB8A-40F0-AE1E-D9435E68036B}"/>
                </a:ext>
              </a:extLst>
            </p:cNvPr>
            <p:cNvSpPr/>
            <p:nvPr/>
          </p:nvSpPr>
          <p:spPr>
            <a:xfrm>
              <a:off x="8304337" y="5007661"/>
              <a:ext cx="530075" cy="3421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Coils</a:t>
              </a: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3C860EE0-E5FE-468C-A344-A789466468B7}"/>
                </a:ext>
              </a:extLst>
            </p:cNvPr>
            <p:cNvSpPr/>
            <p:nvPr/>
          </p:nvSpPr>
          <p:spPr>
            <a:xfrm>
              <a:off x="8221730" y="5691708"/>
              <a:ext cx="850628" cy="3421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Hexapole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C14F2911-35E4-4880-94A9-895458573B35}"/>
                </a:ext>
              </a:extLst>
            </p:cNvPr>
            <p:cNvSpPr/>
            <p:nvPr/>
          </p:nvSpPr>
          <p:spPr>
            <a:xfrm>
              <a:off x="8227247" y="5386570"/>
              <a:ext cx="697356" cy="3421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Plasma</a:t>
              </a:r>
            </a:p>
          </p:txBody>
        </p:sp>
      </p:grpSp>
      <p:cxnSp>
        <p:nvCxnSpPr>
          <p:cNvPr id="34" name="Connettore 7 9">
            <a:extLst>
              <a:ext uri="{FF2B5EF4-FFF2-40B4-BE49-F238E27FC236}">
                <a16:creationId xmlns:a16="http://schemas.microsoft.com/office/drawing/2014/main" id="{482250BC-4D59-411D-9A1F-84F6E94AF493}"/>
              </a:ext>
            </a:extLst>
          </p:cNvPr>
          <p:cNvCxnSpPr/>
          <p:nvPr/>
        </p:nvCxnSpPr>
        <p:spPr>
          <a:xfrm flipV="1">
            <a:off x="9878920" y="1772594"/>
            <a:ext cx="428941" cy="27632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7AF0180-0968-4E8E-8CB0-E35E00416D9B}"/>
              </a:ext>
            </a:extLst>
          </p:cNvPr>
          <p:cNvSpPr txBox="1"/>
          <p:nvPr/>
        </p:nvSpPr>
        <p:spPr>
          <a:xfrm>
            <a:off x="901297" y="2488508"/>
            <a:ext cx="1953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  <a:endParaRPr lang="it-IT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E77BFE36-27BB-4EEA-B81B-9F8AC808C4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6" y="576872"/>
            <a:ext cx="2342217" cy="1632053"/>
          </a:xfrm>
          <a:prstGeom prst="rect">
            <a:avLst/>
          </a:prstGeom>
        </p:spPr>
      </p:pic>
      <p:sp>
        <p:nvSpPr>
          <p:cNvPr id="40" name="Shape 452">
            <a:extLst>
              <a:ext uri="{FF2B5EF4-FFF2-40B4-BE49-F238E27FC236}">
                <a16:creationId xmlns:a16="http://schemas.microsoft.com/office/drawing/2014/main" id="{839F024C-04D3-4C12-807C-B1316DBD8536}"/>
              </a:ext>
            </a:extLst>
          </p:cNvPr>
          <p:cNvSpPr/>
          <p:nvPr/>
        </p:nvSpPr>
        <p:spPr>
          <a:xfrm>
            <a:off x="2631526" y="620688"/>
            <a:ext cx="6177677" cy="65659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ffectLst>
            <a:outerShdw blurRad="355600" dist="389002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 b="1">
                <a:solidFill>
                  <a:srgbClr val="F6F8EB"/>
                </a:solidFill>
              </a:defRPr>
            </a:lvl1pPr>
          </a:lstStyle>
          <a:p>
            <a:pPr marL="171450" indent="-171450" algn="ctr">
              <a:buFont typeface="Wingdings" panose="05000000000000000000" pitchFamily="2" charset="2"/>
              <a:buChar char="q"/>
              <a:defRPr sz="2600" b="1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Trap </a:t>
            </a:r>
            <a:r>
              <a:rPr lang="el-GR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β</a:t>
            </a:r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-decaying radionuclides in ECR </a:t>
            </a:r>
            <a:r>
              <a:rPr lang="en-US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magnetoplasma</a:t>
            </a:r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thus studying if and how the lifetimes is affected by the atomic charge state and by the plasma “environment”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properties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density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temperature,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ionisation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states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);</a:t>
            </a:r>
            <a:endParaRPr lang="en-US" sz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2B3EC94-7344-4326-BCED-8A1F44E6D3F5}"/>
              </a:ext>
            </a:extLst>
          </p:cNvPr>
          <p:cNvSpPr txBox="1"/>
          <p:nvPr/>
        </p:nvSpPr>
        <p:spPr>
          <a:xfrm>
            <a:off x="323969" y="2895907"/>
            <a:ext cx="3664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</a:t>
            </a:r>
            <a:r>
              <a:rPr lang="it-IT" sz="1100" i="1" dirty="0">
                <a:latin typeface="Calibri" panose="020F0502020204030204" pitchFamily="34" charset="0"/>
                <a:cs typeface="Calibri" panose="020F0502020204030204" pitchFamily="34" charset="0"/>
              </a:rPr>
              <a:t>EPJ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Web Conf. 227 (2020) 01013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732459F8-A697-4A63-90C7-981FBFF5D486}"/>
              </a:ext>
            </a:extLst>
          </p:cNvPr>
          <p:cNvSpPr/>
          <p:nvPr/>
        </p:nvSpPr>
        <p:spPr>
          <a:xfrm>
            <a:off x="9283087" y="2420888"/>
            <a:ext cx="2143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minimum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Magnetic Field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B3586BF9-23E8-4A0E-86AA-88D842DDBB6B}"/>
              </a:ext>
            </a:extLst>
          </p:cNvPr>
          <p:cNvSpPr/>
          <p:nvPr/>
        </p:nvSpPr>
        <p:spPr>
          <a:xfrm>
            <a:off x="9327834" y="548680"/>
            <a:ext cx="252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Electron Cyclotron Resonance (ECR) Heating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21768CCD-8747-456C-A5D4-6853D2D5D0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368"/>
          <a:stretch/>
        </p:blipFill>
        <p:spPr>
          <a:xfrm>
            <a:off x="3349902" y="1268760"/>
            <a:ext cx="4449056" cy="3045308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8B99212C-41C9-4249-B552-596AC0AD67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385" y="4916352"/>
            <a:ext cx="1512167" cy="69920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DB928587-B3C9-4173-894F-90275E8588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386" y="5663563"/>
            <a:ext cx="1647643" cy="508341"/>
          </a:xfrm>
          <a:prstGeom prst="rect">
            <a:avLst/>
          </a:prstGeom>
        </p:spPr>
      </p:pic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F5E80672-8B53-428F-9955-84198E25FEE9}"/>
              </a:ext>
            </a:extLst>
          </p:cNvPr>
          <p:cNvCxnSpPr/>
          <p:nvPr/>
        </p:nvCxnSpPr>
        <p:spPr>
          <a:xfrm flipV="1">
            <a:off x="816978" y="5991671"/>
            <a:ext cx="86775" cy="390365"/>
          </a:xfrm>
          <a:prstGeom prst="straightConnector1">
            <a:avLst/>
          </a:prstGeom>
          <a:ln w="19050" cmpd="sng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5247252-622E-4DA8-9969-9A4B92E14A95}"/>
              </a:ext>
            </a:extLst>
          </p:cNvPr>
          <p:cNvSpPr txBox="1"/>
          <p:nvPr/>
        </p:nvSpPr>
        <p:spPr>
          <a:xfrm>
            <a:off x="-24680" y="6332115"/>
            <a:ext cx="13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Isotope activity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9A87C8D-1D56-44F3-9DAA-B419A391A1B7}"/>
              </a:ext>
            </a:extLst>
          </p:cNvPr>
          <p:cNvSpPr txBox="1"/>
          <p:nvPr/>
        </p:nvSpPr>
        <p:spPr>
          <a:xfrm>
            <a:off x="1415479" y="6207695"/>
            <a:ext cx="180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Density of the isotope in the plasma (const.)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6831B60A-E629-483B-8580-0AE952B76249}"/>
              </a:ext>
            </a:extLst>
          </p:cNvPr>
          <p:cNvCxnSpPr/>
          <p:nvPr/>
        </p:nvCxnSpPr>
        <p:spPr>
          <a:xfrm flipH="1" flipV="1">
            <a:off x="1052350" y="6009350"/>
            <a:ext cx="363131" cy="322764"/>
          </a:xfrm>
          <a:prstGeom prst="straightConnector1">
            <a:avLst/>
          </a:prstGeom>
          <a:ln w="19050" cmpd="sng">
            <a:solidFill>
              <a:srgbClr val="0070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3C4D2BB9-5308-4950-978A-69636527E47C}"/>
              </a:ext>
            </a:extLst>
          </p:cNvPr>
          <p:cNvCxnSpPr>
            <a:stCxn id="51" idx="1"/>
          </p:cNvCxnSpPr>
          <p:nvPr/>
        </p:nvCxnSpPr>
        <p:spPr>
          <a:xfrm flipH="1" flipV="1">
            <a:off x="1255698" y="5976736"/>
            <a:ext cx="442537" cy="169138"/>
          </a:xfrm>
          <a:prstGeom prst="straightConnector1">
            <a:avLst/>
          </a:prstGeom>
          <a:ln w="19050" cmpd="sng">
            <a:solidFill>
              <a:srgbClr val="0000A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37761CFA-EB30-4502-B33E-E5727DF62054}"/>
              </a:ext>
            </a:extLst>
          </p:cNvPr>
          <p:cNvSpPr txBox="1"/>
          <p:nvPr/>
        </p:nvSpPr>
        <p:spPr>
          <a:xfrm>
            <a:off x="1698234" y="6007375"/>
            <a:ext cx="180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srgbClr val="0000A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Plasma volume (const.)</a:t>
            </a:r>
          </a:p>
        </p:txBody>
      </p:sp>
      <p:sp>
        <p:nvSpPr>
          <p:cNvPr id="52" name="Freccia destra 20">
            <a:extLst>
              <a:ext uri="{FF2B5EF4-FFF2-40B4-BE49-F238E27FC236}">
                <a16:creationId xmlns:a16="http://schemas.microsoft.com/office/drawing/2014/main" id="{C7D0AF06-BDD2-4C0B-806D-A902E231F2CE}"/>
              </a:ext>
            </a:extLst>
          </p:cNvPr>
          <p:cNvSpPr/>
          <p:nvPr/>
        </p:nvSpPr>
        <p:spPr>
          <a:xfrm>
            <a:off x="2525060" y="5127586"/>
            <a:ext cx="529487" cy="22163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CFB87045-27CC-412D-92AA-01B640B39E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3672" y="4839542"/>
            <a:ext cx="2803408" cy="86011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70469D0E-9AC6-429D-852F-2C018F878C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4072" y="4930334"/>
            <a:ext cx="2876446" cy="70129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0" name="Freccia destra 20">
            <a:extLst>
              <a:ext uri="{FF2B5EF4-FFF2-40B4-BE49-F238E27FC236}">
                <a16:creationId xmlns:a16="http://schemas.microsoft.com/office/drawing/2014/main" id="{8B1E457D-F4D3-4172-86C3-55AE099F24C1}"/>
              </a:ext>
            </a:extLst>
          </p:cNvPr>
          <p:cNvSpPr/>
          <p:nvPr/>
        </p:nvSpPr>
        <p:spPr>
          <a:xfrm>
            <a:off x="6096001" y="5145817"/>
            <a:ext cx="529487" cy="22163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FFB5D1E4-967E-4D19-A577-F05CCCDB214B}"/>
              </a:ext>
            </a:extLst>
          </p:cNvPr>
          <p:cNvSpPr txBox="1"/>
          <p:nvPr/>
        </p:nvSpPr>
        <p:spPr>
          <a:xfrm>
            <a:off x="-284158" y="4284385"/>
            <a:ext cx="6744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magnetoplasma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 be maintained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MagnetoHydrodynamic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Equilibrium for days, weeks or even months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8BDCFEC7-FE1F-4B53-8DCC-853D5F86007F}"/>
              </a:ext>
            </a:extLst>
          </p:cNvPr>
          <p:cNvSpPr txBox="1"/>
          <p:nvPr/>
        </p:nvSpPr>
        <p:spPr>
          <a:xfrm>
            <a:off x="3533473" y="5694711"/>
            <a:ext cx="6466730" cy="107721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is mandatory to: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haracterize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plasma parameters even in time/space-resolved way;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plasma volume;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master the plasma stable regimes for days, weeks or even months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60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B17A8D2-E26E-43CA-8815-3010BF4CC9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97"/>
          <a:stretch/>
        </p:blipFill>
        <p:spPr>
          <a:xfrm>
            <a:off x="9035029" y="620688"/>
            <a:ext cx="2461571" cy="157100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C3F454F4-B1CF-49FB-B6D4-A267CE1A5CAE}"/>
              </a:ext>
            </a:extLst>
          </p:cNvPr>
          <p:cNvSpPr/>
          <p:nvPr/>
        </p:nvSpPr>
        <p:spPr>
          <a:xfrm>
            <a:off x="119336" y="443023"/>
            <a:ext cx="2459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Perspective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B27143D-09C0-4A27-B2AB-907D540844D0}"/>
              </a:ext>
            </a:extLst>
          </p:cNvPr>
          <p:cNvSpPr txBox="1"/>
          <p:nvPr/>
        </p:nvSpPr>
        <p:spPr>
          <a:xfrm>
            <a:off x="0" y="1052736"/>
            <a:ext cx="123451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By means of X-ray imaging it is possible to investigate pixel-by-pixel the </a:t>
            </a:r>
            <a:r>
              <a:rPr lang="en-US" sz="12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balance between plasma emissions vs. losses emissions</a:t>
            </a:r>
            <a:r>
              <a:rPr lang="en-US" sz="12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It is known that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losses emissions strongly depend on plasma instable regimes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Plasma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instabilities are characterized by a microwave counterpart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which consists in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fast and pulsed microwave bursts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emitted in timescales of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tens/hundreds of nanoseconds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We have already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characterized RF bursts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by means of  80 Gs/s scope and RF plasma-immersed probe,</a:t>
            </a: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using the fast microwave burst as signal to trigger hard X-ray measurements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by two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HPGe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detectors;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We discovered that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hard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X-ray emission is pulsed as well (timescales of milliseconds)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7987F33F-1A88-4E9F-AEF7-9C6A40ADCB1F}"/>
              </a:ext>
            </a:extLst>
          </p:cNvPr>
          <p:cNvGrpSpPr/>
          <p:nvPr/>
        </p:nvGrpSpPr>
        <p:grpSpPr>
          <a:xfrm>
            <a:off x="7269712" y="2423400"/>
            <a:ext cx="4730944" cy="1221624"/>
            <a:chOff x="2039202" y="4995156"/>
            <a:chExt cx="3940192" cy="1017436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C86AFBBD-A97F-42B0-8D65-706734403093}"/>
                </a:ext>
              </a:extLst>
            </p:cNvPr>
            <p:cNvGrpSpPr/>
            <p:nvPr/>
          </p:nvGrpSpPr>
          <p:grpSpPr>
            <a:xfrm>
              <a:off x="2039202" y="4995156"/>
              <a:ext cx="3940192" cy="1017436"/>
              <a:chOff x="5567039" y="2323507"/>
              <a:chExt cx="3212922" cy="1017436"/>
            </a:xfrm>
          </p:grpSpPr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2ABD0EAB-B7B5-4D85-95D0-DCB56AAE65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57" t="32606" b="39778"/>
              <a:stretch/>
            </p:blipFill>
            <p:spPr>
              <a:xfrm>
                <a:off x="5567039" y="2323507"/>
                <a:ext cx="3212922" cy="1017436"/>
              </a:xfrm>
              <a:prstGeom prst="rect">
                <a:avLst/>
              </a:prstGeom>
            </p:spPr>
          </p:pic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00BFF652-997B-442E-953C-D62C5C2C18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37282" y="2863098"/>
                <a:ext cx="267740" cy="19185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59D25E97-BCBE-4469-8CF7-83FC663A54CD}"/>
                </a:ext>
              </a:extLst>
            </p:cNvPr>
            <p:cNvSpPr txBox="1"/>
            <p:nvPr/>
          </p:nvSpPr>
          <p:spPr>
            <a:xfrm>
              <a:off x="2396917" y="5642448"/>
              <a:ext cx="17738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 err="1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Microwave</a:t>
              </a:r>
              <a:r>
                <a:rPr lang="it-IT" sz="1400" b="1" dirty="0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 </a:t>
              </a:r>
              <a:r>
                <a:rPr lang="it-IT" sz="1400" b="1" dirty="0" err="1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burst</a:t>
              </a:r>
              <a:endParaRPr lang="en-US" sz="1400" b="1" dirty="0">
                <a:solidFill>
                  <a:schemeClr val="bg1"/>
                </a:solidFill>
                <a:latin typeface="Chalkduster"/>
                <a:ea typeface="Cambria" panose="02040503050406030204" pitchFamily="18" charset="0"/>
              </a:endParaRPr>
            </a:p>
          </p:txBody>
        </p:sp>
      </p:grpSp>
      <p:sp>
        <p:nvSpPr>
          <p:cNvPr id="30" name="Rettangolo 29">
            <a:extLst>
              <a:ext uri="{FF2B5EF4-FFF2-40B4-BE49-F238E27FC236}">
                <a16:creationId xmlns:a16="http://schemas.microsoft.com/office/drawing/2014/main" id="{44514DD3-F398-4997-800F-6139989BD32A}"/>
              </a:ext>
            </a:extLst>
          </p:cNvPr>
          <p:cNvSpPr/>
          <p:nvPr/>
        </p:nvSpPr>
        <p:spPr>
          <a:xfrm>
            <a:off x="-4937" y="-10488"/>
            <a:ext cx="770415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Perspective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turbulence regimes investigation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732DEE2-8C62-4508-A815-B4750036C78D}"/>
              </a:ext>
            </a:extLst>
          </p:cNvPr>
          <p:cNvSpPr txBox="1"/>
          <p:nvPr/>
        </p:nvSpPr>
        <p:spPr>
          <a:xfrm>
            <a:off x="961779" y="1604700"/>
            <a:ext cx="52107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to be submitted to Plasma Physics and Controlled Fusion (PPCF)</a:t>
            </a:r>
          </a:p>
          <a:p>
            <a:pPr algn="l"/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Izotov</a:t>
            </a:r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 at al., </a:t>
            </a:r>
            <a:r>
              <a:rPr lang="it-IT" sz="1050" i="1" dirty="0">
                <a:latin typeface="Calibri" panose="020F0502020204030204" pitchFamily="34" charset="0"/>
                <a:cs typeface="Calibri" panose="020F0502020204030204" pitchFamily="34" charset="0"/>
              </a:rPr>
              <a:t>Plasma Sources Sci. </a:t>
            </a:r>
            <a:r>
              <a:rPr lang="it-IT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Technol</a:t>
            </a:r>
            <a:r>
              <a:rPr lang="it-IT" sz="1050" i="1" dirty="0">
                <a:latin typeface="Calibri" panose="020F0502020204030204" pitchFamily="34" charset="0"/>
                <a:cs typeface="Calibri" panose="020F0502020204030204" pitchFamily="34" charset="0"/>
              </a:rPr>
              <a:t>. 27, 2018</a:t>
            </a:r>
          </a:p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A. G. </a:t>
            </a:r>
            <a:r>
              <a:rPr lang="en-US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Shalashov</a:t>
            </a:r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 et al., Physics of Plasmas 24, 2017</a:t>
            </a:r>
            <a:endParaRPr lang="en-US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35EC8BC-6152-4F19-AD78-D1AC33AE4D51}"/>
              </a:ext>
            </a:extLst>
          </p:cNvPr>
          <p:cNvSpPr txBox="1"/>
          <p:nvPr/>
        </p:nvSpPr>
        <p:spPr>
          <a:xfrm>
            <a:off x="961779" y="2327957"/>
            <a:ext cx="52107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Plasma Source Science and Technology (PSST), 2019</a:t>
            </a:r>
          </a:p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Izotov</a:t>
            </a:r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 at al., </a:t>
            </a:r>
            <a:r>
              <a:rPr lang="it-IT" sz="1050" i="1" dirty="0">
                <a:latin typeface="Calibri" panose="020F0502020204030204" pitchFamily="34" charset="0"/>
                <a:cs typeface="Calibri" panose="020F0502020204030204" pitchFamily="34" charset="0"/>
              </a:rPr>
              <a:t>Plasma Sources Sci. </a:t>
            </a:r>
            <a:r>
              <a:rPr lang="it-IT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Technol</a:t>
            </a:r>
            <a:r>
              <a:rPr lang="it-IT" sz="1050" i="1" dirty="0">
                <a:latin typeface="Calibri" panose="020F0502020204030204" pitchFamily="34" charset="0"/>
                <a:cs typeface="Calibri" panose="020F0502020204030204" pitchFamily="34" charset="0"/>
              </a:rPr>
              <a:t>. 24,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306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1749FB89-87CE-4E78-87DA-EE6C537F1D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97"/>
          <a:stretch/>
        </p:blipFill>
        <p:spPr>
          <a:xfrm>
            <a:off x="9035029" y="620688"/>
            <a:ext cx="2461571" cy="1571005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08BB94D9-E415-470F-8890-93DF5F057837}"/>
              </a:ext>
            </a:extLst>
          </p:cNvPr>
          <p:cNvSpPr/>
          <p:nvPr/>
        </p:nvSpPr>
        <p:spPr>
          <a:xfrm>
            <a:off x="119336" y="443023"/>
            <a:ext cx="2459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Perspective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15872C7-BCD2-4EAA-8D8D-D46E0709EF43}"/>
              </a:ext>
            </a:extLst>
          </p:cNvPr>
          <p:cNvSpPr txBox="1"/>
          <p:nvPr/>
        </p:nvSpPr>
        <p:spPr>
          <a:xfrm>
            <a:off x="-22494" y="1077150"/>
            <a:ext cx="123451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By means of X-ray imaging it is possible to investigate pixel-by-pixel the </a:t>
            </a:r>
            <a:r>
              <a:rPr lang="en-US" sz="12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balance between plasma emissions vs. losses emissions</a:t>
            </a:r>
            <a:r>
              <a:rPr lang="en-US" sz="12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It is known that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losses emissions strongly depend on plasma instable regimes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Plasma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instabilities are characterized by a microwave counterpart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which consists in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fast and pulsed microwave bursts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emitted in timescales of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tens/hundreds of nanoseconds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We have already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characterized RF bursts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by means of  80 Gs/s scope and RF plasma-immersed probe,</a:t>
            </a: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using the fast microwave burst as signal to trigger hard X-ray measurements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by two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HPGe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detectors;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We discovered that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hard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X-ray emission is pulsed as well (timescales of milliseconds)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1E6E9B3D-C212-4BA5-8B06-67523A24CBEC}"/>
              </a:ext>
            </a:extLst>
          </p:cNvPr>
          <p:cNvGrpSpPr/>
          <p:nvPr/>
        </p:nvGrpSpPr>
        <p:grpSpPr>
          <a:xfrm>
            <a:off x="7269712" y="2423400"/>
            <a:ext cx="4730944" cy="1221624"/>
            <a:chOff x="2039202" y="4995156"/>
            <a:chExt cx="3940192" cy="1017436"/>
          </a:xfrm>
        </p:grpSpPr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33101D05-B619-42CF-826B-DDF3759C72E0}"/>
                </a:ext>
              </a:extLst>
            </p:cNvPr>
            <p:cNvGrpSpPr/>
            <p:nvPr/>
          </p:nvGrpSpPr>
          <p:grpSpPr>
            <a:xfrm>
              <a:off x="2039202" y="4995156"/>
              <a:ext cx="3940192" cy="1017436"/>
              <a:chOff x="5567039" y="2323507"/>
              <a:chExt cx="3212922" cy="1017436"/>
            </a:xfrm>
          </p:grpSpPr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A5F0D4DA-CCFB-4973-A653-8EAE362D3F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57" t="32606" b="39778"/>
              <a:stretch/>
            </p:blipFill>
            <p:spPr>
              <a:xfrm>
                <a:off x="5567039" y="2323507"/>
                <a:ext cx="3212922" cy="1017436"/>
              </a:xfrm>
              <a:prstGeom prst="rect">
                <a:avLst/>
              </a:prstGeom>
            </p:spPr>
          </p:pic>
          <p:cxnSp>
            <p:nvCxnSpPr>
              <p:cNvPr id="52" name="Connettore 2 51">
                <a:extLst>
                  <a:ext uri="{FF2B5EF4-FFF2-40B4-BE49-F238E27FC236}">
                    <a16:creationId xmlns:a16="http://schemas.microsoft.com/office/drawing/2014/main" id="{E456F125-B5ED-495A-A5EA-0B351DB0A2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37282" y="2863098"/>
                <a:ext cx="267740" cy="19185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1FA9C839-E199-4D65-9C67-C6ED3AB0B699}"/>
                </a:ext>
              </a:extLst>
            </p:cNvPr>
            <p:cNvSpPr txBox="1"/>
            <p:nvPr/>
          </p:nvSpPr>
          <p:spPr>
            <a:xfrm>
              <a:off x="2396917" y="5642448"/>
              <a:ext cx="17738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 err="1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Microwave</a:t>
              </a:r>
              <a:r>
                <a:rPr lang="it-IT" sz="1400" b="1" dirty="0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 </a:t>
              </a:r>
              <a:r>
                <a:rPr lang="it-IT" sz="1400" b="1" dirty="0" err="1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burst</a:t>
              </a:r>
              <a:endParaRPr lang="en-US" sz="1400" b="1" dirty="0">
                <a:solidFill>
                  <a:schemeClr val="bg1"/>
                </a:solidFill>
                <a:latin typeface="Chalkduster"/>
                <a:ea typeface="Cambria" panose="02040503050406030204" pitchFamily="18" charset="0"/>
              </a:endParaRPr>
            </a:p>
          </p:txBody>
        </p:sp>
      </p:grpSp>
      <p:sp>
        <p:nvSpPr>
          <p:cNvPr id="53" name="Rettangolo 52">
            <a:extLst>
              <a:ext uri="{FF2B5EF4-FFF2-40B4-BE49-F238E27FC236}">
                <a16:creationId xmlns:a16="http://schemas.microsoft.com/office/drawing/2014/main" id="{1D42C50A-101C-4E9D-810F-CFB814CCAEA9}"/>
              </a:ext>
            </a:extLst>
          </p:cNvPr>
          <p:cNvSpPr/>
          <p:nvPr/>
        </p:nvSpPr>
        <p:spPr>
          <a:xfrm>
            <a:off x="-4937" y="-10488"/>
            <a:ext cx="770415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Perspective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turbulence regimes investigation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15B486AB-273A-4DDD-AE29-B7D78841C3B0}"/>
              </a:ext>
            </a:extLst>
          </p:cNvPr>
          <p:cNvGrpSpPr/>
          <p:nvPr/>
        </p:nvGrpSpPr>
        <p:grpSpPr>
          <a:xfrm>
            <a:off x="6816080" y="3611947"/>
            <a:ext cx="5184576" cy="2079502"/>
            <a:chOff x="36506" y="1709708"/>
            <a:chExt cx="4537336" cy="1819898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33BB585B-2B0E-409E-83F2-9914DDDC81CE}"/>
                </a:ext>
              </a:extLst>
            </p:cNvPr>
            <p:cNvSpPr/>
            <p:nvPr/>
          </p:nvSpPr>
          <p:spPr>
            <a:xfrm>
              <a:off x="36506" y="3071704"/>
              <a:ext cx="4537336" cy="45790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endParaRPr lang="en-US" sz="1400" b="1" dirty="0">
                <a:solidFill>
                  <a:srgbClr val="FF0000"/>
                </a:solidFill>
                <a:latin typeface="Chalkduster"/>
              </a:endParaRPr>
            </a:p>
            <a:p>
              <a:r>
                <a:rPr lang="en-US" sz="1400" b="1" dirty="0">
                  <a:solidFill>
                    <a:schemeClr val="bg1"/>
                  </a:solidFill>
                  <a:latin typeface="Chalkduster"/>
                </a:rPr>
                <a:t>        </a:t>
              </a:r>
              <a:r>
                <a:rPr lang="en-US" sz="1200" b="1" dirty="0">
                  <a:solidFill>
                    <a:schemeClr val="bg1"/>
                  </a:solidFill>
                  <a:latin typeface="Chalkduster"/>
                </a:rPr>
                <a:t>X-ray burst      RF burst trigger signal</a:t>
              </a:r>
              <a:endParaRPr lang="en-US" sz="1400" b="1" dirty="0">
                <a:solidFill>
                  <a:srgbClr val="FF0000"/>
                </a:solidFill>
                <a:latin typeface="Chalkduster"/>
              </a:endParaRPr>
            </a:p>
          </p:txBody>
        </p:sp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B38D2A41-C15D-42D0-9963-9F3214083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4" b="40087"/>
            <a:stretch/>
          </p:blipFill>
          <p:spPr>
            <a:xfrm>
              <a:off x="36506" y="1772816"/>
              <a:ext cx="4524325" cy="1512168"/>
            </a:xfrm>
            <a:prstGeom prst="rect">
              <a:avLst/>
            </a:prstGeom>
          </p:spPr>
        </p:pic>
        <p:cxnSp>
          <p:nvCxnSpPr>
            <p:cNvPr id="62" name="Connettore 2 61">
              <a:extLst>
                <a:ext uri="{FF2B5EF4-FFF2-40B4-BE49-F238E27FC236}">
                  <a16:creationId xmlns:a16="http://schemas.microsoft.com/office/drawing/2014/main" id="{90F35A7C-A25F-4E8E-8E6A-92BFF3D24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3859" y="2575655"/>
              <a:ext cx="169790" cy="709329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Connettore 2 62">
              <a:extLst>
                <a:ext uri="{FF2B5EF4-FFF2-40B4-BE49-F238E27FC236}">
                  <a16:creationId xmlns:a16="http://schemas.microsoft.com/office/drawing/2014/main" id="{CC6CD9E0-8FCB-4C27-A782-32ADBC5E54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7434" y="2780928"/>
              <a:ext cx="292473" cy="50405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DF42FF06-4E3D-41C9-A6C9-8C478CC1AB4B}"/>
                </a:ext>
              </a:extLst>
            </p:cNvPr>
            <p:cNvSpPr/>
            <p:nvPr/>
          </p:nvSpPr>
          <p:spPr>
            <a:xfrm>
              <a:off x="3423982" y="1730016"/>
              <a:ext cx="11432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Radial</a:t>
              </a:r>
              <a:r>
                <a:rPr lang="it-IT" sz="12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 X-</a:t>
              </a:r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ray</a:t>
              </a:r>
              <a:endParaRPr lang="en-US" sz="1200" b="1" dirty="0">
                <a:solidFill>
                  <a:srgbClr val="FFFF00"/>
                </a:solidFill>
                <a:latin typeface="Chalkduster"/>
              </a:endParaRPr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A26030FE-5028-4FD4-873D-CFA857228E85}"/>
                </a:ext>
              </a:extLst>
            </p:cNvPr>
            <p:cNvSpPr/>
            <p:nvPr/>
          </p:nvSpPr>
          <p:spPr>
            <a:xfrm>
              <a:off x="323528" y="1709708"/>
              <a:ext cx="10743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Axial</a:t>
              </a:r>
              <a:r>
                <a:rPr lang="it-IT" sz="12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 X-</a:t>
              </a:r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ray</a:t>
              </a:r>
              <a:endParaRPr lang="en-US" sz="1200" b="1" dirty="0">
                <a:solidFill>
                  <a:srgbClr val="FFFF00"/>
                </a:solidFill>
                <a:latin typeface="Chalkduster"/>
              </a:endParaRPr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D7767990-F652-4A76-8221-E6EE48277C17}"/>
                </a:ext>
              </a:extLst>
            </p:cNvPr>
            <p:cNvSpPr/>
            <p:nvPr/>
          </p:nvSpPr>
          <p:spPr>
            <a:xfrm>
              <a:off x="3450640" y="2429726"/>
              <a:ext cx="10470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RF </a:t>
              </a:r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emission</a:t>
              </a:r>
              <a:endParaRPr lang="en-US" sz="1200" b="1" dirty="0">
                <a:solidFill>
                  <a:srgbClr val="FFFF00"/>
                </a:solidFill>
                <a:latin typeface="Chalkduster"/>
              </a:endParaRPr>
            </a:p>
          </p:txBody>
        </p:sp>
      </p:grpSp>
      <p:pic>
        <p:nvPicPr>
          <p:cNvPr id="67" name="Immagine 66">
            <a:extLst>
              <a:ext uri="{FF2B5EF4-FFF2-40B4-BE49-F238E27FC236}">
                <a16:creationId xmlns:a16="http://schemas.microsoft.com/office/drawing/2014/main" id="{9036BA57-B45F-42D9-9F84-202028D42E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26" y="3502897"/>
            <a:ext cx="3934593" cy="2662407"/>
          </a:xfrm>
          <a:prstGeom prst="rect">
            <a:avLst/>
          </a:prstGeom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FEF18E67-6F15-4F52-A608-3CE658707F59}"/>
              </a:ext>
            </a:extLst>
          </p:cNvPr>
          <p:cNvSpPr txBox="1"/>
          <p:nvPr/>
        </p:nvSpPr>
        <p:spPr>
          <a:xfrm>
            <a:off x="134306" y="6165304"/>
            <a:ext cx="9250182" cy="52322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In perspective, </a:t>
            </a:r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next challenge is to trigger simultaneously soft and hard X-ray measurements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characterize turbulent plasma regimes in microwave, soft and hard X-ray domains and even in time- and space-resolved way</a:t>
            </a:r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338CF7A9-D296-49D0-B5D0-19C1E2C8F532}"/>
              </a:ext>
            </a:extLst>
          </p:cNvPr>
          <p:cNvSpPr txBox="1"/>
          <p:nvPr/>
        </p:nvSpPr>
        <p:spPr>
          <a:xfrm>
            <a:off x="961779" y="2327957"/>
            <a:ext cx="52107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Plasma Source Science and Technology (PSST), 2019</a:t>
            </a:r>
          </a:p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Izotov</a:t>
            </a:r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 at al., </a:t>
            </a:r>
            <a:r>
              <a:rPr lang="it-IT" sz="1050" i="1" dirty="0">
                <a:latin typeface="Calibri" panose="020F0502020204030204" pitchFamily="34" charset="0"/>
                <a:cs typeface="Calibri" panose="020F0502020204030204" pitchFamily="34" charset="0"/>
              </a:rPr>
              <a:t>Plasma Sources Sci. </a:t>
            </a:r>
            <a:r>
              <a:rPr lang="it-IT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Technol</a:t>
            </a:r>
            <a:r>
              <a:rPr lang="it-IT" sz="1050" i="1" dirty="0">
                <a:latin typeface="Calibri" panose="020F0502020204030204" pitchFamily="34" charset="0"/>
                <a:cs typeface="Calibri" panose="020F0502020204030204" pitchFamily="34" charset="0"/>
              </a:rPr>
              <a:t>. 24, 2015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0E575D30-D8EF-4AA8-B98D-8E69FB0FE3AE}"/>
              </a:ext>
            </a:extLst>
          </p:cNvPr>
          <p:cNvSpPr txBox="1"/>
          <p:nvPr/>
        </p:nvSpPr>
        <p:spPr>
          <a:xfrm>
            <a:off x="961779" y="1604700"/>
            <a:ext cx="52107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to be submitted to Plasma Physics and Controlled Fusion (PPCF)</a:t>
            </a:r>
          </a:p>
          <a:p>
            <a:pPr algn="l"/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Izotov</a:t>
            </a:r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 at al., </a:t>
            </a:r>
            <a:r>
              <a:rPr lang="it-IT" sz="1050" i="1" dirty="0">
                <a:latin typeface="Calibri" panose="020F0502020204030204" pitchFamily="34" charset="0"/>
                <a:cs typeface="Calibri" panose="020F0502020204030204" pitchFamily="34" charset="0"/>
              </a:rPr>
              <a:t>Plasma Sources Sci. </a:t>
            </a:r>
            <a:r>
              <a:rPr lang="it-IT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Technol</a:t>
            </a:r>
            <a:r>
              <a:rPr lang="it-IT" sz="1050" i="1" dirty="0">
                <a:latin typeface="Calibri" panose="020F0502020204030204" pitchFamily="34" charset="0"/>
                <a:cs typeface="Calibri" panose="020F0502020204030204" pitchFamily="34" charset="0"/>
              </a:rPr>
              <a:t>. 27, 2018</a:t>
            </a:r>
          </a:p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A. G. </a:t>
            </a:r>
            <a:r>
              <a:rPr lang="en-US" sz="1050" i="1" dirty="0" err="1">
                <a:latin typeface="Calibri" panose="020F0502020204030204" pitchFamily="34" charset="0"/>
                <a:cs typeface="Calibri" panose="020F0502020204030204" pitchFamily="34" charset="0"/>
              </a:rPr>
              <a:t>Shalashov</a:t>
            </a:r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 et al., Physics of Plasmas 24, 2017</a:t>
            </a:r>
            <a:endParaRPr lang="en-US" sz="9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249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E69B58E-0827-434E-92BB-4C78F23550B6}"/>
              </a:ext>
            </a:extLst>
          </p:cNvPr>
          <p:cNvSpPr txBox="1">
            <a:spLocks/>
          </p:cNvSpPr>
          <p:nvPr/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defPPr>
              <a:defRPr lang="it-IT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5A1364-9D83-4D37-A282-5E5560CE45FB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25D4B100-4545-4BEB-AB64-74CEC03B8B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97"/>
          <a:stretch/>
        </p:blipFill>
        <p:spPr>
          <a:xfrm>
            <a:off x="9035029" y="620688"/>
            <a:ext cx="2461571" cy="1571005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81E03EF3-A27D-4DBB-80DC-64EA81441CC1}"/>
              </a:ext>
            </a:extLst>
          </p:cNvPr>
          <p:cNvSpPr/>
          <p:nvPr/>
        </p:nvSpPr>
        <p:spPr>
          <a:xfrm>
            <a:off x="119336" y="443023"/>
            <a:ext cx="2459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Perspective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1866443-4C31-4BAB-B34B-99CB3682FC52}"/>
              </a:ext>
            </a:extLst>
          </p:cNvPr>
          <p:cNvSpPr txBox="1"/>
          <p:nvPr/>
        </p:nvSpPr>
        <p:spPr>
          <a:xfrm>
            <a:off x="0" y="1052736"/>
            <a:ext cx="123451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By means of X-ray imaging it is possible to investigate pixel-by-pixel the </a:t>
            </a:r>
            <a:r>
              <a:rPr lang="en-US" sz="1200" b="1" i="0" u="none" strike="noStrike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balance between plasma emissions vs. losses emissions</a:t>
            </a:r>
            <a:r>
              <a:rPr lang="en-US" sz="120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It is known that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losses emissions strongly depend on plasma instable regimes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Plasma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instabilities are characterized by a microwave counterpart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which consists in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fast and pulsed microwave bursts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emitted in timescales of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tens/hundreds of nanoseconds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We have already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characterized RF bursts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by means of  80 Gs/s scope and RF plasma-immersed probe,</a:t>
            </a:r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using the fast microwave burst as signal to trigger hard X-ray measurements</a:t>
            </a: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by two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HPGe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detectors;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We discovered that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hard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X-ray emission is pulsed as well (timescales of milliseconds)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D52ED7BA-BA33-49A1-B405-A9FD1AB1B653}"/>
              </a:ext>
            </a:extLst>
          </p:cNvPr>
          <p:cNvGrpSpPr/>
          <p:nvPr/>
        </p:nvGrpSpPr>
        <p:grpSpPr>
          <a:xfrm>
            <a:off x="7269712" y="2423400"/>
            <a:ext cx="4730944" cy="1221624"/>
            <a:chOff x="2039202" y="4995156"/>
            <a:chExt cx="3940192" cy="1017436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991DF965-88D5-4ADE-B157-FD616DE12373}"/>
                </a:ext>
              </a:extLst>
            </p:cNvPr>
            <p:cNvGrpSpPr/>
            <p:nvPr/>
          </p:nvGrpSpPr>
          <p:grpSpPr>
            <a:xfrm>
              <a:off x="2039202" y="4995156"/>
              <a:ext cx="3940192" cy="1017436"/>
              <a:chOff x="5567039" y="2323507"/>
              <a:chExt cx="3212922" cy="1017436"/>
            </a:xfrm>
          </p:grpSpPr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64AE217E-0B48-47E0-81D5-A7832D4673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57" t="32606" b="39778"/>
              <a:stretch/>
            </p:blipFill>
            <p:spPr>
              <a:xfrm>
                <a:off x="5567039" y="2323507"/>
                <a:ext cx="3212922" cy="1017436"/>
              </a:xfrm>
              <a:prstGeom prst="rect">
                <a:avLst/>
              </a:prstGeom>
            </p:spPr>
          </p:pic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F5518700-56C7-4AC9-805B-057A6DBCF9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37282" y="2863098"/>
                <a:ext cx="267740" cy="19185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19A7FF2-1904-4EBA-8B99-F555B0C70597}"/>
                </a:ext>
              </a:extLst>
            </p:cNvPr>
            <p:cNvSpPr txBox="1"/>
            <p:nvPr/>
          </p:nvSpPr>
          <p:spPr>
            <a:xfrm>
              <a:off x="2396917" y="5642448"/>
              <a:ext cx="17738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 err="1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Microwave</a:t>
              </a:r>
              <a:r>
                <a:rPr lang="it-IT" sz="1400" b="1" dirty="0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 </a:t>
              </a:r>
              <a:r>
                <a:rPr lang="it-IT" sz="1400" b="1" dirty="0" err="1">
                  <a:solidFill>
                    <a:schemeClr val="bg1"/>
                  </a:solidFill>
                  <a:latin typeface="Chalkduster"/>
                  <a:ea typeface="Cambria" panose="02040503050406030204" pitchFamily="18" charset="0"/>
                </a:rPr>
                <a:t>burst</a:t>
              </a:r>
              <a:endParaRPr lang="en-US" sz="1400" b="1" dirty="0">
                <a:solidFill>
                  <a:schemeClr val="bg1"/>
                </a:solidFill>
                <a:latin typeface="Chalkduster"/>
                <a:ea typeface="Cambria" panose="02040503050406030204" pitchFamily="18" charset="0"/>
              </a:endParaRPr>
            </a:p>
          </p:txBody>
        </p:sp>
      </p:grpSp>
      <p:sp>
        <p:nvSpPr>
          <p:cNvPr id="35" name="Rettangolo 34">
            <a:extLst>
              <a:ext uri="{FF2B5EF4-FFF2-40B4-BE49-F238E27FC236}">
                <a16:creationId xmlns:a16="http://schemas.microsoft.com/office/drawing/2014/main" id="{49CFF69E-09A8-4AEB-9DBE-F5699569F61C}"/>
              </a:ext>
            </a:extLst>
          </p:cNvPr>
          <p:cNvSpPr/>
          <p:nvPr/>
        </p:nvSpPr>
        <p:spPr>
          <a:xfrm>
            <a:off x="-4937" y="-10488"/>
            <a:ext cx="770415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Perspective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turbulence regimes investigation</a:t>
            </a:r>
            <a:endParaRPr lang="en-US" sz="1400" dirty="0">
              <a:solidFill>
                <a:srgbClr val="69D8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8284E19-FA3E-4D12-914D-797365A0A3EB}"/>
              </a:ext>
            </a:extLst>
          </p:cNvPr>
          <p:cNvSpPr txBox="1"/>
          <p:nvPr/>
        </p:nvSpPr>
        <p:spPr>
          <a:xfrm>
            <a:off x="961779" y="1643253"/>
            <a:ext cx="5210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to be submitted to Plasma Physics and Controlled Fusion (PPCF)</a:t>
            </a:r>
            <a:endParaRPr lang="en-US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54C6BB9-1AF0-480D-8DA5-2ECE43BA9E1C}"/>
              </a:ext>
            </a:extLst>
          </p:cNvPr>
          <p:cNvSpPr txBox="1"/>
          <p:nvPr/>
        </p:nvSpPr>
        <p:spPr>
          <a:xfrm>
            <a:off x="961779" y="2327957"/>
            <a:ext cx="5210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Plasma Source Science and Technology (PSST), 2019</a:t>
            </a:r>
            <a:endParaRPr lang="en-US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C5FE55CE-C21B-4C00-A455-96FB50A2B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26" y="3503277"/>
            <a:ext cx="3934593" cy="2662407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9B7C3732-7313-42D9-8012-3B47C7938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12" y="1089354"/>
            <a:ext cx="6842942" cy="4994435"/>
          </a:xfrm>
          <a:prstGeom prst="rect">
            <a:avLst/>
          </a:prstGeom>
          <a:solidFill>
            <a:srgbClr val="0070C0"/>
          </a:solidFill>
        </p:spPr>
      </p:pic>
      <p:grpSp>
        <p:nvGrpSpPr>
          <p:cNvPr id="50" name="Gruppo 49">
            <a:extLst>
              <a:ext uri="{FF2B5EF4-FFF2-40B4-BE49-F238E27FC236}">
                <a16:creationId xmlns:a16="http://schemas.microsoft.com/office/drawing/2014/main" id="{288D3E08-8EA2-4081-BC65-3C7489E1C7A9}"/>
              </a:ext>
            </a:extLst>
          </p:cNvPr>
          <p:cNvGrpSpPr/>
          <p:nvPr/>
        </p:nvGrpSpPr>
        <p:grpSpPr>
          <a:xfrm>
            <a:off x="6816080" y="3611947"/>
            <a:ext cx="5184576" cy="2079502"/>
            <a:chOff x="36506" y="1709708"/>
            <a:chExt cx="4537336" cy="1819898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32295B3C-A926-4ACB-AFC9-9A01751EF4FF}"/>
                </a:ext>
              </a:extLst>
            </p:cNvPr>
            <p:cNvSpPr/>
            <p:nvPr/>
          </p:nvSpPr>
          <p:spPr>
            <a:xfrm>
              <a:off x="36506" y="3071704"/>
              <a:ext cx="4537336" cy="45790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endParaRPr lang="en-US" sz="1400" b="1" dirty="0">
                <a:solidFill>
                  <a:srgbClr val="FF0000"/>
                </a:solidFill>
                <a:latin typeface="Chalkduster"/>
              </a:endParaRPr>
            </a:p>
            <a:p>
              <a:r>
                <a:rPr lang="en-US" sz="1400" b="1" dirty="0">
                  <a:solidFill>
                    <a:schemeClr val="bg1"/>
                  </a:solidFill>
                  <a:latin typeface="Chalkduster"/>
                </a:rPr>
                <a:t>        </a:t>
              </a:r>
              <a:r>
                <a:rPr lang="en-US" sz="1200" b="1" dirty="0">
                  <a:solidFill>
                    <a:schemeClr val="bg1"/>
                  </a:solidFill>
                  <a:latin typeface="Chalkduster"/>
                </a:rPr>
                <a:t>X-ray burst      RF burst trigger signal</a:t>
              </a:r>
              <a:endParaRPr lang="en-US" sz="1400" b="1" dirty="0">
                <a:solidFill>
                  <a:srgbClr val="FF0000"/>
                </a:solidFill>
                <a:latin typeface="Chalkduster"/>
              </a:endParaRPr>
            </a:p>
          </p:txBody>
        </p:sp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BA89BAA6-8203-4207-86B4-10E883442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4" b="40087"/>
            <a:stretch/>
          </p:blipFill>
          <p:spPr>
            <a:xfrm>
              <a:off x="36506" y="1772816"/>
              <a:ext cx="4524325" cy="1512168"/>
            </a:xfrm>
            <a:prstGeom prst="rect">
              <a:avLst/>
            </a:prstGeom>
          </p:spPr>
        </p:pic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829AEA7B-D1FE-4F65-8BCD-B3BA058AD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3859" y="2575655"/>
              <a:ext cx="169790" cy="709329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416E1364-566B-4EC5-8897-E922C227A2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7434" y="2780928"/>
              <a:ext cx="292473" cy="50405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4186FC89-8A52-4311-BF06-515C2D272FB5}"/>
                </a:ext>
              </a:extLst>
            </p:cNvPr>
            <p:cNvSpPr/>
            <p:nvPr/>
          </p:nvSpPr>
          <p:spPr>
            <a:xfrm>
              <a:off x="3423982" y="1730016"/>
              <a:ext cx="11432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Radial</a:t>
              </a:r>
              <a:r>
                <a:rPr lang="it-IT" sz="12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 X-</a:t>
              </a:r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ray</a:t>
              </a:r>
              <a:endParaRPr lang="en-US" sz="1200" b="1" dirty="0">
                <a:solidFill>
                  <a:srgbClr val="FFFF00"/>
                </a:solidFill>
                <a:latin typeface="Chalkduster"/>
              </a:endParaRPr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54F02E9F-8E19-487B-A25D-6E5DFB4CE047}"/>
                </a:ext>
              </a:extLst>
            </p:cNvPr>
            <p:cNvSpPr/>
            <p:nvPr/>
          </p:nvSpPr>
          <p:spPr>
            <a:xfrm>
              <a:off x="323528" y="1709708"/>
              <a:ext cx="10743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Axial</a:t>
              </a:r>
              <a:r>
                <a:rPr lang="it-IT" sz="12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 X-</a:t>
              </a:r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ray</a:t>
              </a:r>
              <a:endParaRPr lang="en-US" sz="1200" b="1" dirty="0">
                <a:solidFill>
                  <a:srgbClr val="FFFF00"/>
                </a:solidFill>
                <a:latin typeface="Chalkduster"/>
              </a:endParaRPr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D5F4DE41-E33B-4462-9BC4-B03A2B8EF1F2}"/>
                </a:ext>
              </a:extLst>
            </p:cNvPr>
            <p:cNvSpPr/>
            <p:nvPr/>
          </p:nvSpPr>
          <p:spPr>
            <a:xfrm>
              <a:off x="3450640" y="2429726"/>
              <a:ext cx="10470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RF </a:t>
              </a:r>
              <a:r>
                <a:rPr lang="it-IT" sz="12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halkduster"/>
                </a:rPr>
                <a:t>emission</a:t>
              </a:r>
              <a:endParaRPr lang="en-US" sz="1200" b="1" dirty="0">
                <a:solidFill>
                  <a:srgbClr val="FFFF00"/>
                </a:solidFill>
                <a:latin typeface="Chalkduster"/>
              </a:endParaRPr>
            </a:p>
          </p:txBody>
        </p:sp>
      </p:grp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28BF20C5-DB45-4256-BCCD-617FF2DA0188}"/>
              </a:ext>
            </a:extLst>
          </p:cNvPr>
          <p:cNvSpPr txBox="1"/>
          <p:nvPr/>
        </p:nvSpPr>
        <p:spPr>
          <a:xfrm>
            <a:off x="134306" y="6165304"/>
            <a:ext cx="9250182" cy="52322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In perspective, </a:t>
            </a:r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our next challenge is to trigger simultaneously soft and hard X-ray measurements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characterize turbulent plasma regimes in microwave, soft and hard X-ray domains and even in time- and space-resolved way</a:t>
            </a:r>
            <a:endParaRPr lang="it-IT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679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C3456E1-5F1C-40EF-8B12-F33AB778FA4C}"/>
              </a:ext>
            </a:extLst>
          </p:cNvPr>
          <p:cNvSpPr txBox="1"/>
          <p:nvPr/>
        </p:nvSpPr>
        <p:spPr>
          <a:xfrm>
            <a:off x="119336" y="548680"/>
            <a:ext cx="12072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Goal:</a:t>
            </a:r>
            <a:r>
              <a:rPr lang="it-IT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to investigate ECR plasma proprieties (electron density and temperature, plasma structure, confinement and dynamics of losses) in compact trap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878BBD-3664-4273-868A-CD6A66FFAE9C}"/>
              </a:ext>
            </a:extLst>
          </p:cNvPr>
          <p:cNvSpPr txBox="1"/>
          <p:nvPr/>
        </p:nvSpPr>
        <p:spPr>
          <a:xfrm>
            <a:off x="119335" y="908720"/>
            <a:ext cx="12072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Method:</a:t>
            </a:r>
            <a:r>
              <a:rPr lang="it-IT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ECR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plasmas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emit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from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microwave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hard X-rays and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radiation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can be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used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investigate plasma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parameters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different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regimes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endParaRPr lang="it-IT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E9C7DBE-E097-4CDE-8B3F-28CCE1CA9791}"/>
              </a:ext>
            </a:extLst>
          </p:cNvPr>
          <p:cNvSpPr txBox="1"/>
          <p:nvPr/>
        </p:nvSpPr>
        <p:spPr>
          <a:xfrm>
            <a:off x="119336" y="3140968"/>
            <a:ext cx="1003555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Soft X-ray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characterization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very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powerful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</a:t>
            </a:r>
            <a:r>
              <a:rPr lang="it-IT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study: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plasma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changes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vs.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pumping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RF power and frequency,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magnetic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field and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heating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mode (single vs. multiple frequencies);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Plasma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structure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Confinement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losses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dynamics in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stable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vs.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turbulent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regimes</a:t>
            </a:r>
            <a:r>
              <a:rPr lang="it-IT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br>
              <a:rPr lang="it-IT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it-IT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0B1EEEA-FE30-4FE1-A319-395C83513896}"/>
              </a:ext>
            </a:extLst>
          </p:cNvPr>
          <p:cNvSpPr txBox="1"/>
          <p:nvPr/>
        </p:nvSpPr>
        <p:spPr>
          <a:xfrm>
            <a:off x="119336" y="6597352"/>
            <a:ext cx="3664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</a:t>
            </a:r>
            <a:r>
              <a:rPr lang="it-IT" sz="1100" i="1" dirty="0">
                <a:latin typeface="Calibri" panose="020F0502020204030204" pitchFamily="34" charset="0"/>
                <a:cs typeface="Calibri" panose="020F0502020204030204" pitchFamily="34" charset="0"/>
              </a:rPr>
              <a:t>EPJ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Web Conf. 227 (2020) 01013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88245E43-B3E1-43BC-BAA5-0C20CCFBFD97}"/>
              </a:ext>
            </a:extLst>
          </p:cNvPr>
          <p:cNvSpPr/>
          <p:nvPr/>
        </p:nvSpPr>
        <p:spPr>
          <a:xfrm>
            <a:off x="-4937" y="-10488"/>
            <a:ext cx="671153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Motivations and Physical Background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F815ACF-73F3-4BB8-8492-F50BA3109F41}"/>
              </a:ext>
            </a:extLst>
          </p:cNvPr>
          <p:cNvSpPr txBox="1"/>
          <p:nvPr/>
        </p:nvSpPr>
        <p:spPr>
          <a:xfrm>
            <a:off x="119335" y="1283276"/>
            <a:ext cx="6541696" cy="160043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it-IT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Novelties</a:t>
            </a:r>
            <a:r>
              <a:rPr lang="it-IT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: 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De</a:t>
            </a:r>
            <a:r>
              <a:rPr lang="it-IT" sz="1600" b="1" dirty="0">
                <a:ln w="1905"/>
                <a:solidFill>
                  <a:srgbClr val="01A80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velopment 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of an Innovative 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Analytical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Method</a:t>
            </a:r>
          </a:p>
          <a:p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	   for X-ray Imaging and Space-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Resolved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Spectroscopy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	  </a:t>
            </a:r>
            <a:r>
              <a:rPr lang="it-IT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to </a:t>
            </a:r>
            <a:r>
              <a:rPr lang="it-IT" sz="16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analyze</a:t>
            </a:r>
            <a:r>
              <a:rPr lang="it-IT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Single-</a:t>
            </a:r>
            <a:r>
              <a:rPr lang="it-IT" sz="16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Photon</a:t>
            </a:r>
            <a:r>
              <a:rPr lang="it-IT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-</a:t>
            </a:r>
            <a:r>
              <a:rPr lang="it-IT" sz="16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Counting</a:t>
            </a:r>
            <a:r>
              <a:rPr lang="it-IT" sz="1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image-frames;</a:t>
            </a:r>
          </a:p>
          <a:p>
            <a:endParaRPr lang="it-IT" sz="16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  <a:p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	   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Improvement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of the </a:t>
            </a:r>
            <a:r>
              <a:rPr lang="it-IT" sz="16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whole</a:t>
            </a:r>
            <a:r>
              <a:rPr lang="it-IT" sz="1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setup 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TO PERFORM high</a:t>
            </a:r>
          </a:p>
          <a:p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	  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resolution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X-ray imaging </a:t>
            </a:r>
            <a:r>
              <a:rPr lang="it-IT" sz="1600" dirty="0" err="1">
                <a:latin typeface="Times" panose="02020603050405020304" pitchFamily="18" charset="0"/>
                <a:cs typeface="Times" panose="02020603050405020304" pitchFamily="18" charset="0"/>
              </a:rPr>
              <a:t>at</a:t>
            </a:r>
            <a:r>
              <a:rPr lang="it-IT" sz="1600" dirty="0">
                <a:latin typeface="Times" panose="02020603050405020304" pitchFamily="18" charset="0"/>
                <a:cs typeface="Times" panose="02020603050405020304" pitchFamily="18" charset="0"/>
              </a:rPr>
              <a:t> HIGH POWER REGIMES;</a:t>
            </a:r>
            <a:endParaRPr lang="it-IT" sz="1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73206A2D-12B7-4D9A-8D38-34CDF3D72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78" y="1393818"/>
            <a:ext cx="369581" cy="356029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E1F5C6D-A078-4748-B935-60706A876C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77" y="2348914"/>
            <a:ext cx="369581" cy="356029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DBA82767-2377-4DCA-B72A-BE895B4191B8}"/>
              </a:ext>
            </a:extLst>
          </p:cNvPr>
          <p:cNvGrpSpPr/>
          <p:nvPr/>
        </p:nvGrpSpPr>
        <p:grpSpPr>
          <a:xfrm>
            <a:off x="7162510" y="1268760"/>
            <a:ext cx="4478106" cy="2147039"/>
            <a:chOff x="7162510" y="1391399"/>
            <a:chExt cx="4687216" cy="224729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2C367E0-145B-4667-9416-3476F48F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2510" y="1403538"/>
              <a:ext cx="4687216" cy="223515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9C42401-9D42-4CDA-AA9F-4580AE21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2510" y="1391399"/>
              <a:ext cx="994647" cy="338385"/>
            </a:xfrm>
            <a:prstGeom prst="rect">
              <a:avLst/>
            </a:prstGeom>
          </p:spPr>
        </p:pic>
      </p:grpSp>
      <p:sp>
        <p:nvSpPr>
          <p:cNvPr id="35" name="Rettangolo 34">
            <a:extLst>
              <a:ext uri="{FF2B5EF4-FFF2-40B4-BE49-F238E27FC236}">
                <a16:creationId xmlns:a16="http://schemas.microsoft.com/office/drawing/2014/main" id="{3A3FDB6D-A513-4CEA-92A0-F21AEAA0C9A6}"/>
              </a:ext>
            </a:extLst>
          </p:cNvPr>
          <p:cNvSpPr/>
          <p:nvPr/>
        </p:nvSpPr>
        <p:spPr>
          <a:xfrm>
            <a:off x="105477" y="4221088"/>
            <a:ext cx="119810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Motivation</a:t>
            </a:r>
            <a:r>
              <a:rPr lang="it-IT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: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A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Interdisciplinary</a:t>
            </a:r>
            <a:r>
              <a:rPr lang="it-IT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and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Fundamental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Physics</a:t>
            </a:r>
            <a:r>
              <a:rPr lang="it-IT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it-IT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the PANDORA project;</a:t>
            </a:r>
            <a:endParaRPr lang="it-IT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200150" lvl="2" indent="-285750" algn="just">
              <a:buFont typeface="Wingdings" panose="05000000000000000000" pitchFamily="2" charset="2"/>
              <a:buChar char="q"/>
            </a:pPr>
            <a:endParaRPr lang="it-IT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200150" lvl="2" indent="-285750" algn="just">
              <a:buFont typeface="Wingdings" panose="05000000000000000000" pitchFamily="2" charset="2"/>
              <a:buChar char="q"/>
            </a:pPr>
            <a:endParaRPr lang="it-IT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200150" lvl="2" indent="-285750" algn="just">
              <a:buFont typeface="Wingdings" panose="05000000000000000000" pitchFamily="2" charset="2"/>
              <a:buChar char="q"/>
            </a:pPr>
            <a:endParaRPr lang="it-IT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lvl="4" algn="just"/>
            <a:endParaRPr lang="it-IT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it-IT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Applied </a:t>
            </a:r>
            <a:r>
              <a:rPr lang="it-IT" sz="1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Physics</a:t>
            </a:r>
            <a:r>
              <a:rPr lang="it-IT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it-IT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ECR </a:t>
            </a:r>
            <a:r>
              <a:rPr lang="it-IT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plasmas</a:t>
            </a:r>
            <a:r>
              <a:rPr lang="it-IT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are </a:t>
            </a:r>
            <a:r>
              <a:rPr lang="it-IT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typically</a:t>
            </a:r>
            <a:r>
              <a:rPr lang="it-IT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used</a:t>
            </a:r>
            <a:r>
              <a:rPr lang="it-IT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in </a:t>
            </a:r>
            <a:r>
              <a:rPr lang="it-IT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ECR Ion Sources </a:t>
            </a:r>
            <a:r>
              <a:rPr lang="it-IT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it-IT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ECRISs</a:t>
            </a:r>
            <a:r>
              <a:rPr lang="it-IT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);</a:t>
            </a:r>
            <a:endParaRPr lang="it-IT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200150" lvl="2" indent="-285750" algn="just">
              <a:buFont typeface="Wingdings" panose="05000000000000000000" pitchFamily="2" charset="2"/>
              <a:buChar char="q"/>
            </a:pPr>
            <a:endParaRPr lang="it-IT" sz="16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40" name="Shape 452">
            <a:extLst>
              <a:ext uri="{FF2B5EF4-FFF2-40B4-BE49-F238E27FC236}">
                <a16:creationId xmlns:a16="http://schemas.microsoft.com/office/drawing/2014/main" id="{62E35554-F77A-4FF6-B448-29E5C26BF701}"/>
              </a:ext>
            </a:extLst>
          </p:cNvPr>
          <p:cNvSpPr/>
          <p:nvPr/>
        </p:nvSpPr>
        <p:spPr>
          <a:xfrm>
            <a:off x="1003385" y="4901292"/>
            <a:ext cx="6373385" cy="471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ffectLst>
            <a:outerShdw blurRad="355600" dist="389002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 b="1">
                <a:solidFill>
                  <a:srgbClr val="F6F8EB"/>
                </a:solidFill>
              </a:defRPr>
            </a:lvl1pPr>
          </a:lstStyle>
          <a:p>
            <a:pPr algn="ctr"/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Laboratory-Magnetoplasmas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 compact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traps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can 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become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ENVIROMENT for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Nuclear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Physics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and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Nuclear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Astrophysics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research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  <a:endParaRPr lang="it-IT" sz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Shape 452">
            <a:extLst>
              <a:ext uri="{FF2B5EF4-FFF2-40B4-BE49-F238E27FC236}">
                <a16:creationId xmlns:a16="http://schemas.microsoft.com/office/drawing/2014/main" id="{E5196457-6B41-4231-8C7B-B9B3ABA3A8B0}"/>
              </a:ext>
            </a:extLst>
          </p:cNvPr>
          <p:cNvSpPr/>
          <p:nvPr/>
        </p:nvSpPr>
        <p:spPr>
          <a:xfrm>
            <a:off x="1003385" y="6093296"/>
            <a:ext cx="6373385" cy="471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ffectLst>
            <a:outerShdw blurRad="355600" dist="389002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 b="1">
                <a:solidFill>
                  <a:srgbClr val="F6F8EB"/>
                </a:solidFill>
              </a:defRPr>
            </a:lvl1pPr>
          </a:lstStyle>
          <a:p>
            <a:pPr algn="ctr"/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quality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of the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extracted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ion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beam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depends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on plasma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properties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in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terms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of high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ion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charge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state production,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beam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intensity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beam</a:t>
            </a:r>
            <a:r>
              <a:rPr lang="it-IT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stability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it-IT" sz="1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ripple</a:t>
            </a:r>
            <a:r>
              <a:rPr lang="it-IT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);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09F14EF8-7795-4D15-999B-24CD9AC358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25" y="4675143"/>
            <a:ext cx="1314434" cy="915895"/>
          </a:xfrm>
          <a:prstGeom prst="rect">
            <a:avLst/>
          </a:prstGeom>
        </p:spPr>
      </p:pic>
      <p:sp>
        <p:nvSpPr>
          <p:cNvPr id="45" name="Text Box 113">
            <a:extLst>
              <a:ext uri="{FF2B5EF4-FFF2-40B4-BE49-F238E27FC236}">
                <a16:creationId xmlns:a16="http://schemas.microsoft.com/office/drawing/2014/main" id="{FBF6D834-304E-428F-A88E-126096D01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134" y="4532927"/>
            <a:ext cx="30023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38625">
              <a:defRPr>
                <a:solidFill>
                  <a:schemeClr val="tx1"/>
                </a:solidFill>
                <a:latin typeface="Arial" charset="0"/>
              </a:defRPr>
            </a:lvl1pPr>
            <a:lvl2pPr defTabSz="4238625">
              <a:defRPr>
                <a:solidFill>
                  <a:schemeClr val="tx1"/>
                </a:solidFill>
                <a:latin typeface="Arial" charset="0"/>
              </a:defRPr>
            </a:lvl2pPr>
            <a:lvl3pPr defTabSz="4238625">
              <a:defRPr>
                <a:solidFill>
                  <a:schemeClr val="tx1"/>
                </a:solidFill>
                <a:latin typeface="Arial" charset="0"/>
              </a:defRPr>
            </a:lvl3pPr>
            <a:lvl4pPr defTabSz="4238625">
              <a:defRPr>
                <a:solidFill>
                  <a:schemeClr val="tx1"/>
                </a:solidFill>
                <a:latin typeface="Arial" charset="0"/>
              </a:defRPr>
            </a:lvl4pPr>
            <a:lvl5pPr defTabSz="4238625">
              <a:defRPr>
                <a:solidFill>
                  <a:schemeClr val="tx1"/>
                </a:solidFill>
                <a:latin typeface="Arial" charset="0"/>
              </a:defRPr>
            </a:lvl5pPr>
            <a:lvl6pPr defTabSz="4238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38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38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38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PANDORA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lasmas for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strophysics,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uclear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ecays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bservation and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adiation for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rchaeometry) project aims at measuring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nuclear β-decays lifetimes of isotopes of astrophysical interest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for the first time </a:t>
            </a:r>
            <a:r>
              <a:rPr lang="en-US" sz="12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a ECR magnetized-plasma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24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D184F8C-3682-42CA-8220-170D2EFA5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233" y="1862405"/>
            <a:ext cx="5988029" cy="3765128"/>
          </a:xfrm>
          <a:prstGeom prst="rect">
            <a:avLst/>
          </a:prstGeom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7B3C6FE-04D3-4CA8-B0D8-A04D965D9C4B}"/>
              </a:ext>
            </a:extLst>
          </p:cNvPr>
          <p:cNvSpPr txBox="1"/>
          <p:nvPr/>
        </p:nvSpPr>
        <p:spPr>
          <a:xfrm>
            <a:off x="12605" y="6592803"/>
            <a:ext cx="3995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E. Naselli et al., Journal of Instrumentation </a:t>
            </a:r>
            <a:r>
              <a:rPr lang="it-IT" sz="1100" i="1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(2019) C10008 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054E349E-ADC1-469E-A39F-D9E295D0F6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3" y="3063802"/>
            <a:ext cx="4997440" cy="351154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552C828A-7C2E-4962-82C3-3009149D40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07" y="4978164"/>
            <a:ext cx="1627422" cy="1220565"/>
          </a:xfrm>
          <a:prstGeom prst="rect">
            <a:avLst/>
          </a:prstGeom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FC712864-DFA2-4E57-B83B-97BB1250E89C}"/>
              </a:ext>
            </a:extLst>
          </p:cNvPr>
          <p:cNvCxnSpPr>
            <a:cxnSpLocks/>
          </p:cNvCxnSpPr>
          <p:nvPr/>
        </p:nvCxnSpPr>
        <p:spPr>
          <a:xfrm>
            <a:off x="3067151" y="4910294"/>
            <a:ext cx="1808063" cy="1256585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E075407-8F6A-4387-B0C1-D03FE5AEA64C}"/>
              </a:ext>
            </a:extLst>
          </p:cNvPr>
          <p:cNvCxnSpPr>
            <a:cxnSpLocks/>
          </p:cNvCxnSpPr>
          <p:nvPr/>
        </p:nvCxnSpPr>
        <p:spPr>
          <a:xfrm>
            <a:off x="3091895" y="4720331"/>
            <a:ext cx="2810436" cy="189963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hape 452">
            <a:extLst>
              <a:ext uri="{FF2B5EF4-FFF2-40B4-BE49-F238E27FC236}">
                <a16:creationId xmlns:a16="http://schemas.microsoft.com/office/drawing/2014/main" id="{8AE413FA-E5C6-4BCF-8EAB-05743A954211}"/>
              </a:ext>
            </a:extLst>
          </p:cNvPr>
          <p:cNvSpPr/>
          <p:nvPr/>
        </p:nvSpPr>
        <p:spPr>
          <a:xfrm>
            <a:off x="4278212" y="6237312"/>
            <a:ext cx="2440391" cy="44114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ffectLst>
            <a:outerShdw blurRad="355600" dist="389002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 b="1">
                <a:solidFill>
                  <a:srgbClr val="F6F8EB"/>
                </a:solidFill>
              </a:defRPr>
            </a:lvl1pPr>
          </a:lstStyle>
          <a:p>
            <a:pPr algn="ctr"/>
            <a:r>
              <a:rPr lang="it-IT" sz="1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</a:t>
            </a:r>
            <a:r>
              <a:rPr lang="it-IT" sz="11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</a:t>
            </a:r>
            <a:r>
              <a:rPr lang="it-IT" sz="1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here</a:t>
            </a:r>
            <a:r>
              <a:rPr lang="it-IT" sz="1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focus on High </a:t>
            </a:r>
            <a:r>
              <a:rPr lang="it-IT" sz="11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Resolution</a:t>
            </a:r>
            <a:endParaRPr lang="it-IT" sz="11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11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Spectrally</a:t>
            </a:r>
            <a:r>
              <a:rPr lang="it-IT" sz="11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-resolved</a:t>
            </a:r>
            <a:r>
              <a:rPr lang="it-IT" sz="1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X-ray Imaging</a:t>
            </a:r>
          </a:p>
        </p:txBody>
      </p:sp>
      <p:sp>
        <p:nvSpPr>
          <p:cNvPr id="31" name="Shape 452">
            <a:extLst>
              <a:ext uri="{FF2B5EF4-FFF2-40B4-BE49-F238E27FC236}">
                <a16:creationId xmlns:a16="http://schemas.microsoft.com/office/drawing/2014/main" id="{7F2F64AF-2222-42F3-8BA5-22E8C1723665}"/>
              </a:ext>
            </a:extLst>
          </p:cNvPr>
          <p:cNvSpPr/>
          <p:nvPr/>
        </p:nvSpPr>
        <p:spPr>
          <a:xfrm>
            <a:off x="120148" y="2699117"/>
            <a:ext cx="3887620" cy="318036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ffectLst>
            <a:outerShdw blurRad="355600" dist="389002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 b="1">
                <a:solidFill>
                  <a:srgbClr val="F6F8EB"/>
                </a:solidFill>
              </a:defRPr>
            </a:lvl1pPr>
          </a:lstStyle>
          <a:p>
            <a:pPr algn="ctr"/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PANDORA plasma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multidiagnostics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systems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Immagine 31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5B3152A8-8BA2-4F62-8C58-0D85BAB9E2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5" y="764704"/>
            <a:ext cx="3307609" cy="1445979"/>
          </a:xfrm>
          <a:prstGeom prst="rect">
            <a:avLst/>
          </a:prstGeom>
        </p:spPr>
      </p:pic>
      <p:sp>
        <p:nvSpPr>
          <p:cNvPr id="34" name="Shape 452">
            <a:extLst>
              <a:ext uri="{FF2B5EF4-FFF2-40B4-BE49-F238E27FC236}">
                <a16:creationId xmlns:a16="http://schemas.microsoft.com/office/drawing/2014/main" id="{F157DA7F-6A9E-42C0-83FF-4D3FD819CBC0}"/>
              </a:ext>
            </a:extLst>
          </p:cNvPr>
          <p:cNvSpPr/>
          <p:nvPr/>
        </p:nvSpPr>
        <p:spPr>
          <a:xfrm>
            <a:off x="123855" y="485990"/>
            <a:ext cx="2489330" cy="318036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ffectLst>
            <a:outerShdw blurRad="355600" dist="389002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400" b="1">
                <a:solidFill>
                  <a:srgbClr val="F6F8EB"/>
                </a:solidFill>
              </a:defRPr>
            </a:lvl1pPr>
          </a:lstStyle>
          <a:p>
            <a:pPr algn="ctr"/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Typical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diagnostic</a:t>
            </a:r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in ECRIS</a:t>
            </a:r>
            <a:endParaRPr lang="it-IT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3AAB456E-EC06-4617-A67B-84856DA48D78}"/>
              </a:ext>
            </a:extLst>
          </p:cNvPr>
          <p:cNvCxnSpPr/>
          <p:nvPr/>
        </p:nvCxnSpPr>
        <p:spPr>
          <a:xfrm>
            <a:off x="10632504" y="3906099"/>
            <a:ext cx="1440160" cy="0"/>
          </a:xfrm>
          <a:prstGeom prst="line">
            <a:avLst/>
          </a:prstGeom>
          <a:ln w="63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>
            <a:extLst>
              <a:ext uri="{FF2B5EF4-FFF2-40B4-BE49-F238E27FC236}">
                <a16:creationId xmlns:a16="http://schemas.microsoft.com/office/drawing/2014/main" id="{90AA8A7F-BE16-44F3-9121-368D85A139B2}"/>
              </a:ext>
            </a:extLst>
          </p:cNvPr>
          <p:cNvSpPr/>
          <p:nvPr/>
        </p:nvSpPr>
        <p:spPr>
          <a:xfrm>
            <a:off x="6168008" y="2977207"/>
            <a:ext cx="5974382" cy="319112"/>
          </a:xfrm>
          <a:prstGeom prst="rect">
            <a:avLst/>
          </a:prstGeom>
          <a:solidFill>
            <a:srgbClr val="C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CD19BFC-0EB9-4FF1-A9E6-308734FD7344}"/>
              </a:ext>
            </a:extLst>
          </p:cNvPr>
          <p:cNvSpPr txBox="1"/>
          <p:nvPr/>
        </p:nvSpPr>
        <p:spPr>
          <a:xfrm>
            <a:off x="6262367" y="718114"/>
            <a:ext cx="56886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In the frame of the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PANDORA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project an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innovative multi-diagnostic approach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to correlate plasma parameters to nuclear activity has been proposed. This is based on several detectors and non-invasive techniques (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Optical Emission Spectroscopy, RF systems, </a:t>
            </a:r>
            <a:r>
              <a:rPr lang="en-US" sz="1200" i="1" dirty="0" err="1">
                <a:latin typeface="Cambria" panose="02040503050406030204" pitchFamily="18" charset="0"/>
                <a:ea typeface="Cambria" panose="02040503050406030204" pitchFamily="18" charset="0"/>
              </a:rPr>
              <a:t>InterferoPolarimetry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, time- and space-resolved X-ray spectroscopy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),</a:t>
            </a:r>
          </a:p>
          <a:p>
            <a:pPr algn="ctr"/>
            <a:r>
              <a:rPr lang="it-IT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allowing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detailed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investigations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magnetoplasma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properties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51EDB046-5D1B-4537-B954-B639F89026E2}"/>
              </a:ext>
            </a:extLst>
          </p:cNvPr>
          <p:cNvSpPr/>
          <p:nvPr/>
        </p:nvSpPr>
        <p:spPr>
          <a:xfrm>
            <a:off x="-4938" y="-11575"/>
            <a:ext cx="1073708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Motivations and Physical Background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PANDORA Multi-Diagnostics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488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2B30DBF9-3988-4209-BC06-E7E01B1347C5}"/>
              </a:ext>
            </a:extLst>
          </p:cNvPr>
          <p:cNvSpPr/>
          <p:nvPr/>
        </p:nvSpPr>
        <p:spPr bwMode="auto">
          <a:xfrm>
            <a:off x="6153739" y="1187223"/>
            <a:ext cx="5446119" cy="5208170"/>
          </a:xfrm>
          <a:prstGeom prst="roundRect">
            <a:avLst>
              <a:gd name="adj" fmla="val 5979"/>
            </a:avLst>
          </a:prstGeom>
          <a:solidFill>
            <a:schemeClr val="bg1"/>
          </a:solidFill>
          <a:ln w="38100" cap="flat" cmpd="sng" algn="ctr">
            <a:solidFill>
              <a:srgbClr val="0D448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156E8AA-5E42-47E7-A0E3-B51AD8800941}"/>
              </a:ext>
            </a:extLst>
          </p:cNvPr>
          <p:cNvSpPr/>
          <p:nvPr/>
        </p:nvSpPr>
        <p:spPr>
          <a:xfrm>
            <a:off x="10111922" y="5759037"/>
            <a:ext cx="2030468" cy="106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60BCB68-C287-455E-83CD-341559813CC2}"/>
              </a:ext>
            </a:extLst>
          </p:cNvPr>
          <p:cNvSpPr/>
          <p:nvPr/>
        </p:nvSpPr>
        <p:spPr>
          <a:xfrm>
            <a:off x="-4937" y="-10488"/>
            <a:ext cx="74690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Setup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pin-hole camera tool</a:t>
            </a:r>
            <a:endParaRPr lang="en-AU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67B30EB-B864-498F-BE96-596FDE61ED98}"/>
              </a:ext>
            </a:extLst>
          </p:cNvPr>
          <p:cNvGrpSpPr/>
          <p:nvPr/>
        </p:nvGrpSpPr>
        <p:grpSpPr>
          <a:xfrm>
            <a:off x="4941618" y="662331"/>
            <a:ext cx="3014351" cy="403377"/>
            <a:chOff x="4896696" y="145335"/>
            <a:chExt cx="3014351" cy="403377"/>
          </a:xfrm>
        </p:grpSpPr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04B4DC53-AE36-41C6-8A15-2D8E278FAFF6}"/>
                </a:ext>
              </a:extLst>
            </p:cNvPr>
            <p:cNvSpPr/>
            <p:nvPr/>
          </p:nvSpPr>
          <p:spPr bwMode="auto">
            <a:xfrm>
              <a:off x="4896696" y="145335"/>
              <a:ext cx="3014351" cy="403377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3BFE6172-145B-4953-9F4A-7B10C0BB9CB1}"/>
                </a:ext>
              </a:extLst>
            </p:cNvPr>
            <p:cNvSpPr/>
            <p:nvPr/>
          </p:nvSpPr>
          <p:spPr>
            <a:xfrm>
              <a:off x="5006341" y="166408"/>
              <a:ext cx="27950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The Experimental Setup</a:t>
              </a:r>
            </a:p>
          </p:txBody>
        </p:sp>
      </p:grp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895F36AF-01B8-42B6-A304-C44E4463BDAA}"/>
              </a:ext>
            </a:extLst>
          </p:cNvPr>
          <p:cNvSpPr/>
          <p:nvPr/>
        </p:nvSpPr>
        <p:spPr bwMode="auto">
          <a:xfrm>
            <a:off x="132193" y="1172651"/>
            <a:ext cx="5891286" cy="5153512"/>
          </a:xfrm>
          <a:prstGeom prst="roundRect">
            <a:avLst>
              <a:gd name="adj" fmla="val 6514"/>
            </a:avLst>
          </a:prstGeom>
          <a:solidFill>
            <a:schemeClr val="bg1"/>
          </a:solidFill>
          <a:ln w="38100" cap="flat" cmpd="sng" algn="ctr">
            <a:solidFill>
              <a:srgbClr val="A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3" descr="G:\ATOMKI_MUNKA\2014_ATOMKI_PHOTOS\etap_2\SMALL\ATOMKI_1096.JPG">
            <a:extLst>
              <a:ext uri="{FF2B5EF4-FFF2-40B4-BE49-F238E27FC236}">
                <a16:creationId xmlns:a16="http://schemas.microsoft.com/office/drawing/2014/main" id="{986EFD94-7F2E-44E4-963A-8EE56D21F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92" y="1858311"/>
            <a:ext cx="2244366" cy="14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 descr="Immagine che contiene sedendo, segnale&#10;&#10;Descrizione generata automaticamente">
            <a:extLst>
              <a:ext uri="{FF2B5EF4-FFF2-40B4-BE49-F238E27FC236}">
                <a16:creationId xmlns:a16="http://schemas.microsoft.com/office/drawing/2014/main" id="{6AE1D407-B8A6-46F7-94DD-285EFADC36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/>
          <a:stretch/>
        </p:blipFill>
        <p:spPr>
          <a:xfrm>
            <a:off x="8671753" y="1858311"/>
            <a:ext cx="2871670" cy="1570689"/>
          </a:xfrm>
          <a:prstGeom prst="rect">
            <a:avLst/>
          </a:prstGeom>
        </p:spPr>
      </p:pic>
      <p:sp>
        <p:nvSpPr>
          <p:cNvPr id="31" name="Szövegdoboz 7">
            <a:extLst>
              <a:ext uri="{FF2B5EF4-FFF2-40B4-BE49-F238E27FC236}">
                <a16:creationId xmlns:a16="http://schemas.microsoft.com/office/drawing/2014/main" id="{4A9C3658-AFA0-40F0-A86B-5A0BC9F2292B}"/>
              </a:ext>
            </a:extLst>
          </p:cNvPr>
          <p:cNvSpPr txBox="1"/>
          <p:nvPr/>
        </p:nvSpPr>
        <p:spPr>
          <a:xfrm>
            <a:off x="6246444" y="3284984"/>
            <a:ext cx="5317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</a:rPr>
              <a:t>14.25 GHz ECRIS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</a:rPr>
              <a:t>B-min </a:t>
            </a:r>
            <a:r>
              <a:rPr lang="it-IT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magnetic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</a:rPr>
              <a:t> field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Permanent</a:t>
            </a:r>
            <a:r>
              <a:rPr lang="hu-H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magnet h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exapole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and room temperate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 post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Used for atomic physics, material science, </a:t>
            </a:r>
            <a:r>
              <a:rPr lang="hu-H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ECR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plasma physics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DB7D00EF-66E0-4CAD-B7FF-79FE303738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44" y="1930421"/>
            <a:ext cx="2424388" cy="1210547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1F126B8C-779C-48BD-94FC-5DF250D5B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5" y="3140968"/>
            <a:ext cx="5223806" cy="1850407"/>
          </a:xfrm>
          <a:prstGeom prst="rect">
            <a:avLst/>
          </a:prstGeom>
        </p:spPr>
      </p:pic>
      <p:sp>
        <p:nvSpPr>
          <p:cNvPr id="35" name="Szövegdoboz 7">
            <a:extLst>
              <a:ext uri="{FF2B5EF4-FFF2-40B4-BE49-F238E27FC236}">
                <a16:creationId xmlns:a16="http://schemas.microsoft.com/office/drawing/2014/main" id="{61D334DE-CC63-4651-B398-1D37BD0FF814}"/>
              </a:ext>
            </a:extLst>
          </p:cNvPr>
          <p:cNvSpPr txBox="1"/>
          <p:nvPr/>
        </p:nvSpPr>
        <p:spPr>
          <a:xfrm>
            <a:off x="263352" y="4797152"/>
            <a:ext cx="4852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Sensitivity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range ~ 2 ÷ 20 </a:t>
            </a:r>
            <a:r>
              <a:rPr lang="it-IT" sz="1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keV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Sensor Size: 13.3 mm x 13.3 mm (1024 x 1024 Pixels)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Pixel size: 13 µm x 13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Lead Pin-</a:t>
            </a:r>
            <a:r>
              <a:rPr lang="it-IT" sz="1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hole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it-IT" sz="12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diameters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400 </a:t>
            </a:r>
            <a:r>
              <a:rPr lang="el-GR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4E93EE5-26CE-468B-9D39-88B65AF864D3}"/>
              </a:ext>
            </a:extLst>
          </p:cNvPr>
          <p:cNvSpPr txBox="1"/>
          <p:nvPr/>
        </p:nvSpPr>
        <p:spPr>
          <a:xfrm>
            <a:off x="407368" y="990125"/>
            <a:ext cx="3098995" cy="338554"/>
          </a:xfrm>
          <a:prstGeom prst="rect">
            <a:avLst/>
          </a:prstGeom>
          <a:solidFill>
            <a:srgbClr val="A8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it-IT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Soft X-ray pin-</a:t>
            </a:r>
            <a:r>
              <a:rPr lang="it-IT" sz="1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hole</a:t>
            </a:r>
            <a:r>
              <a:rPr lang="it-IT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camera tool</a:t>
            </a:r>
            <a:endParaRPr lang="en-US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93DA863-0094-4595-BDBB-21B24D19D08C}"/>
              </a:ext>
            </a:extLst>
          </p:cNvPr>
          <p:cNvSpPr txBox="1"/>
          <p:nvPr/>
        </p:nvSpPr>
        <p:spPr>
          <a:xfrm>
            <a:off x="7941027" y="1028359"/>
            <a:ext cx="3336683" cy="33855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/>
            <a:r>
              <a:rPr lang="hu-HU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ECRIS</a:t>
            </a:r>
            <a:r>
              <a:rPr lang="it-IT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at</a:t>
            </a:r>
            <a:r>
              <a:rPr lang="it-IT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the </a:t>
            </a:r>
            <a:r>
              <a:rPr lang="hu-HU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</a:t>
            </a:r>
            <a:r>
              <a:rPr lang="it-IT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TOMKI </a:t>
            </a:r>
            <a:r>
              <a:rPr lang="it-IT" sz="1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Laboratory</a:t>
            </a:r>
            <a:endParaRPr lang="en-US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209BC60-B370-468D-A7A4-0A36D4917521}"/>
              </a:ext>
            </a:extLst>
          </p:cNvPr>
          <p:cNvSpPr txBox="1"/>
          <p:nvPr/>
        </p:nvSpPr>
        <p:spPr>
          <a:xfrm>
            <a:off x="132191" y="1393612"/>
            <a:ext cx="639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pin-hole technique allows to reproduce the plasma image</a:t>
            </a:r>
          </a:p>
          <a:p>
            <a:pPr algn="ctr"/>
            <a:r>
              <a:rPr lang="en-US" sz="1400" b="1" dirty="0">
                <a:solidFill>
                  <a:srgbClr val="A8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a position-sensitive CCD detector</a:t>
            </a:r>
            <a:endParaRPr lang="it-IT" sz="1400" dirty="0">
              <a:solidFill>
                <a:srgbClr val="A8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BF74C84-BB05-4824-9ABF-40CA10CDF046}"/>
              </a:ext>
            </a:extLst>
          </p:cNvPr>
          <p:cNvSpPr txBox="1"/>
          <p:nvPr/>
        </p:nvSpPr>
        <p:spPr>
          <a:xfrm>
            <a:off x="6096000" y="1393612"/>
            <a:ext cx="5394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diagnostic setup has been installed in</a:t>
            </a:r>
            <a:r>
              <a:rPr lang="hu-HU" sz="14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4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compact </a:t>
            </a:r>
            <a:r>
              <a:rPr lang="it-IT" sz="1400" b="1" dirty="0" err="1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magnetic</a:t>
            </a:r>
            <a:r>
              <a:rPr lang="it-IT" sz="14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B-min plasma trap: the </a:t>
            </a:r>
            <a:r>
              <a:rPr lang="hu-HU" sz="14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14.</a:t>
            </a:r>
            <a:r>
              <a:rPr lang="it-IT" sz="14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lang="hu-HU" sz="14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GHz</a:t>
            </a:r>
            <a:r>
              <a:rPr lang="en-US" sz="14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ECRIS at ATOMKI</a:t>
            </a:r>
            <a:endParaRPr lang="it-IT" sz="1400" b="1" dirty="0">
              <a:solidFill>
                <a:srgbClr val="1156B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3F46535D-BD3D-4572-9365-23090B7A71FC}"/>
              </a:ext>
            </a:extLst>
          </p:cNvPr>
          <p:cNvGrpSpPr/>
          <p:nvPr/>
        </p:nvGrpSpPr>
        <p:grpSpPr>
          <a:xfrm>
            <a:off x="6289277" y="4314368"/>
            <a:ext cx="4837879" cy="1991035"/>
            <a:chOff x="6189472" y="1433769"/>
            <a:chExt cx="4837879" cy="1991035"/>
          </a:xfrm>
        </p:grpSpPr>
        <p:pic>
          <p:nvPicPr>
            <p:cNvPr id="42" name="Kép 3">
              <a:extLst>
                <a:ext uri="{FF2B5EF4-FFF2-40B4-BE49-F238E27FC236}">
                  <a16:creationId xmlns:a16="http://schemas.microsoft.com/office/drawing/2014/main" id="{D74226F1-7CFA-41DF-9E58-4221C6432ADF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8" t="70828"/>
            <a:stretch/>
          </p:blipFill>
          <p:spPr bwMode="auto">
            <a:xfrm>
              <a:off x="6632034" y="2132577"/>
              <a:ext cx="3302576" cy="1292227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</p:pic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0E631262-90F9-400E-ABEE-1AB54B3261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5414" y="2028050"/>
              <a:ext cx="751261" cy="545583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68576DCF-4954-4EE8-B95F-3F99148E0809}"/>
                </a:ext>
              </a:extLst>
            </p:cNvPr>
            <p:cNvSpPr txBox="1"/>
            <p:nvPr/>
          </p:nvSpPr>
          <p:spPr>
            <a:xfrm>
              <a:off x="10309407" y="1578912"/>
              <a:ext cx="717944" cy="461665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CCD camera</a:t>
              </a:r>
              <a:endParaRPr lang="it-IT" sz="1200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67FD6BF9-E654-4011-8D83-08CC93CF2FE3}"/>
                </a:ext>
              </a:extLst>
            </p:cNvPr>
            <p:cNvSpPr txBox="1"/>
            <p:nvPr/>
          </p:nvSpPr>
          <p:spPr>
            <a:xfrm>
              <a:off x="8558890" y="1534447"/>
              <a:ext cx="1231320" cy="461665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Holder with</a:t>
              </a:r>
            </a:p>
            <a:p>
              <a:pPr algn="ctr"/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pin-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hole</a:t>
              </a:r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system</a:t>
              </a:r>
              <a:endParaRPr lang="it-IT" sz="1200" dirty="0"/>
            </a:p>
          </p:txBody>
        </p:sp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276ED6AA-E603-45DE-8136-5B1BB9E6A6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9162" y="2018178"/>
              <a:ext cx="549430" cy="55982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B0707F77-7417-425C-B0FF-306CC0B21EC5}"/>
                </a:ext>
              </a:extLst>
            </p:cNvPr>
            <p:cNvCxnSpPr>
              <a:cxnSpLocks/>
            </p:cNvCxnSpPr>
            <p:nvPr/>
          </p:nvCxnSpPr>
          <p:spPr>
            <a:xfrm>
              <a:off x="6656720" y="2056515"/>
              <a:ext cx="166694" cy="421516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9E0CEFCD-87E7-46A9-8DFA-6A5E266957D9}"/>
                </a:ext>
              </a:extLst>
            </p:cNvPr>
            <p:cNvSpPr txBox="1"/>
            <p:nvPr/>
          </p:nvSpPr>
          <p:spPr>
            <a:xfrm>
              <a:off x="6189472" y="1433769"/>
              <a:ext cx="1462906" cy="615553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Plasma </a:t>
              </a:r>
              <a:r>
                <a:rPr lang="it-IT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chamber</a:t>
              </a:r>
              <a:endParaRPr lang="it-IT" sz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it-IT" sz="11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Length</a:t>
              </a:r>
              <a:r>
                <a:rPr lang="it-IT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 ~ 200 mm</a:t>
              </a:r>
            </a:p>
            <a:p>
              <a:r>
                <a:rPr lang="it-IT" sz="11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Diameter</a:t>
              </a:r>
              <a:r>
                <a:rPr lang="it-IT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 ~ 56 mm</a:t>
              </a:r>
              <a:endParaRPr lang="it-IT" sz="1100" dirty="0"/>
            </a:p>
          </p:txBody>
        </p:sp>
      </p:grp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06DDC89-8EC4-4B2D-8EE9-6129151E2989}"/>
              </a:ext>
            </a:extLst>
          </p:cNvPr>
          <p:cNvSpPr txBox="1"/>
          <p:nvPr/>
        </p:nvSpPr>
        <p:spPr>
          <a:xfrm>
            <a:off x="2927648" y="5389766"/>
            <a:ext cx="317124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1" dirty="0">
                <a:solidFill>
                  <a:srgbClr val="007033"/>
                </a:solidFill>
                <a:effectLst/>
                <a:latin typeface="Camris"/>
              </a:rPr>
              <a:t>“X-ray measurements: status and next experiments”</a:t>
            </a:r>
          </a:p>
          <a:p>
            <a:pPr algn="ctr"/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R. </a:t>
            </a:r>
            <a:r>
              <a:rPr lang="it-IT" sz="1050" i="1" dirty="0" err="1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Racz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talk, </a:t>
            </a:r>
            <a:r>
              <a:rPr lang="it-IT" sz="1050" i="1" dirty="0" err="1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Thursday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16</a:t>
            </a:r>
            <a:r>
              <a:rPr lang="it-IT" sz="1050" i="1" baseline="30000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050" i="1" dirty="0" err="1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Dec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it-IT" sz="1050" i="1" dirty="0" err="1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this</a:t>
            </a:r>
            <a:r>
              <a:rPr lang="it-IT" sz="1050" i="1" dirty="0">
                <a:solidFill>
                  <a:srgbClr val="0070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Meeting</a:t>
            </a:r>
            <a:endParaRPr lang="it-IT" sz="1050" i="1" dirty="0">
              <a:solidFill>
                <a:srgbClr val="007033"/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9632464-430C-4673-8DFD-EB120B7F7E9E}"/>
              </a:ext>
            </a:extLst>
          </p:cNvPr>
          <p:cNvSpPr txBox="1"/>
          <p:nvPr/>
        </p:nvSpPr>
        <p:spPr>
          <a:xfrm>
            <a:off x="134106" y="6422477"/>
            <a:ext cx="4126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R. </a:t>
            </a:r>
            <a:r>
              <a:rPr lang="en-U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Racz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Plasma Source </a:t>
            </a:r>
            <a:r>
              <a:rPr lang="fr-F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Technol</a:t>
            </a:r>
            <a:r>
              <a:rPr lang="fr-FR" sz="1100" i="1" dirty="0">
                <a:latin typeface="Calibri" panose="020F0502020204030204" pitchFamily="34" charset="0"/>
                <a:cs typeface="Calibri" panose="020F0502020204030204" pitchFamily="34" charset="0"/>
              </a:rPr>
              <a:t>. 26 (2017) 075011</a:t>
            </a:r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D. Mascali et al., Rev. Sci. </a:t>
            </a:r>
            <a:r>
              <a:rPr lang="en-U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Instrum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. 87 (2016) 02A510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grpSp>
        <p:nvGrpSpPr>
          <p:cNvPr id="51" name="Gruppo 50">
            <a:extLst>
              <a:ext uri="{FF2B5EF4-FFF2-40B4-BE49-F238E27FC236}">
                <a16:creationId xmlns:a16="http://schemas.microsoft.com/office/drawing/2014/main" id="{8838C450-3FE3-4F89-8372-B836E3C41B3C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AF22642A-BC7B-47BF-8961-225DE6051949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53" name="Immagine 5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ADE174E0-3B44-417B-B759-1974BCC16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2B7FA125-9F5E-4F03-98EE-B2E2B244A82C}"/>
              </a:ext>
            </a:extLst>
          </p:cNvPr>
          <p:cNvSpPr txBox="1"/>
          <p:nvPr/>
        </p:nvSpPr>
        <p:spPr>
          <a:xfrm>
            <a:off x="263352" y="5671480"/>
            <a:ext cx="2808312" cy="52322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Energy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Resolution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~ 300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Spatial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Resolution</a:t>
            </a:r>
            <a:r>
              <a:rPr lang="it-IT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~ 500 µm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498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C3E840A-DC97-4A88-8459-40E5F893BD38}"/>
              </a:ext>
            </a:extLst>
          </p:cNvPr>
          <p:cNvSpPr/>
          <p:nvPr/>
        </p:nvSpPr>
        <p:spPr>
          <a:xfrm>
            <a:off x="-4937" y="-10488"/>
            <a:ext cx="890924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Setup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design of the plasma chamber walls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C7048699-1C1A-4504-AE78-E8C369764598}"/>
              </a:ext>
            </a:extLst>
          </p:cNvPr>
          <p:cNvSpPr/>
          <p:nvPr/>
        </p:nvSpPr>
        <p:spPr bwMode="auto">
          <a:xfrm>
            <a:off x="110344" y="1070803"/>
            <a:ext cx="6420794" cy="5395714"/>
          </a:xfrm>
          <a:prstGeom prst="roundRect">
            <a:avLst>
              <a:gd name="adj" fmla="val 4205"/>
            </a:avLst>
          </a:prstGeom>
          <a:solidFill>
            <a:schemeClr val="bg1"/>
          </a:solidFill>
          <a:ln w="38100" cap="flat" cmpd="sng" algn="ctr">
            <a:solidFill>
              <a:srgbClr val="0093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artalom helye 2">
            <a:extLst>
              <a:ext uri="{FF2B5EF4-FFF2-40B4-BE49-F238E27FC236}">
                <a16:creationId xmlns:a16="http://schemas.microsoft.com/office/drawing/2014/main" id="{C887AB85-177F-48CD-A661-3D94768CADEF}"/>
              </a:ext>
            </a:extLst>
          </p:cNvPr>
          <p:cNvSpPr txBox="1">
            <a:spLocks/>
          </p:cNvSpPr>
          <p:nvPr/>
        </p:nvSpPr>
        <p:spPr>
          <a:xfrm>
            <a:off x="1127448" y="1289530"/>
            <a:ext cx="4818457" cy="423392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Fluorescence lines can be used to get info about where the electrons collide on the chamber walls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4185755-DA06-42ED-9E80-4E228251EA3D}"/>
              </a:ext>
            </a:extLst>
          </p:cNvPr>
          <p:cNvSpPr txBox="1"/>
          <p:nvPr/>
        </p:nvSpPr>
        <p:spPr>
          <a:xfrm>
            <a:off x="3618152" y="1794074"/>
            <a:ext cx="2765880" cy="1015663"/>
          </a:xfrm>
          <a:prstGeom prst="rect">
            <a:avLst/>
          </a:prstGeom>
          <a:solidFill>
            <a:srgbClr val="006C31">
              <a:alpha val="10196"/>
            </a:srgb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 order to have well separated component of the emitted X-ray:</a:t>
            </a:r>
          </a:p>
          <a:p>
            <a:pPr marL="0" lvl="1" algn="ctr"/>
            <a:r>
              <a:rPr lang="en-GB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GB" sz="1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pecial design of plasma chamber </a:t>
            </a:r>
            <a:r>
              <a:rPr lang="en-GB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for studying confinement dynamics</a:t>
            </a:r>
            <a:r>
              <a:rPr lang="en-GB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(plasma vs losses X-radiation emission) </a:t>
            </a:r>
            <a:endParaRPr lang="en-US" sz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896818DB-99CE-4C41-8EE2-98B6C8A5E8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94"/>
          <a:stretch/>
        </p:blipFill>
        <p:spPr>
          <a:xfrm>
            <a:off x="47328" y="3241785"/>
            <a:ext cx="2372704" cy="16518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1DA87FF-A0BC-4854-86A4-62F675FD2D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/>
          <a:stretch/>
        </p:blipFill>
        <p:spPr>
          <a:xfrm>
            <a:off x="4895719" y="3383202"/>
            <a:ext cx="1551731" cy="1459394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95981D1-7263-445B-9D26-E28FFE7C57F1}"/>
              </a:ext>
            </a:extLst>
          </p:cNvPr>
          <p:cNvSpPr txBox="1"/>
          <p:nvPr/>
        </p:nvSpPr>
        <p:spPr>
          <a:xfrm>
            <a:off x="294658" y="915292"/>
            <a:ext cx="4544120" cy="338554"/>
          </a:xfrm>
          <a:prstGeom prst="rect">
            <a:avLst/>
          </a:prstGeom>
          <a:solidFill>
            <a:srgbClr val="00954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Advanced design of the plasma chamber walls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8EE3A231-6492-4F4A-B8F8-D9D73C4FCF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89" y="3319765"/>
            <a:ext cx="2383464" cy="1787597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14B37B1-CE75-47B1-B8FB-6E013DADEDBD}"/>
              </a:ext>
            </a:extLst>
          </p:cNvPr>
          <p:cNvSpPr txBox="1"/>
          <p:nvPr/>
        </p:nvSpPr>
        <p:spPr>
          <a:xfrm>
            <a:off x="2555834" y="5137633"/>
            <a:ext cx="2095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Integrated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Soft X-ray image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(50 sec of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exposure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time)</a:t>
            </a: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B80E80F-BCC5-44F9-B478-34CB8033B8B3}"/>
              </a:ext>
            </a:extLst>
          </p:cNvPr>
          <p:cNvSpPr txBox="1"/>
          <p:nvPr/>
        </p:nvSpPr>
        <p:spPr>
          <a:xfrm>
            <a:off x="4928823" y="4952967"/>
            <a:ext cx="1387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Optical image by Optical </a:t>
            </a:r>
            <a:r>
              <a:rPr lang="it-IT" sz="1200" b="1" dirty="0" err="1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Emission</a:t>
            </a:r>
            <a:r>
              <a:rPr lang="it-IT" sz="12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spectroscopy</a:t>
            </a:r>
            <a:endParaRPr lang="en-US" sz="1200" b="1" dirty="0">
              <a:solidFill>
                <a:srgbClr val="1156B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FE6660C-EDD9-41F1-9F4A-B2652921DB38}"/>
              </a:ext>
            </a:extLst>
          </p:cNvPr>
          <p:cNvSpPr txBox="1"/>
          <p:nvPr/>
        </p:nvSpPr>
        <p:spPr>
          <a:xfrm>
            <a:off x="70124" y="4952967"/>
            <a:ext cx="1869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Perspective</a:t>
            </a:r>
            <a:r>
              <a:rPr lang="it-IT" sz="1200" b="1" dirty="0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front-</a:t>
            </a:r>
            <a:r>
              <a:rPr lang="it-IT" sz="1200" b="1" dirty="0" err="1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view</a:t>
            </a:r>
            <a:r>
              <a:rPr lang="it-IT" sz="1200" b="1" dirty="0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in the FULL-FIELD X-ray pin-</a:t>
            </a:r>
            <a:r>
              <a:rPr lang="it-IT" sz="1200" b="1" dirty="0" err="1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hole</a:t>
            </a:r>
            <a:r>
              <a:rPr lang="it-IT" sz="1200" b="1" dirty="0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camera setup</a:t>
            </a:r>
            <a:endParaRPr lang="en-US" sz="1200" b="1" dirty="0">
              <a:solidFill>
                <a:srgbClr val="006C31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pic>
        <p:nvPicPr>
          <p:cNvPr id="36" name="Immagine 35" descr="Immagine che contiene testo, trasporto, veivolo&#10;&#10;Descrizione generata automaticamente">
            <a:extLst>
              <a:ext uri="{FF2B5EF4-FFF2-40B4-BE49-F238E27FC236}">
                <a16:creationId xmlns:a16="http://schemas.microsoft.com/office/drawing/2014/main" id="{1B860A4E-7396-4BEE-8160-D32EE8C24E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1" y="1840103"/>
            <a:ext cx="3981774" cy="1617706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2187DEB9-7C4E-4EA0-BD7F-88FE20AEC62E}"/>
              </a:ext>
            </a:extLst>
          </p:cNvPr>
          <p:cNvGrpSpPr/>
          <p:nvPr/>
        </p:nvGrpSpPr>
        <p:grpSpPr>
          <a:xfrm>
            <a:off x="4941618" y="620688"/>
            <a:ext cx="3014351" cy="406967"/>
            <a:chOff x="4896696" y="141745"/>
            <a:chExt cx="3014351" cy="406967"/>
          </a:xfrm>
        </p:grpSpPr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5586A88D-2837-462A-A664-F7EDD102C68F}"/>
                </a:ext>
              </a:extLst>
            </p:cNvPr>
            <p:cNvSpPr/>
            <p:nvPr/>
          </p:nvSpPr>
          <p:spPr bwMode="auto">
            <a:xfrm>
              <a:off x="4896696" y="145335"/>
              <a:ext cx="3014351" cy="403377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FDD20EA2-64FA-4BEC-AA12-1AB592729739}"/>
                </a:ext>
              </a:extLst>
            </p:cNvPr>
            <p:cNvSpPr/>
            <p:nvPr/>
          </p:nvSpPr>
          <p:spPr>
            <a:xfrm>
              <a:off x="5006341" y="141745"/>
              <a:ext cx="27950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The Experimental Setup</a:t>
              </a:r>
            </a:p>
          </p:txBody>
        </p:sp>
      </p:grpSp>
      <p:sp>
        <p:nvSpPr>
          <p:cNvPr id="41" name="Rettangolo 40">
            <a:extLst>
              <a:ext uri="{FF2B5EF4-FFF2-40B4-BE49-F238E27FC236}">
                <a16:creationId xmlns:a16="http://schemas.microsoft.com/office/drawing/2014/main" id="{E9A07A0F-F9EF-4341-AB48-992B3D5E4D71}"/>
              </a:ext>
            </a:extLst>
          </p:cNvPr>
          <p:cNvSpPr/>
          <p:nvPr/>
        </p:nvSpPr>
        <p:spPr>
          <a:xfrm>
            <a:off x="676332" y="5762065"/>
            <a:ext cx="55225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lvl="2" indent="-12858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X-rays coming from 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Plasma</a:t>
            </a:r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mostly due to ionized</a:t>
            </a:r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el-GR" sz="1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Argon lines</a:t>
            </a:r>
            <a:endParaRPr lang="en-GB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28588" lvl="2" indent="-128588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X-rays coming from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Magnetic Branches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consist of mostly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fluorescence from </a:t>
            </a:r>
            <a:r>
              <a:rPr lang="en-GB" sz="12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</a:t>
            </a:r>
            <a:endParaRPr lang="en-GB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28588" lvl="2" indent="-128588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CC66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X-rays coming from </a:t>
            </a:r>
            <a:r>
              <a:rPr lang="en-GB" sz="1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Poles</a:t>
            </a:r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mostly due to radial losses impinging on the </a:t>
            </a:r>
            <a:r>
              <a:rPr lang="en-GB" sz="1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 liner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Freccia in giù 41">
            <a:extLst>
              <a:ext uri="{FF2B5EF4-FFF2-40B4-BE49-F238E27FC236}">
                <a16:creationId xmlns:a16="http://schemas.microsoft.com/office/drawing/2014/main" id="{8F81C11C-E7F2-4BD5-84ED-558D695049A8}"/>
              </a:ext>
            </a:extLst>
          </p:cNvPr>
          <p:cNvSpPr/>
          <p:nvPr/>
        </p:nvSpPr>
        <p:spPr>
          <a:xfrm>
            <a:off x="3574471" y="5634982"/>
            <a:ext cx="145265" cy="237805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2385344-556D-429D-8791-E0B1E14FA2D2}"/>
              </a:ext>
            </a:extLst>
          </p:cNvPr>
          <p:cNvSpPr txBox="1"/>
          <p:nvPr/>
        </p:nvSpPr>
        <p:spPr>
          <a:xfrm>
            <a:off x="8353" y="6597352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S. Biri et al., Journal of Instrumentation 16 (2021) 02006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13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69C886A3-6616-4C35-98CB-A155FCBC084D}"/>
              </a:ext>
            </a:extLst>
          </p:cNvPr>
          <p:cNvSpPr/>
          <p:nvPr/>
        </p:nvSpPr>
        <p:spPr bwMode="auto">
          <a:xfrm>
            <a:off x="6650160" y="1070802"/>
            <a:ext cx="5428554" cy="5444399"/>
          </a:xfrm>
          <a:prstGeom prst="roundRect">
            <a:avLst>
              <a:gd name="adj" fmla="val 4259"/>
            </a:avLst>
          </a:prstGeom>
          <a:solidFill>
            <a:schemeClr val="bg1"/>
          </a:solidFill>
          <a:ln w="38100" cap="flat" cmpd="sng" algn="ctr">
            <a:solidFill>
              <a:srgbClr val="C5810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23713E58-06B1-45A6-820F-88A0CB723DE9}"/>
              </a:ext>
            </a:extLst>
          </p:cNvPr>
          <p:cNvSpPr/>
          <p:nvPr/>
        </p:nvSpPr>
        <p:spPr>
          <a:xfrm>
            <a:off x="10111922" y="5759037"/>
            <a:ext cx="2030468" cy="106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56EF2B19-FB0B-41E9-8783-A83A19304324}"/>
              </a:ext>
            </a:extLst>
          </p:cNvPr>
          <p:cNvSpPr/>
          <p:nvPr/>
        </p:nvSpPr>
        <p:spPr bwMode="auto">
          <a:xfrm>
            <a:off x="110344" y="1070803"/>
            <a:ext cx="6420794" cy="5395714"/>
          </a:xfrm>
          <a:prstGeom prst="roundRect">
            <a:avLst>
              <a:gd name="adj" fmla="val 4205"/>
            </a:avLst>
          </a:prstGeom>
          <a:solidFill>
            <a:schemeClr val="bg1"/>
          </a:solidFill>
          <a:ln w="38100" cap="flat" cmpd="sng" algn="ctr">
            <a:solidFill>
              <a:srgbClr val="0093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23" name="Tartalom helye 2">
            <a:extLst>
              <a:ext uri="{FF2B5EF4-FFF2-40B4-BE49-F238E27FC236}">
                <a16:creationId xmlns:a16="http://schemas.microsoft.com/office/drawing/2014/main" id="{DA95ED03-09A9-4EB0-BE30-297E6D8FB940}"/>
              </a:ext>
            </a:extLst>
          </p:cNvPr>
          <p:cNvSpPr txBox="1">
            <a:spLocks/>
          </p:cNvSpPr>
          <p:nvPr/>
        </p:nvSpPr>
        <p:spPr>
          <a:xfrm>
            <a:off x="1127448" y="1289530"/>
            <a:ext cx="4818457" cy="423392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Fluorescence lines can be used to get info about where the electrons collide on the chamber walls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C33487E-100A-4885-9024-5D4E686E76D9}"/>
              </a:ext>
            </a:extLst>
          </p:cNvPr>
          <p:cNvSpPr txBox="1"/>
          <p:nvPr/>
        </p:nvSpPr>
        <p:spPr>
          <a:xfrm>
            <a:off x="3618152" y="1794074"/>
            <a:ext cx="2765880" cy="1015663"/>
          </a:xfrm>
          <a:prstGeom prst="rect">
            <a:avLst/>
          </a:prstGeom>
          <a:solidFill>
            <a:srgbClr val="006C31">
              <a:alpha val="10196"/>
            </a:srgb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 order to have well separated component of the emitted X-ray:</a:t>
            </a:r>
          </a:p>
          <a:p>
            <a:pPr marL="0" lvl="1" algn="ctr"/>
            <a:r>
              <a:rPr lang="en-GB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GB" sz="1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pecial design of plasma chamber </a:t>
            </a:r>
            <a:r>
              <a:rPr lang="en-GB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for studying confinement dynamics</a:t>
            </a:r>
            <a:r>
              <a:rPr lang="en-GB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(plasma vs losses X-radiation emission) </a:t>
            </a:r>
            <a:endParaRPr lang="en-US" sz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E8D6D896-73FE-4842-9502-2236A46968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94"/>
          <a:stretch/>
        </p:blipFill>
        <p:spPr>
          <a:xfrm>
            <a:off x="47328" y="3241785"/>
            <a:ext cx="2372704" cy="165189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59A63F2-B709-43DE-8DB8-9C34CDF15D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/>
          <a:stretch/>
        </p:blipFill>
        <p:spPr>
          <a:xfrm>
            <a:off x="4895719" y="3383202"/>
            <a:ext cx="1551731" cy="1459394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42558AE-0171-4E57-AA05-093397E7723F}"/>
              </a:ext>
            </a:extLst>
          </p:cNvPr>
          <p:cNvSpPr txBox="1"/>
          <p:nvPr/>
        </p:nvSpPr>
        <p:spPr>
          <a:xfrm>
            <a:off x="294658" y="915292"/>
            <a:ext cx="4544120" cy="338554"/>
          </a:xfrm>
          <a:prstGeom prst="rect">
            <a:avLst/>
          </a:prstGeom>
          <a:solidFill>
            <a:srgbClr val="00954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Advanced design of the plasma chamber walls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DBE32A21-D231-433C-A96E-BC2B8E0469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89" y="3319765"/>
            <a:ext cx="2383464" cy="178759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0AA2E47-A44A-41C4-B4AD-9FA32D2555B5}"/>
              </a:ext>
            </a:extLst>
          </p:cNvPr>
          <p:cNvSpPr txBox="1"/>
          <p:nvPr/>
        </p:nvSpPr>
        <p:spPr>
          <a:xfrm>
            <a:off x="2555834" y="5137633"/>
            <a:ext cx="2095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Integrated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Soft X-ray image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(50 sec of </a:t>
            </a:r>
            <a:r>
              <a:rPr lang="it-IT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exposure</a:t>
            </a:r>
            <a:r>
              <a:rPr lang="it-IT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time)</a:t>
            </a:r>
            <a:endParaRPr lang="en-US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D49EDC1-F48F-4513-8855-57C73FFD804C}"/>
              </a:ext>
            </a:extLst>
          </p:cNvPr>
          <p:cNvSpPr txBox="1"/>
          <p:nvPr/>
        </p:nvSpPr>
        <p:spPr>
          <a:xfrm>
            <a:off x="4928823" y="4952967"/>
            <a:ext cx="1387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Optical image by Optical </a:t>
            </a:r>
            <a:r>
              <a:rPr lang="it-IT" sz="1200" b="1" dirty="0" err="1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Emission</a:t>
            </a:r>
            <a:r>
              <a:rPr lang="it-IT" sz="1200" b="1" dirty="0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200" b="1" dirty="0" err="1">
                <a:solidFill>
                  <a:srgbClr val="1156B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spectroscopy</a:t>
            </a:r>
            <a:endParaRPr lang="en-US" sz="1200" b="1" dirty="0">
              <a:solidFill>
                <a:srgbClr val="1156B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8A4DEE7-C2FC-4644-B740-F3B3DF74B12A}"/>
              </a:ext>
            </a:extLst>
          </p:cNvPr>
          <p:cNvSpPr txBox="1"/>
          <p:nvPr/>
        </p:nvSpPr>
        <p:spPr>
          <a:xfrm>
            <a:off x="70124" y="4952967"/>
            <a:ext cx="1869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Perspective</a:t>
            </a:r>
            <a:r>
              <a:rPr lang="it-IT" sz="1200" b="1" dirty="0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front-</a:t>
            </a:r>
            <a:r>
              <a:rPr lang="it-IT" sz="1200" b="1" dirty="0" err="1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view</a:t>
            </a:r>
            <a:r>
              <a:rPr lang="it-IT" sz="1200" b="1" dirty="0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in the FULL-FIELD X-ray pin-</a:t>
            </a:r>
            <a:r>
              <a:rPr lang="it-IT" sz="1200" b="1" dirty="0" err="1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hole</a:t>
            </a:r>
            <a:r>
              <a:rPr lang="it-IT" sz="1200" b="1" dirty="0">
                <a:solidFill>
                  <a:srgbClr val="006C3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camera setup</a:t>
            </a:r>
            <a:endParaRPr lang="en-US" sz="1200" b="1" dirty="0">
              <a:solidFill>
                <a:srgbClr val="006C31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pic>
        <p:nvPicPr>
          <p:cNvPr id="35" name="Immagine 34" descr="Immagine che contiene testo, trasporto, veivolo&#10;&#10;Descrizione generata automaticamente">
            <a:extLst>
              <a:ext uri="{FF2B5EF4-FFF2-40B4-BE49-F238E27FC236}">
                <a16:creationId xmlns:a16="http://schemas.microsoft.com/office/drawing/2014/main" id="{65E2F16A-A99A-4238-B5C5-C9BDABF106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1" y="1840103"/>
            <a:ext cx="3981774" cy="1617706"/>
          </a:xfrm>
          <a:prstGeom prst="rect">
            <a:avLst/>
          </a:prstGeom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6D1AD085-C1D8-4E51-9A3D-7C1905CB5220}"/>
              </a:ext>
            </a:extLst>
          </p:cNvPr>
          <p:cNvGrpSpPr/>
          <p:nvPr/>
        </p:nvGrpSpPr>
        <p:grpSpPr>
          <a:xfrm>
            <a:off x="4941618" y="620688"/>
            <a:ext cx="3014351" cy="406967"/>
            <a:chOff x="4896696" y="141745"/>
            <a:chExt cx="3014351" cy="406967"/>
          </a:xfrm>
        </p:grpSpPr>
        <p:sp>
          <p:nvSpPr>
            <p:cNvPr id="37" name="Rettangolo con angoli arrotondati 36">
              <a:extLst>
                <a:ext uri="{FF2B5EF4-FFF2-40B4-BE49-F238E27FC236}">
                  <a16:creationId xmlns:a16="http://schemas.microsoft.com/office/drawing/2014/main" id="{325BC1AE-25D6-4754-9E3E-DF887424E7A9}"/>
                </a:ext>
              </a:extLst>
            </p:cNvPr>
            <p:cNvSpPr/>
            <p:nvPr/>
          </p:nvSpPr>
          <p:spPr bwMode="auto">
            <a:xfrm>
              <a:off x="4896696" y="145335"/>
              <a:ext cx="3014351" cy="403377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9F4E6268-25EB-4B37-A113-A54BC54A12C1}"/>
                </a:ext>
              </a:extLst>
            </p:cNvPr>
            <p:cNvSpPr/>
            <p:nvPr/>
          </p:nvSpPr>
          <p:spPr>
            <a:xfrm>
              <a:off x="5006341" y="141745"/>
              <a:ext cx="27950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The Experimental Setup</a:t>
              </a:r>
            </a:p>
          </p:txBody>
        </p:sp>
      </p:grpSp>
      <p:sp>
        <p:nvSpPr>
          <p:cNvPr id="40" name="Rettangolo 39">
            <a:extLst>
              <a:ext uri="{FF2B5EF4-FFF2-40B4-BE49-F238E27FC236}">
                <a16:creationId xmlns:a16="http://schemas.microsoft.com/office/drawing/2014/main" id="{890C4678-EFB8-4FD8-9C2F-8507CA57605A}"/>
              </a:ext>
            </a:extLst>
          </p:cNvPr>
          <p:cNvSpPr/>
          <p:nvPr/>
        </p:nvSpPr>
        <p:spPr>
          <a:xfrm>
            <a:off x="676332" y="5762065"/>
            <a:ext cx="55225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lvl="2" indent="-12858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X-rays coming from 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Plasma</a:t>
            </a:r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mostly due to ionized</a:t>
            </a:r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el-GR" sz="1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</a:t>
            </a:r>
            <a:r>
              <a:rPr lang="en-GB" sz="1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Argon lines</a:t>
            </a:r>
            <a:endParaRPr lang="en-GB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28588" lvl="2" indent="-128588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X-rays coming from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Magnetic Branches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consist of mostly </a:t>
            </a:r>
            <a:r>
              <a:rPr lang="en-GB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fluorescence from </a:t>
            </a:r>
            <a:r>
              <a:rPr lang="en-GB" sz="12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</a:t>
            </a:r>
            <a:endParaRPr lang="en-GB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28588" lvl="2" indent="-128588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CC66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X-rays coming from </a:t>
            </a:r>
            <a:r>
              <a:rPr lang="en-GB" sz="1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Poles</a:t>
            </a:r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mostly due to radial losses impinging on the </a:t>
            </a:r>
            <a:r>
              <a:rPr lang="en-GB" sz="1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 liner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Freccia in giù 40">
            <a:extLst>
              <a:ext uri="{FF2B5EF4-FFF2-40B4-BE49-F238E27FC236}">
                <a16:creationId xmlns:a16="http://schemas.microsoft.com/office/drawing/2014/main" id="{2674EE72-3BA2-4DF0-8828-624A72CC02E3}"/>
              </a:ext>
            </a:extLst>
          </p:cNvPr>
          <p:cNvSpPr/>
          <p:nvPr/>
        </p:nvSpPr>
        <p:spPr>
          <a:xfrm>
            <a:off x="3574471" y="5634982"/>
            <a:ext cx="145265" cy="237805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" name="Immagine 42" descr="Immagine che contiene interni, fotografia, fotocamera, argento&#10;&#10;Descrizione generata automaticamente">
            <a:extLst>
              <a:ext uri="{FF2B5EF4-FFF2-40B4-BE49-F238E27FC236}">
                <a16:creationId xmlns:a16="http://schemas.microsoft.com/office/drawing/2014/main" id="{1920B268-8A27-4CDD-92BB-249F96A79C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13" y="2342069"/>
            <a:ext cx="1364173" cy="1427095"/>
          </a:xfrm>
          <a:prstGeom prst="rect">
            <a:avLst/>
          </a:prstGeom>
        </p:spPr>
      </p:pic>
      <p:pic>
        <p:nvPicPr>
          <p:cNvPr id="44" name="Immagine 43" descr="Immagine che contiene segnale, orologio, via&#10;&#10;Descrizione generata automaticamente">
            <a:extLst>
              <a:ext uri="{FF2B5EF4-FFF2-40B4-BE49-F238E27FC236}">
                <a16:creationId xmlns:a16="http://schemas.microsoft.com/office/drawing/2014/main" id="{2F24F13C-59DE-40DB-890B-FB0E194665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/>
          <a:stretch/>
        </p:blipFill>
        <p:spPr>
          <a:xfrm>
            <a:off x="9186294" y="1901229"/>
            <a:ext cx="2791289" cy="1932221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E0854D52-4A69-4554-9278-C77CE8E699A4}"/>
              </a:ext>
            </a:extLst>
          </p:cNvPr>
          <p:cNvSpPr txBox="1"/>
          <p:nvPr/>
        </p:nvSpPr>
        <p:spPr>
          <a:xfrm>
            <a:off x="6650160" y="1296962"/>
            <a:ext cx="540848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Lead multi-disks </a:t>
            </a:r>
            <a:r>
              <a:rPr lang="it-IT" sz="1400" b="1" dirty="0" err="1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collimator</a:t>
            </a:r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properly</a:t>
            </a:r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designed</a:t>
            </a:r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to </a:t>
            </a:r>
            <a:r>
              <a:rPr lang="it-IT" sz="1400" b="1" dirty="0" err="1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perform</a:t>
            </a:r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high </a:t>
            </a:r>
            <a:r>
              <a:rPr lang="it-IT" sz="1400" b="1" dirty="0" err="1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resolution</a:t>
            </a:r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X-ray imaging </a:t>
            </a:r>
            <a:r>
              <a:rPr lang="it-IT" sz="1400" b="1" dirty="0" err="1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at</a:t>
            </a:r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high energy (up to 200 W). </a:t>
            </a:r>
            <a:r>
              <a:rPr lang="it-IT" sz="1400" b="1" dirty="0" err="1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It</a:t>
            </a:r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allows</a:t>
            </a:r>
            <a:r>
              <a:rPr lang="it-IT" sz="1400" b="1" dirty="0">
                <a:solidFill>
                  <a:srgbClr val="AF740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200" b="1" dirty="0">
                <a:solidFill>
                  <a:srgbClr val="C5810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Reduce the </a:t>
            </a:r>
            <a:r>
              <a:rPr lang="it-IT" sz="12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noise</a:t>
            </a:r>
            <a:endParaRPr lang="it-IT" sz="1200" b="1" dirty="0"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200" b="1" dirty="0">
                <a:solidFill>
                  <a:srgbClr val="C5810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2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Improve</a:t>
            </a:r>
            <a:r>
              <a: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the </a:t>
            </a:r>
            <a:r>
              <a:rPr lang="it-IT" sz="12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signal</a:t>
            </a:r>
            <a:r>
              <a: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/</a:t>
            </a:r>
            <a:r>
              <a:rPr lang="it-IT" sz="12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noise</a:t>
            </a:r>
            <a:r>
              <a: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ratio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200" b="1" dirty="0">
                <a:solidFill>
                  <a:srgbClr val="C5810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</a:t>
            </a:r>
            <a:r>
              <a:rPr lang="it-IT" sz="12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Increase</a:t>
            </a:r>
            <a:r>
              <a:rPr lang="it-IT" sz="1200" b="1" dirty="0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 the </a:t>
            </a:r>
            <a:r>
              <a:rPr lang="it-IT" sz="1200" b="1" dirty="0" err="1"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resolution</a:t>
            </a:r>
            <a:endParaRPr lang="it-IT" sz="1200" b="1" dirty="0"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800C791A-E34C-4DCD-8884-4C2F2ACD7EB9}"/>
              </a:ext>
            </a:extLst>
          </p:cNvPr>
          <p:cNvSpPr txBox="1"/>
          <p:nvPr/>
        </p:nvSpPr>
        <p:spPr>
          <a:xfrm>
            <a:off x="9115368" y="908720"/>
            <a:ext cx="2760977" cy="338554"/>
          </a:xfrm>
          <a:prstGeom prst="rect">
            <a:avLst/>
          </a:prstGeom>
          <a:solidFill>
            <a:srgbClr val="B3760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/>
            <a:r>
              <a:rPr lang="it-IT" sz="1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Lead multi-disks </a:t>
            </a:r>
            <a:r>
              <a:rPr lang="it-IT" sz="1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rPr>
              <a:t>collimator</a:t>
            </a:r>
            <a:endParaRPr lang="it-IT" sz="1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541EF52B-9ED3-455F-8A6E-E51AA964458A}"/>
              </a:ext>
            </a:extLst>
          </p:cNvPr>
          <p:cNvGrpSpPr/>
          <p:nvPr/>
        </p:nvGrpSpPr>
        <p:grpSpPr>
          <a:xfrm>
            <a:off x="7752214" y="5661248"/>
            <a:ext cx="2304226" cy="828207"/>
            <a:chOff x="804560" y="20862656"/>
            <a:chExt cx="5162657" cy="1855612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D83411DC-2896-4BAC-9C45-6EED023A5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4" t="58163" r="2391"/>
            <a:stretch/>
          </p:blipFill>
          <p:spPr>
            <a:xfrm>
              <a:off x="804560" y="21466177"/>
              <a:ext cx="5162657" cy="1252091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E5227E33-FEC6-4A35-9C46-76F9B3DF7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4" r="2391" b="80015"/>
            <a:stretch/>
          </p:blipFill>
          <p:spPr>
            <a:xfrm>
              <a:off x="804560" y="20862656"/>
              <a:ext cx="5162657" cy="598127"/>
            </a:xfrm>
            <a:prstGeom prst="rect">
              <a:avLst/>
            </a:prstGeom>
          </p:spPr>
        </p:pic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332747A7-CAF3-4416-A764-208820B67781}"/>
              </a:ext>
            </a:extLst>
          </p:cNvPr>
          <p:cNvGrpSpPr/>
          <p:nvPr/>
        </p:nvGrpSpPr>
        <p:grpSpPr>
          <a:xfrm>
            <a:off x="7118607" y="3745842"/>
            <a:ext cx="3850259" cy="283943"/>
            <a:chOff x="-2082917" y="330482"/>
            <a:chExt cx="3518511" cy="259480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106BFAC6-96AA-44D4-9B8E-23A062E841B2}"/>
                </a:ext>
              </a:extLst>
            </p:cNvPr>
            <p:cNvSpPr/>
            <p:nvPr/>
          </p:nvSpPr>
          <p:spPr>
            <a:xfrm>
              <a:off x="-3274" y="336828"/>
              <a:ext cx="1438868" cy="253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With the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Collimator</a:t>
              </a:r>
              <a:endPara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205E501C-22B1-468D-A198-81ED8C034157}"/>
                </a:ext>
              </a:extLst>
            </p:cNvPr>
            <p:cNvSpPr/>
            <p:nvPr/>
          </p:nvSpPr>
          <p:spPr>
            <a:xfrm>
              <a:off x="-2082917" y="330482"/>
              <a:ext cx="1654206" cy="253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Without</a:t>
              </a:r>
              <a:r>
                <a:rPr lang="it-IT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the </a:t>
              </a:r>
              <a:r>
                <a:rPr lang="it-IT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Collimator</a:t>
              </a:r>
              <a:endPara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</p:grpSp>
      <p:pic>
        <p:nvPicPr>
          <p:cNvPr id="53" name="Immagine 52">
            <a:extLst>
              <a:ext uri="{FF2B5EF4-FFF2-40B4-BE49-F238E27FC236}">
                <a16:creationId xmlns:a16="http://schemas.microsoft.com/office/drawing/2014/main" id="{0B9EC976-DDB1-4281-8026-0ED4D35AEA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933056"/>
            <a:ext cx="4184948" cy="1757268"/>
          </a:xfrm>
          <a:prstGeom prst="rect">
            <a:avLst/>
          </a:prstGeom>
        </p:spPr>
      </p:pic>
      <p:sp>
        <p:nvSpPr>
          <p:cNvPr id="61" name="Rettangolo 60">
            <a:extLst>
              <a:ext uri="{FF2B5EF4-FFF2-40B4-BE49-F238E27FC236}">
                <a16:creationId xmlns:a16="http://schemas.microsoft.com/office/drawing/2014/main" id="{5CF86BBB-07D3-45AE-AA55-3A0C14556322}"/>
              </a:ext>
            </a:extLst>
          </p:cNvPr>
          <p:cNvSpPr/>
          <p:nvPr/>
        </p:nvSpPr>
        <p:spPr>
          <a:xfrm>
            <a:off x="-4937" y="-10488"/>
            <a:ext cx="76131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Setup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 multi-disks collimator</a:t>
            </a:r>
            <a:endParaRPr lang="en-AU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C6734F84-A21D-457D-8454-4F0F8FFFA298}"/>
              </a:ext>
            </a:extLst>
          </p:cNvPr>
          <p:cNvSpPr txBox="1"/>
          <p:nvPr/>
        </p:nvSpPr>
        <p:spPr>
          <a:xfrm>
            <a:off x="8353" y="6597352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S. Biri et al., Journal of Instrumentation 16 (2021) 02006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8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tangolo 64">
            <a:extLst>
              <a:ext uri="{FF2B5EF4-FFF2-40B4-BE49-F238E27FC236}">
                <a16:creationId xmlns:a16="http://schemas.microsoft.com/office/drawing/2014/main" id="{23713E58-06B1-45A6-820F-88A0CB723DE9}"/>
              </a:ext>
            </a:extLst>
          </p:cNvPr>
          <p:cNvSpPr/>
          <p:nvPr/>
        </p:nvSpPr>
        <p:spPr>
          <a:xfrm>
            <a:off x="10111922" y="5759037"/>
            <a:ext cx="2030468" cy="106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F2D6F27D-D414-4617-B6B6-5946DE414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6071203"/>
            <a:ext cx="1077838" cy="751036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0D00EEEF-74E2-4471-93DA-78FDBD490A99}"/>
              </a:ext>
            </a:extLst>
          </p:cNvPr>
          <p:cNvGrpSpPr/>
          <p:nvPr/>
        </p:nvGrpSpPr>
        <p:grpSpPr>
          <a:xfrm>
            <a:off x="10055196" y="6100590"/>
            <a:ext cx="916413" cy="409784"/>
            <a:chOff x="9930480" y="51515"/>
            <a:chExt cx="871600" cy="389746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3B5078-6DC2-44FA-9FBF-8693E5206254}"/>
                </a:ext>
              </a:extLst>
            </p:cNvPr>
            <p:cNvSpPr/>
            <p:nvPr/>
          </p:nvSpPr>
          <p:spPr>
            <a:xfrm>
              <a:off x="9984432" y="51515"/>
              <a:ext cx="720080" cy="389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33" name="Immagine 32" descr="Immagine che contiene cibo, segnale&#10;&#10;Descrizione generata automaticamente">
              <a:extLst>
                <a:ext uri="{FF2B5EF4-FFF2-40B4-BE49-F238E27FC236}">
                  <a16:creationId xmlns:a16="http://schemas.microsoft.com/office/drawing/2014/main" id="{7A052DDA-10DB-4A9F-8017-E24A497F4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" b="31039"/>
            <a:stretch/>
          </p:blipFill>
          <p:spPr>
            <a:xfrm>
              <a:off x="9930480" y="63509"/>
              <a:ext cx="871600" cy="365758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F5F25679-8C0C-4170-8910-BC02F001C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143" y="5733256"/>
            <a:ext cx="1484537" cy="26161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62CDBEF-880F-4CB5-9000-47338114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7072" y="6597352"/>
            <a:ext cx="1484537" cy="26161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091C274-6E6A-49C2-B979-FC8597FE4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5402" y="6695247"/>
            <a:ext cx="1484537" cy="162753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D085C3-DE33-4EA6-AA74-0406DACA9908}"/>
              </a:ext>
            </a:extLst>
          </p:cNvPr>
          <p:cNvGrpSpPr/>
          <p:nvPr/>
        </p:nvGrpSpPr>
        <p:grpSpPr>
          <a:xfrm>
            <a:off x="6312024" y="6695247"/>
            <a:ext cx="1728192" cy="163918"/>
            <a:chOff x="6744072" y="6165304"/>
            <a:chExt cx="1728192" cy="1639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A0814145-FC9A-4F84-A8E9-8AC600474023}"/>
                </a:ext>
              </a:extLst>
            </p:cNvPr>
            <p:cNvGrpSpPr/>
            <p:nvPr/>
          </p:nvGrpSpPr>
          <p:grpSpPr>
            <a:xfrm>
              <a:off x="6744072" y="6165304"/>
              <a:ext cx="1152128" cy="163918"/>
              <a:chOff x="7166155" y="6071203"/>
              <a:chExt cx="1152128" cy="163918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61C4DE0C-91B4-4118-9573-48955BE9A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166155" y="6071203"/>
                <a:ext cx="576064" cy="163917"/>
              </a:xfrm>
              <a:prstGeom prst="rect">
                <a:avLst/>
              </a:prstGeom>
            </p:spPr>
          </p:pic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2F7FA80B-8EAE-45CA-97FB-ABAC27505E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196" t="-714" b="-1"/>
              <a:stretch/>
            </p:blipFill>
            <p:spPr>
              <a:xfrm rot="10800000">
                <a:off x="7742219" y="6071204"/>
                <a:ext cx="576064" cy="163917"/>
              </a:xfrm>
              <a:prstGeom prst="rect">
                <a:avLst/>
              </a:prstGeom>
            </p:spPr>
          </p:pic>
        </p:grp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5183D634-5B20-41AD-A26E-282DC5009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196" t="-714" b="-1"/>
            <a:stretch/>
          </p:blipFill>
          <p:spPr>
            <a:xfrm rot="10800000">
              <a:off x="7896200" y="6165305"/>
              <a:ext cx="576064" cy="163917"/>
            </a:xfrm>
            <a:prstGeom prst="rect">
              <a:avLst/>
            </a:prstGeom>
          </p:spPr>
        </p:pic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AB723E-B62E-4890-AB7F-ED7CD737D18A}"/>
              </a:ext>
            </a:extLst>
          </p:cNvPr>
          <p:cNvSpPr/>
          <p:nvPr/>
        </p:nvSpPr>
        <p:spPr>
          <a:xfrm flipV="1">
            <a:off x="0" y="6812281"/>
            <a:ext cx="658035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277DA-434B-41C5-9230-C17C8CFE3DC0}"/>
              </a:ext>
            </a:extLst>
          </p:cNvPr>
          <p:cNvSpPr txBox="1"/>
          <p:nvPr/>
        </p:nvSpPr>
        <p:spPr>
          <a:xfrm>
            <a:off x="6240016" y="23722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Eugenia Naselli – PANDORA Collaboration Meeting – 16-17 </a:t>
            </a:r>
            <a:r>
              <a:rPr lang="it-IT" sz="11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sz="11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6D1AD085-C1D8-4E51-9A3D-7C1905CB5220}"/>
              </a:ext>
            </a:extLst>
          </p:cNvPr>
          <p:cNvGrpSpPr/>
          <p:nvPr/>
        </p:nvGrpSpPr>
        <p:grpSpPr>
          <a:xfrm>
            <a:off x="4941618" y="620688"/>
            <a:ext cx="3014351" cy="406967"/>
            <a:chOff x="4896696" y="141745"/>
            <a:chExt cx="3014351" cy="406967"/>
          </a:xfrm>
        </p:grpSpPr>
        <p:sp>
          <p:nvSpPr>
            <p:cNvPr id="37" name="Rettangolo con angoli arrotondati 36">
              <a:extLst>
                <a:ext uri="{FF2B5EF4-FFF2-40B4-BE49-F238E27FC236}">
                  <a16:creationId xmlns:a16="http://schemas.microsoft.com/office/drawing/2014/main" id="{325BC1AE-25D6-4754-9E3E-DF887424E7A9}"/>
                </a:ext>
              </a:extLst>
            </p:cNvPr>
            <p:cNvSpPr/>
            <p:nvPr/>
          </p:nvSpPr>
          <p:spPr bwMode="auto">
            <a:xfrm>
              <a:off x="4896696" y="145335"/>
              <a:ext cx="3014351" cy="403377"/>
            </a:xfrm>
            <a:prstGeom prst="round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386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8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9F4E6268-25EB-4B37-A113-A54BC54A12C1}"/>
                </a:ext>
              </a:extLst>
            </p:cNvPr>
            <p:cNvSpPr/>
            <p:nvPr/>
          </p:nvSpPr>
          <p:spPr>
            <a:xfrm>
              <a:off x="5006341" y="141745"/>
              <a:ext cx="27950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The Experimental Setup</a:t>
              </a:r>
            </a:p>
          </p:txBody>
        </p:sp>
      </p:grpSp>
      <p:sp>
        <p:nvSpPr>
          <p:cNvPr id="61" name="Rettangolo 60">
            <a:extLst>
              <a:ext uri="{FF2B5EF4-FFF2-40B4-BE49-F238E27FC236}">
                <a16:creationId xmlns:a16="http://schemas.microsoft.com/office/drawing/2014/main" id="{5CF86BBB-07D3-45AE-AA55-3A0C14556322}"/>
              </a:ext>
            </a:extLst>
          </p:cNvPr>
          <p:cNvSpPr/>
          <p:nvPr/>
        </p:nvSpPr>
        <p:spPr>
          <a:xfrm>
            <a:off x="-4937" y="-10488"/>
            <a:ext cx="76131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imaging and space resolved spectroscopy: </a:t>
            </a:r>
            <a:r>
              <a:rPr lang="en-A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AU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Experimental Setup – </a:t>
            </a:r>
            <a:r>
              <a:rPr lang="en-AU" sz="1400" i="1" dirty="0">
                <a:solidFill>
                  <a:srgbClr val="69D8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 multi-disks collimator</a:t>
            </a:r>
            <a:endParaRPr lang="en-AU" sz="1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6D00CE-1C26-43FE-A089-1FE4358EEA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2" y="1073828"/>
            <a:ext cx="9453104" cy="5379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5645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Personalizzato 9">
      <a:dk1>
        <a:sysClr val="windowText" lastClr="000000"/>
      </a:dk1>
      <a:lt1>
        <a:srgbClr val="FFFFFF"/>
      </a:lt1>
      <a:dk2>
        <a:srgbClr val="000000"/>
      </a:dk2>
      <a:lt2>
        <a:srgbClr val="E9E5DC"/>
      </a:lt2>
      <a:accent1>
        <a:srgbClr val="D34817"/>
      </a:accent1>
      <a:accent2>
        <a:srgbClr val="0070C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ramonto">
  <a:themeElements>
    <a:clrScheme name="Personalizzato 9">
      <a:dk1>
        <a:sysClr val="windowText" lastClr="000000"/>
      </a:dk1>
      <a:lt1>
        <a:srgbClr val="FFFFFF"/>
      </a:lt1>
      <a:dk2>
        <a:srgbClr val="000000"/>
      </a:dk2>
      <a:lt2>
        <a:srgbClr val="E9E5DC"/>
      </a:lt2>
      <a:accent1>
        <a:srgbClr val="D34817"/>
      </a:accent1>
      <a:accent2>
        <a:srgbClr val="0070C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86638</TotalTime>
  <Words>6593</Words>
  <Application>Microsoft Office PowerPoint</Application>
  <PresentationFormat>Widescreen</PresentationFormat>
  <Paragraphs>793</Paragraphs>
  <Slides>39</Slides>
  <Notes>38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39</vt:i4>
      </vt:variant>
    </vt:vector>
  </HeadingPairs>
  <TitlesOfParts>
    <vt:vector size="55" baseType="lpstr">
      <vt:lpstr>Arial</vt:lpstr>
      <vt:lpstr>Avenir Next LT Pro Light</vt:lpstr>
      <vt:lpstr>Calibri</vt:lpstr>
      <vt:lpstr>Calibri Light</vt:lpstr>
      <vt:lpstr>Cambria</vt:lpstr>
      <vt:lpstr>Camris</vt:lpstr>
      <vt:lpstr>Chalkduster</vt:lpstr>
      <vt:lpstr>Georgia</vt:lpstr>
      <vt:lpstr>Palatino Linotype</vt:lpstr>
      <vt:lpstr>Times</vt:lpstr>
      <vt:lpstr>Trebuchet MS</vt:lpstr>
      <vt:lpstr>Wingdings</vt:lpstr>
      <vt:lpstr>Wingdings 2</vt:lpstr>
      <vt:lpstr>Tramonto</vt:lpstr>
      <vt:lpstr>Tema di Office</vt:lpstr>
      <vt:lpstr>1_Tramonto</vt:lpstr>
      <vt:lpstr>X-ray diagnostics: SPhC algorithm for space-resolved spectroscopy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It is necessary to acquire the same image setting two or more different exposure time</vt:lpstr>
      <vt:lpstr>It is necessary to acquire the same image setting two or more different exposure time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 INTEGRATED X-ray IMAGING for ‘‘live’’ plasma structure and emission investigations (vs. ECRIS operative parameters);   SPhC X-ray IMAGING for simultaneously Spatially-Resolved Spectroscopy and Spectrally-Resolved Imaging;</vt:lpstr>
      <vt:lpstr>Presentazione standard di PowerPoint</vt:lpstr>
      <vt:lpstr>Thanks for your attention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Eugenia Naselli</cp:lastModifiedBy>
  <cp:revision>1442</cp:revision>
  <dcterms:created xsi:type="dcterms:W3CDTF">2017-10-19T14:12:55Z</dcterms:created>
  <dcterms:modified xsi:type="dcterms:W3CDTF">2021-12-16T09:03:13Z</dcterms:modified>
</cp:coreProperties>
</file>