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5" r:id="rId10"/>
    <p:sldId id="263" r:id="rId11"/>
    <p:sldId id="270" r:id="rId12"/>
    <p:sldId id="272" r:id="rId13"/>
    <p:sldId id="277" r:id="rId14"/>
    <p:sldId id="271" r:id="rId15"/>
    <p:sldId id="267" r:id="rId16"/>
    <p:sldId id="274" r:id="rId17"/>
    <p:sldId id="275" r:id="rId18"/>
    <p:sldId id="273" r:id="rId19"/>
    <p:sldId id="26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4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8B50-703C-4144-973C-11A4625FE43A}" type="datetimeFigureOut">
              <a:rPr lang="hu-HU" smtClean="0"/>
              <a:t>2021. 12. 15.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C570884E-B556-4E19-9135-FCF8C641F9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9017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8B50-703C-4144-973C-11A4625FE43A}" type="datetimeFigureOut">
              <a:rPr lang="hu-HU" smtClean="0"/>
              <a:t>2021. 12. 15.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0884E-B556-4E19-9135-FCF8C641F9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968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8B50-703C-4144-973C-11A4625FE43A}" type="datetimeFigureOut">
              <a:rPr lang="hu-HU" smtClean="0"/>
              <a:t>2021. 12. 15.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0884E-B556-4E19-9135-FCF8C641F9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330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8B50-703C-4144-973C-11A4625FE43A}" type="datetimeFigureOut">
              <a:rPr lang="hu-HU" smtClean="0"/>
              <a:t>2021. 12. 15.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0884E-B556-4E19-9135-FCF8C641F9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285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ED08B50-703C-4144-973C-11A4625FE43A}" type="datetimeFigureOut">
              <a:rPr lang="hu-HU" smtClean="0"/>
              <a:t>2021. 12. 15.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hu-H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C570884E-B556-4E19-9135-FCF8C641F9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812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8B50-703C-4144-973C-11A4625FE43A}" type="datetimeFigureOut">
              <a:rPr lang="hu-HU" smtClean="0"/>
              <a:t>2021. 12. 15.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0884E-B556-4E19-9135-FCF8C641F9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520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8B50-703C-4144-973C-11A4625FE43A}" type="datetimeFigureOut">
              <a:rPr lang="hu-HU" smtClean="0"/>
              <a:t>2021. 12. 15.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0884E-B556-4E19-9135-FCF8C641F9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5071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8B50-703C-4144-973C-11A4625FE43A}" type="datetimeFigureOut">
              <a:rPr lang="hu-HU" smtClean="0"/>
              <a:t>2021. 12. 15.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0884E-B556-4E19-9135-FCF8C641F9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2513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8B50-703C-4144-973C-11A4625FE43A}" type="datetimeFigureOut">
              <a:rPr lang="hu-HU" smtClean="0"/>
              <a:t>2021. 12. 15.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0884E-B556-4E19-9135-FCF8C641F9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220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8B50-703C-4144-973C-11A4625FE43A}" type="datetimeFigureOut">
              <a:rPr lang="hu-HU" smtClean="0"/>
              <a:t>2021. 12. 15.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0884E-B556-4E19-9135-FCF8C641F9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850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8B50-703C-4144-973C-11A4625FE43A}" type="datetimeFigureOut">
              <a:rPr lang="hu-HU" smtClean="0"/>
              <a:t>2021. 12. 15.</a:t>
            </a:fld>
            <a:endParaRPr lang="hu-H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0884E-B556-4E19-9135-FCF8C641F9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6198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ED08B50-703C-4144-973C-11A4625FE43A}" type="datetimeFigureOut">
              <a:rPr lang="hu-HU" smtClean="0"/>
              <a:t>2021. 12. 15.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C570884E-B556-4E19-9135-FCF8C641F9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930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8D997C-BA0F-4CAB-A425-B8A197AED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25" y="-444945"/>
            <a:ext cx="9173339" cy="3285973"/>
          </a:xfrm>
        </p:spPr>
        <p:txBody>
          <a:bodyPr/>
          <a:lstStyle/>
          <a:p>
            <a:r>
              <a:rPr lang="en-US" sz="6600" dirty="0"/>
              <a:t>X-ray measurements: status and next experiments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326D3C0-0824-4900-9F74-2DE7FF987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2267" y="2408416"/>
            <a:ext cx="6487465" cy="1655762"/>
          </a:xfrm>
        </p:spPr>
        <p:txBody>
          <a:bodyPr/>
          <a:lstStyle/>
          <a:p>
            <a:r>
              <a:rPr lang="en-US" dirty="0"/>
              <a:t>We know and we would like to know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600D66B-8327-4A78-9D58-D214E091608E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/>
              <a:t>PANDORA </a:t>
            </a:r>
            <a:r>
              <a:rPr lang="hu-HU" sz="1600" i="1" dirty="0" err="1"/>
              <a:t>Progress</a:t>
            </a:r>
            <a:r>
              <a:rPr lang="hu-HU" sz="1600" i="1" dirty="0"/>
              <a:t> Meeting, December 16, 2021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39EE2A6-848B-43BF-A849-703489713A1D}"/>
              </a:ext>
            </a:extLst>
          </p:cNvPr>
          <p:cNvSpPr txBox="1"/>
          <p:nvPr/>
        </p:nvSpPr>
        <p:spPr>
          <a:xfrm>
            <a:off x="163819" y="4495579"/>
            <a:ext cx="38316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Richard Racz</a:t>
            </a:r>
          </a:p>
          <a:p>
            <a:r>
              <a:rPr lang="hu-HU" dirty="0"/>
              <a:t>rracz@atomki.hu</a:t>
            </a:r>
          </a:p>
          <a:p>
            <a:r>
              <a:rPr lang="hu-HU" dirty="0"/>
              <a:t>Institute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Nuclear</a:t>
            </a:r>
            <a:r>
              <a:rPr lang="hu-HU" dirty="0"/>
              <a:t> Research (Atomki)</a:t>
            </a:r>
          </a:p>
          <a:p>
            <a:r>
              <a:rPr lang="hu-HU" dirty="0"/>
              <a:t>Hungary</a:t>
            </a:r>
          </a:p>
        </p:txBody>
      </p:sp>
    </p:spTree>
    <p:extLst>
      <p:ext uri="{BB962C8B-B14F-4D97-AF65-F5344CB8AC3E}">
        <p14:creationId xmlns:p14="http://schemas.microsoft.com/office/powerpoint/2010/main" val="315368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09CC6A-FD58-4653-BF9B-02E41751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79" y="106798"/>
            <a:ext cx="10058400" cy="1609344"/>
          </a:xfrm>
        </p:spPr>
        <p:txBody>
          <a:bodyPr/>
          <a:lstStyle/>
          <a:p>
            <a:r>
              <a:rPr lang="en-US" dirty="0"/>
              <a:t>Spatially resolved soft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47DA07-57EF-4DFC-B506-2F6D4A36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92" y="1485309"/>
            <a:ext cx="5026152" cy="4616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Experimental Setup: pinhole imaging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6169692-E0E1-436B-9D04-6A48545B4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538" y="1247587"/>
            <a:ext cx="5431090" cy="3067895"/>
          </a:xfrm>
          <a:prstGeom prst="rect">
            <a:avLst/>
          </a:prstGeom>
          <a:noFill/>
        </p:spPr>
      </p:pic>
      <p:pic>
        <p:nvPicPr>
          <p:cNvPr id="5" name="Picture 2" descr="C:\Users\Rácz\Documents\Ricsi\Dokumentáció\Publikációk\RR_publ\ICIS\ICIS'15\poster\camera_osc.bmp">
            <a:extLst>
              <a:ext uri="{FF2B5EF4-FFF2-40B4-BE49-F238E27FC236}">
                <a16:creationId xmlns:a16="http://schemas.microsoft.com/office/drawing/2014/main" id="{FA833373-BFE8-4BDE-B4AC-5D2A53A7D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4" y="2298799"/>
            <a:ext cx="4887075" cy="215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84531D3-48DA-493F-8331-B5B0D606E71B}"/>
              </a:ext>
            </a:extLst>
          </p:cNvPr>
          <p:cNvSpPr txBox="1"/>
          <p:nvPr/>
        </p:nvSpPr>
        <p:spPr>
          <a:xfrm>
            <a:off x="494437" y="1839608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92A9934-65DF-4624-B0C2-90C29E95A1F3}"/>
              </a:ext>
            </a:extLst>
          </p:cNvPr>
          <p:cNvSpPr txBox="1"/>
          <p:nvPr/>
        </p:nvSpPr>
        <p:spPr>
          <a:xfrm>
            <a:off x="3086633" y="2298799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Pinhole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73E5B51-29F0-4BF3-BB51-5DCB73FA1D41}"/>
              </a:ext>
            </a:extLst>
          </p:cNvPr>
          <p:cNvSpPr txBox="1"/>
          <p:nvPr/>
        </p:nvSpPr>
        <p:spPr>
          <a:xfrm>
            <a:off x="4526793" y="2287978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DB6BD05D-4458-4511-894D-F9771EAB1EA4}"/>
              </a:ext>
            </a:extLst>
          </p:cNvPr>
          <p:cNvSpPr txBox="1"/>
          <p:nvPr/>
        </p:nvSpPr>
        <p:spPr>
          <a:xfrm>
            <a:off x="203398" y="4687083"/>
            <a:ext cx="2642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Exposition:</a:t>
            </a:r>
          </a:p>
          <a:p>
            <a:r>
              <a:rPr lang="en-US" dirty="0"/>
              <a:t>Spectrally integrated</a:t>
            </a:r>
          </a:p>
          <a:p>
            <a:r>
              <a:rPr lang="en-US" dirty="0"/>
              <a:t>Single photon counting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655B91FD-396C-4538-9C6F-788ADD0F9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588" y="4315482"/>
            <a:ext cx="8693649" cy="2261812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791A48A5-6C70-4268-89F2-6E3880328009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PANDORA Progress Meeting, 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4172059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09CC6A-FD58-4653-BF9B-02E417513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Spatially</a:t>
            </a:r>
            <a:r>
              <a:rPr lang="hu-HU" dirty="0"/>
              <a:t> </a:t>
            </a:r>
            <a:r>
              <a:rPr lang="hu-HU" dirty="0" err="1"/>
              <a:t>Integrated</a:t>
            </a:r>
            <a:r>
              <a:rPr lang="hu-HU" dirty="0"/>
              <a:t> </a:t>
            </a:r>
            <a:r>
              <a:rPr lang="hu-HU" dirty="0" err="1"/>
              <a:t>soft</a:t>
            </a:r>
            <a:endParaRPr lang="hu-HU" dirty="0"/>
          </a:p>
        </p:txBody>
      </p:sp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070962D3-6436-4C42-8EF0-CAC48F8EE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320691"/>
              </p:ext>
            </p:extLst>
          </p:nvPr>
        </p:nvGraphicFramePr>
        <p:xfrm>
          <a:off x="1069848" y="2882051"/>
          <a:ext cx="3120008" cy="268224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2A222677-D531-47B9-94CB-C296823D8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808546"/>
              </p:ext>
            </p:extLst>
          </p:nvPr>
        </p:nvGraphicFramePr>
        <p:xfrm>
          <a:off x="1069848" y="2882051"/>
          <a:ext cx="3120008" cy="268224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1" name="Táblázat 20">
            <a:extLst>
              <a:ext uri="{FF2B5EF4-FFF2-40B4-BE49-F238E27FC236}">
                <a16:creationId xmlns:a16="http://schemas.microsoft.com/office/drawing/2014/main" id="{AEB6BB53-90B8-4A9B-8568-CA5EEB171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604881"/>
              </p:ext>
            </p:extLst>
          </p:nvPr>
        </p:nvGraphicFramePr>
        <p:xfrm>
          <a:off x="1069848" y="2882051"/>
          <a:ext cx="3120008" cy="268224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2" name="Táblázat 21">
            <a:extLst>
              <a:ext uri="{FF2B5EF4-FFF2-40B4-BE49-F238E27FC236}">
                <a16:creationId xmlns:a16="http://schemas.microsoft.com/office/drawing/2014/main" id="{8208E970-D3D4-41A5-82F6-8410D8D24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288863"/>
              </p:ext>
            </p:extLst>
          </p:nvPr>
        </p:nvGraphicFramePr>
        <p:xfrm>
          <a:off x="1069848" y="2882051"/>
          <a:ext cx="3120008" cy="268224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3" name="Táblázat 22">
            <a:extLst>
              <a:ext uri="{FF2B5EF4-FFF2-40B4-BE49-F238E27FC236}">
                <a16:creationId xmlns:a16="http://schemas.microsoft.com/office/drawing/2014/main" id="{E053E3AC-BB6A-4242-BB12-A8646FF62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926381"/>
              </p:ext>
            </p:extLst>
          </p:nvPr>
        </p:nvGraphicFramePr>
        <p:xfrm>
          <a:off x="1069848" y="2882051"/>
          <a:ext cx="3120008" cy="268224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4" name="Táblázat 23">
            <a:extLst>
              <a:ext uri="{FF2B5EF4-FFF2-40B4-BE49-F238E27FC236}">
                <a16:creationId xmlns:a16="http://schemas.microsoft.com/office/drawing/2014/main" id="{1D6D6AA9-F556-4F0A-BE9B-5CB7255CE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428881"/>
              </p:ext>
            </p:extLst>
          </p:nvPr>
        </p:nvGraphicFramePr>
        <p:xfrm>
          <a:off x="1069848" y="2882051"/>
          <a:ext cx="3120008" cy="268224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5" name="Táblázat 24">
            <a:extLst>
              <a:ext uri="{FF2B5EF4-FFF2-40B4-BE49-F238E27FC236}">
                <a16:creationId xmlns:a16="http://schemas.microsoft.com/office/drawing/2014/main" id="{0C88FD3D-54AA-4C17-B4AC-08EDB8A15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214891"/>
              </p:ext>
            </p:extLst>
          </p:nvPr>
        </p:nvGraphicFramePr>
        <p:xfrm>
          <a:off x="1069848" y="2882051"/>
          <a:ext cx="3120008" cy="268224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6" name="Táblázat 25">
            <a:extLst>
              <a:ext uri="{FF2B5EF4-FFF2-40B4-BE49-F238E27FC236}">
                <a16:creationId xmlns:a16="http://schemas.microsoft.com/office/drawing/2014/main" id="{16034A03-FB83-4E3E-8974-633A2491D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9588"/>
              </p:ext>
            </p:extLst>
          </p:nvPr>
        </p:nvGraphicFramePr>
        <p:xfrm>
          <a:off x="1069848" y="2882051"/>
          <a:ext cx="3120008" cy="268224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7" name="Táblázat 26">
            <a:extLst>
              <a:ext uri="{FF2B5EF4-FFF2-40B4-BE49-F238E27FC236}">
                <a16:creationId xmlns:a16="http://schemas.microsoft.com/office/drawing/2014/main" id="{7AF444A6-36A1-4298-AD4A-359D578BA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062169"/>
              </p:ext>
            </p:extLst>
          </p:nvPr>
        </p:nvGraphicFramePr>
        <p:xfrm>
          <a:off x="1069848" y="2882051"/>
          <a:ext cx="3120008" cy="268224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8" name="Táblázat 27">
            <a:extLst>
              <a:ext uri="{FF2B5EF4-FFF2-40B4-BE49-F238E27FC236}">
                <a16:creationId xmlns:a16="http://schemas.microsoft.com/office/drawing/2014/main" id="{ECA7DA2A-9320-4C06-9C38-2781FD20C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438383"/>
              </p:ext>
            </p:extLst>
          </p:nvPr>
        </p:nvGraphicFramePr>
        <p:xfrm>
          <a:off x="1069848" y="2882051"/>
          <a:ext cx="3120008" cy="268224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9" name="Táblázat 28">
            <a:extLst>
              <a:ext uri="{FF2B5EF4-FFF2-40B4-BE49-F238E27FC236}">
                <a16:creationId xmlns:a16="http://schemas.microsoft.com/office/drawing/2014/main" id="{4753BFA8-4D27-4014-A1CD-F8DBF87B1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159543"/>
              </p:ext>
            </p:extLst>
          </p:nvPr>
        </p:nvGraphicFramePr>
        <p:xfrm>
          <a:off x="1069848" y="2882051"/>
          <a:ext cx="3120008" cy="268224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0" name="Táblázat 29">
            <a:extLst>
              <a:ext uri="{FF2B5EF4-FFF2-40B4-BE49-F238E27FC236}">
                <a16:creationId xmlns:a16="http://schemas.microsoft.com/office/drawing/2014/main" id="{0F80972C-CDA6-4CF7-9AE7-B130D4C64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934741"/>
              </p:ext>
            </p:extLst>
          </p:nvPr>
        </p:nvGraphicFramePr>
        <p:xfrm>
          <a:off x="1069848" y="2882051"/>
          <a:ext cx="3120008" cy="268224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56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17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60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43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72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50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" name="Szövegdoboz 30">
            <a:extLst>
              <a:ext uri="{FF2B5EF4-FFF2-40B4-BE49-F238E27FC236}">
                <a16:creationId xmlns:a16="http://schemas.microsoft.com/office/drawing/2014/main" id="{D44F40AC-5979-42D2-9B3B-2138A7098E82}"/>
              </a:ext>
            </a:extLst>
          </p:cNvPr>
          <p:cNvSpPr txBox="1"/>
          <p:nvPr/>
        </p:nvSpPr>
        <p:spPr>
          <a:xfrm>
            <a:off x="5684059" y="2017216"/>
            <a:ext cx="48245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exposure time: several 10 s, to avoid the blooming of the CCD </a:t>
            </a: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frame for one image</a:t>
            </a: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 pixels can be loaded by many X-ray photons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no spectral information </a:t>
            </a: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Spectrally integrated but spatially resolved structural information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86D33F7C-D33A-416E-86EA-75BB1DB358E0}"/>
              </a:ext>
            </a:extLst>
          </p:cNvPr>
          <p:cNvSpPr txBox="1"/>
          <p:nvPr/>
        </p:nvSpPr>
        <p:spPr>
          <a:xfrm>
            <a:off x="1933480" y="232393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Acquisition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C042AFA7-330A-4284-B150-0AD96152D42D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/>
              <a:t>PANDORA </a:t>
            </a:r>
            <a:r>
              <a:rPr lang="hu-HU" sz="1600" i="1" dirty="0" err="1"/>
              <a:t>Progress</a:t>
            </a:r>
            <a:r>
              <a:rPr lang="hu-HU" sz="1600" i="1" dirty="0"/>
              <a:t> Meeting, 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285554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09CC6A-FD58-4653-BF9B-02E41751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1" y="50581"/>
            <a:ext cx="10058400" cy="1609344"/>
          </a:xfrm>
        </p:spPr>
        <p:txBody>
          <a:bodyPr/>
          <a:lstStyle/>
          <a:p>
            <a:r>
              <a:rPr lang="en-US" dirty="0"/>
              <a:t>Spatially Integrated soft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A4D926F-C3A1-432F-BC69-2ACFAB8319D0}"/>
              </a:ext>
            </a:extLst>
          </p:cNvPr>
          <p:cNvSpPr txBox="1"/>
          <p:nvPr/>
        </p:nvSpPr>
        <p:spPr>
          <a:xfrm>
            <a:off x="305451" y="1209220"/>
            <a:ext cx="62143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Innovative imaging</a:t>
            </a:r>
          </a:p>
          <a:p>
            <a:endParaRPr lang="en-US" dirty="0"/>
          </a:p>
          <a:p>
            <a:r>
              <a:rPr lang="en-US" dirty="0"/>
              <a:t>Imaging at </a:t>
            </a:r>
            <a:r>
              <a:rPr lang="en-US" b="1" dirty="0"/>
              <a:t>high mw power</a:t>
            </a:r>
            <a:r>
              <a:rPr lang="en-US" dirty="0"/>
              <a:t>: not trivial</a:t>
            </a:r>
          </a:p>
          <a:p>
            <a:r>
              <a:rPr lang="en-US" dirty="0"/>
              <a:t>Multilayer pinhole</a:t>
            </a:r>
          </a:p>
          <a:p>
            <a:r>
              <a:rPr lang="en-US" dirty="0"/>
              <a:t>Plasma core </a:t>
            </a:r>
            <a:r>
              <a:rPr lang="en-US" b="1" dirty="0"/>
              <a:t>volume</a:t>
            </a:r>
            <a:r>
              <a:rPr lang="en-US" dirty="0"/>
              <a:t> characterization even at high power</a:t>
            </a:r>
          </a:p>
          <a:p>
            <a:r>
              <a:rPr lang="en-US" b="1" dirty="0"/>
              <a:t>Plasma losses </a:t>
            </a:r>
            <a:r>
              <a:rPr lang="en-US" dirty="0"/>
              <a:t>detected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183DF9AD-C48C-4950-B870-5AB466ADC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35" y="3203330"/>
            <a:ext cx="3343457" cy="3096320"/>
          </a:xfrm>
          <a:prstGeom prst="rect">
            <a:avLst/>
          </a:prstGeom>
          <a:noFill/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60211CE-76B0-4532-9E29-098A757A3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30" y="1433133"/>
            <a:ext cx="5283197" cy="2325555"/>
          </a:xfrm>
          <a:prstGeom prst="rect">
            <a:avLst/>
          </a:prstGeom>
        </p:spPr>
      </p:pic>
      <p:sp>
        <p:nvSpPr>
          <p:cNvPr id="33" name="Szövegdoboz 32">
            <a:extLst>
              <a:ext uri="{FF2B5EF4-FFF2-40B4-BE49-F238E27FC236}">
                <a16:creationId xmlns:a16="http://schemas.microsoft.com/office/drawing/2014/main" id="{D0ED8DCA-4697-4293-840F-36682CF61E9B}"/>
              </a:ext>
            </a:extLst>
          </p:cNvPr>
          <p:cNvSpPr txBox="1"/>
          <p:nvPr/>
        </p:nvSpPr>
        <p:spPr>
          <a:xfrm>
            <a:off x="-4889" y="6479036"/>
            <a:ext cx="4664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PANDORA Progress Meeting, December 16, 2021</a:t>
            </a:r>
          </a:p>
        </p:txBody>
      </p:sp>
      <p:pic>
        <p:nvPicPr>
          <p:cNvPr id="34" name="image08.png" descr="C:\Users\Rácz\Desktop\Catania_2016_04\PSST_draft\fig_5\fig_5.tiff">
            <a:extLst>
              <a:ext uri="{FF2B5EF4-FFF2-40B4-BE49-F238E27FC236}">
                <a16:creationId xmlns:a16="http://schemas.microsoft.com/office/drawing/2014/main" id="{69856123-59E9-446C-A89F-910539F67793}"/>
              </a:ext>
            </a:extLst>
          </p:cNvPr>
          <p:cNvPicPr/>
          <p:nvPr/>
        </p:nvPicPr>
        <p:blipFill rotWithShape="1">
          <a:blip r:embed="rId4"/>
          <a:srcRect t="45239" r="26342" b="37786"/>
          <a:stretch/>
        </p:blipFill>
        <p:spPr>
          <a:xfrm>
            <a:off x="4815553" y="4346098"/>
            <a:ext cx="6258703" cy="647321"/>
          </a:xfrm>
          <a:prstGeom prst="rect">
            <a:avLst/>
          </a:prstGeom>
          <a:ln/>
        </p:spPr>
      </p:pic>
      <p:pic>
        <p:nvPicPr>
          <p:cNvPr id="35" name="Picture 2" descr="C:\Users\Rácz\Documents\Ricsi\Dokumentáció\Publikációk\RR_publ\ECRIS_WS\ECRIS_workshop_2016\manuscripts\RACZ\Fig6\f_B.jpg">
            <a:extLst>
              <a:ext uri="{FF2B5EF4-FFF2-40B4-BE49-F238E27FC236}">
                <a16:creationId xmlns:a16="http://schemas.microsoft.com/office/drawing/2014/main" id="{2031AD91-FFEF-42FF-A866-D71F352F7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7"/>
          <a:stretch/>
        </p:blipFill>
        <p:spPr bwMode="auto">
          <a:xfrm>
            <a:off x="4912406" y="4993419"/>
            <a:ext cx="6166749" cy="15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églalap 35">
            <a:extLst>
              <a:ext uri="{FF2B5EF4-FFF2-40B4-BE49-F238E27FC236}">
                <a16:creationId xmlns:a16="http://schemas.microsoft.com/office/drawing/2014/main" id="{0F41C26D-B7A7-45ED-B4F0-B5A24E0B6DD2}"/>
              </a:ext>
            </a:extLst>
          </p:cNvPr>
          <p:cNvSpPr/>
          <p:nvPr/>
        </p:nvSpPr>
        <p:spPr>
          <a:xfrm>
            <a:off x="5313616" y="5164475"/>
            <a:ext cx="1584176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églalap 36">
            <a:extLst>
              <a:ext uri="{FF2B5EF4-FFF2-40B4-BE49-F238E27FC236}">
                <a16:creationId xmlns:a16="http://schemas.microsoft.com/office/drawing/2014/main" id="{7D2D0044-64DA-42C5-9F11-98EB1E37F9AF}"/>
              </a:ext>
            </a:extLst>
          </p:cNvPr>
          <p:cNvSpPr/>
          <p:nvPr/>
        </p:nvSpPr>
        <p:spPr>
          <a:xfrm>
            <a:off x="7366048" y="5164475"/>
            <a:ext cx="1584176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6F7314FE-26B3-4021-AF08-F4EE14F4EC35}"/>
              </a:ext>
            </a:extLst>
          </p:cNvPr>
          <p:cNvSpPr/>
          <p:nvPr/>
        </p:nvSpPr>
        <p:spPr>
          <a:xfrm>
            <a:off x="9454048" y="5164475"/>
            <a:ext cx="1584176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3A620162-772F-4389-AD7D-E1EB05ED623C}"/>
              </a:ext>
            </a:extLst>
          </p:cNvPr>
          <p:cNvSpPr txBox="1"/>
          <p:nvPr/>
        </p:nvSpPr>
        <p:spPr>
          <a:xfrm>
            <a:off x="7563087" y="403066"/>
            <a:ext cx="2758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Biri </a:t>
            </a:r>
            <a:r>
              <a:rPr lang="hu-HU" sz="1400" i="1" dirty="0" err="1"/>
              <a:t>et</a:t>
            </a:r>
            <a:r>
              <a:rPr lang="hu-HU" sz="1400" i="1" dirty="0"/>
              <a:t> </a:t>
            </a:r>
            <a:r>
              <a:rPr lang="en-US" sz="1400" i="1" dirty="0"/>
              <a:t>al, JINST 16 </a:t>
            </a:r>
            <a:r>
              <a:rPr lang="hu-HU" sz="1400" i="1" dirty="0"/>
              <a:t>(</a:t>
            </a:r>
            <a:r>
              <a:rPr lang="en-US" sz="1400" i="1" dirty="0"/>
              <a:t>2021</a:t>
            </a:r>
            <a:r>
              <a:rPr lang="hu-HU" sz="1400" i="1" dirty="0"/>
              <a:t>)</a:t>
            </a:r>
            <a:r>
              <a:rPr lang="en-US" sz="1400" i="1" dirty="0"/>
              <a:t> P03003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E8FA3C1-CAA9-4626-9C61-A793C77B155D}"/>
              </a:ext>
            </a:extLst>
          </p:cNvPr>
          <p:cNvSpPr txBox="1"/>
          <p:nvPr/>
        </p:nvSpPr>
        <p:spPr>
          <a:xfrm>
            <a:off x="8207816" y="1024120"/>
            <a:ext cx="212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Multilayer pinhole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6DFD151-8516-4B9D-A27A-5A4D3F8CF92E}"/>
              </a:ext>
            </a:extLst>
          </p:cNvPr>
          <p:cNvSpPr txBox="1"/>
          <p:nvPr/>
        </p:nvSpPr>
        <p:spPr>
          <a:xfrm>
            <a:off x="6487616" y="3884814"/>
            <a:ext cx="319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Plasma volume changes vs B</a:t>
            </a:r>
          </a:p>
        </p:txBody>
      </p:sp>
    </p:spTree>
    <p:extLst>
      <p:ext uri="{BB962C8B-B14F-4D97-AF65-F5344CB8AC3E}">
        <p14:creationId xmlns:p14="http://schemas.microsoft.com/office/powerpoint/2010/main" val="1442210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AEB152-CDEC-4AA4-93F7-DE700121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93" y="130819"/>
            <a:ext cx="10058400" cy="1609344"/>
          </a:xfrm>
        </p:spPr>
        <p:txBody>
          <a:bodyPr/>
          <a:lstStyle/>
          <a:p>
            <a:r>
              <a:rPr lang="hu-HU" dirty="0"/>
              <a:t>Plasma </a:t>
            </a:r>
            <a:r>
              <a:rPr lang="hu-HU" dirty="0" err="1"/>
              <a:t>losses</a:t>
            </a:r>
            <a:r>
              <a:rPr lang="hu-HU" dirty="0"/>
              <a:t> </a:t>
            </a:r>
            <a:r>
              <a:rPr lang="hu-HU" dirty="0" err="1"/>
              <a:t>vs</a:t>
            </a:r>
            <a:r>
              <a:rPr lang="hu-HU" dirty="0"/>
              <a:t> </a:t>
            </a:r>
            <a:r>
              <a:rPr lang="hu-HU" dirty="0" err="1"/>
              <a:t>Instability</a:t>
            </a:r>
            <a:endParaRPr lang="hu-HU" dirty="0"/>
          </a:p>
        </p:txBody>
      </p:sp>
      <p:pic>
        <p:nvPicPr>
          <p:cNvPr id="4" name="Immagine 663704548">
            <a:extLst>
              <a:ext uri="{FF2B5EF4-FFF2-40B4-BE49-F238E27FC236}">
                <a16:creationId xmlns:a16="http://schemas.microsoft.com/office/drawing/2014/main" id="{391066D0-5BD8-4101-BAE2-687D10D02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11" y="3809317"/>
            <a:ext cx="2896944" cy="2214919"/>
          </a:xfrm>
          <a:prstGeom prst="rect">
            <a:avLst/>
          </a:prstGeom>
        </p:spPr>
      </p:pic>
      <p:pic>
        <p:nvPicPr>
          <p:cNvPr id="5" name="Immagine 783646920">
            <a:extLst>
              <a:ext uri="{FF2B5EF4-FFF2-40B4-BE49-F238E27FC236}">
                <a16:creationId xmlns:a16="http://schemas.microsoft.com/office/drawing/2014/main" id="{41BD4F18-36AA-4374-90F9-3091C16D8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98" y="1666644"/>
            <a:ext cx="2706370" cy="206883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1ACAC1D-0146-4F6A-96D6-06631DF5935C}"/>
              </a:ext>
            </a:extLst>
          </p:cNvPr>
          <p:cNvSpPr txBox="1"/>
          <p:nvPr/>
        </p:nvSpPr>
        <p:spPr>
          <a:xfrm>
            <a:off x="205993" y="1777455"/>
            <a:ext cx="43751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Two parameters are indtroduced succesfully:</a:t>
            </a:r>
          </a:p>
          <a:p>
            <a:endParaRPr lang="en-US"/>
          </a:p>
          <a:p>
            <a:r>
              <a:rPr lang="en-US"/>
              <a:t>R_LP: ratio of plasma losses and plasma counts &lt;-&gt; correlation with instability strength</a:t>
            </a:r>
          </a:p>
          <a:p>
            <a:endParaRPr lang="en-US"/>
          </a:p>
          <a:p>
            <a:r>
              <a:rPr lang="en-US"/>
              <a:t>K: centralization, central over side counts ratio &lt;-&gt; anticorrelation  with instability</a:t>
            </a:r>
          </a:p>
          <a:p>
            <a:endParaRPr lang="en-US"/>
          </a:p>
        </p:txBody>
      </p:sp>
      <p:pic>
        <p:nvPicPr>
          <p:cNvPr id="7" name="Immagine 783669975">
            <a:extLst>
              <a:ext uri="{FF2B5EF4-FFF2-40B4-BE49-F238E27FC236}">
                <a16:creationId xmlns:a16="http://schemas.microsoft.com/office/drawing/2014/main" id="{75104806-4F6F-4506-A2BF-40D51F88BA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65" y="1850987"/>
            <a:ext cx="3579668" cy="405301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8A21524-80A4-4CA1-8B23-265E37DE7856}"/>
              </a:ext>
            </a:extLst>
          </p:cNvPr>
          <p:cNvSpPr txBox="1"/>
          <p:nvPr/>
        </p:nvSpPr>
        <p:spPr>
          <a:xfrm>
            <a:off x="377151" y="5226461"/>
            <a:ext cx="4204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Mascali et al, PPCF, just accepted for publication </a:t>
            </a:r>
            <a:r>
              <a:rPr lang="en-US" sz="1400" i="1">
                <a:sym typeface="Wingdings" panose="05000000000000000000" pitchFamily="2" charset="2"/>
              </a:rPr>
              <a:t></a:t>
            </a:r>
            <a:endParaRPr lang="en-US" sz="1400" i="1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0717FAF-7C55-433F-837D-D2196393E85D}"/>
              </a:ext>
            </a:extLst>
          </p:cNvPr>
          <p:cNvSpPr txBox="1"/>
          <p:nvPr/>
        </p:nvSpPr>
        <p:spPr>
          <a:xfrm>
            <a:off x="5749591" y="1223087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R_LP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77DFC50-606C-46B4-9FB1-3EF80FF709AB}"/>
              </a:ext>
            </a:extLst>
          </p:cNvPr>
          <p:cNvSpPr txBox="1"/>
          <p:nvPr/>
        </p:nvSpPr>
        <p:spPr>
          <a:xfrm>
            <a:off x="9241260" y="1297312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D1868EB9-093E-41BA-B327-8099CA2B8679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/>
              <a:t>PANDORA </a:t>
            </a:r>
            <a:r>
              <a:rPr lang="hu-HU" sz="1600" i="1" dirty="0" err="1"/>
              <a:t>Progress</a:t>
            </a:r>
            <a:r>
              <a:rPr lang="hu-HU" sz="1600" i="1" dirty="0"/>
              <a:t> Meeting, 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3404187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9F4082-D81E-4D39-B315-2285D4848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320"/>
            <a:ext cx="10058400" cy="1609344"/>
          </a:xfrm>
        </p:spPr>
        <p:txBody>
          <a:bodyPr/>
          <a:lstStyle/>
          <a:p>
            <a:r>
              <a:rPr lang="en-US"/>
              <a:t>Spatially resolved soft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B6CAC5A1-8CE9-4913-A789-8FF4B143D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953872"/>
              </p:ext>
            </p:extLst>
          </p:nvPr>
        </p:nvGraphicFramePr>
        <p:xfrm>
          <a:off x="2041811" y="12051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1D7C1A96-D8BD-42B4-A763-B32283423183}"/>
              </a:ext>
            </a:extLst>
          </p:cNvPr>
          <p:cNvSpPr txBox="1"/>
          <p:nvPr/>
        </p:nvSpPr>
        <p:spPr>
          <a:xfrm>
            <a:off x="7874459" y="4358962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exposure time (ms)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Thousands of frames for one image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 pixels as a single photon detector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Spectrally and spatially resolved information</a:t>
            </a:r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044343BF-0A19-46C3-BFF1-CE1E315FA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653548"/>
              </p:ext>
            </p:extLst>
          </p:nvPr>
        </p:nvGraphicFramePr>
        <p:xfrm>
          <a:off x="2194211" y="13575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F0B97B9C-D637-42D8-86EA-2BF838464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631899"/>
              </p:ext>
            </p:extLst>
          </p:nvPr>
        </p:nvGraphicFramePr>
        <p:xfrm>
          <a:off x="2346611" y="15099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áblázat 7">
            <a:extLst>
              <a:ext uri="{FF2B5EF4-FFF2-40B4-BE49-F238E27FC236}">
                <a16:creationId xmlns:a16="http://schemas.microsoft.com/office/drawing/2014/main" id="{D77D8DBC-8449-4555-A9C5-D5CE8953D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705084"/>
              </p:ext>
            </p:extLst>
          </p:nvPr>
        </p:nvGraphicFramePr>
        <p:xfrm>
          <a:off x="2499011" y="16623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áblázat 8">
            <a:extLst>
              <a:ext uri="{FF2B5EF4-FFF2-40B4-BE49-F238E27FC236}">
                <a16:creationId xmlns:a16="http://schemas.microsoft.com/office/drawing/2014/main" id="{0251060D-E933-41A1-B38C-2F5F0B57D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017638"/>
              </p:ext>
            </p:extLst>
          </p:nvPr>
        </p:nvGraphicFramePr>
        <p:xfrm>
          <a:off x="2651411" y="18147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áblázat 9">
            <a:extLst>
              <a:ext uri="{FF2B5EF4-FFF2-40B4-BE49-F238E27FC236}">
                <a16:creationId xmlns:a16="http://schemas.microsoft.com/office/drawing/2014/main" id="{780D0815-1C5E-4472-9FF6-F1D397FB1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421872"/>
              </p:ext>
            </p:extLst>
          </p:nvPr>
        </p:nvGraphicFramePr>
        <p:xfrm>
          <a:off x="2803811" y="19671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" name="Táblázat 10">
            <a:extLst>
              <a:ext uri="{FF2B5EF4-FFF2-40B4-BE49-F238E27FC236}">
                <a16:creationId xmlns:a16="http://schemas.microsoft.com/office/drawing/2014/main" id="{93D23481-22A8-4860-A421-401D7F01B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321111"/>
              </p:ext>
            </p:extLst>
          </p:nvPr>
        </p:nvGraphicFramePr>
        <p:xfrm>
          <a:off x="2956211" y="21195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áblázat 11">
            <a:extLst>
              <a:ext uri="{FF2B5EF4-FFF2-40B4-BE49-F238E27FC236}">
                <a16:creationId xmlns:a16="http://schemas.microsoft.com/office/drawing/2014/main" id="{BA96F6CF-871E-4709-838D-A2E5C7723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37629"/>
              </p:ext>
            </p:extLst>
          </p:nvPr>
        </p:nvGraphicFramePr>
        <p:xfrm>
          <a:off x="3108611" y="22719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áblázat 12">
            <a:extLst>
              <a:ext uri="{FF2B5EF4-FFF2-40B4-BE49-F238E27FC236}">
                <a16:creationId xmlns:a16="http://schemas.microsoft.com/office/drawing/2014/main" id="{FD1B1E22-5524-4231-8939-3334F0801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798452"/>
              </p:ext>
            </p:extLst>
          </p:nvPr>
        </p:nvGraphicFramePr>
        <p:xfrm>
          <a:off x="3261011" y="24243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4" name="Táblázat 13">
            <a:extLst>
              <a:ext uri="{FF2B5EF4-FFF2-40B4-BE49-F238E27FC236}">
                <a16:creationId xmlns:a16="http://schemas.microsoft.com/office/drawing/2014/main" id="{DB834E1F-4F39-44B1-AA83-6CC56A8E5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611661"/>
              </p:ext>
            </p:extLst>
          </p:nvPr>
        </p:nvGraphicFramePr>
        <p:xfrm>
          <a:off x="3413411" y="25767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AE1381BB-7EEF-4B3E-B91A-F7F5C2CA7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731589"/>
              </p:ext>
            </p:extLst>
          </p:nvPr>
        </p:nvGraphicFramePr>
        <p:xfrm>
          <a:off x="3565811" y="27291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634E1CB4-B4C5-43E2-85A2-4727A35DC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087783"/>
              </p:ext>
            </p:extLst>
          </p:nvPr>
        </p:nvGraphicFramePr>
        <p:xfrm>
          <a:off x="3718211" y="28815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7" name="Táblázat 16">
            <a:extLst>
              <a:ext uri="{FF2B5EF4-FFF2-40B4-BE49-F238E27FC236}">
                <a16:creationId xmlns:a16="http://schemas.microsoft.com/office/drawing/2014/main" id="{ADE1928F-C21B-4146-B1E9-6869BBBB2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790156"/>
              </p:ext>
            </p:extLst>
          </p:nvPr>
        </p:nvGraphicFramePr>
        <p:xfrm>
          <a:off x="3870611" y="30339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áblázat 17">
            <a:extLst>
              <a:ext uri="{FF2B5EF4-FFF2-40B4-BE49-F238E27FC236}">
                <a16:creationId xmlns:a16="http://schemas.microsoft.com/office/drawing/2014/main" id="{4C593252-A47B-4EEF-BE89-68C907C34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731763"/>
              </p:ext>
            </p:extLst>
          </p:nvPr>
        </p:nvGraphicFramePr>
        <p:xfrm>
          <a:off x="4023011" y="31863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E0AA78D6-0DEE-49CC-8B38-39EE92A54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148786"/>
              </p:ext>
            </p:extLst>
          </p:nvPr>
        </p:nvGraphicFramePr>
        <p:xfrm>
          <a:off x="4175411" y="33387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26D03C99-DBD7-459B-95A7-D22FAB922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635313"/>
              </p:ext>
            </p:extLst>
          </p:nvPr>
        </p:nvGraphicFramePr>
        <p:xfrm>
          <a:off x="4327811" y="34911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1" name="Táblázat 20">
            <a:extLst>
              <a:ext uri="{FF2B5EF4-FFF2-40B4-BE49-F238E27FC236}">
                <a16:creationId xmlns:a16="http://schemas.microsoft.com/office/drawing/2014/main" id="{F60E582B-EA98-4F37-8216-186A1A17C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170624"/>
              </p:ext>
            </p:extLst>
          </p:nvPr>
        </p:nvGraphicFramePr>
        <p:xfrm>
          <a:off x="4480211" y="36435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2" name="Táblázat 21">
            <a:extLst>
              <a:ext uri="{FF2B5EF4-FFF2-40B4-BE49-F238E27FC236}">
                <a16:creationId xmlns:a16="http://schemas.microsoft.com/office/drawing/2014/main" id="{84949E15-0000-4007-B117-A63353665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05431"/>
              </p:ext>
            </p:extLst>
          </p:nvPr>
        </p:nvGraphicFramePr>
        <p:xfrm>
          <a:off x="4632611" y="3795931"/>
          <a:ext cx="3120008" cy="292608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3" name="Táblázat 22">
            <a:extLst>
              <a:ext uri="{FF2B5EF4-FFF2-40B4-BE49-F238E27FC236}">
                <a16:creationId xmlns:a16="http://schemas.microsoft.com/office/drawing/2014/main" id="{DA149FDE-6164-4514-BE58-69DD375E9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212544"/>
              </p:ext>
            </p:extLst>
          </p:nvPr>
        </p:nvGraphicFramePr>
        <p:xfrm>
          <a:off x="7850795" y="1277139"/>
          <a:ext cx="3120008" cy="2682240"/>
        </p:xfrm>
        <a:graphic>
          <a:graphicData uri="http://schemas.openxmlformats.org/drawingml/2006/table">
            <a:tbl>
              <a:tblPr bandRow="1"/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47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25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30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20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4" name="Jobbra nyíl 80">
            <a:extLst>
              <a:ext uri="{FF2B5EF4-FFF2-40B4-BE49-F238E27FC236}">
                <a16:creationId xmlns:a16="http://schemas.microsoft.com/office/drawing/2014/main" id="{4D99FD53-7ABA-468C-B48F-63AFE9FC3768}"/>
              </a:ext>
            </a:extLst>
          </p:cNvPr>
          <p:cNvSpPr/>
          <p:nvPr/>
        </p:nvSpPr>
        <p:spPr>
          <a:xfrm>
            <a:off x="6650323" y="2141235"/>
            <a:ext cx="978408" cy="484632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artalom helye 2">
            <a:extLst>
              <a:ext uri="{FF2B5EF4-FFF2-40B4-BE49-F238E27FC236}">
                <a16:creationId xmlns:a16="http://schemas.microsoft.com/office/drawing/2014/main" id="{CDA0EDC4-437E-423C-9DC5-3EEC89A46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707" y="5594787"/>
            <a:ext cx="3144528" cy="952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Spectrally resolved</a:t>
            </a:r>
          </a:p>
          <a:p>
            <a:pPr marL="0" indent="0">
              <a:buNone/>
            </a:pPr>
            <a:r>
              <a:rPr lang="en-US"/>
              <a:t>Single photon counting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CE9D5CF5-32FA-4FD2-BF32-A8F5CA60F41E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PANDORA Progress Meeting, 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49546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09CC6A-FD58-4653-BF9B-02E41751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hu-HU" dirty="0" err="1"/>
              <a:t>Spatially</a:t>
            </a:r>
            <a:r>
              <a:rPr lang="hu-HU" dirty="0"/>
              <a:t> </a:t>
            </a:r>
            <a:r>
              <a:rPr lang="hu-HU" dirty="0" err="1"/>
              <a:t>resolved</a:t>
            </a:r>
            <a:r>
              <a:rPr lang="hu-HU" dirty="0"/>
              <a:t> </a:t>
            </a:r>
            <a:r>
              <a:rPr lang="hu-HU" dirty="0" err="1"/>
              <a:t>soft</a:t>
            </a:r>
            <a:r>
              <a:rPr lang="hu-HU" dirty="0"/>
              <a:t> – Low </a:t>
            </a:r>
            <a:r>
              <a:rPr lang="hu-HU" dirty="0" err="1"/>
              <a:t>power</a:t>
            </a:r>
            <a:endParaRPr lang="hu-HU" dirty="0"/>
          </a:p>
        </p:txBody>
      </p:sp>
      <p:pic>
        <p:nvPicPr>
          <p:cNvPr id="11" name="Immagine 1">
            <a:extLst>
              <a:ext uri="{FF2B5EF4-FFF2-40B4-BE49-F238E27FC236}">
                <a16:creationId xmlns:a16="http://schemas.microsoft.com/office/drawing/2014/main" id="{5AF0E8EE-E30D-4414-8D12-0AF56B50DA3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4"/>
          <a:stretch/>
        </p:blipFill>
        <p:spPr bwMode="auto">
          <a:xfrm>
            <a:off x="1391971" y="1457953"/>
            <a:ext cx="5760085" cy="2639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030D784F-4C6B-4E58-AC6C-B53A877BC2EE}"/>
              </a:ext>
            </a:extLst>
          </p:cNvPr>
          <p:cNvSpPr txBox="1"/>
          <p:nvPr/>
        </p:nvSpPr>
        <p:spPr>
          <a:xfrm>
            <a:off x="7475699" y="1372642"/>
            <a:ext cx="40829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frames: 3500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time of one frame: 150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parameters: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100 % coils current,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= 30W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 = 12.84 GHz,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plasma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ROIs: 1)Plasma region 2) extraction hole region, 3) extraction plate, 4) extraction plate, 5)lateral wall of the plasma chamber</a:t>
            </a:r>
          </a:p>
        </p:txBody>
      </p:sp>
      <p:pic>
        <p:nvPicPr>
          <p:cNvPr id="13" name="Picture 2" descr="C:\Users\Rácz\Documents\Ricsi\Dokumentáció\Publikációk\RR_publ\ECRIS_WS\ECRIS_workshop_2016\talk\Whole_image_semilog.tif">
            <a:extLst>
              <a:ext uri="{FF2B5EF4-FFF2-40B4-BE49-F238E27FC236}">
                <a16:creationId xmlns:a16="http://schemas.microsoft.com/office/drawing/2014/main" id="{7A4F7EC3-82AE-43C5-9FE3-73D3DF59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09" y="4180954"/>
            <a:ext cx="5472608" cy="217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557E96C7-B156-44C6-B891-64E09CEB56C8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6509692" y="5856791"/>
            <a:ext cx="900000" cy="2340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églalap 14">
            <a:extLst>
              <a:ext uri="{FF2B5EF4-FFF2-40B4-BE49-F238E27FC236}">
                <a16:creationId xmlns:a16="http://schemas.microsoft.com/office/drawing/2014/main" id="{921F105D-30F4-47CF-BCB8-35F0AB92D1A5}"/>
              </a:ext>
            </a:extLst>
          </p:cNvPr>
          <p:cNvSpPr/>
          <p:nvPr/>
        </p:nvSpPr>
        <p:spPr>
          <a:xfrm>
            <a:off x="7152056" y="5784783"/>
            <a:ext cx="2974358" cy="6120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Spectra of the whole image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DB5507AA-7DBE-40C0-A030-66D51F2F040B}"/>
              </a:ext>
            </a:extLst>
          </p:cNvPr>
          <p:cNvSpPr/>
          <p:nvPr/>
        </p:nvSpPr>
        <p:spPr>
          <a:xfrm>
            <a:off x="2674826" y="2925360"/>
            <a:ext cx="178780" cy="155442"/>
          </a:xfrm>
          <a:prstGeom prst="rect">
            <a:avLst/>
          </a:pr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718B6A7B-F78D-4B41-AB8C-4320F0FABE8D}"/>
              </a:ext>
            </a:extLst>
          </p:cNvPr>
          <p:cNvSpPr txBox="1"/>
          <p:nvPr/>
        </p:nvSpPr>
        <p:spPr>
          <a:xfrm>
            <a:off x="2452788" y="274079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FFFF00"/>
                </a:solidFill>
              </a:rPr>
              <a:t>5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6153658-389D-4E06-BDF3-964C57CAE5AB}"/>
              </a:ext>
            </a:extLst>
          </p:cNvPr>
          <p:cNvSpPr txBox="1"/>
          <p:nvPr/>
        </p:nvSpPr>
        <p:spPr>
          <a:xfrm>
            <a:off x="2061518" y="1055027"/>
            <a:ext cx="4671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Superposition of the photon counted frames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DC258B69-A1F3-45DA-9C88-716E2E1C1E17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/>
              <a:t>PANDORA </a:t>
            </a:r>
            <a:r>
              <a:rPr lang="hu-HU" sz="1600" i="1" dirty="0" err="1"/>
              <a:t>Progress</a:t>
            </a:r>
            <a:r>
              <a:rPr lang="hu-HU" sz="1600" i="1" dirty="0"/>
              <a:t> Meeting, December 16, 2021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CD4090F0-E595-4FF0-AE49-91D7821DA463}"/>
              </a:ext>
            </a:extLst>
          </p:cNvPr>
          <p:cNvSpPr txBox="1"/>
          <p:nvPr/>
        </p:nvSpPr>
        <p:spPr>
          <a:xfrm>
            <a:off x="7654986" y="5145167"/>
            <a:ext cx="2370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i="1" dirty="0"/>
              <a:t>Rácz</a:t>
            </a:r>
            <a:r>
              <a:rPr lang="en-US" sz="1400" i="1" dirty="0"/>
              <a:t> </a:t>
            </a:r>
            <a:r>
              <a:rPr lang="hu-HU" sz="1400" i="1" dirty="0" err="1"/>
              <a:t>et</a:t>
            </a:r>
            <a:r>
              <a:rPr lang="hu-HU" sz="1400" i="1" dirty="0"/>
              <a:t> </a:t>
            </a:r>
            <a:r>
              <a:rPr lang="en-US" sz="1400" i="1" dirty="0"/>
              <a:t>al,</a:t>
            </a:r>
            <a:r>
              <a:rPr lang="hu-HU" sz="1400" i="1" dirty="0"/>
              <a:t> 26 (2017) 075011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375319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09CC6A-FD58-4653-BF9B-02E41751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hu-HU" dirty="0" err="1"/>
              <a:t>Spatially</a:t>
            </a:r>
            <a:r>
              <a:rPr lang="hu-HU" dirty="0"/>
              <a:t> </a:t>
            </a:r>
            <a:r>
              <a:rPr lang="hu-HU" dirty="0" err="1"/>
              <a:t>resolved</a:t>
            </a:r>
            <a:r>
              <a:rPr lang="hu-HU" dirty="0"/>
              <a:t> </a:t>
            </a:r>
            <a:r>
              <a:rPr lang="hu-HU" dirty="0" err="1"/>
              <a:t>soft</a:t>
            </a:r>
            <a:r>
              <a:rPr lang="hu-HU" dirty="0"/>
              <a:t> – </a:t>
            </a:r>
            <a:r>
              <a:rPr lang="hu-HU" dirty="0" err="1"/>
              <a:t>low</a:t>
            </a:r>
            <a:r>
              <a:rPr lang="hu-HU" dirty="0"/>
              <a:t> </a:t>
            </a:r>
            <a:r>
              <a:rPr lang="hu-HU" dirty="0" err="1"/>
              <a:t>power</a:t>
            </a:r>
            <a:endParaRPr lang="hu-HU" dirty="0"/>
          </a:p>
        </p:txBody>
      </p:sp>
      <p:pic>
        <p:nvPicPr>
          <p:cNvPr id="19" name="Immagine 2">
            <a:extLst>
              <a:ext uri="{FF2B5EF4-FFF2-40B4-BE49-F238E27FC236}">
                <a16:creationId xmlns:a16="http://schemas.microsoft.com/office/drawing/2014/main" id="{6950E70A-74DE-4335-B304-89A032E8D76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45" b="46485"/>
          <a:stretch/>
        </p:blipFill>
        <p:spPr bwMode="auto">
          <a:xfrm>
            <a:off x="3809987" y="1696326"/>
            <a:ext cx="4752528" cy="390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magine 1">
            <a:extLst>
              <a:ext uri="{FF2B5EF4-FFF2-40B4-BE49-F238E27FC236}">
                <a16:creationId xmlns:a16="http://schemas.microsoft.com/office/drawing/2014/main" id="{991A98EB-81E3-46A7-B037-F44C9B1B470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4"/>
          <a:stretch/>
        </p:blipFill>
        <p:spPr bwMode="auto">
          <a:xfrm>
            <a:off x="485065" y="1918273"/>
            <a:ext cx="2952328" cy="1368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E64EFBD0-643D-4086-9D92-7A84E00397F2}"/>
              </a:ext>
            </a:extLst>
          </p:cNvPr>
          <p:cNvSpPr txBox="1"/>
          <p:nvPr/>
        </p:nvSpPr>
        <p:spPr>
          <a:xfrm>
            <a:off x="450079" y="1639162"/>
            <a:ext cx="3389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Superposition of the photon counted frames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9CCD6F3E-5CAB-4B30-BB51-87CDF4E2D5CD}"/>
              </a:ext>
            </a:extLst>
          </p:cNvPr>
          <p:cNvSpPr txBox="1"/>
          <p:nvPr/>
        </p:nvSpPr>
        <p:spPr>
          <a:xfrm>
            <a:off x="676401" y="3295346"/>
            <a:ext cx="2914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comparison at different ROIs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E26F59D9-995F-4477-8E47-82D2F1AF61B1}"/>
              </a:ext>
            </a:extLst>
          </p:cNvPr>
          <p:cNvSpPr txBox="1"/>
          <p:nvPr/>
        </p:nvSpPr>
        <p:spPr>
          <a:xfrm>
            <a:off x="8689370" y="2166791"/>
            <a:ext cx="30427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Intense Argon K peak at ROI-1 and ROI-2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 to 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Aluminum K peak at ROI-4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corresponds to the Al plasma 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ROI-3 shows the characteristics of both groups (ROI-1-2, and ROI-4)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axial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ROI-5 shows K peaks of Fe/Co/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and Ni  lateral wall of the SS plasma chamber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C:\Users\Rácz\Documents\Ricsi\Dokumentáció\Publikációk\RR_publ\ECRIS_WS\ECRIS_workshop_2016\talk\Comparison_among_ROIs_1284GHz_new.tif">
            <a:extLst>
              <a:ext uri="{FF2B5EF4-FFF2-40B4-BE49-F238E27FC236}">
                <a16:creationId xmlns:a16="http://schemas.microsoft.com/office/drawing/2014/main" id="{A1CD0FDA-5A39-4141-8B53-DD7CF03DA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5" y="3638493"/>
            <a:ext cx="3320389" cy="187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églalap 24">
            <a:extLst>
              <a:ext uri="{FF2B5EF4-FFF2-40B4-BE49-F238E27FC236}">
                <a16:creationId xmlns:a16="http://schemas.microsoft.com/office/drawing/2014/main" id="{DC5EEAE5-B8AA-4AE6-95FC-678A592283F4}"/>
              </a:ext>
            </a:extLst>
          </p:cNvPr>
          <p:cNvSpPr/>
          <p:nvPr/>
        </p:nvSpPr>
        <p:spPr>
          <a:xfrm>
            <a:off x="1145691" y="2683278"/>
            <a:ext cx="108000" cy="108000"/>
          </a:xfrm>
          <a:prstGeom prst="rect">
            <a:avLst/>
          </a:pr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A3AA944C-351B-422B-B685-F769A14236D5}"/>
              </a:ext>
            </a:extLst>
          </p:cNvPr>
          <p:cNvSpPr txBox="1"/>
          <p:nvPr/>
        </p:nvSpPr>
        <p:spPr>
          <a:xfrm>
            <a:off x="981750" y="2588075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00" dirty="0">
                <a:solidFill>
                  <a:srgbClr val="FFFF00"/>
                </a:solidFill>
              </a:rPr>
              <a:t>5</a:t>
            </a:r>
            <a:endParaRPr lang="en-US" sz="700" dirty="0">
              <a:solidFill>
                <a:srgbClr val="FFFF00"/>
              </a:solidFill>
            </a:endParaRPr>
          </a:p>
        </p:txBody>
      </p:sp>
      <p:pic>
        <p:nvPicPr>
          <p:cNvPr id="27" name="Immagine 2">
            <a:extLst>
              <a:ext uri="{FF2B5EF4-FFF2-40B4-BE49-F238E27FC236}">
                <a16:creationId xmlns:a16="http://schemas.microsoft.com/office/drawing/2014/main" id="{6E36325E-7163-474A-84C4-9982D8D9DF6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5" b="47672"/>
          <a:stretch/>
        </p:blipFill>
        <p:spPr bwMode="auto">
          <a:xfrm>
            <a:off x="4062015" y="1696326"/>
            <a:ext cx="4500500" cy="38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45FFF067-FABF-45A9-A676-7B3B450FC92B}"/>
              </a:ext>
            </a:extLst>
          </p:cNvPr>
          <p:cNvSpPr txBox="1"/>
          <p:nvPr/>
        </p:nvSpPr>
        <p:spPr>
          <a:xfrm>
            <a:off x="5034123" y="1454496"/>
            <a:ext cx="281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 of the selected ROIs</a:t>
            </a:r>
          </a:p>
        </p:txBody>
      </p:sp>
      <p:pic>
        <p:nvPicPr>
          <p:cNvPr id="29" name="Immagine 2">
            <a:extLst>
              <a:ext uri="{FF2B5EF4-FFF2-40B4-BE49-F238E27FC236}">
                <a16:creationId xmlns:a16="http://schemas.microsoft.com/office/drawing/2014/main" id="{9B61082F-2E01-4B23-8E3C-0E69922FB03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53373" r="53036"/>
          <a:stretch/>
        </p:blipFill>
        <p:spPr bwMode="auto">
          <a:xfrm>
            <a:off x="4062015" y="1974118"/>
            <a:ext cx="4500500" cy="375510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0" name="Immagine 2">
            <a:extLst>
              <a:ext uri="{FF2B5EF4-FFF2-40B4-BE49-F238E27FC236}">
                <a16:creationId xmlns:a16="http://schemas.microsoft.com/office/drawing/2014/main" id="{123D50C2-1A7E-46AC-9DC5-11BFBF77E1C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0" t="52572"/>
          <a:stretch/>
        </p:blipFill>
        <p:spPr bwMode="auto">
          <a:xfrm>
            <a:off x="4243126" y="2027192"/>
            <a:ext cx="4319389" cy="357240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1" name="Immagine 1">
            <a:extLst>
              <a:ext uri="{FF2B5EF4-FFF2-40B4-BE49-F238E27FC236}">
                <a16:creationId xmlns:a16="http://schemas.microsoft.com/office/drawing/2014/main" id="{274FE907-5884-4938-B7B6-6D5BE9820D9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t="42138" r="61336" b="27374"/>
          <a:stretch/>
        </p:blipFill>
        <p:spPr bwMode="auto">
          <a:xfrm>
            <a:off x="4879079" y="2102952"/>
            <a:ext cx="3541294" cy="1537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églalap 31">
            <a:extLst>
              <a:ext uri="{FF2B5EF4-FFF2-40B4-BE49-F238E27FC236}">
                <a16:creationId xmlns:a16="http://schemas.microsoft.com/office/drawing/2014/main" id="{BF16BCBF-F609-401D-B22C-C412E0EC5B12}"/>
              </a:ext>
            </a:extLst>
          </p:cNvPr>
          <p:cNvSpPr/>
          <p:nvPr/>
        </p:nvSpPr>
        <p:spPr>
          <a:xfrm>
            <a:off x="5992025" y="2927884"/>
            <a:ext cx="450029" cy="432048"/>
          </a:xfrm>
          <a:prstGeom prst="rect">
            <a:avLst/>
          </a:pr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06D3C4EE-A0EC-4C96-A63D-406901E7C908}"/>
              </a:ext>
            </a:extLst>
          </p:cNvPr>
          <p:cNvSpPr txBox="1"/>
          <p:nvPr/>
        </p:nvSpPr>
        <p:spPr>
          <a:xfrm>
            <a:off x="5540053" y="267169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C:\Users\Rácz\Documents\Ricsi\Dokumentáció\Publikációk\RR_publ\ECRIS_WS\ECRIS_workshop_2016\talk\Chamber_walls_spectrum.tif">
            <a:extLst>
              <a:ext uri="{FF2B5EF4-FFF2-40B4-BE49-F238E27FC236}">
                <a16:creationId xmlns:a16="http://schemas.microsoft.com/office/drawing/2014/main" id="{26EE214C-0206-4827-BCD0-1376A4BF6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25752" r="8988" b="3586"/>
          <a:stretch/>
        </p:blipFill>
        <p:spPr bwMode="auto">
          <a:xfrm>
            <a:off x="4369981" y="3647964"/>
            <a:ext cx="4140400" cy="20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zövegdoboz 34">
            <a:extLst>
              <a:ext uri="{FF2B5EF4-FFF2-40B4-BE49-F238E27FC236}">
                <a16:creationId xmlns:a16="http://schemas.microsoft.com/office/drawing/2014/main" id="{968218E7-4A97-4E6F-8AD1-EAF9921AC109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/>
              <a:t>PANDORA </a:t>
            </a:r>
            <a:r>
              <a:rPr lang="hu-HU" sz="1600" i="1" dirty="0" err="1"/>
              <a:t>Progress</a:t>
            </a:r>
            <a:r>
              <a:rPr lang="hu-HU" sz="1600" i="1" dirty="0"/>
              <a:t> Meeting, 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182744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09CC6A-FD58-4653-BF9B-02E41751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hu-HU" dirty="0" err="1"/>
              <a:t>Spatially</a:t>
            </a:r>
            <a:r>
              <a:rPr lang="hu-HU" dirty="0"/>
              <a:t> </a:t>
            </a:r>
            <a:r>
              <a:rPr lang="hu-HU" dirty="0" err="1"/>
              <a:t>resolved</a:t>
            </a:r>
            <a:r>
              <a:rPr lang="hu-HU" dirty="0"/>
              <a:t> </a:t>
            </a:r>
            <a:r>
              <a:rPr lang="hu-HU" dirty="0" err="1"/>
              <a:t>soft</a:t>
            </a:r>
            <a:r>
              <a:rPr lang="hu-HU" dirty="0"/>
              <a:t> – </a:t>
            </a:r>
            <a:r>
              <a:rPr lang="hu-HU" dirty="0" err="1"/>
              <a:t>low</a:t>
            </a:r>
            <a:r>
              <a:rPr lang="hu-HU" dirty="0"/>
              <a:t> </a:t>
            </a:r>
            <a:r>
              <a:rPr lang="hu-HU" dirty="0" err="1"/>
              <a:t>power</a:t>
            </a:r>
            <a:endParaRPr lang="hu-HU" dirty="0"/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E62ADCE7-398A-450F-94FF-104DE345F19E}"/>
              </a:ext>
            </a:extLst>
          </p:cNvPr>
          <p:cNvSpPr txBox="1"/>
          <p:nvPr/>
        </p:nvSpPr>
        <p:spPr>
          <a:xfrm>
            <a:off x="539428" y="5584971"/>
            <a:ext cx="294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energy electrons  lose mainly axially </a:t>
            </a:r>
          </a:p>
        </p:txBody>
      </p:sp>
      <p:pic>
        <p:nvPicPr>
          <p:cNvPr id="37" name="Immagine 1">
            <a:extLst>
              <a:ext uri="{FF2B5EF4-FFF2-40B4-BE49-F238E27FC236}">
                <a16:creationId xmlns:a16="http://schemas.microsoft.com/office/drawing/2014/main" id="{5CCCCF8B-B88E-4D83-A78F-94C5110372A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7358"/>
          <a:stretch/>
        </p:blipFill>
        <p:spPr bwMode="auto">
          <a:xfrm>
            <a:off x="293801" y="3280715"/>
            <a:ext cx="8964568" cy="218307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zövegdoboz 37">
            <a:extLst>
              <a:ext uri="{FF2B5EF4-FFF2-40B4-BE49-F238E27FC236}">
                <a16:creationId xmlns:a16="http://schemas.microsoft.com/office/drawing/2014/main" id="{D492E420-1A5B-47DB-9297-5F96F981045E}"/>
              </a:ext>
            </a:extLst>
          </p:cNvPr>
          <p:cNvSpPr txBox="1"/>
          <p:nvPr/>
        </p:nvSpPr>
        <p:spPr>
          <a:xfrm>
            <a:off x="3430415" y="5584971"/>
            <a:ext cx="2941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distribution of the argon plasma; dense in magnetic gap position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94F3E103-59FE-4CE5-87EE-4AD72AE8654C}"/>
              </a:ext>
            </a:extLst>
          </p:cNvPr>
          <p:cNvSpPr txBox="1"/>
          <p:nvPr/>
        </p:nvSpPr>
        <p:spPr>
          <a:xfrm>
            <a:off x="6316708" y="5584970"/>
            <a:ext cx="294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energy electrons  lose mainly radially </a:t>
            </a:r>
          </a:p>
        </p:txBody>
      </p:sp>
      <p:pic>
        <p:nvPicPr>
          <p:cNvPr id="40" name="Picture 2" descr="C:\Users\Rácz\Documents\Ricsi\Dokumentáció\Publikációk\RR_publ\ECRIS_WS\ECRIS_workshop_2016\talk\Whole_image_semilog.tif">
            <a:extLst>
              <a:ext uri="{FF2B5EF4-FFF2-40B4-BE49-F238E27FC236}">
                <a16:creationId xmlns:a16="http://schemas.microsoft.com/office/drawing/2014/main" id="{E52AE623-6472-467C-A1CC-E9E803F10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01" y="1147986"/>
            <a:ext cx="509235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AD2E1081-8AEE-48FC-9C3E-8CF78C616F8B}"/>
              </a:ext>
            </a:extLst>
          </p:cNvPr>
          <p:cNvCxnSpPr/>
          <p:nvPr/>
        </p:nvCxnSpPr>
        <p:spPr>
          <a:xfrm>
            <a:off x="971476" y="2313181"/>
            <a:ext cx="216024" cy="0"/>
          </a:xfrm>
          <a:prstGeom prst="line">
            <a:avLst/>
          </a:prstGeom>
          <a:ln>
            <a:headEnd type="stealth"/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Egyenes összekötő 41">
            <a:extLst>
              <a:ext uri="{FF2B5EF4-FFF2-40B4-BE49-F238E27FC236}">
                <a16:creationId xmlns:a16="http://schemas.microsoft.com/office/drawing/2014/main" id="{14234B72-8A0D-4B06-B319-EFBCEBA772C5}"/>
              </a:ext>
            </a:extLst>
          </p:cNvPr>
          <p:cNvCxnSpPr/>
          <p:nvPr/>
        </p:nvCxnSpPr>
        <p:spPr>
          <a:xfrm>
            <a:off x="1079488" y="2444130"/>
            <a:ext cx="180020" cy="108012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B398BD98-2A18-43A1-9D43-7DB47A9067FB}"/>
              </a:ext>
            </a:extLst>
          </p:cNvPr>
          <p:cNvCxnSpPr/>
          <p:nvPr/>
        </p:nvCxnSpPr>
        <p:spPr>
          <a:xfrm>
            <a:off x="1196963" y="2313181"/>
            <a:ext cx="216024" cy="0"/>
          </a:xfrm>
          <a:prstGeom prst="line">
            <a:avLst/>
          </a:prstGeom>
          <a:ln>
            <a:headEnd type="stealth"/>
            <a:tailEnd type="stealt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4" name="Egyenes összekötő 43">
            <a:extLst>
              <a:ext uri="{FF2B5EF4-FFF2-40B4-BE49-F238E27FC236}">
                <a16:creationId xmlns:a16="http://schemas.microsoft.com/office/drawing/2014/main" id="{A6612301-B226-4BED-8D52-99D817F64F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1314163" y="2372122"/>
            <a:ext cx="3461922" cy="908593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EE99C6F5-0418-4509-9B24-B479F92B1C76}"/>
              </a:ext>
            </a:extLst>
          </p:cNvPr>
          <p:cNvCxnSpPr/>
          <p:nvPr/>
        </p:nvCxnSpPr>
        <p:spPr>
          <a:xfrm>
            <a:off x="1447912" y="2313181"/>
            <a:ext cx="1035732" cy="0"/>
          </a:xfrm>
          <a:prstGeom prst="line">
            <a:avLst/>
          </a:prstGeom>
          <a:ln>
            <a:headEnd type="none"/>
            <a:tailEnd type="stealt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Egyenes összekötő 45">
            <a:extLst>
              <a:ext uri="{FF2B5EF4-FFF2-40B4-BE49-F238E27FC236}">
                <a16:creationId xmlns:a16="http://schemas.microsoft.com/office/drawing/2014/main" id="{03B0E961-72A3-4720-9B84-646BB0983101}"/>
              </a:ext>
            </a:extLst>
          </p:cNvPr>
          <p:cNvCxnSpPr/>
          <p:nvPr/>
        </p:nvCxnSpPr>
        <p:spPr>
          <a:xfrm>
            <a:off x="2483644" y="2372122"/>
            <a:ext cx="5040560" cy="1152128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758C56E5-CBF7-401B-8244-0577C5BF98C5}"/>
              </a:ext>
            </a:extLst>
          </p:cNvPr>
          <p:cNvSpPr txBox="1"/>
          <p:nvPr/>
        </p:nvSpPr>
        <p:spPr>
          <a:xfrm>
            <a:off x="6894006" y="1319351"/>
            <a:ext cx="4728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Selecting only the pixels of the frames which are loaded by the photons having energy correspond to:</a:t>
            </a:r>
          </a:p>
          <a:p>
            <a:pPr marL="285750" indent="-285750">
              <a:buFontTx/>
              <a:buChar char="-"/>
            </a:pPr>
            <a:r>
              <a:rPr lang="en-US" dirty="0"/>
              <a:t>‚Low’ energy E &lt; 2 </a:t>
            </a:r>
            <a:r>
              <a:rPr lang="en-US" dirty="0" err="1"/>
              <a:t>keV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Argon K-alpha line 2 </a:t>
            </a:r>
            <a:r>
              <a:rPr lang="en-US" dirty="0" err="1"/>
              <a:t>keV</a:t>
            </a:r>
            <a:r>
              <a:rPr lang="en-US" dirty="0"/>
              <a:t> &lt; E &lt; 4 </a:t>
            </a:r>
            <a:r>
              <a:rPr lang="en-US" dirty="0" err="1"/>
              <a:t>keV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‚High’ energy  E &gt; 4 </a:t>
            </a:r>
            <a:r>
              <a:rPr lang="en-US" dirty="0" err="1"/>
              <a:t>keV</a:t>
            </a:r>
            <a:endParaRPr lang="en-US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A45F764-17AA-4EBD-8CBB-AB0164E959BF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/>
              <a:t>PANDORA </a:t>
            </a:r>
            <a:r>
              <a:rPr lang="hu-HU" sz="1600" i="1" dirty="0" err="1"/>
              <a:t>Progress</a:t>
            </a:r>
            <a:r>
              <a:rPr lang="hu-HU" sz="1600" i="1" dirty="0"/>
              <a:t> Meeting, 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4184330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09CC6A-FD58-4653-BF9B-02E41751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98" y="179832"/>
            <a:ext cx="10058400" cy="1609344"/>
          </a:xfrm>
        </p:spPr>
        <p:txBody>
          <a:bodyPr/>
          <a:lstStyle/>
          <a:p>
            <a:r>
              <a:rPr lang="hu-HU" dirty="0" err="1"/>
              <a:t>Spatially</a:t>
            </a:r>
            <a:r>
              <a:rPr lang="hu-HU" dirty="0"/>
              <a:t> </a:t>
            </a:r>
            <a:r>
              <a:rPr lang="hu-HU" dirty="0" err="1"/>
              <a:t>resolved</a:t>
            </a:r>
            <a:r>
              <a:rPr lang="hu-HU" dirty="0"/>
              <a:t> </a:t>
            </a:r>
            <a:r>
              <a:rPr lang="hu-HU" dirty="0" err="1"/>
              <a:t>soft</a:t>
            </a:r>
            <a:r>
              <a:rPr lang="hu-HU" dirty="0"/>
              <a:t> - </a:t>
            </a:r>
            <a:r>
              <a:rPr lang="hu-HU" dirty="0" err="1">
                <a:solidFill>
                  <a:srgbClr val="FF0000"/>
                </a:solidFill>
              </a:rPr>
              <a:t>High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Power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47DA07-57EF-4DFC-B506-2F6D4A36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298" y="1948554"/>
            <a:ext cx="5350002" cy="4167201"/>
          </a:xfrm>
        </p:spPr>
        <p:txBody>
          <a:bodyPr>
            <a:normAutofit/>
          </a:bodyPr>
          <a:lstStyle/>
          <a:p>
            <a:r>
              <a:rPr lang="en-US" dirty="0"/>
              <a:t>Sophisticated data processing is required:</a:t>
            </a:r>
          </a:p>
          <a:p>
            <a:pPr lvl="1"/>
            <a:r>
              <a:rPr lang="en-US" dirty="0"/>
              <a:t>Clustering</a:t>
            </a:r>
          </a:p>
          <a:p>
            <a:pPr lvl="1"/>
            <a:r>
              <a:rPr lang="en-US" dirty="0"/>
              <a:t>Grouping</a:t>
            </a:r>
          </a:p>
          <a:p>
            <a:pPr lvl="1"/>
            <a:r>
              <a:rPr lang="en-US" dirty="0"/>
              <a:t>High Dynamic Range</a:t>
            </a:r>
          </a:p>
          <a:p>
            <a:pPr lvl="1"/>
            <a:r>
              <a:rPr lang="en-US" dirty="0"/>
              <a:t>Read Out Noise</a:t>
            </a:r>
          </a:p>
          <a:p>
            <a:pPr lvl="1"/>
            <a:r>
              <a:rPr lang="en-US" dirty="0"/>
              <a:t>Escape peaks</a:t>
            </a:r>
          </a:p>
          <a:p>
            <a:pPr lvl="1"/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r>
              <a:rPr lang="en-US" dirty="0"/>
              <a:t>Local plasma parameters</a:t>
            </a:r>
          </a:p>
          <a:p>
            <a:pPr lvl="1"/>
            <a:r>
              <a:rPr lang="en-US" dirty="0"/>
              <a:t>Simulation</a:t>
            </a:r>
          </a:p>
          <a:p>
            <a:pPr lvl="1"/>
            <a:r>
              <a:rPr lang="en-US" dirty="0"/>
              <a:t>EEDF</a:t>
            </a:r>
          </a:p>
          <a:p>
            <a:pPr lvl="1"/>
            <a:r>
              <a:rPr lang="en-US" dirty="0"/>
              <a:t>Cros</a:t>
            </a:r>
            <a:r>
              <a:rPr lang="hu-HU" dirty="0"/>
              <a:t> </a:t>
            </a:r>
            <a:r>
              <a:rPr lang="en-US" dirty="0"/>
              <a:t>sections</a:t>
            </a:r>
          </a:p>
          <a:p>
            <a:pPr lvl="1"/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D63E017-C38C-4364-A4FC-53D535EF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96" y="2189347"/>
            <a:ext cx="4752752" cy="3577159"/>
          </a:xfrm>
          <a:prstGeom prst="rect">
            <a:avLst/>
          </a:prstGeom>
        </p:spPr>
      </p:pic>
      <p:sp>
        <p:nvSpPr>
          <p:cNvPr id="5" name="Ellipszis 4">
            <a:extLst>
              <a:ext uri="{FF2B5EF4-FFF2-40B4-BE49-F238E27FC236}">
                <a16:creationId xmlns:a16="http://schemas.microsoft.com/office/drawing/2014/main" id="{46E68DD6-5F37-4074-B029-8167BF795F14}"/>
              </a:ext>
            </a:extLst>
          </p:cNvPr>
          <p:cNvSpPr/>
          <p:nvPr/>
        </p:nvSpPr>
        <p:spPr>
          <a:xfrm>
            <a:off x="8851900" y="2746622"/>
            <a:ext cx="315595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Next</a:t>
            </a:r>
            <a:r>
              <a:rPr lang="hu-HU" dirty="0"/>
              <a:t> </a:t>
            </a:r>
            <a:r>
              <a:rPr lang="hu-HU" dirty="0" err="1"/>
              <a:t>talk</a:t>
            </a:r>
            <a:endParaRPr lang="hu-HU" dirty="0"/>
          </a:p>
          <a:p>
            <a:pPr algn="ctr"/>
            <a:r>
              <a:rPr lang="hu-HU" dirty="0"/>
              <a:t>Eugenia</a:t>
            </a: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29D3D615-B290-411A-B2EE-1E2CFF274698}"/>
              </a:ext>
            </a:extLst>
          </p:cNvPr>
          <p:cNvSpPr/>
          <p:nvPr/>
        </p:nvSpPr>
        <p:spPr>
          <a:xfrm>
            <a:off x="9000998" y="4972659"/>
            <a:ext cx="315595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After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next</a:t>
            </a:r>
            <a:r>
              <a:rPr lang="hu-HU" dirty="0"/>
              <a:t> </a:t>
            </a:r>
            <a:r>
              <a:rPr lang="hu-HU" dirty="0" err="1"/>
              <a:t>talk</a:t>
            </a:r>
            <a:endParaRPr lang="hu-HU" dirty="0"/>
          </a:p>
          <a:p>
            <a:pPr algn="ctr"/>
            <a:r>
              <a:rPr lang="hu-HU" dirty="0"/>
              <a:t>Bharat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B509914-8C5B-4E42-8062-3DA932303B0B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/>
              <a:t>PANDORA </a:t>
            </a:r>
            <a:r>
              <a:rPr lang="hu-HU" sz="1600" i="1" dirty="0" err="1"/>
              <a:t>Progress</a:t>
            </a:r>
            <a:r>
              <a:rPr lang="hu-HU" sz="1600" i="1" dirty="0"/>
              <a:t> Meeting, 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832666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4A26BC-BC8E-44B3-B87F-544C8FDE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97282"/>
            <a:ext cx="9991598" cy="1655318"/>
          </a:xfrm>
        </p:spPr>
        <p:txBody>
          <a:bodyPr/>
          <a:lstStyle/>
          <a:p>
            <a:r>
              <a:rPr lang="en-US" dirty="0"/>
              <a:t>What’s next - Challenges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8865BE-DA38-4192-8207-9A3FAC848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461" y="1877622"/>
            <a:ext cx="10156698" cy="4000500"/>
          </a:xfrm>
        </p:spPr>
        <p:txBody>
          <a:bodyPr>
            <a:normAutofit/>
          </a:bodyPr>
          <a:lstStyle/>
          <a:p>
            <a:r>
              <a:rPr lang="en-US" sz="3200"/>
              <a:t>To reach temporal resolution</a:t>
            </a:r>
          </a:p>
          <a:p>
            <a:pPr lvl="1"/>
            <a:r>
              <a:rPr lang="en-US" sz="2800"/>
              <a:t>Periodic events</a:t>
            </a:r>
          </a:p>
          <a:p>
            <a:pPr lvl="2"/>
            <a:r>
              <a:rPr lang="en-US" sz="2600"/>
              <a:t>Plasma build up process</a:t>
            </a:r>
          </a:p>
          <a:p>
            <a:pPr lvl="2"/>
            <a:r>
              <a:rPr lang="en-US" sz="2600"/>
              <a:t>Instabilities</a:t>
            </a:r>
          </a:p>
          <a:p>
            <a:pPr lvl="1"/>
            <a:endParaRPr lang="en-US" sz="2800"/>
          </a:p>
          <a:p>
            <a:r>
              <a:rPr lang="en-US" sz="3200"/>
              <a:t>To reach better energy resolution: wavelength dispersive spectroscopy to online monitor the CSD in the plasma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2CB67EC-CF8C-4D67-83B1-EDB9A63CE64F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/>
              <a:t>PANDORA </a:t>
            </a:r>
            <a:r>
              <a:rPr lang="hu-HU" sz="1600" i="1" dirty="0" err="1"/>
              <a:t>Progress</a:t>
            </a:r>
            <a:r>
              <a:rPr lang="hu-HU" sz="1600" i="1" dirty="0"/>
              <a:t> Meeting, 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3648668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F8CE35-23C1-4358-B03E-B997E1E34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44" y="0"/>
            <a:ext cx="10058400" cy="1609344"/>
          </a:xfrm>
        </p:spPr>
        <p:txBody>
          <a:bodyPr/>
          <a:lstStyle/>
          <a:p>
            <a:r>
              <a:rPr lang="hu-HU" dirty="0"/>
              <a:t>Outline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24EA243-797F-4C8C-8C2A-7BB979F421E7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/>
              <a:t>PANDORA </a:t>
            </a:r>
            <a:r>
              <a:rPr lang="hu-HU" sz="1600" i="1" dirty="0" err="1"/>
              <a:t>Progress</a:t>
            </a:r>
            <a:r>
              <a:rPr lang="hu-HU" sz="1600" i="1" dirty="0"/>
              <a:t> Meeting, December 16, 2021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104FB76-87DF-40F3-A8FD-3BF21D919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300" y="1609344"/>
            <a:ext cx="8133887" cy="4050792"/>
          </a:xfrm>
        </p:spPr>
        <p:txBody>
          <a:bodyPr/>
          <a:lstStyle/>
          <a:p>
            <a:r>
              <a:rPr lang="en-US"/>
              <a:t>Plasma diagnostics for Pandora</a:t>
            </a:r>
          </a:p>
          <a:p>
            <a:r>
              <a:rPr lang="en-US"/>
              <a:t>ECR plasma</a:t>
            </a:r>
          </a:p>
          <a:p>
            <a:r>
              <a:rPr lang="en-US"/>
              <a:t>X-ray diagnostics</a:t>
            </a:r>
          </a:p>
          <a:p>
            <a:r>
              <a:rPr lang="en-US"/>
              <a:t>Volumetric soft X-ray</a:t>
            </a:r>
          </a:p>
          <a:p>
            <a:r>
              <a:rPr lang="en-US"/>
              <a:t>Volumetric hard X-ray</a:t>
            </a:r>
          </a:p>
          <a:p>
            <a:r>
              <a:rPr lang="en-US"/>
              <a:t>Spatially resolved soft</a:t>
            </a:r>
          </a:p>
          <a:p>
            <a:pPr lvl="1"/>
            <a:r>
              <a:rPr lang="en-US"/>
              <a:t>Spectrally integrated</a:t>
            </a:r>
          </a:p>
          <a:p>
            <a:pPr lvl="1"/>
            <a:r>
              <a:rPr lang="en-US"/>
              <a:t>Spectrally resolved (single photon counting)</a:t>
            </a:r>
          </a:p>
          <a:p>
            <a:r>
              <a:rPr lang="en-US"/>
              <a:t>Challenges</a:t>
            </a:r>
          </a:p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0A462D-1682-4B16-AF27-3610A2A1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73" y="180594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059DE62-0EC2-428B-A24E-4B9B6D3A4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56" y="3629236"/>
            <a:ext cx="2698309" cy="269830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0A424AE-18BB-4FF8-85FB-2B5F8FCF2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301">
            <a:off x="8439400" y="247578"/>
            <a:ext cx="3433851" cy="3433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572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15835E-F167-4510-B996-3CD0319E2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19" y="103250"/>
            <a:ext cx="10058400" cy="1609344"/>
          </a:xfrm>
        </p:spPr>
        <p:txBody>
          <a:bodyPr/>
          <a:lstStyle/>
          <a:p>
            <a:r>
              <a:rPr lang="hu-HU" dirty="0" err="1"/>
              <a:t>Pandora’s</a:t>
            </a:r>
            <a:r>
              <a:rPr lang="hu-HU" dirty="0"/>
              <a:t> </a:t>
            </a:r>
            <a:r>
              <a:rPr lang="hu-HU" dirty="0" err="1"/>
              <a:t>diagnostics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820F21A-4956-4F87-85B0-9F1726052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0" y="1964670"/>
            <a:ext cx="5193104" cy="3649025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3D0B6C8-37EF-43FC-A3CB-93B7F4EB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97" y="2049509"/>
            <a:ext cx="5880418" cy="3689765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8A808774-3C23-4845-8653-0A1B30D182AD}"/>
              </a:ext>
            </a:extLst>
          </p:cNvPr>
          <p:cNvSpPr/>
          <p:nvPr/>
        </p:nvSpPr>
        <p:spPr>
          <a:xfrm>
            <a:off x="5658997" y="2273181"/>
            <a:ext cx="861272" cy="2127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5E18ADB7-89FE-4AC3-8BC8-F6901AF7B7B4}"/>
              </a:ext>
            </a:extLst>
          </p:cNvPr>
          <p:cNvSpPr/>
          <p:nvPr/>
        </p:nvSpPr>
        <p:spPr>
          <a:xfrm>
            <a:off x="5658997" y="2603203"/>
            <a:ext cx="861272" cy="2127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2C7D6399-B1F9-4CC2-94CF-BF0C11C1AFCE}"/>
              </a:ext>
            </a:extLst>
          </p:cNvPr>
          <p:cNvSpPr/>
          <p:nvPr/>
        </p:nvSpPr>
        <p:spPr>
          <a:xfrm>
            <a:off x="5658997" y="3190361"/>
            <a:ext cx="1238060" cy="2126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F8541C82-AE35-464D-829E-D364CE2A8A5B}"/>
              </a:ext>
            </a:extLst>
          </p:cNvPr>
          <p:cNvSpPr/>
          <p:nvPr/>
        </p:nvSpPr>
        <p:spPr>
          <a:xfrm>
            <a:off x="5658997" y="4923432"/>
            <a:ext cx="1238060" cy="2126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63B873D-4647-41D2-A662-65DEB0233F72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/>
              <a:t>PANDORA </a:t>
            </a:r>
            <a:r>
              <a:rPr lang="hu-HU" sz="1600" i="1" dirty="0" err="1"/>
              <a:t>Progress</a:t>
            </a:r>
            <a:r>
              <a:rPr lang="hu-HU" sz="1600" i="1" dirty="0"/>
              <a:t> Meeting, 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299562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áromszög 67">
            <a:extLst>
              <a:ext uri="{FF2B5EF4-FFF2-40B4-BE49-F238E27FC236}">
                <a16:creationId xmlns:a16="http://schemas.microsoft.com/office/drawing/2014/main" id="{453F8197-2B27-46F2-ADC7-7E481997E0C2}"/>
              </a:ext>
            </a:extLst>
          </p:cNvPr>
          <p:cNvSpPr/>
          <p:nvPr/>
        </p:nvSpPr>
        <p:spPr>
          <a:xfrm>
            <a:off x="9267012" y="4467159"/>
            <a:ext cx="2398759" cy="1037608"/>
          </a:xfrm>
          <a:prstGeom prst="triangle">
            <a:avLst>
              <a:gd name="adj" fmla="val 10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Confined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2D6C984-F9FF-4D2C-8C63-0C12F014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78" y="0"/>
            <a:ext cx="10058400" cy="1609344"/>
          </a:xfrm>
        </p:spPr>
        <p:txBody>
          <a:bodyPr/>
          <a:lstStyle/>
          <a:p>
            <a:r>
              <a:rPr lang="hu-HU" dirty="0"/>
              <a:t>ECR </a:t>
            </a:r>
            <a:r>
              <a:rPr lang="hu-HU" dirty="0" err="1"/>
              <a:t>plasma</a:t>
            </a:r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5847D17-8484-4232-89E2-BCA1481DE8D5}"/>
              </a:ext>
            </a:extLst>
          </p:cNvPr>
          <p:cNvSpPr txBox="1"/>
          <p:nvPr/>
        </p:nvSpPr>
        <p:spPr>
          <a:xfrm>
            <a:off x="4699773" y="739418"/>
            <a:ext cx="6704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need information on magnetized PLASMA heated by ECR mechanism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0839635-5001-4DA5-B86F-87C347EFAE42}"/>
              </a:ext>
            </a:extLst>
          </p:cNvPr>
          <p:cNvSpPr txBox="1"/>
          <p:nvPr/>
        </p:nvSpPr>
        <p:spPr>
          <a:xfrm>
            <a:off x="-20098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/>
              <a:t>PANDORA </a:t>
            </a:r>
            <a:r>
              <a:rPr lang="hu-HU" sz="1600" i="1" dirty="0" err="1"/>
              <a:t>Progress</a:t>
            </a:r>
            <a:r>
              <a:rPr lang="hu-HU" sz="1600" i="1" dirty="0"/>
              <a:t> Meeting, December 16, 2021</a:t>
            </a:r>
          </a:p>
        </p:txBody>
      </p:sp>
      <p:sp>
        <p:nvSpPr>
          <p:cNvPr id="3" name="Nyíl: lefelé mutató 2">
            <a:extLst>
              <a:ext uri="{FF2B5EF4-FFF2-40B4-BE49-F238E27FC236}">
                <a16:creationId xmlns:a16="http://schemas.microsoft.com/office/drawing/2014/main" id="{95F43F8E-DB37-4CBB-ACF7-01F8F5702255}"/>
              </a:ext>
            </a:extLst>
          </p:cNvPr>
          <p:cNvSpPr/>
          <p:nvPr/>
        </p:nvSpPr>
        <p:spPr>
          <a:xfrm rot="1698711">
            <a:off x="7153412" y="194164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A697EBA-5AED-4306-A87D-D4F46B895360}"/>
              </a:ext>
            </a:extLst>
          </p:cNvPr>
          <p:cNvSpPr txBox="1"/>
          <p:nvPr/>
        </p:nvSpPr>
        <p:spPr>
          <a:xfrm>
            <a:off x="5428994" y="3067692"/>
            <a:ext cx="314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Selective heating: Ion and electron temperature are strongly different</a:t>
            </a:r>
          </a:p>
        </p:txBody>
      </p:sp>
      <p:sp>
        <p:nvSpPr>
          <p:cNvPr id="8" name="Nyíl: lefelé mutató 7">
            <a:extLst>
              <a:ext uri="{FF2B5EF4-FFF2-40B4-BE49-F238E27FC236}">
                <a16:creationId xmlns:a16="http://schemas.microsoft.com/office/drawing/2014/main" id="{0B380BA7-B3C9-4CC0-AA21-7E8BEB00B51E}"/>
              </a:ext>
            </a:extLst>
          </p:cNvPr>
          <p:cNvSpPr/>
          <p:nvPr/>
        </p:nvSpPr>
        <p:spPr>
          <a:xfrm rot="19902565">
            <a:off x="8917288" y="194164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851464A-7E84-4410-85D5-C0CD4B0C1162}"/>
              </a:ext>
            </a:extLst>
          </p:cNvPr>
          <p:cNvSpPr txBox="1"/>
          <p:nvPr/>
        </p:nvSpPr>
        <p:spPr>
          <a:xfrm>
            <a:off x="8263064" y="3067690"/>
            <a:ext cx="314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Strong anisotropy in velocity phase space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524F6B0-DA4C-4689-8EAE-D7772F95CD61}"/>
              </a:ext>
            </a:extLst>
          </p:cNvPr>
          <p:cNvSpPr/>
          <p:nvPr/>
        </p:nvSpPr>
        <p:spPr>
          <a:xfrm>
            <a:off x="1601730" y="2924977"/>
            <a:ext cx="1517166" cy="382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78160168-51F7-4162-A4A4-9664337F5F99}"/>
              </a:ext>
            </a:extLst>
          </p:cNvPr>
          <p:cNvSpPr/>
          <p:nvPr/>
        </p:nvSpPr>
        <p:spPr>
          <a:xfrm>
            <a:off x="1601730" y="2740311"/>
            <a:ext cx="1517166" cy="11456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0B082B86-6A53-45ED-B36D-6B0E0C8817BA}"/>
              </a:ext>
            </a:extLst>
          </p:cNvPr>
          <p:cNvSpPr/>
          <p:nvPr/>
        </p:nvSpPr>
        <p:spPr>
          <a:xfrm>
            <a:off x="1601730" y="3377380"/>
            <a:ext cx="1517166" cy="11456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E31DB6C5-A3C5-4EE8-873D-87455FABADE3}"/>
              </a:ext>
            </a:extLst>
          </p:cNvPr>
          <p:cNvSpPr/>
          <p:nvPr/>
        </p:nvSpPr>
        <p:spPr>
          <a:xfrm>
            <a:off x="1601730" y="1852555"/>
            <a:ext cx="709378" cy="81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671C7F4C-B50C-4EB4-9848-7C999937FB69}"/>
              </a:ext>
            </a:extLst>
          </p:cNvPr>
          <p:cNvSpPr/>
          <p:nvPr/>
        </p:nvSpPr>
        <p:spPr>
          <a:xfrm>
            <a:off x="2409518" y="1852555"/>
            <a:ext cx="709378" cy="81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5CD9C9D9-9D2A-49AB-981A-B813887644AA}"/>
              </a:ext>
            </a:extLst>
          </p:cNvPr>
          <p:cNvSpPr/>
          <p:nvPr/>
        </p:nvSpPr>
        <p:spPr>
          <a:xfrm>
            <a:off x="1601730" y="3587396"/>
            <a:ext cx="709378" cy="81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A74D98D2-6A40-42AD-98DA-2C1174E06F97}"/>
              </a:ext>
            </a:extLst>
          </p:cNvPr>
          <p:cNvSpPr/>
          <p:nvPr/>
        </p:nvSpPr>
        <p:spPr>
          <a:xfrm>
            <a:off x="2409518" y="3582193"/>
            <a:ext cx="709378" cy="81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C92B13E3-6CF5-4DD8-8B60-94B784230955}"/>
              </a:ext>
            </a:extLst>
          </p:cNvPr>
          <p:cNvCxnSpPr/>
          <p:nvPr/>
        </p:nvCxnSpPr>
        <p:spPr>
          <a:xfrm>
            <a:off x="1601730" y="1852555"/>
            <a:ext cx="709378" cy="817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CBDDA797-AE93-4A91-A38D-84AA36702E02}"/>
              </a:ext>
            </a:extLst>
          </p:cNvPr>
          <p:cNvCxnSpPr>
            <a:cxnSpLocks/>
          </p:cNvCxnSpPr>
          <p:nvPr/>
        </p:nvCxnSpPr>
        <p:spPr>
          <a:xfrm flipH="1">
            <a:off x="1601730" y="1882693"/>
            <a:ext cx="709378" cy="771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FC9DFA5C-BA4A-4B89-BF32-024214541ADF}"/>
              </a:ext>
            </a:extLst>
          </p:cNvPr>
          <p:cNvCxnSpPr>
            <a:cxnSpLocks/>
          </p:cNvCxnSpPr>
          <p:nvPr/>
        </p:nvCxnSpPr>
        <p:spPr>
          <a:xfrm>
            <a:off x="2409518" y="1847431"/>
            <a:ext cx="709378" cy="797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B0859CAF-BC59-4656-8ADF-4D94AD15BFA2}"/>
              </a:ext>
            </a:extLst>
          </p:cNvPr>
          <p:cNvCxnSpPr>
            <a:cxnSpLocks/>
          </p:cNvCxnSpPr>
          <p:nvPr/>
        </p:nvCxnSpPr>
        <p:spPr>
          <a:xfrm flipV="1">
            <a:off x="2409518" y="1865689"/>
            <a:ext cx="709378" cy="804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D0DB87E4-AA17-4944-9D7C-609D547F524F}"/>
              </a:ext>
            </a:extLst>
          </p:cNvPr>
          <p:cNvCxnSpPr>
            <a:cxnSpLocks/>
          </p:cNvCxnSpPr>
          <p:nvPr/>
        </p:nvCxnSpPr>
        <p:spPr>
          <a:xfrm>
            <a:off x="2423892" y="3581168"/>
            <a:ext cx="695004" cy="818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>
            <a:extLst>
              <a:ext uri="{FF2B5EF4-FFF2-40B4-BE49-F238E27FC236}">
                <a16:creationId xmlns:a16="http://schemas.microsoft.com/office/drawing/2014/main" id="{F1A1C56C-865F-406D-A9AD-897E94D2B589}"/>
              </a:ext>
            </a:extLst>
          </p:cNvPr>
          <p:cNvCxnSpPr>
            <a:cxnSpLocks/>
          </p:cNvCxnSpPr>
          <p:nvPr/>
        </p:nvCxnSpPr>
        <p:spPr>
          <a:xfrm flipV="1">
            <a:off x="2423892" y="3597330"/>
            <a:ext cx="709378" cy="803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FAA36E6C-6E39-4770-8584-2AA748A55B23}"/>
              </a:ext>
            </a:extLst>
          </p:cNvPr>
          <p:cNvCxnSpPr>
            <a:cxnSpLocks/>
          </p:cNvCxnSpPr>
          <p:nvPr/>
        </p:nvCxnSpPr>
        <p:spPr>
          <a:xfrm>
            <a:off x="1601730" y="3587396"/>
            <a:ext cx="709378" cy="812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id="{95A7DD28-9437-4E65-BF8C-C17931A783C8}"/>
              </a:ext>
            </a:extLst>
          </p:cNvPr>
          <p:cNvCxnSpPr>
            <a:cxnSpLocks/>
          </p:cNvCxnSpPr>
          <p:nvPr/>
        </p:nvCxnSpPr>
        <p:spPr>
          <a:xfrm flipH="1">
            <a:off x="1601730" y="3597330"/>
            <a:ext cx="709378" cy="817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zis 41">
            <a:extLst>
              <a:ext uri="{FF2B5EF4-FFF2-40B4-BE49-F238E27FC236}">
                <a16:creationId xmlns:a16="http://schemas.microsoft.com/office/drawing/2014/main" id="{5F5BA323-A205-4953-BFAB-4BE086530AE8}"/>
              </a:ext>
            </a:extLst>
          </p:cNvPr>
          <p:cNvSpPr/>
          <p:nvPr/>
        </p:nvSpPr>
        <p:spPr>
          <a:xfrm>
            <a:off x="1882611" y="3006658"/>
            <a:ext cx="955404" cy="2542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Plasma</a:t>
            </a:r>
          </a:p>
        </p:txBody>
      </p:sp>
      <p:sp>
        <p:nvSpPr>
          <p:cNvPr id="43" name="Nyíl: jobbra mutató 42">
            <a:extLst>
              <a:ext uri="{FF2B5EF4-FFF2-40B4-BE49-F238E27FC236}">
                <a16:creationId xmlns:a16="http://schemas.microsoft.com/office/drawing/2014/main" id="{A4406BC0-9C09-4AE3-8C8E-02AE034D1621}"/>
              </a:ext>
            </a:extLst>
          </p:cNvPr>
          <p:cNvSpPr/>
          <p:nvPr/>
        </p:nvSpPr>
        <p:spPr>
          <a:xfrm>
            <a:off x="460469" y="28619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A591155B-EDBC-4AC7-A410-123920A6C358}"/>
              </a:ext>
            </a:extLst>
          </p:cNvPr>
          <p:cNvSpPr txBox="1"/>
          <p:nvPr/>
        </p:nvSpPr>
        <p:spPr>
          <a:xfrm>
            <a:off x="3298753" y="249266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Ions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5D1EE9FA-3EE2-41AF-B978-12B4760EEA58}"/>
              </a:ext>
            </a:extLst>
          </p:cNvPr>
          <p:cNvSpPr txBox="1"/>
          <p:nvPr/>
        </p:nvSpPr>
        <p:spPr>
          <a:xfrm>
            <a:off x="586923" y="338953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RF</a:t>
            </a:r>
          </a:p>
        </p:txBody>
      </p:sp>
      <p:sp>
        <p:nvSpPr>
          <p:cNvPr id="47" name="Nyíl: jobbra mutató 46">
            <a:extLst>
              <a:ext uri="{FF2B5EF4-FFF2-40B4-BE49-F238E27FC236}">
                <a16:creationId xmlns:a16="http://schemas.microsoft.com/office/drawing/2014/main" id="{1D3F2E7B-19BA-4A1B-83F9-2FB32898DA44}"/>
              </a:ext>
            </a:extLst>
          </p:cNvPr>
          <p:cNvSpPr/>
          <p:nvPr/>
        </p:nvSpPr>
        <p:spPr>
          <a:xfrm>
            <a:off x="3228955" y="28548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573E9D77-2A6C-45EF-B7DD-EB3C48CEA8A7}"/>
              </a:ext>
            </a:extLst>
          </p:cNvPr>
          <p:cNvSpPr txBox="1"/>
          <p:nvPr/>
        </p:nvSpPr>
        <p:spPr>
          <a:xfrm>
            <a:off x="585577" y="2536051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Gas</a:t>
            </a:r>
          </a:p>
        </p:txBody>
      </p:sp>
      <p:sp>
        <p:nvSpPr>
          <p:cNvPr id="51" name="Ellipszis 50">
            <a:extLst>
              <a:ext uri="{FF2B5EF4-FFF2-40B4-BE49-F238E27FC236}">
                <a16:creationId xmlns:a16="http://schemas.microsoft.com/office/drawing/2014/main" id="{BA6AF2E3-73CE-40A5-9FBB-C6D989CFD4CD}"/>
              </a:ext>
            </a:extLst>
          </p:cNvPr>
          <p:cNvSpPr/>
          <p:nvPr/>
        </p:nvSpPr>
        <p:spPr>
          <a:xfrm>
            <a:off x="5498701" y="4807504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Ellipszis 51">
            <a:extLst>
              <a:ext uri="{FF2B5EF4-FFF2-40B4-BE49-F238E27FC236}">
                <a16:creationId xmlns:a16="http://schemas.microsoft.com/office/drawing/2014/main" id="{FF660147-D8A8-4346-A1CB-557043DA5D26}"/>
              </a:ext>
            </a:extLst>
          </p:cNvPr>
          <p:cNvSpPr/>
          <p:nvPr/>
        </p:nvSpPr>
        <p:spPr>
          <a:xfrm>
            <a:off x="7086258" y="480750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zövegdoboz 52">
            <a:extLst>
              <a:ext uri="{FF2B5EF4-FFF2-40B4-BE49-F238E27FC236}">
                <a16:creationId xmlns:a16="http://schemas.microsoft.com/office/drawing/2014/main" id="{8F7BB235-EC40-4E36-B249-B3DE81DF17BB}"/>
              </a:ext>
            </a:extLst>
          </p:cNvPr>
          <p:cNvSpPr txBox="1"/>
          <p:nvPr/>
        </p:nvSpPr>
        <p:spPr>
          <a:xfrm>
            <a:off x="6914973" y="4358514"/>
            <a:ext cx="117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Electrons</a:t>
            </a:r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1EFF0338-1911-4941-A14A-3195742965DF}"/>
              </a:ext>
            </a:extLst>
          </p:cNvPr>
          <p:cNvSpPr txBox="1"/>
          <p:nvPr/>
        </p:nvSpPr>
        <p:spPr>
          <a:xfrm>
            <a:off x="5641552" y="435234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Ions</a:t>
            </a:r>
          </a:p>
        </p:txBody>
      </p:sp>
      <p:sp>
        <p:nvSpPr>
          <p:cNvPr id="55" name="Szövegdoboz 54">
            <a:extLst>
              <a:ext uri="{FF2B5EF4-FFF2-40B4-BE49-F238E27FC236}">
                <a16:creationId xmlns:a16="http://schemas.microsoft.com/office/drawing/2014/main" id="{1532C9BA-BF55-41A9-822B-83E57456FA18}"/>
              </a:ext>
            </a:extLst>
          </p:cNvPr>
          <p:cNvSpPr txBox="1"/>
          <p:nvPr/>
        </p:nvSpPr>
        <p:spPr>
          <a:xfrm>
            <a:off x="5558157" y="5925147"/>
            <a:ext cx="79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Cold</a:t>
            </a:r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255BF70A-661C-483E-9E22-4352D9CCD018}"/>
              </a:ext>
            </a:extLst>
          </p:cNvPr>
          <p:cNvSpPr txBox="1"/>
          <p:nvPr/>
        </p:nvSpPr>
        <p:spPr>
          <a:xfrm>
            <a:off x="6735207" y="5816424"/>
            <a:ext cx="197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 component Can be hot</a:t>
            </a:r>
          </a:p>
        </p:txBody>
      </p:sp>
      <p:cxnSp>
        <p:nvCxnSpPr>
          <p:cNvPr id="58" name="Egyenes összekötő nyíllal 57">
            <a:extLst>
              <a:ext uri="{FF2B5EF4-FFF2-40B4-BE49-F238E27FC236}">
                <a16:creationId xmlns:a16="http://schemas.microsoft.com/office/drawing/2014/main" id="{83A2A0A5-9D49-44C6-9080-67FDDD8B85BE}"/>
              </a:ext>
            </a:extLst>
          </p:cNvPr>
          <p:cNvCxnSpPr>
            <a:cxnSpLocks/>
          </p:cNvCxnSpPr>
          <p:nvPr/>
        </p:nvCxnSpPr>
        <p:spPr>
          <a:xfrm>
            <a:off x="9267012" y="5504767"/>
            <a:ext cx="26160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nyíllal 58">
            <a:extLst>
              <a:ext uri="{FF2B5EF4-FFF2-40B4-BE49-F238E27FC236}">
                <a16:creationId xmlns:a16="http://schemas.microsoft.com/office/drawing/2014/main" id="{08F201C9-F0CA-4259-8440-422DEAF89011}"/>
              </a:ext>
            </a:extLst>
          </p:cNvPr>
          <p:cNvCxnSpPr>
            <a:cxnSpLocks/>
          </p:cNvCxnSpPr>
          <p:nvPr/>
        </p:nvCxnSpPr>
        <p:spPr>
          <a:xfrm flipV="1">
            <a:off x="9267012" y="4114032"/>
            <a:ext cx="0" cy="1383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zövegdoboz 61">
            <a:extLst>
              <a:ext uri="{FF2B5EF4-FFF2-40B4-BE49-F238E27FC236}">
                <a16:creationId xmlns:a16="http://schemas.microsoft.com/office/drawing/2014/main" id="{63E367A8-F6BB-4410-887E-335A60BAA3E8}"/>
              </a:ext>
            </a:extLst>
          </p:cNvPr>
          <p:cNvSpPr txBox="1"/>
          <p:nvPr/>
        </p:nvSpPr>
        <p:spPr>
          <a:xfrm>
            <a:off x="9737465" y="565204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vI_</a:t>
            </a:r>
          </a:p>
        </p:txBody>
      </p:sp>
      <p:sp>
        <p:nvSpPr>
          <p:cNvPr id="63" name="Szövegdoboz 62">
            <a:extLst>
              <a:ext uri="{FF2B5EF4-FFF2-40B4-BE49-F238E27FC236}">
                <a16:creationId xmlns:a16="http://schemas.microsoft.com/office/drawing/2014/main" id="{3E03DEB3-9065-4F5C-9348-665E24CB608D}"/>
              </a:ext>
            </a:extLst>
          </p:cNvPr>
          <p:cNvSpPr txBox="1"/>
          <p:nvPr/>
        </p:nvSpPr>
        <p:spPr>
          <a:xfrm>
            <a:off x="8681351" y="415511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vII</a:t>
            </a:r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40634120-DAD5-4F96-AECF-5D52050BE41D}"/>
              </a:ext>
            </a:extLst>
          </p:cNvPr>
          <p:cNvSpPr txBox="1"/>
          <p:nvPr/>
        </p:nvSpPr>
        <p:spPr>
          <a:xfrm>
            <a:off x="321506" y="5021784"/>
            <a:ext cx="434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density ~ 10^11 – 10^13 1/cm^3</a:t>
            </a:r>
          </a:p>
        </p:txBody>
      </p:sp>
    </p:spTree>
    <p:extLst>
      <p:ext uri="{BB962C8B-B14F-4D97-AF65-F5344CB8AC3E}">
        <p14:creationId xmlns:p14="http://schemas.microsoft.com/office/powerpoint/2010/main" val="3032559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BD15D7-606B-4EC2-9DFE-BF9D3CFF4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EMV emissions by ECR plasma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CF2E227-F7BB-4695-9A7C-F7AC2E707549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/>
              <a:t>PANDORA </a:t>
            </a:r>
            <a:r>
              <a:rPr lang="hu-HU" sz="1600" i="1" dirty="0" err="1"/>
              <a:t>Progress</a:t>
            </a:r>
            <a:r>
              <a:rPr lang="hu-HU" sz="1600" i="1" dirty="0"/>
              <a:t> Meeting, December 16, 2021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752D95C-0814-491F-AE05-5D7EC8A53A6D}"/>
              </a:ext>
            </a:extLst>
          </p:cNvPr>
          <p:cNvSpPr txBox="1"/>
          <p:nvPr/>
        </p:nvSpPr>
        <p:spPr>
          <a:xfrm>
            <a:off x="296291" y="2020332"/>
            <a:ext cx="2725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Intense source of: 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3D6E95D8-D9FF-447E-8E4E-C8B37E791931}"/>
              </a:ext>
            </a:extLst>
          </p:cNvPr>
          <p:cNvSpPr/>
          <p:nvPr/>
        </p:nvSpPr>
        <p:spPr>
          <a:xfrm>
            <a:off x="1117320" y="4227981"/>
            <a:ext cx="1517166" cy="382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16CD0FFA-D07A-4C5C-AF8C-7B8D34D88A1F}"/>
              </a:ext>
            </a:extLst>
          </p:cNvPr>
          <p:cNvSpPr/>
          <p:nvPr/>
        </p:nvSpPr>
        <p:spPr>
          <a:xfrm>
            <a:off x="1117320" y="4043315"/>
            <a:ext cx="1517166" cy="11456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28598867-FA60-4645-9426-19335BC6C4E5}"/>
              </a:ext>
            </a:extLst>
          </p:cNvPr>
          <p:cNvSpPr/>
          <p:nvPr/>
        </p:nvSpPr>
        <p:spPr>
          <a:xfrm>
            <a:off x="1117320" y="4680384"/>
            <a:ext cx="1517166" cy="11456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3FF48E0-5CE8-4AAD-87A7-99E84970E640}"/>
              </a:ext>
            </a:extLst>
          </p:cNvPr>
          <p:cNvSpPr/>
          <p:nvPr/>
        </p:nvSpPr>
        <p:spPr>
          <a:xfrm>
            <a:off x="1117320" y="3155559"/>
            <a:ext cx="709378" cy="81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81877302-BC21-4B2D-BBD5-F440208ADAA1}"/>
              </a:ext>
            </a:extLst>
          </p:cNvPr>
          <p:cNvSpPr/>
          <p:nvPr/>
        </p:nvSpPr>
        <p:spPr>
          <a:xfrm>
            <a:off x="1925108" y="3155559"/>
            <a:ext cx="709378" cy="81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9DD573A4-CBF1-40ED-AFA5-32AE13E3903C}"/>
              </a:ext>
            </a:extLst>
          </p:cNvPr>
          <p:cNvSpPr/>
          <p:nvPr/>
        </p:nvSpPr>
        <p:spPr>
          <a:xfrm>
            <a:off x="1117320" y="4890400"/>
            <a:ext cx="709378" cy="81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1FAA9066-386A-459A-A9C0-1AE9FABA5527}"/>
              </a:ext>
            </a:extLst>
          </p:cNvPr>
          <p:cNvSpPr/>
          <p:nvPr/>
        </p:nvSpPr>
        <p:spPr>
          <a:xfrm>
            <a:off x="1925108" y="4885197"/>
            <a:ext cx="709378" cy="81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26458ABA-0ED5-4113-9C5D-B8294C14B08E}"/>
              </a:ext>
            </a:extLst>
          </p:cNvPr>
          <p:cNvCxnSpPr/>
          <p:nvPr/>
        </p:nvCxnSpPr>
        <p:spPr>
          <a:xfrm>
            <a:off x="1117320" y="3155559"/>
            <a:ext cx="709378" cy="817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6DD3E675-6E96-47A9-8CA2-104CE03A8D67}"/>
              </a:ext>
            </a:extLst>
          </p:cNvPr>
          <p:cNvCxnSpPr>
            <a:cxnSpLocks/>
          </p:cNvCxnSpPr>
          <p:nvPr/>
        </p:nvCxnSpPr>
        <p:spPr>
          <a:xfrm flipH="1">
            <a:off x="1117320" y="3185697"/>
            <a:ext cx="709378" cy="771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B165902A-755E-4BDB-88C0-CE9CEEC539BE}"/>
              </a:ext>
            </a:extLst>
          </p:cNvPr>
          <p:cNvCxnSpPr>
            <a:cxnSpLocks/>
          </p:cNvCxnSpPr>
          <p:nvPr/>
        </p:nvCxnSpPr>
        <p:spPr>
          <a:xfrm>
            <a:off x="1925108" y="3150435"/>
            <a:ext cx="709378" cy="797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6DFBA7A6-78B7-4418-9CB6-3A241FAFCB53}"/>
              </a:ext>
            </a:extLst>
          </p:cNvPr>
          <p:cNvCxnSpPr>
            <a:cxnSpLocks/>
          </p:cNvCxnSpPr>
          <p:nvPr/>
        </p:nvCxnSpPr>
        <p:spPr>
          <a:xfrm flipV="1">
            <a:off x="1925108" y="3168693"/>
            <a:ext cx="709378" cy="804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467A746F-0972-4536-B9BC-06932575D8D1}"/>
              </a:ext>
            </a:extLst>
          </p:cNvPr>
          <p:cNvCxnSpPr>
            <a:cxnSpLocks/>
          </p:cNvCxnSpPr>
          <p:nvPr/>
        </p:nvCxnSpPr>
        <p:spPr>
          <a:xfrm>
            <a:off x="1939482" y="4884172"/>
            <a:ext cx="695004" cy="818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D7034F06-92C1-45ED-A5A3-0119AD7A69D8}"/>
              </a:ext>
            </a:extLst>
          </p:cNvPr>
          <p:cNvCxnSpPr>
            <a:cxnSpLocks/>
          </p:cNvCxnSpPr>
          <p:nvPr/>
        </p:nvCxnSpPr>
        <p:spPr>
          <a:xfrm flipV="1">
            <a:off x="1939482" y="4900334"/>
            <a:ext cx="709378" cy="803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FE0D384B-25DB-4E4E-88F5-93CB32ED11A7}"/>
              </a:ext>
            </a:extLst>
          </p:cNvPr>
          <p:cNvCxnSpPr>
            <a:cxnSpLocks/>
          </p:cNvCxnSpPr>
          <p:nvPr/>
        </p:nvCxnSpPr>
        <p:spPr>
          <a:xfrm>
            <a:off x="1117320" y="4890400"/>
            <a:ext cx="709378" cy="812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2F4CFC39-BC93-4457-BB62-9040F253B26A}"/>
              </a:ext>
            </a:extLst>
          </p:cNvPr>
          <p:cNvCxnSpPr>
            <a:cxnSpLocks/>
          </p:cNvCxnSpPr>
          <p:nvPr/>
        </p:nvCxnSpPr>
        <p:spPr>
          <a:xfrm flipH="1">
            <a:off x="1117320" y="4900334"/>
            <a:ext cx="709378" cy="817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zis 20">
            <a:extLst>
              <a:ext uri="{FF2B5EF4-FFF2-40B4-BE49-F238E27FC236}">
                <a16:creationId xmlns:a16="http://schemas.microsoft.com/office/drawing/2014/main" id="{FEA122C1-14D7-4BC9-A4F4-102C5DC249BF}"/>
              </a:ext>
            </a:extLst>
          </p:cNvPr>
          <p:cNvSpPr/>
          <p:nvPr/>
        </p:nvSpPr>
        <p:spPr>
          <a:xfrm>
            <a:off x="1398201" y="4309662"/>
            <a:ext cx="955404" cy="2542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Plasma</a:t>
            </a:r>
          </a:p>
        </p:txBody>
      </p:sp>
      <p:cxnSp>
        <p:nvCxnSpPr>
          <p:cNvPr id="23" name="Összekötő: görbe 22">
            <a:extLst>
              <a:ext uri="{FF2B5EF4-FFF2-40B4-BE49-F238E27FC236}">
                <a16:creationId xmlns:a16="http://schemas.microsoft.com/office/drawing/2014/main" id="{CFFC9156-9082-4129-8277-76B028035711}"/>
              </a:ext>
            </a:extLst>
          </p:cNvPr>
          <p:cNvCxnSpPr>
            <a:cxnSpLocks/>
          </p:cNvCxnSpPr>
          <p:nvPr/>
        </p:nvCxnSpPr>
        <p:spPr>
          <a:xfrm flipV="1">
            <a:off x="2811825" y="2156331"/>
            <a:ext cx="2297334" cy="210919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Összekötő: görbe 23">
            <a:extLst>
              <a:ext uri="{FF2B5EF4-FFF2-40B4-BE49-F238E27FC236}">
                <a16:creationId xmlns:a16="http://schemas.microsoft.com/office/drawing/2014/main" id="{3622E085-6E17-4288-8A69-E8A68F7D7535}"/>
              </a:ext>
            </a:extLst>
          </p:cNvPr>
          <p:cNvCxnSpPr>
            <a:cxnSpLocks/>
          </p:cNvCxnSpPr>
          <p:nvPr/>
        </p:nvCxnSpPr>
        <p:spPr>
          <a:xfrm flipV="1">
            <a:off x="2809491" y="2992651"/>
            <a:ext cx="2242261" cy="1366045"/>
          </a:xfrm>
          <a:prstGeom prst="curvedConnector3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Összekötő: görbe 27">
            <a:extLst>
              <a:ext uri="{FF2B5EF4-FFF2-40B4-BE49-F238E27FC236}">
                <a16:creationId xmlns:a16="http://schemas.microsoft.com/office/drawing/2014/main" id="{A1223A3E-731A-4F03-9816-C32A41E52531}"/>
              </a:ext>
            </a:extLst>
          </p:cNvPr>
          <p:cNvCxnSpPr>
            <a:cxnSpLocks/>
          </p:cNvCxnSpPr>
          <p:nvPr/>
        </p:nvCxnSpPr>
        <p:spPr>
          <a:xfrm flipV="1">
            <a:off x="2811825" y="3758502"/>
            <a:ext cx="2166119" cy="702966"/>
          </a:xfrm>
          <a:prstGeom prst="curved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Összekötő: görbe 30">
            <a:extLst>
              <a:ext uri="{FF2B5EF4-FFF2-40B4-BE49-F238E27FC236}">
                <a16:creationId xmlns:a16="http://schemas.microsoft.com/office/drawing/2014/main" id="{D8066EAE-4BA9-4A0B-83BD-E56EA50CB818}"/>
              </a:ext>
            </a:extLst>
          </p:cNvPr>
          <p:cNvCxnSpPr>
            <a:cxnSpLocks/>
          </p:cNvCxnSpPr>
          <p:nvPr/>
        </p:nvCxnSpPr>
        <p:spPr>
          <a:xfrm flipV="1">
            <a:off x="2811825" y="4395571"/>
            <a:ext cx="2090545" cy="168319"/>
          </a:xfrm>
          <a:prstGeom prst="curvedConnector3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Összekötő: görbe 33">
            <a:extLst>
              <a:ext uri="{FF2B5EF4-FFF2-40B4-BE49-F238E27FC236}">
                <a16:creationId xmlns:a16="http://schemas.microsoft.com/office/drawing/2014/main" id="{0ED73963-86D6-4A4F-BCB8-AE09CCB87886}"/>
              </a:ext>
            </a:extLst>
          </p:cNvPr>
          <p:cNvCxnSpPr>
            <a:cxnSpLocks/>
          </p:cNvCxnSpPr>
          <p:nvPr/>
        </p:nvCxnSpPr>
        <p:spPr>
          <a:xfrm>
            <a:off x="2804706" y="4658860"/>
            <a:ext cx="2025622" cy="441322"/>
          </a:xfrm>
          <a:prstGeom prst="curvedConnector3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D1F01E06-12B8-4E4D-829A-A49DB4C61D81}"/>
              </a:ext>
            </a:extLst>
          </p:cNvPr>
          <p:cNvSpPr txBox="1"/>
          <p:nvPr/>
        </p:nvSpPr>
        <p:spPr>
          <a:xfrm>
            <a:off x="5389494" y="2787156"/>
            <a:ext cx="362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Infrared (molecular information)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BEEC3DBF-8AB2-428B-AB45-FCC61A51A28F}"/>
              </a:ext>
            </a:extLst>
          </p:cNvPr>
          <p:cNvSpPr txBox="1"/>
          <p:nvPr/>
        </p:nvSpPr>
        <p:spPr>
          <a:xfrm>
            <a:off x="5389494" y="3597001"/>
            <a:ext cx="507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Visible light (cold electrons, ion temperature) 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18C4C3BC-23F2-42BF-AC51-FADFCBEF45BB}"/>
              </a:ext>
            </a:extLst>
          </p:cNvPr>
          <p:cNvSpPr txBox="1"/>
          <p:nvPr/>
        </p:nvSpPr>
        <p:spPr>
          <a:xfrm>
            <a:off x="5389494" y="4201721"/>
            <a:ext cx="366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Ultraviolet (ionization processes)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A75E4286-0EB0-4EEF-8E09-0D4FDBE55EBE}"/>
              </a:ext>
            </a:extLst>
          </p:cNvPr>
          <p:cNvSpPr txBox="1"/>
          <p:nvPr/>
        </p:nvSpPr>
        <p:spPr>
          <a:xfrm>
            <a:off x="5389494" y="4922790"/>
            <a:ext cx="612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X-ray (electrons responsible for step by step ionization) 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FBE2B478-BA39-461E-B981-7001A9DD5DD1}"/>
              </a:ext>
            </a:extLst>
          </p:cNvPr>
          <p:cNvSpPr txBox="1"/>
          <p:nvPr/>
        </p:nvSpPr>
        <p:spPr>
          <a:xfrm>
            <a:off x="5389494" y="1943657"/>
            <a:ext cx="372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Radio (plasma heating dynamics)</a:t>
            </a:r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0801E0D3-61D1-48D7-8EDF-B51D67DA25CA}"/>
              </a:ext>
            </a:extLst>
          </p:cNvPr>
          <p:cNvSpPr/>
          <p:nvPr/>
        </p:nvSpPr>
        <p:spPr>
          <a:xfrm>
            <a:off x="9346765" y="1107952"/>
            <a:ext cx="2787209" cy="137404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Non-destructive way for plasma diagnostics</a:t>
            </a:r>
          </a:p>
        </p:txBody>
      </p:sp>
    </p:spTree>
    <p:extLst>
      <p:ext uri="{BB962C8B-B14F-4D97-AF65-F5344CB8AC3E}">
        <p14:creationId xmlns:p14="http://schemas.microsoft.com/office/powerpoint/2010/main" val="2268987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6E6C63-BC52-49AE-A93B-E20D9444A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72" y="10534"/>
            <a:ext cx="10058400" cy="1609344"/>
          </a:xfrm>
        </p:spPr>
        <p:txBody>
          <a:bodyPr/>
          <a:lstStyle/>
          <a:p>
            <a:r>
              <a:rPr lang="en-US" dirty="0"/>
              <a:t>X-ray diagnostics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5FA979D-47C1-4ADA-A080-3037D282072A}"/>
              </a:ext>
            </a:extLst>
          </p:cNvPr>
          <p:cNvSpPr txBox="1"/>
          <p:nvPr/>
        </p:nvSpPr>
        <p:spPr>
          <a:xfrm flipH="1">
            <a:off x="1720405" y="1579632"/>
            <a:ext cx="2780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Volumetric soft</a:t>
            </a:r>
          </a:p>
          <a:p>
            <a:endParaRPr lang="en-US" sz="2400"/>
          </a:p>
          <a:p>
            <a:r>
              <a:rPr lang="en-US" sz="2400"/>
              <a:t>Warm electrons</a:t>
            </a:r>
          </a:p>
          <a:p>
            <a:endParaRPr lang="en-US" sz="2400"/>
          </a:p>
          <a:p>
            <a:r>
              <a:rPr lang="en-US" sz="2400"/>
              <a:t>E=1 keV – 20 keV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7F22D3C-13A0-4047-9884-F01B98FE3D40}"/>
              </a:ext>
            </a:extLst>
          </p:cNvPr>
          <p:cNvSpPr txBox="1"/>
          <p:nvPr/>
        </p:nvSpPr>
        <p:spPr>
          <a:xfrm flipH="1">
            <a:off x="8759736" y="1540649"/>
            <a:ext cx="2543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Volumetric hard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Hot electrons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E=20 - 200 keV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9192ACA-4912-4C92-98E9-8223EFD2AABD}"/>
              </a:ext>
            </a:extLst>
          </p:cNvPr>
          <p:cNvSpPr txBox="1"/>
          <p:nvPr/>
        </p:nvSpPr>
        <p:spPr>
          <a:xfrm flipH="1">
            <a:off x="4660017" y="1579632"/>
            <a:ext cx="3471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Spatially resolved soft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Warm electrons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E= 1 keV – 20 keV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F25FDDD-53B1-4B9D-8A29-86B951F4F05F}"/>
              </a:ext>
            </a:extLst>
          </p:cNvPr>
          <p:cNvSpPr txBox="1"/>
          <p:nvPr/>
        </p:nvSpPr>
        <p:spPr>
          <a:xfrm>
            <a:off x="-4889" y="6479036"/>
            <a:ext cx="4664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PANDORA Progress Meeting, December 16, 2021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0ADA42F-05D5-4F17-9715-75CFDEDD734E}"/>
              </a:ext>
            </a:extLst>
          </p:cNvPr>
          <p:cNvSpPr txBox="1"/>
          <p:nvPr/>
        </p:nvSpPr>
        <p:spPr>
          <a:xfrm>
            <a:off x="269663" y="3017976"/>
            <a:ext cx="1205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Energy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D9187E0-9BAD-478F-A4FE-8923D373BEE3}"/>
              </a:ext>
            </a:extLst>
          </p:cNvPr>
          <p:cNvSpPr txBox="1"/>
          <p:nvPr/>
        </p:nvSpPr>
        <p:spPr>
          <a:xfrm>
            <a:off x="165916" y="3904757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Detector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A8B08BA-2CDD-422A-866D-993FAB3B9DE7}"/>
              </a:ext>
            </a:extLst>
          </p:cNvPr>
          <p:cNvSpPr txBox="1"/>
          <p:nvPr/>
        </p:nvSpPr>
        <p:spPr>
          <a:xfrm>
            <a:off x="144628" y="4762850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Resolution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4758BEA-2E80-4454-966A-1A58E83881C8}"/>
              </a:ext>
            </a:extLst>
          </p:cNvPr>
          <p:cNvSpPr txBox="1"/>
          <p:nvPr/>
        </p:nvSpPr>
        <p:spPr>
          <a:xfrm>
            <a:off x="446441" y="546791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Note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0624AFC-C776-4B14-9FE6-F8FF1498FDBF}"/>
              </a:ext>
            </a:extLst>
          </p:cNvPr>
          <p:cNvSpPr txBox="1"/>
          <p:nvPr/>
        </p:nvSpPr>
        <p:spPr>
          <a:xfrm>
            <a:off x="2222478" y="3904757"/>
            <a:ext cx="1721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SDD, Si-Pin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616D12D-CA34-4830-96DA-DE0FD6A94A53}"/>
              </a:ext>
            </a:extLst>
          </p:cNvPr>
          <p:cNvSpPr txBox="1"/>
          <p:nvPr/>
        </p:nvSpPr>
        <p:spPr>
          <a:xfrm>
            <a:off x="9006790" y="3904756"/>
            <a:ext cx="219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HPGe, NaI(TI)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B4320495-D312-4FC2-930F-A4E1E9D66AB6}"/>
              </a:ext>
            </a:extLst>
          </p:cNvPr>
          <p:cNvSpPr txBox="1"/>
          <p:nvPr/>
        </p:nvSpPr>
        <p:spPr>
          <a:xfrm>
            <a:off x="5780545" y="3905168"/>
            <a:ext cx="1721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CCD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D233734-DD99-4740-B8A0-3A1ED68FF49B}"/>
              </a:ext>
            </a:extLst>
          </p:cNvPr>
          <p:cNvSpPr txBox="1"/>
          <p:nvPr/>
        </p:nvSpPr>
        <p:spPr>
          <a:xfrm>
            <a:off x="2138741" y="4762850"/>
            <a:ext cx="1721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~ 150 eV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8B277C4-ADEF-48D2-B13B-52882A568622}"/>
              </a:ext>
            </a:extLst>
          </p:cNvPr>
          <p:cNvSpPr txBox="1"/>
          <p:nvPr/>
        </p:nvSpPr>
        <p:spPr>
          <a:xfrm>
            <a:off x="5476468" y="4762850"/>
            <a:ext cx="1721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~ 300 eV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27242860-C152-430A-9CFA-33A761833733}"/>
              </a:ext>
            </a:extLst>
          </p:cNvPr>
          <p:cNvSpPr txBox="1"/>
          <p:nvPr/>
        </p:nvSpPr>
        <p:spPr>
          <a:xfrm>
            <a:off x="9192509" y="4762846"/>
            <a:ext cx="1721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~ </a:t>
            </a:r>
            <a:r>
              <a:rPr lang="hu-HU" sz="2400" dirty="0"/>
              <a:t>10</a:t>
            </a:r>
            <a:r>
              <a:rPr lang="en-US" sz="2400" dirty="0"/>
              <a:t>00 eV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1D90664E-67FE-43A3-85E5-8DB2F619A1FE}"/>
              </a:ext>
            </a:extLst>
          </p:cNvPr>
          <p:cNvSpPr txBox="1"/>
          <p:nvPr/>
        </p:nvSpPr>
        <p:spPr>
          <a:xfrm>
            <a:off x="1756904" y="5472934"/>
            <a:ext cx="278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Long collimation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5A2E54D-9520-48C9-8B4A-98FB1C9ADAFD}"/>
              </a:ext>
            </a:extLst>
          </p:cNvPr>
          <p:cNvSpPr txBox="1"/>
          <p:nvPr/>
        </p:nvSpPr>
        <p:spPr>
          <a:xfrm>
            <a:off x="5255406" y="5467910"/>
            <a:ext cx="2089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Pinhole stup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6871F4CF-5D7A-49BD-847F-8FFC096D5459}"/>
              </a:ext>
            </a:extLst>
          </p:cNvPr>
          <p:cNvSpPr txBox="1"/>
          <p:nvPr/>
        </p:nvSpPr>
        <p:spPr>
          <a:xfrm>
            <a:off x="8522369" y="5467909"/>
            <a:ext cx="278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Thick collimator</a:t>
            </a: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B8F9F241-66E5-4FEA-89D3-7EC9A0626884}"/>
              </a:ext>
            </a:extLst>
          </p:cNvPr>
          <p:cNvSpPr/>
          <p:nvPr/>
        </p:nvSpPr>
        <p:spPr>
          <a:xfrm>
            <a:off x="1297956" y="2178067"/>
            <a:ext cx="10497345" cy="775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04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09CC6A-FD58-4653-BF9B-02E41751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en-US" dirty="0"/>
              <a:t>Volumetric Soft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47DA07-57EF-4DFC-B506-2F6D4A36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19" y="1354797"/>
            <a:ext cx="4864281" cy="1695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Experimental setup:</a:t>
            </a:r>
          </a:p>
          <a:p>
            <a:pPr marL="0" indent="0">
              <a:buNone/>
            </a:pPr>
            <a:r>
              <a:rPr lang="en-US" dirty="0"/>
              <a:t>Strong collimation</a:t>
            </a:r>
          </a:p>
          <a:p>
            <a:pPr marL="0" indent="0">
              <a:buNone/>
            </a:pPr>
            <a:r>
              <a:rPr lang="en-US" dirty="0"/>
              <a:t>Bremsstrahlung</a:t>
            </a:r>
          </a:p>
          <a:p>
            <a:pPr marL="0" indent="0">
              <a:buNone/>
            </a:pPr>
            <a:r>
              <a:rPr lang="en-US" dirty="0"/>
              <a:t>Characteristics lines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51D5020-9550-48F6-8B22-D975E4C9F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196" y="1082233"/>
            <a:ext cx="5308293" cy="353617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12EA046-DD10-4DED-90ED-5CCEA040F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9" y="3294246"/>
            <a:ext cx="4936024" cy="311327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8B08B1B-7A14-4795-B125-9C7EFF5BF425}"/>
              </a:ext>
            </a:extLst>
          </p:cNvPr>
          <p:cNvSpPr txBox="1"/>
          <p:nvPr/>
        </p:nvSpPr>
        <p:spPr>
          <a:xfrm>
            <a:off x="-4889" y="6479036"/>
            <a:ext cx="4664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PANDORA Progress Meeting, December 16, 2021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4B3847D-ADAA-47AB-A68C-53CADF35A30F}"/>
              </a:ext>
            </a:extLst>
          </p:cNvPr>
          <p:cNvSpPr txBox="1"/>
          <p:nvPr/>
        </p:nvSpPr>
        <p:spPr>
          <a:xfrm>
            <a:off x="6518997" y="4969124"/>
            <a:ext cx="4237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From the best fit:</a:t>
            </a:r>
          </a:p>
          <a:p>
            <a:pPr algn="ctr"/>
            <a:r>
              <a:rPr lang="en-US" sz="2400" dirty="0"/>
              <a:t>Intersection: ~ density</a:t>
            </a:r>
          </a:p>
          <a:p>
            <a:pPr algn="ctr"/>
            <a:r>
              <a:rPr lang="en-US" sz="2400" dirty="0"/>
              <a:t>Inverse slope ~ temperature 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1D5B8E5B-DCDE-436B-82C4-E36BA40D6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95" t="46697"/>
          <a:stretch/>
        </p:blipFill>
        <p:spPr>
          <a:xfrm>
            <a:off x="2897657" y="1339576"/>
            <a:ext cx="3785762" cy="1826100"/>
          </a:xfrm>
          <a:prstGeom prst="rect">
            <a:avLst/>
          </a:prstGeom>
          <a:ln>
            <a:solidFill>
              <a:srgbClr val="5B9BD5">
                <a:shade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965094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09CC6A-FD58-4653-BF9B-02E41751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189478"/>
            <a:ext cx="10058400" cy="1609344"/>
          </a:xfrm>
        </p:spPr>
        <p:txBody>
          <a:bodyPr/>
          <a:lstStyle/>
          <a:p>
            <a:r>
              <a:rPr lang="en-US" dirty="0"/>
              <a:t>Volumetric Hard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47DA07-57EF-4DFC-B506-2F6D4A36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93" y="1536887"/>
            <a:ext cx="3351680" cy="992181"/>
          </a:xfrm>
        </p:spPr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F193DDE4-1ECF-470D-B307-981F848E7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798" y="2264316"/>
            <a:ext cx="4069311" cy="2677218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B33F4A31-830C-43FA-92F3-F55AE5E254C0}"/>
              </a:ext>
            </a:extLst>
          </p:cNvPr>
          <p:cNvSpPr/>
          <p:nvPr/>
        </p:nvSpPr>
        <p:spPr>
          <a:xfrm>
            <a:off x="660591" y="4785194"/>
            <a:ext cx="1556795" cy="625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HPGe</a:t>
            </a:r>
            <a:r>
              <a:rPr lang="hu-HU" dirty="0"/>
              <a:t> </a:t>
            </a:r>
            <a:r>
              <a:rPr lang="hu-HU" dirty="0" err="1"/>
              <a:t>detector</a:t>
            </a:r>
            <a:endParaRPr lang="hu-HU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20DCBCDA-112F-4F83-BD55-858FB0B1A71C}"/>
              </a:ext>
            </a:extLst>
          </p:cNvPr>
          <p:cNvSpPr/>
          <p:nvPr/>
        </p:nvSpPr>
        <p:spPr>
          <a:xfrm>
            <a:off x="2884860" y="4484414"/>
            <a:ext cx="1556795" cy="625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Lead collimator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81D4FE6D-4573-48FA-B63B-30F9525C45A0}"/>
              </a:ext>
            </a:extLst>
          </p:cNvPr>
          <p:cNvCxnSpPr>
            <a:stCxn id="5" idx="0"/>
          </p:cNvCxnSpPr>
          <p:nvPr/>
        </p:nvCxnSpPr>
        <p:spPr>
          <a:xfrm flipV="1">
            <a:off x="1438989" y="3602925"/>
            <a:ext cx="552689" cy="118226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88C5127F-E13C-4DAE-9D9B-2D5845462C40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3663258" y="3410622"/>
            <a:ext cx="93560" cy="107379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ép 12">
            <a:extLst>
              <a:ext uri="{FF2B5EF4-FFF2-40B4-BE49-F238E27FC236}">
                <a16:creationId xmlns:a16="http://schemas.microsoft.com/office/drawing/2014/main" id="{F3EC55FF-620F-4E5D-B805-9F9056668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78" y="2167822"/>
            <a:ext cx="4587968" cy="3954793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DD294F41-83F8-4FC5-8B1B-F36D0728D3CB}"/>
              </a:ext>
            </a:extLst>
          </p:cNvPr>
          <p:cNvSpPr txBox="1"/>
          <p:nvPr/>
        </p:nvSpPr>
        <p:spPr>
          <a:xfrm>
            <a:off x="6185224" y="1118111"/>
            <a:ext cx="2418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temperature</a:t>
            </a:r>
          </a:p>
          <a:p>
            <a:r>
              <a:rPr lang="en-US" dirty="0"/>
              <a:t>Hot electron density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02CB127-ABE4-4B58-AD18-B4EE1F293C68}"/>
              </a:ext>
            </a:extLst>
          </p:cNvPr>
          <p:cNvSpPr txBox="1"/>
          <p:nvPr/>
        </p:nvSpPr>
        <p:spPr>
          <a:xfrm>
            <a:off x="9921699" y="3745824"/>
            <a:ext cx="2112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Maximum energy can be ~ MeV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C548CAFB-5D1B-40F4-B450-32ED5B92B91D}"/>
              </a:ext>
            </a:extLst>
          </p:cNvPr>
          <p:cNvSpPr txBox="1"/>
          <p:nvPr/>
        </p:nvSpPr>
        <p:spPr>
          <a:xfrm>
            <a:off x="-1" y="6459478"/>
            <a:ext cx="466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/>
              <a:t>PANDORA </a:t>
            </a:r>
            <a:r>
              <a:rPr lang="hu-HU" sz="1600" i="1" dirty="0" err="1"/>
              <a:t>Progress</a:t>
            </a:r>
            <a:r>
              <a:rPr lang="hu-HU" sz="1600" i="1" dirty="0"/>
              <a:t> Meeting, December 16, 2021</a:t>
            </a:r>
          </a:p>
        </p:txBody>
      </p:sp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4B671609-8B81-4FC1-BF35-3FCE3A16A0DE}"/>
              </a:ext>
            </a:extLst>
          </p:cNvPr>
          <p:cNvSpPr/>
          <p:nvPr/>
        </p:nvSpPr>
        <p:spPr>
          <a:xfrm rot="3403903">
            <a:off x="9276447" y="4276385"/>
            <a:ext cx="735196" cy="9695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834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09CC6A-FD58-4653-BF9B-02E41751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14" y="119469"/>
            <a:ext cx="10108305" cy="1617197"/>
          </a:xfrm>
        </p:spPr>
        <p:txBody>
          <a:bodyPr/>
          <a:lstStyle/>
          <a:p>
            <a:r>
              <a:rPr lang="en-US"/>
              <a:t>Volumetric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805D26E-2295-4F88-9445-DEC28FC0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964" y="855637"/>
            <a:ext cx="8652823" cy="5026647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61910E5-4A5C-4102-B957-68C49205A553}"/>
              </a:ext>
            </a:extLst>
          </p:cNvPr>
          <p:cNvSpPr txBox="1"/>
          <p:nvPr/>
        </p:nvSpPr>
        <p:spPr>
          <a:xfrm>
            <a:off x="416689" y="2293112"/>
            <a:ext cx="48324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we learnt:</a:t>
            </a:r>
          </a:p>
          <a:p>
            <a:endParaRPr lang="en-US" sz="2000" dirty="0"/>
          </a:p>
          <a:p>
            <a:r>
              <a:rPr lang="en-US" sz="2000" dirty="0"/>
              <a:t>Nonlinear changes in:</a:t>
            </a:r>
          </a:p>
          <a:p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Average charge state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Electron density and temperature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Con not be explained by the scaling laws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But can be correlated with the nature of the resonant cavity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55080C6-E9A2-4F9C-9BEF-97E8D0730ED7}"/>
              </a:ext>
            </a:extLst>
          </p:cNvPr>
          <p:cNvSpPr txBox="1"/>
          <p:nvPr/>
        </p:nvSpPr>
        <p:spPr>
          <a:xfrm>
            <a:off x="387752" y="1504708"/>
            <a:ext cx="395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Fine frequency tuning of heating RF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2FA6D5D-4CAF-4EE6-988C-66E70832F41E}"/>
              </a:ext>
            </a:extLst>
          </p:cNvPr>
          <p:cNvSpPr txBox="1"/>
          <p:nvPr/>
        </p:nvSpPr>
        <p:spPr>
          <a:xfrm>
            <a:off x="2327564" y="5817235"/>
            <a:ext cx="3053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Mascali et al, </a:t>
            </a:r>
            <a:r>
              <a:rPr lang="hu-HU" sz="1400" i="1" dirty="0"/>
              <a:t>RSI 87 (2016) 02A510  </a:t>
            </a:r>
            <a:endParaRPr lang="en-US" sz="1400" i="1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FFB8B9B-A903-41B6-88E8-F0049978DF27}"/>
              </a:ext>
            </a:extLst>
          </p:cNvPr>
          <p:cNvSpPr txBox="1"/>
          <p:nvPr/>
        </p:nvSpPr>
        <p:spPr>
          <a:xfrm>
            <a:off x="-4889" y="6479036"/>
            <a:ext cx="4664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PANDORA Progress Meeting, 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29762399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TM03090434[[fn=Fabetű]]</Template>
  <TotalTime>1221</TotalTime>
  <Words>2967</Words>
  <Application>Microsoft Office PowerPoint</Application>
  <PresentationFormat>Szélesvásznú</PresentationFormat>
  <Paragraphs>2197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6" baseType="lpstr">
      <vt:lpstr>Arial</vt:lpstr>
      <vt:lpstr>Calibri</vt:lpstr>
      <vt:lpstr>Rockwell</vt:lpstr>
      <vt:lpstr>Rockwell Condensed</vt:lpstr>
      <vt:lpstr>Times New Roman</vt:lpstr>
      <vt:lpstr>Wingdings</vt:lpstr>
      <vt:lpstr>Fabetű</vt:lpstr>
      <vt:lpstr>X-ray measurements: status and next experiments</vt:lpstr>
      <vt:lpstr>Outline</vt:lpstr>
      <vt:lpstr>Pandora’s diagnostics</vt:lpstr>
      <vt:lpstr>ECR plasma</vt:lpstr>
      <vt:lpstr>EMV emissions by ECR plasma</vt:lpstr>
      <vt:lpstr>X-ray diagnostics</vt:lpstr>
      <vt:lpstr>Volumetric Soft</vt:lpstr>
      <vt:lpstr>Volumetric Hard</vt:lpstr>
      <vt:lpstr>Volumetric</vt:lpstr>
      <vt:lpstr>Spatially resolved soft</vt:lpstr>
      <vt:lpstr>Spatially Integrated soft</vt:lpstr>
      <vt:lpstr>Spatially Integrated soft</vt:lpstr>
      <vt:lpstr>Plasma losses vs Instability</vt:lpstr>
      <vt:lpstr>Spatially resolved soft</vt:lpstr>
      <vt:lpstr>Spatially resolved soft – Low power</vt:lpstr>
      <vt:lpstr>Spatially resolved soft – low power</vt:lpstr>
      <vt:lpstr>Spatially resolved soft – low power</vt:lpstr>
      <vt:lpstr>Spatially resolved soft - High Power</vt:lpstr>
      <vt:lpstr>What’s next - 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measurements: status and next experiments</dc:title>
  <dc:creator>Richárd</dc:creator>
  <cp:lastModifiedBy>Richárd</cp:lastModifiedBy>
  <cp:revision>18</cp:revision>
  <dcterms:created xsi:type="dcterms:W3CDTF">2021-12-07T07:53:19Z</dcterms:created>
  <dcterms:modified xsi:type="dcterms:W3CDTF">2021-12-15T08:44:49Z</dcterms:modified>
</cp:coreProperties>
</file>