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34"/>
  </p:notesMasterIdLst>
  <p:handoutMasterIdLst>
    <p:handoutMasterId r:id="rId35"/>
  </p:handoutMasterIdLst>
  <p:sldIdLst>
    <p:sldId id="639" r:id="rId2"/>
    <p:sldId id="654" r:id="rId3"/>
    <p:sldId id="642" r:id="rId4"/>
    <p:sldId id="671" r:id="rId5"/>
    <p:sldId id="703" r:id="rId6"/>
    <p:sldId id="644" r:id="rId7"/>
    <p:sldId id="645" r:id="rId8"/>
    <p:sldId id="677" r:id="rId9"/>
    <p:sldId id="678" r:id="rId10"/>
    <p:sldId id="680" r:id="rId11"/>
    <p:sldId id="633" r:id="rId12"/>
    <p:sldId id="693" r:id="rId13"/>
    <p:sldId id="694" r:id="rId14"/>
    <p:sldId id="700" r:id="rId15"/>
    <p:sldId id="698" r:id="rId16"/>
    <p:sldId id="702" r:id="rId17"/>
    <p:sldId id="676" r:id="rId18"/>
    <p:sldId id="701" r:id="rId19"/>
    <p:sldId id="710" r:id="rId20"/>
    <p:sldId id="712" r:id="rId21"/>
    <p:sldId id="443" r:id="rId22"/>
    <p:sldId id="714" r:id="rId23"/>
    <p:sldId id="713" r:id="rId24"/>
    <p:sldId id="708" r:id="rId25"/>
    <p:sldId id="674" r:id="rId26"/>
    <p:sldId id="706" r:id="rId27"/>
    <p:sldId id="705" r:id="rId28"/>
    <p:sldId id="711" r:id="rId29"/>
    <p:sldId id="707" r:id="rId30"/>
    <p:sldId id="709" r:id="rId31"/>
    <p:sldId id="704" r:id="rId32"/>
    <p:sldId id="589" r:id="rId33"/>
  </p:sldIdLst>
  <p:sldSz cx="9906000" cy="6858000" type="A4"/>
  <p:notesSz cx="9867900" cy="67468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ED9719"/>
      </a:buClr>
      <a:buSzPct val="65000"/>
      <a:buFont typeface="Wingdings" charset="2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ED9719"/>
      </a:buClr>
      <a:buSzPct val="65000"/>
      <a:buFont typeface="Wingdings" charset="2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ED9719"/>
      </a:buClr>
      <a:buSzPct val="65000"/>
      <a:buFont typeface="Wingdings" charset="2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ED9719"/>
      </a:buClr>
      <a:buSzPct val="65000"/>
      <a:buFont typeface="Wingdings" charset="2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ED9719"/>
      </a:buClr>
      <a:buSzPct val="65000"/>
      <a:buFont typeface="Wingdings" charset="2"/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5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FD78"/>
    <a:srgbClr val="FF7E79"/>
    <a:srgbClr val="FF9300"/>
    <a:srgbClr val="FF0000"/>
    <a:srgbClr val="E94785"/>
    <a:srgbClr val="ED9719"/>
    <a:srgbClr val="000000"/>
    <a:srgbClr val="CC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68" autoAdjust="0"/>
    <p:restoredTop sz="96054" autoAdjust="0"/>
  </p:normalViewPr>
  <p:slideViewPr>
    <p:cSldViewPr>
      <p:cViewPr varScale="1">
        <p:scale>
          <a:sx n="103" d="100"/>
          <a:sy n="103" d="100"/>
        </p:scale>
        <p:origin x="184" y="6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82" y="-114"/>
      </p:cViewPr>
      <p:guideLst>
        <p:guide orient="horz" pos="2125"/>
        <p:guide pos="31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20.xml"/><Relationship Id="rId18" Type="http://schemas.openxmlformats.org/officeDocument/2006/relationships/slide" Target="slides/slide27.xml"/><Relationship Id="rId3" Type="http://schemas.openxmlformats.org/officeDocument/2006/relationships/slide" Target="slides/slide3.xml"/><Relationship Id="rId21" Type="http://schemas.openxmlformats.org/officeDocument/2006/relationships/slide" Target="slides/slide30.xml"/><Relationship Id="rId7" Type="http://schemas.openxmlformats.org/officeDocument/2006/relationships/slide" Target="slides/slide12.xml"/><Relationship Id="rId12" Type="http://schemas.openxmlformats.org/officeDocument/2006/relationships/slide" Target="slides/slide19.xml"/><Relationship Id="rId17" Type="http://schemas.openxmlformats.org/officeDocument/2006/relationships/slide" Target="slides/slide26.xml"/><Relationship Id="rId2" Type="http://schemas.openxmlformats.org/officeDocument/2006/relationships/slide" Target="slides/slide2.xml"/><Relationship Id="rId16" Type="http://schemas.openxmlformats.org/officeDocument/2006/relationships/slide" Target="slides/slide25.xml"/><Relationship Id="rId20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18.xml"/><Relationship Id="rId5" Type="http://schemas.openxmlformats.org/officeDocument/2006/relationships/slide" Target="slides/slide5.xml"/><Relationship Id="rId15" Type="http://schemas.openxmlformats.org/officeDocument/2006/relationships/slide" Target="slides/slide24.xml"/><Relationship Id="rId23" Type="http://schemas.openxmlformats.org/officeDocument/2006/relationships/slide" Target="slides/slide32.xml"/><Relationship Id="rId10" Type="http://schemas.openxmlformats.org/officeDocument/2006/relationships/slide" Target="slides/slide16.xml"/><Relationship Id="rId19" Type="http://schemas.openxmlformats.org/officeDocument/2006/relationships/slide" Target="slides/slide28.xml"/><Relationship Id="rId4" Type="http://schemas.openxmlformats.org/officeDocument/2006/relationships/slide" Target="slides/slide4.xml"/><Relationship Id="rId9" Type="http://schemas.openxmlformats.org/officeDocument/2006/relationships/slide" Target="slides/slide15.xml"/><Relationship Id="rId14" Type="http://schemas.openxmlformats.org/officeDocument/2006/relationships/slide" Target="slides/slide23.xml"/><Relationship Id="rId22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1551" tIns="10775" rIns="21551" bIns="10775" numCol="1" anchor="t" anchorCtr="0" compatLnSpc="1">
            <a:prstTxWarp prst="textNoShape">
              <a:avLst/>
            </a:prstTxWarp>
          </a:bodyPr>
          <a:lstStyle>
            <a:lvl1pPr defTabSz="215900">
              <a:spcBef>
                <a:spcPct val="0"/>
              </a:spcBef>
              <a:buClrTx/>
              <a:buSzTx/>
              <a:buFontTx/>
              <a:buNone/>
              <a:defRPr sz="300">
                <a:effectLst/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83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1551" tIns="10775" rIns="21551" bIns="10775" numCol="1" anchor="t" anchorCtr="0" compatLnSpc="1">
            <a:prstTxWarp prst="textNoShape">
              <a:avLst/>
            </a:prstTxWarp>
          </a:bodyPr>
          <a:lstStyle>
            <a:lvl1pPr algn="r" defTabSz="215900">
              <a:spcBef>
                <a:spcPct val="0"/>
              </a:spcBef>
              <a:buClrTx/>
              <a:buSzTx/>
              <a:buFontTx/>
              <a:buNone/>
              <a:defRPr sz="300">
                <a:effectLst/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8738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1551" tIns="10775" rIns="21551" bIns="10775" numCol="1" anchor="b" anchorCtr="0" compatLnSpc="1">
            <a:prstTxWarp prst="textNoShape">
              <a:avLst/>
            </a:prstTxWarp>
          </a:bodyPr>
          <a:lstStyle>
            <a:lvl1pPr defTabSz="215900">
              <a:spcBef>
                <a:spcPct val="0"/>
              </a:spcBef>
              <a:buClrTx/>
              <a:buSzTx/>
              <a:buFontTx/>
              <a:buNone/>
              <a:defRPr sz="300">
                <a:effectLst/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408738"/>
            <a:ext cx="427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1551" tIns="10775" rIns="21551" bIns="10775" numCol="1" anchor="b" anchorCtr="0" compatLnSpc="1">
            <a:prstTxWarp prst="textNoShape">
              <a:avLst/>
            </a:prstTxWarp>
          </a:bodyPr>
          <a:lstStyle>
            <a:lvl1pPr algn="r" defTabSz="215900">
              <a:spcBef>
                <a:spcPct val="0"/>
              </a:spcBef>
              <a:buClrTx/>
              <a:buSzTx/>
              <a:buFontTx/>
              <a:buNone/>
              <a:defRPr sz="300">
                <a:effectLst/>
                <a:latin typeface="Arial" charset="0"/>
              </a:defRPr>
            </a:lvl1pPr>
          </a:lstStyle>
          <a:p>
            <a:fld id="{108F8ED5-56E5-7C46-AE24-CF16DA9CE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1551" tIns="10775" rIns="21551" bIns="10775" numCol="1" anchor="t" anchorCtr="0" compatLnSpc="1">
            <a:prstTxWarp prst="textNoShape">
              <a:avLst/>
            </a:prstTxWarp>
          </a:bodyPr>
          <a:lstStyle>
            <a:lvl1pPr defTabSz="215900">
              <a:spcBef>
                <a:spcPct val="0"/>
              </a:spcBef>
              <a:buClrTx/>
              <a:buSzTx/>
              <a:buFontTx/>
              <a:buNone/>
              <a:defRPr sz="300">
                <a:effectLst/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83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1551" tIns="10775" rIns="21551" bIns="10775" numCol="1" anchor="t" anchorCtr="0" compatLnSpc="1">
            <a:prstTxWarp prst="textNoShape">
              <a:avLst/>
            </a:prstTxWarp>
          </a:bodyPr>
          <a:lstStyle>
            <a:lvl1pPr algn="r" defTabSz="215900">
              <a:spcBef>
                <a:spcPct val="0"/>
              </a:spcBef>
              <a:buClrTx/>
              <a:buSzTx/>
              <a:buFontTx/>
              <a:buNone/>
              <a:defRPr sz="300">
                <a:effectLst/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87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6738" y="506413"/>
            <a:ext cx="3654425" cy="253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03575"/>
            <a:ext cx="789622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1551" tIns="10775" rIns="21551" bIns="10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8738"/>
            <a:ext cx="427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1551" tIns="10775" rIns="21551" bIns="10775" numCol="1" anchor="b" anchorCtr="0" compatLnSpc="1">
            <a:prstTxWarp prst="textNoShape">
              <a:avLst/>
            </a:prstTxWarp>
          </a:bodyPr>
          <a:lstStyle>
            <a:lvl1pPr defTabSz="215900">
              <a:spcBef>
                <a:spcPct val="0"/>
              </a:spcBef>
              <a:buClrTx/>
              <a:buSzTx/>
              <a:buFontTx/>
              <a:buNone/>
              <a:defRPr sz="300">
                <a:effectLst/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408738"/>
            <a:ext cx="427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1551" tIns="10775" rIns="21551" bIns="10775" numCol="1" anchor="b" anchorCtr="0" compatLnSpc="1">
            <a:prstTxWarp prst="textNoShape">
              <a:avLst/>
            </a:prstTxWarp>
          </a:bodyPr>
          <a:lstStyle>
            <a:lvl1pPr algn="r" defTabSz="215900">
              <a:spcBef>
                <a:spcPct val="0"/>
              </a:spcBef>
              <a:buClrTx/>
              <a:buSzTx/>
              <a:buFontTx/>
              <a:buNone/>
              <a:defRPr sz="300">
                <a:effectLst/>
                <a:latin typeface="Arial" charset="0"/>
              </a:defRPr>
            </a:lvl1pPr>
          </a:lstStyle>
          <a:p>
            <a:fld id="{4EB9E408-C513-0243-A1F3-4554EE441A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1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9E408-C513-0243-A1F3-4554EE441AF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60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11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0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12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5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13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28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9E408-C513-0243-A1F3-4554EE441AF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98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15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42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16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57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9E408-C513-0243-A1F3-4554EE441AF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589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18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10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19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4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2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02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20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08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7169B-2CDB-C949-9999-70A6B9ED12AC}" type="slidenum">
              <a:rPr lang="en-US"/>
              <a:pPr/>
              <a:t>21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0875" y="528638"/>
            <a:ext cx="3849688" cy="2665412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075" y="3373438"/>
            <a:ext cx="7510463" cy="31972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69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93657D6-A2ED-524A-B9A4-D3459ED5C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2F78-2707-0149-8AAA-C13077F54C83}" type="slidenum">
              <a:rPr lang="en-US" altLang="it-IT"/>
              <a:pPr/>
              <a:t>22</a:t>
            </a:fld>
            <a:endParaRPr lang="en-US" altLang="it-IT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CE5500EF-F35B-E848-A5B3-0D2325B72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0875" y="530225"/>
            <a:ext cx="3848100" cy="2663825"/>
          </a:xfrm>
          <a:ln/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9B82B2FD-9E87-B148-B85A-A927F4A87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3663" y="3375025"/>
            <a:ext cx="7507287" cy="3194050"/>
          </a:xfrm>
        </p:spPr>
        <p:txBody>
          <a:bodyPr/>
          <a:lstStyle/>
          <a:p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08122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23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52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24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05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25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97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26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93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27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86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28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12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29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60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3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33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30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92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31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2518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32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0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4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1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61DF-8D97-8848-A748-D54EC3B4C209}" type="slidenum">
              <a:rPr lang="en-US"/>
              <a:pPr/>
              <a:t>5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6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9E408-C513-0243-A1F3-4554EE441AF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43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9E408-C513-0243-A1F3-4554EE441AF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77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9E408-C513-0243-A1F3-4554EE441AF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48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9E408-C513-0243-A1F3-4554EE441AF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38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76400"/>
            <a:ext cx="84201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05F0B1-2806-BD46-8897-43DED37F70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utoUpdateAnimBg="0"/>
      <p:bldP spid="184323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84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7501D-B1AC-AE44-B019-0CCEC59E4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7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381000"/>
            <a:ext cx="22288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381000"/>
            <a:ext cx="65341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1AAC3-2952-A940-920D-B86B05599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78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81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4BCCC760-16FA-BA46-878C-3F249DCE0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381000"/>
            <a:ext cx="8915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149F76E0-492B-F34C-ACFD-47F9EF823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3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81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981200"/>
            <a:ext cx="43815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114800"/>
            <a:ext cx="43815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928AF8E1-42F6-4440-80A4-D17B7F0E2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530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981200"/>
            <a:ext cx="8915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3080B230-4AB8-1A4C-849D-6DB3720D2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159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81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981200"/>
            <a:ext cx="43815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114800"/>
            <a:ext cx="43815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7B23E2A4-3C83-5F40-9E76-A46B04E26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72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00D32-8154-3D49-A8BA-706427E85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06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ED42C-D8AE-7943-B37E-57B06D9A6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8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81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4621-8A26-E048-B112-5D12F74E8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45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ECCB7-416B-AC4F-B05F-B4D32E60F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0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EA386-8DFB-D240-B989-8E04CCBFD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57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13DEF-7D11-284C-892E-A110E37BC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87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515BB-53E1-D344-83EC-A299F49BA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27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BB1A9-C89B-7541-AE3E-2B3C97C9B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810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b" anchorCtr="0" compatLnSpc="1">
            <a:prstTxWarp prst="textNoShape">
              <a:avLst/>
            </a:prstTxWarp>
          </a:bodyPr>
          <a:lstStyle>
            <a:lvl1pPr defTabSz="1001713">
              <a:spcBef>
                <a:spcPct val="0"/>
              </a:spcBef>
              <a:buClrTx/>
              <a:buSzTx/>
              <a:buFontTx/>
              <a:buNone/>
              <a:defRPr sz="16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b" anchorCtr="0" compatLnSpc="1">
            <a:prstTxWarp prst="textNoShape">
              <a:avLst/>
            </a:prstTxWarp>
          </a:bodyPr>
          <a:lstStyle>
            <a:lvl1pPr algn="ctr" defTabSz="1001713">
              <a:spcBef>
                <a:spcPct val="0"/>
              </a:spcBef>
              <a:buClrTx/>
              <a:buSzTx/>
              <a:buFontTx/>
              <a:buNone/>
              <a:defRPr sz="16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b" anchorCtr="0" compatLnSpc="1">
            <a:prstTxWarp prst="textNoShape">
              <a:avLst/>
            </a:prstTxWarp>
          </a:bodyPr>
          <a:lstStyle>
            <a:lvl1pPr algn="r" defTabSz="1001713">
              <a:spcBef>
                <a:spcPct val="0"/>
              </a:spcBef>
              <a:buClrTx/>
              <a:buSzTx/>
              <a:buFontTx/>
              <a:buNone/>
              <a:defRPr sz="1600">
                <a:effectLst>
                  <a:outerShdw blurRad="38100" dist="38100" dir="2700000" algn="tl">
                    <a:srgbClr val="003366"/>
                  </a:outerShdw>
                </a:effectLst>
                <a:latin typeface="Arial" charset="0"/>
              </a:defRPr>
            </a:lvl1pPr>
          </a:lstStyle>
          <a:p>
            <a:fld id="{9F3FD7E9-49D8-0B40-920E-7DA6C1E744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ctr" defTabSz="1001713" rtl="0" fontAlgn="base">
        <a:spcBef>
          <a:spcPct val="0"/>
        </a:spcBef>
        <a:spcAft>
          <a:spcPct val="0"/>
        </a:spcAft>
        <a:defRPr sz="4800" kern="12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defTabSz="1001713" rtl="0" fontAlgn="base">
        <a:spcBef>
          <a:spcPct val="0"/>
        </a:spcBef>
        <a:spcAft>
          <a:spcPct val="0"/>
        </a:spcAft>
        <a:defRPr sz="48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2pPr>
      <a:lvl3pPr algn="ctr" defTabSz="1001713" rtl="0" fontAlgn="base">
        <a:spcBef>
          <a:spcPct val="0"/>
        </a:spcBef>
        <a:spcAft>
          <a:spcPct val="0"/>
        </a:spcAft>
        <a:defRPr sz="48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3pPr>
      <a:lvl4pPr algn="ctr" defTabSz="1001713" rtl="0" fontAlgn="base">
        <a:spcBef>
          <a:spcPct val="0"/>
        </a:spcBef>
        <a:spcAft>
          <a:spcPct val="0"/>
        </a:spcAft>
        <a:defRPr sz="48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4pPr>
      <a:lvl5pPr algn="ctr" defTabSz="1001713" rtl="0" fontAlgn="base">
        <a:spcBef>
          <a:spcPct val="0"/>
        </a:spcBef>
        <a:spcAft>
          <a:spcPct val="0"/>
        </a:spcAft>
        <a:defRPr sz="48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5pPr>
      <a:lvl6pPr marL="457200" algn="ctr" defTabSz="1001713" rtl="0" fontAlgn="base">
        <a:spcBef>
          <a:spcPct val="0"/>
        </a:spcBef>
        <a:spcAft>
          <a:spcPct val="0"/>
        </a:spcAft>
        <a:defRPr sz="48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6pPr>
      <a:lvl7pPr marL="914400" algn="ctr" defTabSz="1001713" rtl="0" fontAlgn="base">
        <a:spcBef>
          <a:spcPct val="0"/>
        </a:spcBef>
        <a:spcAft>
          <a:spcPct val="0"/>
        </a:spcAft>
        <a:defRPr sz="48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7pPr>
      <a:lvl8pPr marL="1371600" algn="ctr" defTabSz="1001713" rtl="0" fontAlgn="base">
        <a:spcBef>
          <a:spcPct val="0"/>
        </a:spcBef>
        <a:spcAft>
          <a:spcPct val="0"/>
        </a:spcAft>
        <a:defRPr sz="48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8pPr>
      <a:lvl9pPr marL="1828800" algn="ctr" defTabSz="1001713" rtl="0" fontAlgn="base">
        <a:spcBef>
          <a:spcPct val="0"/>
        </a:spcBef>
        <a:spcAft>
          <a:spcPct val="0"/>
        </a:spcAft>
        <a:defRPr sz="4800">
          <a:solidFill>
            <a:srgbClr val="ED9719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9pPr>
    </p:titleStyle>
    <p:bodyStyle>
      <a:lvl1pPr marL="376238" indent="-376238" algn="l" defTabSz="1001713" rtl="0" fontAlgn="base">
        <a:spcBef>
          <a:spcPct val="20000"/>
        </a:spcBef>
        <a:spcAft>
          <a:spcPct val="0"/>
        </a:spcAft>
        <a:buClr>
          <a:srgbClr val="ED9719"/>
        </a:buClr>
        <a:buSzPct val="65000"/>
        <a:buFont typeface="Wingdings" charset="2"/>
        <a:buChar char="n"/>
        <a:defRPr sz="3600" kern="1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1pPr>
      <a:lvl2pPr marL="814388" indent="-312738" algn="l" defTabSz="1001713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3000" kern="1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2pPr>
      <a:lvl3pPr marL="1252538" indent="-250825" algn="l" defTabSz="100171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600" kern="1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3pPr>
      <a:lvl4pPr marL="1755775" indent="-250825" algn="l" defTabSz="1001713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2"/>
        <a:buChar char="n"/>
        <a:defRPr sz="2200" kern="1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4pPr>
      <a:lvl5pPr marL="2257425" indent="-250825" algn="l" defTabSz="1001713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200" kern="1200">
          <a:solidFill>
            <a:schemeClr val="tx1"/>
          </a:solidFill>
          <a:effectLst>
            <a:outerShdw blurRad="38100" dist="38100" dir="2700000" algn="tl">
              <a:srgbClr val="003366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solidFill>
                <a:schemeClr val="bg2"/>
              </a:solidFill>
              <a:latin typeface="SimSun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3D984-BECA-0C45-8051-5722B33E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36" y="457200"/>
            <a:ext cx="92202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Theoretical </a:t>
            </a:r>
            <a:r>
              <a:rPr lang="el-GR" dirty="0">
                <a:solidFill>
                  <a:schemeClr val="bg2"/>
                </a:solidFill>
              </a:rPr>
              <a:t>β-</a:t>
            </a:r>
            <a:r>
              <a:rPr lang="en-US" dirty="0">
                <a:solidFill>
                  <a:schemeClr val="bg2"/>
                </a:solidFill>
              </a:rPr>
              <a:t>decay estimation of ionized atoms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32212-D6AA-E047-9544-DCB2A7B1D5BA}"/>
              </a:ext>
            </a:extLst>
          </p:cNvPr>
          <p:cNvSpPr txBox="1"/>
          <p:nvPr/>
        </p:nvSpPr>
        <p:spPr>
          <a:xfrm>
            <a:off x="5960473" y="4191000"/>
            <a:ext cx="3488327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Alberto Mengoni</a:t>
            </a:r>
          </a:p>
          <a:p>
            <a:r>
              <a:rPr lang="en-US" dirty="0">
                <a:solidFill>
                  <a:schemeClr val="bg2"/>
                </a:solidFill>
              </a:rPr>
              <a:t>ENEA and INFN Bologna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07ED0-3052-AE47-A3F7-F127D5E83A56}"/>
              </a:ext>
            </a:extLst>
          </p:cNvPr>
          <p:cNvSpPr txBox="1"/>
          <p:nvPr/>
        </p:nvSpPr>
        <p:spPr>
          <a:xfrm>
            <a:off x="1828800" y="6488668"/>
            <a:ext cx="661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PANDORA meeting 2021, LNS &amp; online, 16-17 December 2021 </a:t>
            </a:r>
          </a:p>
        </p:txBody>
      </p:sp>
      <p:pic>
        <p:nvPicPr>
          <p:cNvPr id="7" name="Picture 1" descr="infnlogo">
            <a:extLst>
              <a:ext uri="{FF2B5EF4-FFF2-40B4-BE49-F238E27FC236}">
                <a16:creationId xmlns:a16="http://schemas.microsoft.com/office/drawing/2014/main" id="{EB5C6D27-7A9C-5141-A9B6-5F671A57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7210" y="5181599"/>
            <a:ext cx="857456" cy="84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A89965-DC87-C845-9CB9-38D8C6755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399519"/>
            <a:ext cx="1331363" cy="40839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Immagine 38">
            <a:extLst>
              <a:ext uri="{FF2B5EF4-FFF2-40B4-BE49-F238E27FC236}">
                <a16:creationId xmlns:a16="http://schemas.microsoft.com/office/drawing/2014/main" id="{7984E84D-FC32-C444-A9FC-0E3F27693F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24258-2A1F-AC49-B211-C0DFADEFE226}"/>
              </a:ext>
            </a:extLst>
          </p:cNvPr>
          <p:cNvSpPr txBox="1"/>
          <p:nvPr/>
        </p:nvSpPr>
        <p:spPr>
          <a:xfrm>
            <a:off x="635000" y="4410192"/>
            <a:ext cx="341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3. Ion state populations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7A527-8FFE-1742-BD37-B31E0A6299FE}"/>
              </a:ext>
            </a:extLst>
          </p:cNvPr>
          <p:cNvSpPr txBox="1"/>
          <p:nvPr/>
        </p:nvSpPr>
        <p:spPr>
          <a:xfrm>
            <a:off x="635000" y="1511300"/>
            <a:ext cx="832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1. free electrons: </a:t>
            </a:r>
            <a:r>
              <a:rPr lang="en-US" dirty="0" err="1">
                <a:solidFill>
                  <a:schemeClr val="bg2"/>
                </a:solidFill>
              </a:rPr>
              <a:t>maxwellian</a:t>
            </a:r>
            <a:r>
              <a:rPr lang="en-US" dirty="0">
                <a:solidFill>
                  <a:schemeClr val="bg2"/>
                </a:solidFill>
              </a:rPr>
              <a:t> distribution of velocities f(v)dv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27356-0912-494E-9C4E-497C7B7759C9}"/>
              </a:ext>
            </a:extLst>
          </p:cNvPr>
          <p:cNvSpPr txBox="1"/>
          <p:nvPr/>
        </p:nvSpPr>
        <p:spPr>
          <a:xfrm>
            <a:off x="635000" y="2486451"/>
            <a:ext cx="2979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2. atomic excitations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72675E6-6290-254E-B722-DB3D1EDA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LTE vs NLTE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9C6B7F-3304-2546-A63D-6DC5C736C421}"/>
                  </a:ext>
                </a:extLst>
              </p:cNvPr>
              <p:cNvSpPr txBox="1"/>
              <p:nvPr/>
            </p:nvSpPr>
            <p:spPr>
              <a:xfrm>
                <a:off x="6206995" y="3003130"/>
                <a:ext cx="1712392" cy="1168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4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𝑑𝑛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40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9C6B7F-3304-2546-A63D-6DC5C736C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995" y="3003130"/>
                <a:ext cx="1712392" cy="1168781"/>
              </a:xfrm>
              <a:prstGeom prst="rect">
                <a:avLst/>
              </a:prstGeom>
              <a:blipFill>
                <a:blip r:embed="rId3"/>
                <a:stretch>
                  <a:fillRect l="-5882" t="-3226" r="-9559" b="-2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7F800E99-4EAA-F843-8E0F-31DB7A280599}"/>
              </a:ext>
            </a:extLst>
          </p:cNvPr>
          <p:cNvSpPr/>
          <p:nvPr/>
        </p:nvSpPr>
        <p:spPr bwMode="auto">
          <a:xfrm>
            <a:off x="4953000" y="3382650"/>
            <a:ext cx="838200" cy="590511"/>
          </a:xfrm>
          <a:prstGeom prst="rightArrow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76238" marR="0" indent="-376238" algn="l" defTabSz="1001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9719"/>
              </a:buClr>
              <a:buSzPct val="65000"/>
              <a:buFont typeface="Wingdings" charset="2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85F7C-8C48-8D4A-AC24-97C31F259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133600"/>
            <a:ext cx="7772400" cy="43266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B8629-A5D0-B94A-BCDB-B3C65B347B4F}"/>
                  </a:ext>
                </a:extLst>
              </p:cNvPr>
              <p:cNvSpPr txBox="1"/>
              <p:nvPr/>
            </p:nvSpPr>
            <p:spPr>
              <a:xfrm>
                <a:off x="6359395" y="3155530"/>
                <a:ext cx="1712392" cy="1168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4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𝑑𝑛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40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B8629-A5D0-B94A-BCDB-B3C65B347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95" y="3155530"/>
                <a:ext cx="1712392" cy="1168781"/>
              </a:xfrm>
              <a:prstGeom prst="rect">
                <a:avLst/>
              </a:prstGeom>
              <a:blipFill>
                <a:blip r:embed="rId3"/>
                <a:stretch>
                  <a:fillRect l="-5882" t="-3226" r="-9559" b="-2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38">
            <a:extLst>
              <a:ext uri="{FF2B5EF4-FFF2-40B4-BE49-F238E27FC236}">
                <a16:creationId xmlns:a16="http://schemas.microsoft.com/office/drawing/2014/main" id="{AAF4872B-60D8-4449-B9C1-3F4C501EB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6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C7862188-EBE8-8E4F-832E-F7430B4BC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157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about theory?</a:t>
            </a:r>
          </a:p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From LTE to NLTE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B1F77-6278-6F45-866D-6E332D1421CB}"/>
              </a:ext>
            </a:extLst>
          </p:cNvPr>
          <p:cNvSpPr txBox="1"/>
          <p:nvPr/>
        </p:nvSpPr>
        <p:spPr>
          <a:xfrm>
            <a:off x="1558977" y="2908092"/>
            <a:ext cx="4815998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</a:rPr>
              <a:t>LTE</a:t>
            </a:r>
            <a:endParaRPr lang="en-US" sz="4000" dirty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>
                <a:solidFill>
                  <a:schemeClr val="bg2"/>
                </a:solidFill>
              </a:rPr>
              <a:t>high densities &amp; low temperatures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sz="4000" dirty="0">
                <a:solidFill>
                  <a:schemeClr val="bg2"/>
                </a:solidFill>
              </a:rPr>
              <a:t>NLTE</a:t>
            </a:r>
          </a:p>
          <a:p>
            <a:r>
              <a:rPr lang="en-US" dirty="0">
                <a:solidFill>
                  <a:schemeClr val="bg2"/>
                </a:solidFill>
              </a:rPr>
              <a:t>low densities &amp; high temperatures</a:t>
            </a:r>
          </a:p>
        </p:txBody>
      </p:sp>
      <p:pic>
        <p:nvPicPr>
          <p:cNvPr id="6" name="Immagine 38">
            <a:extLst>
              <a:ext uri="{FF2B5EF4-FFF2-40B4-BE49-F238E27FC236}">
                <a16:creationId xmlns:a16="http://schemas.microsoft.com/office/drawing/2014/main" id="{36E33D34-85E5-DA49-AD63-76E95E14E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pic>
        <p:nvPicPr>
          <p:cNvPr id="7" name="Picture 1" descr="infnlogo">
            <a:extLst>
              <a:ext uri="{FF2B5EF4-FFF2-40B4-BE49-F238E27FC236}">
                <a16:creationId xmlns:a16="http://schemas.microsoft.com/office/drawing/2014/main" id="{C5884E68-12F5-DD47-9A32-6DD2A10CD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5134" y="6085100"/>
            <a:ext cx="638190" cy="6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03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660583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16012-4E1C-3446-90F3-C7B0AE11A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" r="-1"/>
          <a:stretch/>
        </p:blipFill>
        <p:spPr>
          <a:xfrm>
            <a:off x="3865245" y="838200"/>
            <a:ext cx="5812155" cy="5867400"/>
          </a:xfrm>
          <a:prstGeom prst="rect">
            <a:avLst/>
          </a:prstGeom>
        </p:spPr>
      </p:pic>
      <p:sp>
        <p:nvSpPr>
          <p:cNvPr id="5" name="Line 31">
            <a:extLst>
              <a:ext uri="{FF2B5EF4-FFF2-40B4-BE49-F238E27FC236}">
                <a16:creationId xmlns:a16="http://schemas.microsoft.com/office/drawing/2014/main" id="{B8739674-73D6-EB4F-BCF8-89098FD2F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0933" y="4419600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id="{0BAFD19E-D0B5-AB41-8968-203870A7C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0533" y="4419600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0ECC0E48-5A42-494F-A70A-1D61697FE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0133" y="4419600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8A6D6682-7FBC-CA4B-A5B0-CE3DAAD40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0845" y="4419600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C8513FCB-0403-4840-B231-35F70C7FA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9333" y="4419600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8B64AC77-BEFA-6444-B41D-97CB1FECAB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70445" y="3733800"/>
            <a:ext cx="625474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0B9315E2-F04F-9441-A73F-E34EBF7AC8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6408" y="3130550"/>
            <a:ext cx="625474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31">
            <a:extLst>
              <a:ext uri="{FF2B5EF4-FFF2-40B4-BE49-F238E27FC236}">
                <a16:creationId xmlns:a16="http://schemas.microsoft.com/office/drawing/2014/main" id="{C761B97E-AC6C-FB43-AEF1-C2FC1BE17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408" y="3130550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Line 31">
            <a:extLst>
              <a:ext uri="{FF2B5EF4-FFF2-40B4-BE49-F238E27FC236}">
                <a16:creationId xmlns:a16="http://schemas.microsoft.com/office/drawing/2014/main" id="{75537BEC-5783-2141-8D86-41DF7A444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1882" y="3134783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Line 31">
            <a:extLst>
              <a:ext uri="{FF2B5EF4-FFF2-40B4-BE49-F238E27FC236}">
                <a16:creationId xmlns:a16="http://schemas.microsoft.com/office/drawing/2014/main" id="{47733BF9-5092-E74D-85A2-3BE183F88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045" y="3130550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" name="Line 31">
            <a:extLst>
              <a:ext uri="{FF2B5EF4-FFF2-40B4-BE49-F238E27FC236}">
                <a16:creationId xmlns:a16="http://schemas.microsoft.com/office/drawing/2014/main" id="{5823B1C1-EAEF-E54F-9357-935B66252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9645" y="3130550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Line 31">
            <a:extLst>
              <a:ext uri="{FF2B5EF4-FFF2-40B4-BE49-F238E27FC236}">
                <a16:creationId xmlns:a16="http://schemas.microsoft.com/office/drawing/2014/main" id="{2B99933E-1948-EC47-88EE-99B132D571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25364" y="2444750"/>
            <a:ext cx="625474" cy="685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ash"/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7" name="Line 31">
            <a:extLst>
              <a:ext uri="{FF2B5EF4-FFF2-40B4-BE49-F238E27FC236}">
                <a16:creationId xmlns:a16="http://schemas.microsoft.com/office/drawing/2014/main" id="{8C52F3C6-BA45-A641-A8D8-C9C34AE43A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51245" y="3733800"/>
            <a:ext cx="625474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31">
            <a:extLst>
              <a:ext uri="{FF2B5EF4-FFF2-40B4-BE49-F238E27FC236}">
                <a16:creationId xmlns:a16="http://schemas.microsoft.com/office/drawing/2014/main" id="{771CBA50-99FC-2347-B2E5-96DFD70BC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0845" y="3771900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31">
            <a:extLst>
              <a:ext uri="{FF2B5EF4-FFF2-40B4-BE49-F238E27FC236}">
                <a16:creationId xmlns:a16="http://schemas.microsoft.com/office/drawing/2014/main" id="{BEBB24F3-343A-A44E-B506-AB9172BF1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9105" y="3771900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Line 31">
            <a:extLst>
              <a:ext uri="{FF2B5EF4-FFF2-40B4-BE49-F238E27FC236}">
                <a16:creationId xmlns:a16="http://schemas.microsoft.com/office/drawing/2014/main" id="{CDFEF9AD-C80C-DA49-9C2B-4B88D3574C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9105" y="3105150"/>
            <a:ext cx="625474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" name="Line 31">
            <a:extLst>
              <a:ext uri="{FF2B5EF4-FFF2-40B4-BE49-F238E27FC236}">
                <a16:creationId xmlns:a16="http://schemas.microsoft.com/office/drawing/2014/main" id="{7397B73F-F058-8A44-B2CB-9B090EC00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1144" y="3130550"/>
            <a:ext cx="6969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0CC6A0-8E9A-9149-8709-DEA71FC9264D}"/>
              </a:ext>
            </a:extLst>
          </p:cNvPr>
          <p:cNvSpPr/>
          <p:nvPr/>
        </p:nvSpPr>
        <p:spPr bwMode="auto">
          <a:xfrm>
            <a:off x="6443678" y="3448050"/>
            <a:ext cx="630897" cy="63288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76238" marR="0" indent="-376238" algn="l" defTabSz="1001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9719"/>
              </a:buClr>
              <a:buSzPct val="65000"/>
              <a:buFont typeface="Wingdings" charset="2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E5039AAF-B63D-5141-B0EF-E17544B7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94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Nb(𝛽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pic>
        <p:nvPicPr>
          <p:cNvPr id="23" name="Immagine 38">
            <a:extLst>
              <a:ext uri="{FF2B5EF4-FFF2-40B4-BE49-F238E27FC236}">
                <a16:creationId xmlns:a16="http://schemas.microsoft.com/office/drawing/2014/main" id="{6B3457A0-FC30-F84C-B24F-AA6C84FBD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39CF323-5969-6D47-BB88-2CEB694CA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94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Nb(𝛽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119E8-C715-0B44-87F2-2875A720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0"/>
            <a:ext cx="9296400" cy="365328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C3C235-CFB2-9242-882D-23BF94BD6F86}"/>
              </a:ext>
            </a:extLst>
          </p:cNvPr>
          <p:cNvCxnSpPr>
            <a:cxnSpLocks/>
          </p:cNvCxnSpPr>
          <p:nvPr/>
        </p:nvCxnSpPr>
        <p:spPr bwMode="auto">
          <a:xfrm>
            <a:off x="914400" y="3493394"/>
            <a:ext cx="3200400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6381A47-7FE6-1648-BE18-2D20A01B9260}"/>
              </a:ext>
            </a:extLst>
          </p:cNvPr>
          <p:cNvSpPr txBox="1"/>
          <p:nvPr/>
        </p:nvSpPr>
        <p:spPr>
          <a:xfrm>
            <a:off x="890211" y="3197423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2"/>
                </a:solidFill>
              </a:rPr>
              <a:t>3+                                             40.9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7FD8B13-7C74-C740-81C3-7884B399D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59223"/>
            <a:ext cx="3200400" cy="1676400"/>
          </a:xfrm>
          <a:prstGeom prst="rect">
            <a:avLst/>
          </a:prstGeom>
          <a:gradFill rotWithShape="1">
            <a:gsLst>
              <a:gs pos="0">
                <a:srgbClr val="6B0B0E">
                  <a:alpha val="998"/>
                </a:srgbClr>
              </a:gs>
              <a:gs pos="100000">
                <a:srgbClr val="ED181E">
                  <a:alpha val="64998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it-IT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B756E6-385A-9446-BCD5-D84158E7C7BC}"/>
              </a:ext>
            </a:extLst>
          </p:cNvPr>
          <p:cNvCxnSpPr>
            <a:cxnSpLocks/>
          </p:cNvCxnSpPr>
          <p:nvPr/>
        </p:nvCxnSpPr>
        <p:spPr bwMode="auto">
          <a:xfrm>
            <a:off x="4130403" y="4035623"/>
            <a:ext cx="1889397" cy="1376165"/>
          </a:xfrm>
          <a:prstGeom prst="straightConnector1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5ABECE-AD7C-D247-BD01-98E8B3D047B1}"/>
              </a:ext>
            </a:extLst>
          </p:cNvPr>
          <p:cNvCxnSpPr>
            <a:cxnSpLocks/>
          </p:cNvCxnSpPr>
          <p:nvPr/>
        </p:nvCxnSpPr>
        <p:spPr bwMode="auto">
          <a:xfrm>
            <a:off x="4114800" y="3505200"/>
            <a:ext cx="1904844" cy="1906588"/>
          </a:xfrm>
          <a:prstGeom prst="straightConnector1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66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C027505F-FEAE-BA47-A14F-8F389CEA4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From LTE to NLTE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12D9BA-D58C-4246-8EEB-75DEDB759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36" y="1226652"/>
            <a:ext cx="7508464" cy="5631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5A676-400A-A94D-A03D-ABA79FAB02B8}"/>
              </a:ext>
            </a:extLst>
          </p:cNvPr>
          <p:cNvSpPr txBox="1"/>
          <p:nvPr/>
        </p:nvSpPr>
        <p:spPr>
          <a:xfrm>
            <a:off x="152400" y="99382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=10</a:t>
            </a:r>
            <a:r>
              <a:rPr lang="it-IT" baseline="30000" dirty="0">
                <a:solidFill>
                  <a:schemeClr val="bg2"/>
                </a:solidFill>
              </a:rPr>
              <a:t>24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5" name="Immagine 38">
            <a:extLst>
              <a:ext uri="{FF2B5EF4-FFF2-40B4-BE49-F238E27FC236}">
                <a16:creationId xmlns:a16="http://schemas.microsoft.com/office/drawing/2014/main" id="{0742029C-F3EA-B649-A690-E333591FED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7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solidFill>
                <a:schemeClr val="bg2"/>
              </a:solidFill>
              <a:latin typeface="SimSun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9B847CBC-BA65-904D-A289-098C9382C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94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Nb(𝛽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C138A-3658-F841-AE66-6836B00244D7}"/>
              </a:ext>
            </a:extLst>
          </p:cNvPr>
          <p:cNvSpPr txBox="1"/>
          <p:nvPr/>
        </p:nvSpPr>
        <p:spPr>
          <a:xfrm>
            <a:off x="152400" y="99382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=10</a:t>
            </a:r>
            <a:r>
              <a:rPr lang="it-IT" baseline="30000" dirty="0">
                <a:solidFill>
                  <a:schemeClr val="bg2"/>
                </a:solidFill>
              </a:rPr>
              <a:t>24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FC536-7626-294E-A879-18541415A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047" y="1455485"/>
            <a:ext cx="7101753" cy="5326315"/>
          </a:xfrm>
          <a:prstGeom prst="rect">
            <a:avLst/>
          </a:prstGeom>
        </p:spPr>
      </p:pic>
      <p:pic>
        <p:nvPicPr>
          <p:cNvPr id="6" name="Immagine 38">
            <a:extLst>
              <a:ext uri="{FF2B5EF4-FFF2-40B4-BE49-F238E27FC236}">
                <a16:creationId xmlns:a16="http://schemas.microsoft.com/office/drawing/2014/main" id="{59E9B4EE-8CAE-EE44-8D11-2C2119C17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solidFill>
                <a:schemeClr val="bg2"/>
              </a:solidFill>
              <a:latin typeface="SimSun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9B847CBC-BA65-904D-A289-098C9382C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94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Nb(𝛽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C138A-3658-F841-AE66-6836B00244D7}"/>
              </a:ext>
            </a:extLst>
          </p:cNvPr>
          <p:cNvSpPr txBox="1"/>
          <p:nvPr/>
        </p:nvSpPr>
        <p:spPr>
          <a:xfrm>
            <a:off x="152400" y="99382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=10</a:t>
            </a:r>
            <a:r>
              <a:rPr lang="it-IT" baseline="30000" dirty="0">
                <a:solidFill>
                  <a:schemeClr val="bg2"/>
                </a:solidFill>
              </a:rPr>
              <a:t>24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76ABF-4669-CB46-BF3D-991AF7C90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466850"/>
            <a:ext cx="7086600" cy="5314950"/>
          </a:xfrm>
          <a:prstGeom prst="rect">
            <a:avLst/>
          </a:prstGeom>
        </p:spPr>
      </p:pic>
      <p:pic>
        <p:nvPicPr>
          <p:cNvPr id="7" name="Immagine 38">
            <a:extLst>
              <a:ext uri="{FF2B5EF4-FFF2-40B4-BE49-F238E27FC236}">
                <a16:creationId xmlns:a16="http://schemas.microsoft.com/office/drawing/2014/main" id="{20E17519-7B5B-FE40-84A9-B1C44BD0C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1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43BA816A-58C8-6648-BB89-CD5E7835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From LTE to NLTE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1ED4F-D722-654B-AF0C-9B51CB20D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390650"/>
            <a:ext cx="7137400" cy="5353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481C73-F0EC-5046-8A47-CE136E187B7C}"/>
              </a:ext>
            </a:extLst>
          </p:cNvPr>
          <p:cNvSpPr txBox="1"/>
          <p:nvPr/>
        </p:nvSpPr>
        <p:spPr>
          <a:xfrm>
            <a:off x="152400" y="99382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=10</a:t>
            </a:r>
            <a:r>
              <a:rPr lang="it-IT" baseline="30000" dirty="0">
                <a:solidFill>
                  <a:schemeClr val="bg2"/>
                </a:solidFill>
              </a:rPr>
              <a:t>14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5" name="Immagine 38">
            <a:extLst>
              <a:ext uri="{FF2B5EF4-FFF2-40B4-BE49-F238E27FC236}">
                <a16:creationId xmlns:a16="http://schemas.microsoft.com/office/drawing/2014/main" id="{A4162B6D-DFA3-1A44-AF4A-078150A98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0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2004816-5BDC-DA4C-AEAB-BBAC2494E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94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Nb(𝛽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4CAC6-3FA6-2F45-BE7B-F9E69AB2DCF2}"/>
              </a:ext>
            </a:extLst>
          </p:cNvPr>
          <p:cNvSpPr txBox="1"/>
          <p:nvPr/>
        </p:nvSpPr>
        <p:spPr>
          <a:xfrm>
            <a:off x="152400" y="99382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=10</a:t>
            </a:r>
            <a:r>
              <a:rPr lang="it-IT" baseline="30000" dirty="0">
                <a:solidFill>
                  <a:schemeClr val="bg2"/>
                </a:solidFill>
              </a:rPr>
              <a:t>14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5125D8-68EE-314F-A4C6-E19180514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047" y="1455485"/>
            <a:ext cx="7101753" cy="5326315"/>
          </a:xfrm>
          <a:prstGeom prst="rect">
            <a:avLst/>
          </a:prstGeom>
        </p:spPr>
      </p:pic>
      <p:pic>
        <p:nvPicPr>
          <p:cNvPr id="7" name="Immagine 38">
            <a:extLst>
              <a:ext uri="{FF2B5EF4-FFF2-40B4-BE49-F238E27FC236}">
                <a16:creationId xmlns:a16="http://schemas.microsoft.com/office/drawing/2014/main" id="{E57F7AEC-DD15-F746-9C0C-9ED037821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5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542BCBD-3511-FF4E-A6F0-AD4C2962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pic>
        <p:nvPicPr>
          <p:cNvPr id="8" name="Immagine 38">
            <a:extLst>
              <a:ext uri="{FF2B5EF4-FFF2-40B4-BE49-F238E27FC236}">
                <a16:creationId xmlns:a16="http://schemas.microsoft.com/office/drawing/2014/main" id="{A76337B6-0538-B341-B166-539F18318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pic>
        <p:nvPicPr>
          <p:cNvPr id="9" name="Picture 1" descr="infnlogo">
            <a:extLst>
              <a:ext uri="{FF2B5EF4-FFF2-40B4-BE49-F238E27FC236}">
                <a16:creationId xmlns:a16="http://schemas.microsoft.com/office/drawing/2014/main" id="{4464A8A1-9052-664E-B8D0-A8A053B5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5134" y="6085100"/>
            <a:ext cx="638190" cy="6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65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275CE-AB04-C24B-BBF4-FACBEA482501}"/>
                  </a:ext>
                </a:extLst>
              </p:cNvPr>
              <p:cNvSpPr txBox="1"/>
              <p:nvPr/>
            </p:nvSpPr>
            <p:spPr>
              <a:xfrm>
                <a:off x="2102203" y="2057400"/>
                <a:ext cx="5119735" cy="61555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400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00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4000" b="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dirty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400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it-IT" sz="400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dirty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4000" b="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000" b="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dirty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it-IT" sz="40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275CE-AB04-C24B-BBF4-FACBEA482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03" y="2057400"/>
                <a:ext cx="5119735" cy="615553"/>
              </a:xfrm>
              <a:prstGeom prst="rect">
                <a:avLst/>
              </a:prstGeom>
              <a:blipFill>
                <a:blip r:embed="rId3"/>
                <a:stretch>
                  <a:fillRect l="-1485" t="-6122" b="-3877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158991-5870-5243-9651-3A197C4F950A}"/>
                  </a:ext>
                </a:extLst>
              </p:cNvPr>
              <p:cNvSpPr txBox="1"/>
              <p:nvPr/>
            </p:nvSpPr>
            <p:spPr>
              <a:xfrm>
                <a:off x="455093" y="3886200"/>
                <a:ext cx="5543505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457200" indent="-457200">
                  <a:buClr>
                    <a:schemeClr val="bg2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effectLst/>
                  </a:rPr>
                  <a:t> can differ by orders of magnitude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158991-5870-5243-9651-3A197C4F9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3" y="3886200"/>
                <a:ext cx="5543505" cy="461665"/>
              </a:xfrm>
              <a:prstGeom prst="rect">
                <a:avLst/>
              </a:prstGeom>
              <a:blipFill>
                <a:blip r:embed="rId4"/>
                <a:stretch>
                  <a:fillRect l="-1602" t="-13514" r="-686" b="-2973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59DF6D-489C-D94A-B100-7CA205ADA545}"/>
                  </a:ext>
                </a:extLst>
              </p:cNvPr>
              <p:cNvSpPr txBox="1"/>
              <p:nvPr/>
            </p:nvSpPr>
            <p:spPr>
              <a:xfrm>
                <a:off x="470598" y="4495800"/>
                <a:ext cx="8340360" cy="83099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457200" indent="-457200">
                  <a:buClr>
                    <a:schemeClr val="bg2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effectLst/>
                  </a:rPr>
                  <a:t>additional transitions </a:t>
                </a:r>
                <a:br>
                  <a:rPr lang="en-US" dirty="0">
                    <a:solidFill>
                      <a:schemeClr val="bg2"/>
                    </a:solidFill>
                    <a:effectLst/>
                  </a:rPr>
                </a:br>
                <a:r>
                  <a:rPr lang="en-US" dirty="0">
                    <a:solidFill>
                      <a:schemeClr val="bg2"/>
                    </a:solidFill>
                    <a:effectLst/>
                  </a:rPr>
                  <a:t>(with different degree of </a:t>
                </a:r>
                <a:r>
                  <a:rPr lang="en-US" dirty="0" err="1">
                    <a:solidFill>
                      <a:schemeClr val="bg2"/>
                    </a:solidFill>
                    <a:effectLst/>
                  </a:rPr>
                  <a:t>forbiddeness</a:t>
                </a:r>
                <a:r>
                  <a:rPr lang="en-US" dirty="0">
                    <a:solidFill>
                      <a:schemeClr val="bg2"/>
                    </a:solidFill>
                    <a:effectLst/>
                  </a:rPr>
                  <a:t>) can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59DF6D-489C-D94A-B100-7CA205ADA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98" y="4495800"/>
                <a:ext cx="8340360" cy="830997"/>
              </a:xfrm>
              <a:prstGeom prst="rect">
                <a:avLst/>
              </a:prstGeom>
              <a:blipFill>
                <a:blip r:embed="rId5"/>
                <a:stretch>
                  <a:fillRect l="-912" t="-7576" b="-1515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A9066A-B9C7-F040-8B2B-37927470FD54}"/>
                  </a:ext>
                </a:extLst>
              </p:cNvPr>
              <p:cNvSpPr txBox="1"/>
              <p:nvPr/>
            </p:nvSpPr>
            <p:spPr>
              <a:xfrm>
                <a:off x="7315200" y="2846966"/>
                <a:ext cx="1533047" cy="701346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it-IT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A9066A-B9C7-F040-8B2B-37927470F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846966"/>
                <a:ext cx="1533047" cy="701346"/>
              </a:xfrm>
              <a:prstGeom prst="rect">
                <a:avLst/>
              </a:prstGeom>
              <a:blipFill>
                <a:blip r:embed="rId6"/>
                <a:stretch>
                  <a:fillRect l="-2479" t="-3571" r="-3306" b="-1428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B2405B3D-AA0F-AA4D-B723-9D789CE61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356725" cy="762000"/>
          </a:xfrm>
          <a:noFill/>
          <a:ln/>
          <a:effectLst/>
        </p:spPr>
        <p:txBody>
          <a:bodyPr/>
          <a:lstStyle/>
          <a:p>
            <a:pPr algn="l"/>
            <a:r>
              <a:rPr 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Beta decay rates</a:t>
            </a:r>
          </a:p>
        </p:txBody>
      </p:sp>
      <p:pic>
        <p:nvPicPr>
          <p:cNvPr id="8" name="Immagine 38">
            <a:extLst>
              <a:ext uri="{FF2B5EF4-FFF2-40B4-BE49-F238E27FC236}">
                <a16:creationId xmlns:a16="http://schemas.microsoft.com/office/drawing/2014/main" id="{98DE32FA-A6E4-6B4A-8F84-892D5F9EBE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pic>
        <p:nvPicPr>
          <p:cNvPr id="14" name="Picture 1" descr="infnlogo">
            <a:extLst>
              <a:ext uri="{FF2B5EF4-FFF2-40B4-BE49-F238E27FC236}">
                <a16:creationId xmlns:a16="http://schemas.microsoft.com/office/drawing/2014/main" id="{74FFDB53-7B5A-5944-894C-448AB215D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75134" y="6085100"/>
            <a:ext cx="638190" cy="6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67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542BCBD-3511-FF4E-A6F0-AD4C2962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pic>
        <p:nvPicPr>
          <p:cNvPr id="4" name="Immagine 38">
            <a:extLst>
              <a:ext uri="{FF2B5EF4-FFF2-40B4-BE49-F238E27FC236}">
                <a16:creationId xmlns:a16="http://schemas.microsoft.com/office/drawing/2014/main" id="{FB576FCD-AE3A-5647-B40E-F58401B7D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pic>
        <p:nvPicPr>
          <p:cNvPr id="5" name="Picture 1" descr="infnlogo">
            <a:extLst>
              <a:ext uri="{FF2B5EF4-FFF2-40B4-BE49-F238E27FC236}">
                <a16:creationId xmlns:a16="http://schemas.microsoft.com/office/drawing/2014/main" id="{764AAD91-AA5D-1F4E-8FB2-A4C3FB9B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5134" y="6085100"/>
            <a:ext cx="638190" cy="6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592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77" name="Text Box 25"/>
          <p:cNvSpPr txBox="1">
            <a:spLocks noChangeArrowheads="1"/>
          </p:cNvSpPr>
          <p:nvPr/>
        </p:nvSpPr>
        <p:spPr bwMode="auto">
          <a:xfrm>
            <a:off x="4114800" y="28194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 dirty="0">
                <a:latin typeface="Arial" charset="0"/>
              </a:rPr>
              <a:t>Os 187</a:t>
            </a:r>
            <a:endParaRPr lang="it-IT" sz="2000" dirty="0">
              <a:latin typeface="Arial" charset="0"/>
            </a:endParaRPr>
          </a:p>
          <a:p>
            <a:r>
              <a:rPr lang="en-US" sz="1200" dirty="0">
                <a:latin typeface="Arial" charset="0"/>
              </a:rPr>
              <a:t>      1.6</a:t>
            </a:r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152400" y="4652963"/>
            <a:ext cx="914400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2000">
                <a:solidFill>
                  <a:schemeClr val="bg2"/>
                </a:solidFill>
                <a:latin typeface="Arial" charset="0"/>
              </a:rPr>
              <a:t>   W  </a:t>
            </a:r>
            <a:endParaRPr lang="it-IT">
              <a:solidFill>
                <a:schemeClr val="bg2"/>
              </a:solidFill>
              <a:latin typeface="Arial" charset="0"/>
            </a:endParaRPr>
          </a:p>
          <a:p>
            <a:endParaRPr lang="en-US" sz="1200">
              <a:solidFill>
                <a:schemeClr val="bg2"/>
              </a:solidFill>
              <a:latin typeface="Arial" charset="0"/>
            </a:endParaRPr>
          </a:p>
          <a:p>
            <a:endParaRPr lang="en-US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1371600" y="46482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 W 182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 26.3</a:t>
            </a: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152400" y="3765979"/>
            <a:ext cx="914400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2000">
                <a:solidFill>
                  <a:schemeClr val="bg2"/>
                </a:solidFill>
                <a:latin typeface="Arial" charset="0"/>
              </a:rPr>
              <a:t>   Re  </a:t>
            </a:r>
            <a:endParaRPr lang="it-IT">
              <a:solidFill>
                <a:schemeClr val="bg2"/>
              </a:solidFill>
              <a:latin typeface="Arial" charset="0"/>
            </a:endParaRPr>
          </a:p>
          <a:p>
            <a:endParaRPr lang="en-US" sz="1200">
              <a:solidFill>
                <a:schemeClr val="bg2"/>
              </a:solidFill>
              <a:latin typeface="Arial" charset="0"/>
            </a:endParaRPr>
          </a:p>
          <a:p>
            <a:endParaRPr lang="en-US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152400" y="2851579"/>
            <a:ext cx="914400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2000" dirty="0">
                <a:solidFill>
                  <a:schemeClr val="bg2"/>
                </a:solidFill>
                <a:latin typeface="Arial" charset="0"/>
              </a:rPr>
              <a:t>   Os  </a:t>
            </a:r>
            <a:endParaRPr lang="it-IT" dirty="0">
              <a:solidFill>
                <a:schemeClr val="bg2"/>
              </a:solidFill>
              <a:latin typeface="Arial" charset="0"/>
            </a:endParaRPr>
          </a:p>
          <a:p>
            <a:endParaRPr lang="en-US" sz="1200" dirty="0">
              <a:solidFill>
                <a:schemeClr val="bg2"/>
              </a:solidFill>
              <a:latin typeface="Arial" charset="0"/>
            </a:endParaRPr>
          </a:p>
          <a:p>
            <a:endParaRPr lang="en-US" sz="1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1371600" y="3733800"/>
            <a:ext cx="914400" cy="914400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Re 183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 71 d</a:t>
            </a:r>
          </a:p>
        </p:txBody>
      </p:sp>
      <p:sp>
        <p:nvSpPr>
          <p:cNvPr id="381960" name="Text Box 8"/>
          <p:cNvSpPr txBox="1">
            <a:spLocks noChangeArrowheads="1"/>
          </p:cNvSpPr>
          <p:nvPr/>
        </p:nvSpPr>
        <p:spPr bwMode="auto">
          <a:xfrm>
            <a:off x="1371600" y="28194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Os 184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 0.02</a:t>
            </a:r>
          </a:p>
        </p:txBody>
      </p:sp>
      <p:sp>
        <p:nvSpPr>
          <p:cNvPr id="381961" name="Text Box 9"/>
          <p:cNvSpPr txBox="1">
            <a:spLocks noChangeArrowheads="1"/>
          </p:cNvSpPr>
          <p:nvPr/>
        </p:nvSpPr>
        <p:spPr bwMode="auto">
          <a:xfrm>
            <a:off x="2286000" y="46482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 W 183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 14.3</a:t>
            </a:r>
          </a:p>
        </p:txBody>
      </p:sp>
      <p:sp>
        <p:nvSpPr>
          <p:cNvPr id="381962" name="Text Box 10"/>
          <p:cNvSpPr txBox="1">
            <a:spLocks noChangeArrowheads="1"/>
          </p:cNvSpPr>
          <p:nvPr/>
        </p:nvSpPr>
        <p:spPr bwMode="auto">
          <a:xfrm>
            <a:off x="3200400" y="46482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 W 184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30.67</a:t>
            </a:r>
          </a:p>
        </p:txBody>
      </p:sp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4114800" y="4648200"/>
            <a:ext cx="914400" cy="914400"/>
          </a:xfrm>
          <a:prstGeom prst="rect">
            <a:avLst/>
          </a:prstGeom>
          <a:solidFill>
            <a:srgbClr val="3117E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 W 185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75.1 d</a:t>
            </a:r>
          </a:p>
        </p:txBody>
      </p:sp>
      <p:sp>
        <p:nvSpPr>
          <p:cNvPr id="381964" name="Text Box 12"/>
          <p:cNvSpPr txBox="1">
            <a:spLocks noChangeArrowheads="1"/>
          </p:cNvSpPr>
          <p:nvPr/>
        </p:nvSpPr>
        <p:spPr bwMode="auto">
          <a:xfrm>
            <a:off x="5029200" y="46482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 W 186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28.6</a:t>
            </a:r>
          </a:p>
        </p:txBody>
      </p:sp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5943600" y="4648200"/>
            <a:ext cx="914400" cy="914400"/>
          </a:xfrm>
          <a:prstGeom prst="rect">
            <a:avLst/>
          </a:prstGeom>
          <a:solidFill>
            <a:srgbClr val="3117E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 W 187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23.8 h</a:t>
            </a:r>
          </a:p>
        </p:txBody>
      </p:sp>
      <p:sp>
        <p:nvSpPr>
          <p:cNvPr id="381966" name="Text Box 14"/>
          <p:cNvSpPr txBox="1">
            <a:spLocks noChangeArrowheads="1"/>
          </p:cNvSpPr>
          <p:nvPr/>
        </p:nvSpPr>
        <p:spPr bwMode="auto">
          <a:xfrm>
            <a:off x="6858000" y="4648200"/>
            <a:ext cx="914400" cy="914400"/>
          </a:xfrm>
          <a:prstGeom prst="rect">
            <a:avLst/>
          </a:prstGeom>
          <a:solidFill>
            <a:srgbClr val="3117E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 W 188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69 d</a:t>
            </a:r>
          </a:p>
        </p:txBody>
      </p:sp>
      <p:sp>
        <p:nvSpPr>
          <p:cNvPr id="381967" name="Text Box 15"/>
          <p:cNvSpPr txBox="1">
            <a:spLocks noChangeArrowheads="1"/>
          </p:cNvSpPr>
          <p:nvPr/>
        </p:nvSpPr>
        <p:spPr bwMode="auto">
          <a:xfrm>
            <a:off x="2286000" y="3733800"/>
            <a:ext cx="914400" cy="914400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Re 184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 38 d</a:t>
            </a:r>
          </a:p>
        </p:txBody>
      </p:sp>
      <p:sp>
        <p:nvSpPr>
          <p:cNvPr id="381968" name="Text Box 16"/>
          <p:cNvSpPr txBox="1">
            <a:spLocks noChangeArrowheads="1"/>
          </p:cNvSpPr>
          <p:nvPr/>
        </p:nvSpPr>
        <p:spPr bwMode="auto">
          <a:xfrm>
            <a:off x="3200400" y="37338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Re 185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37.4</a:t>
            </a:r>
          </a:p>
        </p:txBody>
      </p:sp>
      <p:sp>
        <p:nvSpPr>
          <p:cNvPr id="381969" name="Text Box 17"/>
          <p:cNvSpPr txBox="1">
            <a:spLocks noChangeArrowheads="1"/>
          </p:cNvSpPr>
          <p:nvPr/>
        </p:nvSpPr>
        <p:spPr bwMode="auto">
          <a:xfrm>
            <a:off x="4114800" y="3733800"/>
            <a:ext cx="914400" cy="914400"/>
          </a:xfrm>
          <a:prstGeom prst="rect">
            <a:avLst/>
          </a:prstGeom>
          <a:solidFill>
            <a:srgbClr val="3117E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Re 186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90.64 h</a:t>
            </a:r>
          </a:p>
        </p:txBody>
      </p:sp>
      <p:sp>
        <p:nvSpPr>
          <p:cNvPr id="381970" name="Text Box 18"/>
          <p:cNvSpPr txBox="1">
            <a:spLocks noChangeArrowheads="1"/>
          </p:cNvSpPr>
          <p:nvPr/>
        </p:nvSpPr>
        <p:spPr bwMode="auto">
          <a:xfrm>
            <a:off x="5029200" y="37338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Re 187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62.6</a:t>
            </a:r>
          </a:p>
        </p:txBody>
      </p:sp>
      <p:sp>
        <p:nvSpPr>
          <p:cNvPr id="381971" name="Text Box 19"/>
          <p:cNvSpPr txBox="1">
            <a:spLocks noChangeArrowheads="1"/>
          </p:cNvSpPr>
          <p:nvPr/>
        </p:nvSpPr>
        <p:spPr bwMode="auto">
          <a:xfrm>
            <a:off x="5029200" y="4283075"/>
            <a:ext cx="914400" cy="365125"/>
          </a:xfrm>
          <a:prstGeom prst="rect">
            <a:avLst/>
          </a:prstGeom>
          <a:solidFill>
            <a:srgbClr val="3117E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sz="1200">
                <a:latin typeface="Arial" charset="0"/>
              </a:rPr>
              <a:t>42.3x10</a:t>
            </a:r>
            <a:r>
              <a:rPr lang="en-US" sz="1200" baseline="30000">
                <a:latin typeface="Arial" charset="0"/>
              </a:rPr>
              <a:t>9</a:t>
            </a:r>
            <a:r>
              <a:rPr lang="en-US" sz="1200">
                <a:latin typeface="Arial" charset="0"/>
              </a:rPr>
              <a:t> a</a:t>
            </a:r>
          </a:p>
        </p:txBody>
      </p:sp>
      <p:sp>
        <p:nvSpPr>
          <p:cNvPr id="381972" name="Text Box 20"/>
          <p:cNvSpPr txBox="1">
            <a:spLocks noChangeArrowheads="1"/>
          </p:cNvSpPr>
          <p:nvPr/>
        </p:nvSpPr>
        <p:spPr bwMode="auto">
          <a:xfrm>
            <a:off x="5943600" y="3733800"/>
            <a:ext cx="914400" cy="914400"/>
          </a:xfrm>
          <a:prstGeom prst="rect">
            <a:avLst/>
          </a:prstGeom>
          <a:solidFill>
            <a:srgbClr val="3117E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Re 188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16.98 h</a:t>
            </a:r>
          </a:p>
        </p:txBody>
      </p:sp>
      <p:sp>
        <p:nvSpPr>
          <p:cNvPr id="381973" name="Text Box 21"/>
          <p:cNvSpPr txBox="1">
            <a:spLocks noChangeArrowheads="1"/>
          </p:cNvSpPr>
          <p:nvPr/>
        </p:nvSpPr>
        <p:spPr bwMode="auto">
          <a:xfrm>
            <a:off x="6858000" y="3733800"/>
            <a:ext cx="914400" cy="914400"/>
          </a:xfrm>
          <a:prstGeom prst="rect">
            <a:avLst/>
          </a:prstGeom>
          <a:solidFill>
            <a:srgbClr val="3117E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Re 189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24.3 h</a:t>
            </a:r>
          </a:p>
        </p:txBody>
      </p:sp>
      <p:sp>
        <p:nvSpPr>
          <p:cNvPr id="381974" name="Text Box 22"/>
          <p:cNvSpPr txBox="1">
            <a:spLocks noChangeArrowheads="1"/>
          </p:cNvSpPr>
          <p:nvPr/>
        </p:nvSpPr>
        <p:spPr bwMode="auto">
          <a:xfrm>
            <a:off x="7772400" y="3733800"/>
            <a:ext cx="914400" cy="914400"/>
          </a:xfrm>
          <a:prstGeom prst="rect">
            <a:avLst/>
          </a:prstGeom>
          <a:solidFill>
            <a:srgbClr val="3117E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Re 190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3.1 m</a:t>
            </a:r>
          </a:p>
        </p:txBody>
      </p:sp>
      <p:sp>
        <p:nvSpPr>
          <p:cNvPr id="381975" name="Text Box 23"/>
          <p:cNvSpPr txBox="1">
            <a:spLocks noChangeArrowheads="1"/>
          </p:cNvSpPr>
          <p:nvPr/>
        </p:nvSpPr>
        <p:spPr bwMode="auto">
          <a:xfrm>
            <a:off x="2286000" y="2819400"/>
            <a:ext cx="914400" cy="914400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Os 185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 94 d</a:t>
            </a:r>
          </a:p>
        </p:txBody>
      </p:sp>
      <p:sp>
        <p:nvSpPr>
          <p:cNvPr id="381976" name="Text Box 24"/>
          <p:cNvSpPr txBox="1">
            <a:spLocks noChangeArrowheads="1"/>
          </p:cNvSpPr>
          <p:nvPr/>
        </p:nvSpPr>
        <p:spPr bwMode="auto">
          <a:xfrm>
            <a:off x="3200400" y="28194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Os 186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 1.58</a:t>
            </a:r>
          </a:p>
        </p:txBody>
      </p:sp>
      <p:sp>
        <p:nvSpPr>
          <p:cNvPr id="381978" name="Text Box 26"/>
          <p:cNvSpPr txBox="1">
            <a:spLocks noChangeArrowheads="1"/>
          </p:cNvSpPr>
          <p:nvPr/>
        </p:nvSpPr>
        <p:spPr bwMode="auto">
          <a:xfrm>
            <a:off x="5029200" y="28194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Os 188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 13.3</a:t>
            </a:r>
          </a:p>
        </p:txBody>
      </p:sp>
      <p:sp>
        <p:nvSpPr>
          <p:cNvPr id="381979" name="Text Box 27"/>
          <p:cNvSpPr txBox="1">
            <a:spLocks noChangeArrowheads="1"/>
          </p:cNvSpPr>
          <p:nvPr/>
        </p:nvSpPr>
        <p:spPr bwMode="auto">
          <a:xfrm>
            <a:off x="5943600" y="28194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Os 189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 16.1</a:t>
            </a:r>
          </a:p>
        </p:txBody>
      </p:sp>
      <p:sp>
        <p:nvSpPr>
          <p:cNvPr id="381980" name="Text Box 28"/>
          <p:cNvSpPr txBox="1">
            <a:spLocks noChangeArrowheads="1"/>
          </p:cNvSpPr>
          <p:nvPr/>
        </p:nvSpPr>
        <p:spPr bwMode="auto">
          <a:xfrm>
            <a:off x="6858000" y="28194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Os 190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 26.4</a:t>
            </a:r>
          </a:p>
        </p:txBody>
      </p:sp>
      <p:sp>
        <p:nvSpPr>
          <p:cNvPr id="381981" name="Text Box 29"/>
          <p:cNvSpPr txBox="1">
            <a:spLocks noChangeArrowheads="1"/>
          </p:cNvSpPr>
          <p:nvPr/>
        </p:nvSpPr>
        <p:spPr bwMode="auto">
          <a:xfrm>
            <a:off x="7772400" y="2819400"/>
            <a:ext cx="914400" cy="914400"/>
          </a:xfrm>
          <a:prstGeom prst="rect">
            <a:avLst/>
          </a:prstGeom>
          <a:solidFill>
            <a:srgbClr val="3117E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Os 191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15.4 d</a:t>
            </a:r>
          </a:p>
        </p:txBody>
      </p:sp>
      <p:sp>
        <p:nvSpPr>
          <p:cNvPr id="381982" name="Text Box 30"/>
          <p:cNvSpPr txBox="1">
            <a:spLocks noChangeArrowheads="1"/>
          </p:cNvSpPr>
          <p:nvPr/>
        </p:nvSpPr>
        <p:spPr bwMode="auto">
          <a:xfrm>
            <a:off x="8686800" y="2819400"/>
            <a:ext cx="914400" cy="914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it-IT" sz="1800">
                <a:latin typeface="Arial" charset="0"/>
              </a:rPr>
              <a:t>Os 192</a:t>
            </a:r>
            <a:endParaRPr lang="it-IT" sz="2000">
              <a:latin typeface="Arial" charset="0"/>
            </a:endParaRPr>
          </a:p>
          <a:p>
            <a:r>
              <a:rPr lang="en-US" sz="1200">
                <a:latin typeface="Arial" charset="0"/>
              </a:rPr>
              <a:t>      41.0</a:t>
            </a:r>
          </a:p>
        </p:txBody>
      </p:sp>
      <p:sp>
        <p:nvSpPr>
          <p:cNvPr id="381983" name="Line 31"/>
          <p:cNvSpPr>
            <a:spLocks noChangeShapeType="1"/>
          </p:cNvSpPr>
          <p:nvPr/>
        </p:nvSpPr>
        <p:spPr bwMode="auto">
          <a:xfrm>
            <a:off x="1828800" y="5194300"/>
            <a:ext cx="914400" cy="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84" name="Line 32"/>
          <p:cNvSpPr>
            <a:spLocks noChangeShapeType="1"/>
          </p:cNvSpPr>
          <p:nvPr/>
        </p:nvSpPr>
        <p:spPr bwMode="auto">
          <a:xfrm>
            <a:off x="2743200" y="5194300"/>
            <a:ext cx="914400" cy="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85" name="Line 33"/>
          <p:cNvSpPr>
            <a:spLocks noChangeShapeType="1"/>
          </p:cNvSpPr>
          <p:nvPr/>
        </p:nvSpPr>
        <p:spPr bwMode="auto">
          <a:xfrm>
            <a:off x="3657600" y="5194300"/>
            <a:ext cx="914400" cy="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86" name="Line 34"/>
          <p:cNvSpPr>
            <a:spLocks noChangeShapeType="1"/>
          </p:cNvSpPr>
          <p:nvPr/>
        </p:nvSpPr>
        <p:spPr bwMode="auto">
          <a:xfrm flipH="1" flipV="1">
            <a:off x="3657600" y="4267200"/>
            <a:ext cx="914400" cy="91440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87" name="Line 35"/>
          <p:cNvSpPr>
            <a:spLocks noChangeShapeType="1"/>
          </p:cNvSpPr>
          <p:nvPr/>
        </p:nvSpPr>
        <p:spPr bwMode="auto">
          <a:xfrm>
            <a:off x="3657600" y="4267200"/>
            <a:ext cx="914400" cy="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88" name="Line 36"/>
          <p:cNvSpPr>
            <a:spLocks noChangeShapeType="1"/>
          </p:cNvSpPr>
          <p:nvPr/>
        </p:nvSpPr>
        <p:spPr bwMode="auto">
          <a:xfrm flipH="1" flipV="1">
            <a:off x="3657600" y="3352800"/>
            <a:ext cx="914400" cy="91440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81989" name="Line 37"/>
          <p:cNvSpPr>
            <a:spLocks noChangeShapeType="1"/>
          </p:cNvSpPr>
          <p:nvPr/>
        </p:nvSpPr>
        <p:spPr bwMode="auto">
          <a:xfrm>
            <a:off x="3657600" y="3367088"/>
            <a:ext cx="914400" cy="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90" name="Line 38"/>
          <p:cNvSpPr>
            <a:spLocks noChangeShapeType="1"/>
          </p:cNvSpPr>
          <p:nvPr/>
        </p:nvSpPr>
        <p:spPr bwMode="auto">
          <a:xfrm>
            <a:off x="4572000" y="3367088"/>
            <a:ext cx="914400" cy="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91" name="Line 39"/>
          <p:cNvSpPr>
            <a:spLocks noChangeShapeType="1"/>
          </p:cNvSpPr>
          <p:nvPr/>
        </p:nvSpPr>
        <p:spPr bwMode="auto">
          <a:xfrm>
            <a:off x="5486400" y="3367088"/>
            <a:ext cx="914400" cy="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92" name="Line 40"/>
          <p:cNvSpPr>
            <a:spLocks noChangeShapeType="1"/>
          </p:cNvSpPr>
          <p:nvPr/>
        </p:nvSpPr>
        <p:spPr bwMode="auto">
          <a:xfrm>
            <a:off x="6400800" y="3367088"/>
            <a:ext cx="914400" cy="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93" name="Line 41"/>
          <p:cNvSpPr>
            <a:spLocks noChangeShapeType="1"/>
          </p:cNvSpPr>
          <p:nvPr/>
        </p:nvSpPr>
        <p:spPr bwMode="auto">
          <a:xfrm>
            <a:off x="7315200" y="3367088"/>
            <a:ext cx="914400" cy="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94" name="Line 42"/>
          <p:cNvSpPr>
            <a:spLocks noChangeShapeType="1"/>
          </p:cNvSpPr>
          <p:nvPr/>
        </p:nvSpPr>
        <p:spPr bwMode="auto">
          <a:xfrm flipH="1" flipV="1">
            <a:off x="7315200" y="2438400"/>
            <a:ext cx="914400" cy="914400"/>
          </a:xfrm>
          <a:prstGeom prst="line">
            <a:avLst/>
          </a:prstGeom>
          <a:noFill/>
          <a:ln w="38100">
            <a:solidFill>
              <a:srgbClr val="FF9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95" name="Line 43"/>
          <p:cNvSpPr>
            <a:spLocks noChangeShapeType="1"/>
          </p:cNvSpPr>
          <p:nvPr/>
        </p:nvSpPr>
        <p:spPr bwMode="auto">
          <a:xfrm flipH="1" flipV="1">
            <a:off x="3581400" y="5181600"/>
            <a:ext cx="914400" cy="914400"/>
          </a:xfrm>
          <a:prstGeom prst="line">
            <a:avLst/>
          </a:prstGeom>
          <a:noFill/>
          <a:ln w="38100">
            <a:solidFill>
              <a:srgbClr val="19ED46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96" name="Line 44"/>
          <p:cNvSpPr>
            <a:spLocks noChangeShapeType="1"/>
          </p:cNvSpPr>
          <p:nvPr/>
        </p:nvSpPr>
        <p:spPr bwMode="auto">
          <a:xfrm flipH="1" flipV="1">
            <a:off x="4572000" y="5181600"/>
            <a:ext cx="914400" cy="914400"/>
          </a:xfrm>
          <a:prstGeom prst="line">
            <a:avLst/>
          </a:prstGeom>
          <a:noFill/>
          <a:ln w="38100">
            <a:solidFill>
              <a:srgbClr val="19ED46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97" name="Line 45"/>
          <p:cNvSpPr>
            <a:spLocks noChangeShapeType="1"/>
          </p:cNvSpPr>
          <p:nvPr/>
        </p:nvSpPr>
        <p:spPr bwMode="auto">
          <a:xfrm flipH="1" flipV="1">
            <a:off x="5562600" y="5181600"/>
            <a:ext cx="914400" cy="914400"/>
          </a:xfrm>
          <a:prstGeom prst="line">
            <a:avLst/>
          </a:prstGeom>
          <a:noFill/>
          <a:ln w="38100">
            <a:solidFill>
              <a:srgbClr val="19ED46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98" name="Line 46"/>
          <p:cNvSpPr>
            <a:spLocks noChangeShapeType="1"/>
          </p:cNvSpPr>
          <p:nvPr/>
        </p:nvSpPr>
        <p:spPr bwMode="auto">
          <a:xfrm flipH="1" flipV="1">
            <a:off x="5562600" y="4267200"/>
            <a:ext cx="1905000" cy="1828800"/>
          </a:xfrm>
          <a:prstGeom prst="line">
            <a:avLst/>
          </a:prstGeom>
          <a:noFill/>
          <a:ln w="38100">
            <a:solidFill>
              <a:srgbClr val="19ED46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99" name="Line 47"/>
          <p:cNvSpPr>
            <a:spLocks noChangeShapeType="1"/>
          </p:cNvSpPr>
          <p:nvPr/>
        </p:nvSpPr>
        <p:spPr bwMode="auto">
          <a:xfrm flipH="1" flipV="1">
            <a:off x="5486400" y="3352800"/>
            <a:ext cx="2819400" cy="2743200"/>
          </a:xfrm>
          <a:prstGeom prst="line">
            <a:avLst/>
          </a:prstGeom>
          <a:noFill/>
          <a:ln w="38100">
            <a:solidFill>
              <a:srgbClr val="19ED46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2000" name="Line 48"/>
          <p:cNvSpPr>
            <a:spLocks noChangeShapeType="1"/>
          </p:cNvSpPr>
          <p:nvPr/>
        </p:nvSpPr>
        <p:spPr bwMode="auto">
          <a:xfrm flipH="1" flipV="1">
            <a:off x="6400800" y="3352800"/>
            <a:ext cx="2819400" cy="2743200"/>
          </a:xfrm>
          <a:prstGeom prst="line">
            <a:avLst/>
          </a:prstGeom>
          <a:noFill/>
          <a:ln w="38100">
            <a:solidFill>
              <a:srgbClr val="19ED46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2001" name="Line 49"/>
          <p:cNvSpPr>
            <a:spLocks noChangeShapeType="1"/>
          </p:cNvSpPr>
          <p:nvPr/>
        </p:nvSpPr>
        <p:spPr bwMode="auto">
          <a:xfrm flipH="1" flipV="1">
            <a:off x="7315200" y="3352800"/>
            <a:ext cx="2438400" cy="2362200"/>
          </a:xfrm>
          <a:prstGeom prst="line">
            <a:avLst/>
          </a:prstGeom>
          <a:noFill/>
          <a:ln w="38100">
            <a:solidFill>
              <a:srgbClr val="19ED46"/>
            </a:solidFill>
            <a:prstDash val="sysDot"/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2002" name="Text Box 50"/>
          <p:cNvSpPr txBox="1">
            <a:spLocks noChangeArrowheads="1"/>
          </p:cNvSpPr>
          <p:nvPr/>
        </p:nvSpPr>
        <p:spPr bwMode="auto">
          <a:xfrm>
            <a:off x="2316163" y="2019300"/>
            <a:ext cx="1007007" cy="461665"/>
          </a:xfrm>
          <a:prstGeom prst="rect">
            <a:avLst/>
          </a:prstGeom>
          <a:noFill/>
          <a:ln w="38100">
            <a:solidFill>
              <a:srgbClr val="FF9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  <a:latin typeface="Arial" charset="0"/>
                <a:sym typeface="Symbol" charset="0"/>
              </a:rPr>
              <a:t>s-only</a:t>
            </a:r>
            <a:endParaRPr lang="en-US" baseline="30000" dirty="0">
              <a:solidFill>
                <a:schemeClr val="bg2"/>
              </a:solidFill>
              <a:latin typeface="Arial" charset="0"/>
            </a:endParaRPr>
          </a:p>
        </p:txBody>
      </p:sp>
      <p:cxnSp>
        <p:nvCxnSpPr>
          <p:cNvPr id="382003" name="AutoShape 51"/>
          <p:cNvCxnSpPr>
            <a:cxnSpLocks noChangeShapeType="1"/>
          </p:cNvCxnSpPr>
          <p:nvPr/>
        </p:nvCxnSpPr>
        <p:spPr bwMode="auto">
          <a:xfrm>
            <a:off x="3343275" y="2270125"/>
            <a:ext cx="314325" cy="558800"/>
          </a:xfrm>
          <a:prstGeom prst="bentConnector2">
            <a:avLst/>
          </a:prstGeom>
          <a:noFill/>
          <a:ln w="38100">
            <a:solidFill>
              <a:srgbClr val="FF9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2004" name="AutoShape 52"/>
          <p:cNvCxnSpPr>
            <a:cxnSpLocks noChangeShapeType="1"/>
            <a:endCxn id="382006" idx="0"/>
          </p:cNvCxnSpPr>
          <p:nvPr/>
        </p:nvCxnSpPr>
        <p:spPr bwMode="auto">
          <a:xfrm>
            <a:off x="3371850" y="2266950"/>
            <a:ext cx="1200150" cy="527050"/>
          </a:xfrm>
          <a:prstGeom prst="bentConnector2">
            <a:avLst/>
          </a:prstGeom>
          <a:noFill/>
          <a:ln w="38100">
            <a:solidFill>
              <a:srgbClr val="FF9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2005" name="Text Box 53"/>
          <p:cNvSpPr txBox="1">
            <a:spLocks noChangeArrowheads="1"/>
          </p:cNvSpPr>
          <p:nvPr/>
        </p:nvSpPr>
        <p:spPr bwMode="auto">
          <a:xfrm>
            <a:off x="3200400" y="2819400"/>
            <a:ext cx="914400" cy="9144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sz="1200" dirty="0">
              <a:latin typeface="Arial" charset="0"/>
            </a:endParaRPr>
          </a:p>
        </p:txBody>
      </p:sp>
      <p:sp>
        <p:nvSpPr>
          <p:cNvPr id="382008" name="Text Box 56"/>
          <p:cNvSpPr txBox="1">
            <a:spLocks noChangeArrowheads="1"/>
          </p:cNvSpPr>
          <p:nvPr/>
        </p:nvSpPr>
        <p:spPr bwMode="auto">
          <a:xfrm>
            <a:off x="5029200" y="4648200"/>
            <a:ext cx="914400" cy="914400"/>
          </a:xfrm>
          <a:prstGeom prst="rect">
            <a:avLst/>
          </a:prstGeom>
          <a:noFill/>
          <a:ln w="50800">
            <a:solidFill>
              <a:srgbClr val="19ED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sz="1200">
              <a:latin typeface="Arial" charset="0"/>
            </a:endParaRPr>
          </a:p>
        </p:txBody>
      </p:sp>
      <p:sp>
        <p:nvSpPr>
          <p:cNvPr id="382009" name="Text Box 57"/>
          <p:cNvSpPr txBox="1">
            <a:spLocks noChangeArrowheads="1"/>
          </p:cNvSpPr>
          <p:nvPr/>
        </p:nvSpPr>
        <p:spPr bwMode="auto">
          <a:xfrm>
            <a:off x="5029200" y="3733800"/>
            <a:ext cx="914400" cy="914400"/>
          </a:xfrm>
          <a:prstGeom prst="rect">
            <a:avLst/>
          </a:prstGeom>
          <a:noFill/>
          <a:ln w="50800">
            <a:solidFill>
              <a:srgbClr val="19ED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sz="1200">
              <a:latin typeface="Arial" charset="0"/>
            </a:endParaRPr>
          </a:p>
        </p:txBody>
      </p:sp>
      <p:sp>
        <p:nvSpPr>
          <p:cNvPr id="382010" name="Text Box 58"/>
          <p:cNvSpPr txBox="1">
            <a:spLocks noChangeArrowheads="1"/>
          </p:cNvSpPr>
          <p:nvPr/>
        </p:nvSpPr>
        <p:spPr bwMode="auto">
          <a:xfrm>
            <a:off x="7573963" y="6210300"/>
            <a:ext cx="1468672" cy="461665"/>
          </a:xfrm>
          <a:prstGeom prst="rect">
            <a:avLst/>
          </a:prstGeom>
          <a:noFill/>
          <a:ln w="38100">
            <a:solidFill>
              <a:srgbClr val="19ED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  <a:latin typeface="Arial" charset="0"/>
                <a:sym typeface="Symbol" charset="0"/>
              </a:rPr>
              <a:t>r-process</a:t>
            </a:r>
            <a:endParaRPr lang="en-US" baseline="30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2011" name="Text Box 59"/>
          <p:cNvSpPr txBox="1">
            <a:spLocks noChangeArrowheads="1"/>
          </p:cNvSpPr>
          <p:nvPr/>
        </p:nvSpPr>
        <p:spPr bwMode="auto">
          <a:xfrm>
            <a:off x="5715000" y="6210300"/>
            <a:ext cx="955711" cy="461665"/>
          </a:xfrm>
          <a:prstGeom prst="rect">
            <a:avLst/>
          </a:prstGeom>
          <a:noFill/>
          <a:ln w="38100">
            <a:solidFill>
              <a:srgbClr val="19ED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  <a:latin typeface="Arial" charset="0"/>
                <a:sym typeface="Symbol" charset="0"/>
              </a:rPr>
              <a:t>r-only</a:t>
            </a:r>
            <a:endParaRPr lang="en-US" baseline="30000" dirty="0">
              <a:solidFill>
                <a:schemeClr val="bg2"/>
              </a:solidFill>
              <a:latin typeface="Arial" charset="0"/>
            </a:endParaRPr>
          </a:p>
        </p:txBody>
      </p:sp>
      <p:cxnSp>
        <p:nvCxnSpPr>
          <p:cNvPr id="382012" name="AutoShape 60"/>
          <p:cNvCxnSpPr>
            <a:cxnSpLocks noChangeShapeType="1"/>
            <a:stCxn id="382011" idx="1"/>
          </p:cNvCxnSpPr>
          <p:nvPr/>
        </p:nvCxnSpPr>
        <p:spPr bwMode="auto">
          <a:xfrm rot="10800000">
            <a:off x="5486400" y="5562601"/>
            <a:ext cx="228600" cy="878533"/>
          </a:xfrm>
          <a:prstGeom prst="bentConnector2">
            <a:avLst/>
          </a:prstGeom>
          <a:noFill/>
          <a:ln w="38100">
            <a:solidFill>
              <a:srgbClr val="19ED4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2013" name="Text Box 61"/>
          <p:cNvSpPr txBox="1">
            <a:spLocks noChangeArrowheads="1"/>
          </p:cNvSpPr>
          <p:nvPr/>
        </p:nvSpPr>
        <p:spPr bwMode="auto">
          <a:xfrm>
            <a:off x="1143000" y="5867400"/>
            <a:ext cx="1519968" cy="461665"/>
          </a:xfrm>
          <a:prstGeom prst="rect">
            <a:avLst/>
          </a:prstGeom>
          <a:noFill/>
          <a:ln w="38100">
            <a:solidFill>
              <a:srgbClr val="FF9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  <a:latin typeface="Arial" charset="0"/>
                <a:sym typeface="Symbol" charset="0"/>
              </a:rPr>
              <a:t>s-process</a:t>
            </a:r>
            <a:endParaRPr lang="en-US" baseline="30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2014" name="Line 62"/>
          <p:cNvSpPr>
            <a:spLocks noChangeShapeType="1"/>
          </p:cNvSpPr>
          <p:nvPr/>
        </p:nvSpPr>
        <p:spPr bwMode="auto">
          <a:xfrm flipV="1">
            <a:off x="1447800" y="5181600"/>
            <a:ext cx="685800" cy="685800"/>
          </a:xfrm>
          <a:prstGeom prst="line">
            <a:avLst/>
          </a:prstGeom>
          <a:noFill/>
          <a:ln w="38100">
            <a:solidFill>
              <a:srgbClr val="FF93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2015" name="Line 63"/>
          <p:cNvSpPr>
            <a:spLocks noChangeShapeType="1"/>
          </p:cNvSpPr>
          <p:nvPr/>
        </p:nvSpPr>
        <p:spPr bwMode="auto">
          <a:xfrm flipH="1">
            <a:off x="6324600" y="1447800"/>
            <a:ext cx="2286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 type="none" w="sm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2016" name="Line 64"/>
          <p:cNvSpPr>
            <a:spLocks noChangeShapeType="1"/>
          </p:cNvSpPr>
          <p:nvPr/>
        </p:nvSpPr>
        <p:spPr bwMode="auto">
          <a:xfrm flipH="1">
            <a:off x="1905000" y="1447800"/>
            <a:ext cx="44180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 type="none" w="sm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2017" name="Text Box 65"/>
          <p:cNvSpPr txBox="1">
            <a:spLocks noChangeArrowheads="1"/>
          </p:cNvSpPr>
          <p:nvPr/>
        </p:nvSpPr>
        <p:spPr bwMode="auto">
          <a:xfrm>
            <a:off x="8196263" y="144780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Arial" charset="0"/>
              </a:rPr>
              <a:t>Now</a:t>
            </a:r>
          </a:p>
        </p:txBody>
      </p:sp>
      <p:sp>
        <p:nvSpPr>
          <p:cNvPr id="382018" name="Oval 66"/>
          <p:cNvSpPr>
            <a:spLocks noChangeArrowheads="1"/>
          </p:cNvSpPr>
          <p:nvPr/>
        </p:nvSpPr>
        <p:spPr bwMode="auto">
          <a:xfrm>
            <a:off x="8488363" y="1096963"/>
            <a:ext cx="274637" cy="274637"/>
          </a:xfrm>
          <a:prstGeom prst="ellipse">
            <a:avLst/>
          </a:prstGeom>
          <a:solidFill>
            <a:srgbClr val="FF85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82019" name="Text Box 67"/>
          <p:cNvSpPr txBox="1">
            <a:spLocks noChangeArrowheads="1"/>
          </p:cNvSpPr>
          <p:nvPr/>
        </p:nvSpPr>
        <p:spPr bwMode="auto">
          <a:xfrm>
            <a:off x="6934200" y="1447800"/>
            <a:ext cx="1108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" charset="0"/>
              </a:rPr>
              <a:t>4.6 </a:t>
            </a:r>
            <a:r>
              <a:rPr lang="en-US" dirty="0" err="1">
                <a:solidFill>
                  <a:schemeClr val="bg2"/>
                </a:solidFill>
                <a:latin typeface="Arial" charset="0"/>
              </a:rPr>
              <a:t>Ga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2020" name="Line 68"/>
          <p:cNvSpPr>
            <a:spLocks noChangeShapeType="1"/>
          </p:cNvSpPr>
          <p:nvPr/>
        </p:nvSpPr>
        <p:spPr bwMode="auto">
          <a:xfrm flipH="1">
            <a:off x="1524000" y="1447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none" w="sm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2021" name="AutoShape 69"/>
          <p:cNvSpPr>
            <a:spLocks noChangeArrowheads="1"/>
          </p:cNvSpPr>
          <p:nvPr/>
        </p:nvSpPr>
        <p:spPr bwMode="auto">
          <a:xfrm>
            <a:off x="6172200" y="914400"/>
            <a:ext cx="457200" cy="533400"/>
          </a:xfrm>
          <a:prstGeom prst="irregularSeal2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2022" name="AutoShape 70"/>
          <p:cNvSpPr>
            <a:spLocks noChangeArrowheads="1"/>
          </p:cNvSpPr>
          <p:nvPr/>
        </p:nvSpPr>
        <p:spPr bwMode="auto">
          <a:xfrm>
            <a:off x="1600200" y="990600"/>
            <a:ext cx="762000" cy="381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2023" name="Oval 71"/>
          <p:cNvSpPr>
            <a:spLocks noChangeArrowheads="1"/>
          </p:cNvSpPr>
          <p:nvPr/>
        </p:nvSpPr>
        <p:spPr bwMode="auto">
          <a:xfrm>
            <a:off x="1790700" y="1098550"/>
            <a:ext cx="3810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2024" name="Text Box 72"/>
          <p:cNvSpPr txBox="1">
            <a:spLocks noChangeArrowheads="1"/>
          </p:cNvSpPr>
          <p:nvPr/>
        </p:nvSpPr>
        <p:spPr bwMode="auto">
          <a:xfrm>
            <a:off x="415925" y="121920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2"/>
                </a:solidFill>
                <a:latin typeface="Arial" charset="0"/>
              </a:rPr>
              <a:t>BANG!</a:t>
            </a:r>
            <a:endParaRPr lang="en-US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2025" name="Text Box 73"/>
          <p:cNvSpPr txBox="1">
            <a:spLocks noChangeArrowheads="1"/>
          </p:cNvSpPr>
          <p:nvPr/>
        </p:nvSpPr>
        <p:spPr bwMode="auto">
          <a:xfrm>
            <a:off x="4038600" y="14478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2"/>
                </a:solidFill>
                <a:latin typeface="Arial" charset="0"/>
              </a:rPr>
              <a:t>?</a:t>
            </a:r>
            <a:endParaRPr lang="en-US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2026" name="Text Box 74"/>
          <p:cNvSpPr txBox="1">
            <a:spLocks noChangeArrowheads="1"/>
          </p:cNvSpPr>
          <p:nvPr/>
        </p:nvSpPr>
        <p:spPr bwMode="auto">
          <a:xfrm>
            <a:off x="60325" y="6521450"/>
            <a:ext cx="35284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(*) DD Clayton, </a:t>
            </a:r>
            <a:r>
              <a:rPr lang="en-US" sz="1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ApJ</a:t>
            </a: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 139 (1964) 637 </a:t>
            </a:r>
          </a:p>
        </p:txBody>
      </p:sp>
      <p:sp>
        <p:nvSpPr>
          <p:cNvPr id="382007" name="Line 55"/>
          <p:cNvSpPr>
            <a:spLocks noChangeShapeType="1"/>
          </p:cNvSpPr>
          <p:nvPr/>
        </p:nvSpPr>
        <p:spPr bwMode="auto">
          <a:xfrm flipH="1" flipV="1">
            <a:off x="4648200" y="3352800"/>
            <a:ext cx="914400" cy="914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2006" name="Text Box 54"/>
          <p:cNvSpPr txBox="1">
            <a:spLocks noChangeArrowheads="1"/>
          </p:cNvSpPr>
          <p:nvPr/>
        </p:nvSpPr>
        <p:spPr bwMode="auto">
          <a:xfrm>
            <a:off x="4114800" y="2819400"/>
            <a:ext cx="914400" cy="9144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sz="1200" dirty="0">
              <a:latin typeface="Arial" charset="0"/>
            </a:endParaRPr>
          </a:p>
        </p:txBody>
      </p:sp>
      <p:sp>
        <p:nvSpPr>
          <p:cNvPr id="76" name="Rectangle 17">
            <a:extLst>
              <a:ext uri="{FF2B5EF4-FFF2-40B4-BE49-F238E27FC236}">
                <a16:creationId xmlns:a16="http://schemas.microsoft.com/office/drawing/2014/main" id="{9300E1E0-840A-624F-A31F-67C3E7500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</p:spTree>
    <p:extLst>
      <p:ext uri="{BB962C8B-B14F-4D97-AF65-F5344CB8AC3E}">
        <p14:creationId xmlns:p14="http://schemas.microsoft.com/office/powerpoint/2010/main" val="148936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8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8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2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2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8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8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8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83" grpId="0" animBg="1"/>
      <p:bldP spid="381984" grpId="0" animBg="1"/>
      <p:bldP spid="381985" grpId="0" animBg="1"/>
      <p:bldP spid="381986" grpId="0" animBg="1"/>
      <p:bldP spid="381987" grpId="0" animBg="1"/>
      <p:bldP spid="381988" grpId="0" animBg="1"/>
      <p:bldP spid="381989" grpId="0" animBg="1"/>
      <p:bldP spid="381990" grpId="0" animBg="1"/>
      <p:bldP spid="381991" grpId="0" animBg="1"/>
      <p:bldP spid="381992" grpId="0" animBg="1"/>
      <p:bldP spid="381993" grpId="0" animBg="1"/>
      <p:bldP spid="381994" grpId="0" animBg="1"/>
      <p:bldP spid="381995" grpId="0" animBg="1"/>
      <p:bldP spid="381996" grpId="0" animBg="1"/>
      <p:bldP spid="381997" grpId="0" animBg="1"/>
      <p:bldP spid="381998" grpId="0" animBg="1"/>
      <p:bldP spid="381999" grpId="0" animBg="1"/>
      <p:bldP spid="382000" grpId="0" animBg="1"/>
      <p:bldP spid="382001" grpId="0" animBg="1"/>
      <p:bldP spid="382002" grpId="0" animBg="1" autoUpdateAnimBg="0"/>
      <p:bldP spid="382005" grpId="0" animBg="1" autoUpdateAnimBg="0"/>
      <p:bldP spid="382009" grpId="0" animBg="1" autoUpdateAnimBg="0"/>
      <p:bldP spid="382010" grpId="0" animBg="1" autoUpdateAnimBg="0"/>
      <p:bldP spid="382011" grpId="0" animBg="1" autoUpdateAnimBg="0"/>
      <p:bldP spid="382013" grpId="0" animBg="1" autoUpdateAnimBg="0"/>
      <p:bldP spid="382014" grpId="0" animBg="1"/>
      <p:bldP spid="382007" grpId="0" animBg="1"/>
      <p:bldP spid="38200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10B55001-2139-E547-BC85-BE6A3FC4E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686800" cy="762000"/>
          </a:xfrm>
        </p:spPr>
        <p:txBody>
          <a:bodyPr/>
          <a:lstStyle/>
          <a:p>
            <a:pPr algn="l"/>
            <a:r>
              <a:rPr lang="en-US" altLang="it-IT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it-IT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</a:t>
            </a:r>
            <a:r>
              <a:rPr lang="en-US" altLang="it-IT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mbol" pitchFamily="2" charset="2"/>
              </a:rPr>
              <a:t>b</a:t>
            </a:r>
            <a:r>
              <a:rPr lang="en-US" altLang="it-IT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it-IT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decay</a:t>
            </a: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id="{EC3A21CF-600F-3D4A-AB75-51AB1516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1060450"/>
            <a:ext cx="4857750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The </a:t>
            </a:r>
            <a:r>
              <a:rPr lang="en-US" altLang="it-IT" sz="1600" dirty="0">
                <a:solidFill>
                  <a:schemeClr val="bg2"/>
                </a:solidFill>
                <a:latin typeface="Symbol" pitchFamily="2" charset="2"/>
              </a:rPr>
              <a:t>b</a:t>
            </a:r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-decay half-life of </a:t>
            </a:r>
            <a:r>
              <a:rPr lang="en-US" altLang="it-IT" sz="1600" baseline="30000" dirty="0">
                <a:solidFill>
                  <a:schemeClr val="bg2"/>
                </a:solidFill>
                <a:latin typeface="Arial" panose="020B0604020202020204" pitchFamily="34" charset="0"/>
              </a:rPr>
              <a:t>187</a:t>
            </a:r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Re is </a:t>
            </a:r>
            <a:r>
              <a:rPr lang="en-US" altLang="it-IT" sz="1600" b="1" dirty="0" err="1">
                <a:solidFill>
                  <a:schemeClr val="bg2"/>
                </a:solidFill>
                <a:latin typeface="Symbol" pitchFamily="2" charset="2"/>
              </a:rPr>
              <a:t>t</a:t>
            </a:r>
            <a:r>
              <a:rPr lang="en-US" altLang="it-IT" sz="1600" baseline="-25000" dirty="0" err="1">
                <a:solidFill>
                  <a:schemeClr val="bg2"/>
                </a:solidFill>
                <a:latin typeface="Symbol" pitchFamily="2" charset="2"/>
              </a:rPr>
              <a:t>b</a:t>
            </a:r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600" i="1" dirty="0">
                <a:solidFill>
                  <a:schemeClr val="bg2"/>
                </a:solidFill>
                <a:latin typeface="Arial" panose="020B0604020202020204" pitchFamily="34" charset="0"/>
              </a:rPr>
              <a:t>=</a:t>
            </a:r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43.2 </a:t>
            </a:r>
            <a:r>
              <a:rPr lang="en-US" altLang="it-IT" sz="1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sym typeface="Symbol" pitchFamily="2" charset="2"/>
              </a:rPr>
              <a:t></a:t>
            </a:r>
            <a:r>
              <a:rPr lang="en-US" altLang="it-IT" sz="1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1.3 </a:t>
            </a:r>
            <a:r>
              <a:rPr lang="en-US" altLang="it-IT" sz="16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Gyr</a:t>
            </a:r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Under stellar conditions, the </a:t>
            </a:r>
            <a:r>
              <a:rPr lang="en-US" altLang="it-IT" sz="1600" baseline="30000" dirty="0">
                <a:solidFill>
                  <a:schemeClr val="bg2"/>
                </a:solidFill>
                <a:latin typeface="Arial" panose="020B0604020202020204" pitchFamily="34" charset="0"/>
              </a:rPr>
              <a:t>187</a:t>
            </a:r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Os and </a:t>
            </a:r>
            <a:r>
              <a:rPr lang="en-US" altLang="it-IT" sz="1600" baseline="30000" dirty="0">
                <a:solidFill>
                  <a:schemeClr val="bg2"/>
                </a:solidFill>
                <a:latin typeface="Arial" panose="020B0604020202020204" pitchFamily="34" charset="0"/>
              </a:rPr>
              <a:t>187</a:t>
            </a:r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Re atoms can be partly or fully ionized. </a:t>
            </a:r>
          </a:p>
          <a:p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The </a:t>
            </a:r>
            <a:r>
              <a:rPr lang="en-US" altLang="it-IT" sz="1600" dirty="0">
                <a:solidFill>
                  <a:schemeClr val="bg2"/>
                </a:solidFill>
                <a:latin typeface="Symbol" pitchFamily="2" charset="2"/>
              </a:rPr>
              <a:t>b</a:t>
            </a:r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-decay rate can then proceed through a transition to bound-electronic states  in </a:t>
            </a:r>
            <a:r>
              <a:rPr lang="en-US" altLang="it-IT" sz="1600" baseline="30000" dirty="0">
                <a:solidFill>
                  <a:schemeClr val="bg2"/>
                </a:solidFill>
                <a:latin typeface="Arial" panose="020B0604020202020204" pitchFamily="34" charset="0"/>
              </a:rPr>
              <a:t>187</a:t>
            </a:r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Os. </a:t>
            </a:r>
          </a:p>
          <a:p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The rate for this process can be orders of magnitude faster than the neutral-atom decay. </a:t>
            </a:r>
          </a:p>
          <a:p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The bound-state </a:t>
            </a:r>
            <a:r>
              <a:rPr lang="en-US" altLang="it-IT" sz="1600" dirty="0">
                <a:solidFill>
                  <a:schemeClr val="bg2"/>
                </a:solidFill>
                <a:latin typeface="Symbol" pitchFamily="2" charset="2"/>
              </a:rPr>
              <a:t>b</a:t>
            </a:r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-decay half-life of fully-ionized </a:t>
            </a:r>
            <a:r>
              <a:rPr lang="en-US" altLang="it-IT" sz="1600" baseline="30000" dirty="0">
                <a:solidFill>
                  <a:schemeClr val="bg2"/>
                </a:solidFill>
                <a:latin typeface="Arial" panose="020B0604020202020204" pitchFamily="34" charset="0"/>
              </a:rPr>
              <a:t>187</a:t>
            </a:r>
            <a:r>
              <a:rPr lang="en-US" altLang="it-IT" sz="1600" dirty="0">
                <a:solidFill>
                  <a:schemeClr val="bg2"/>
                </a:solidFill>
                <a:latin typeface="Arial" panose="020B0604020202020204" pitchFamily="34" charset="0"/>
              </a:rPr>
              <a:t>Re has been measured @ GSI.</a:t>
            </a:r>
          </a:p>
        </p:txBody>
      </p:sp>
      <p:sp>
        <p:nvSpPr>
          <p:cNvPr id="505861" name="Text Box 5">
            <a:extLst>
              <a:ext uri="{FF2B5EF4-FFF2-40B4-BE49-F238E27FC236}">
                <a16:creationId xmlns:a16="http://schemas.microsoft.com/office/drawing/2014/main" id="{1CC614EE-91D8-9A4E-977F-95449141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623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it-IT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05862" name="Rectangle 6">
            <a:extLst>
              <a:ext uri="{FF2B5EF4-FFF2-40B4-BE49-F238E27FC236}">
                <a16:creationId xmlns:a16="http://schemas.microsoft.com/office/drawing/2014/main" id="{256AD139-7CE1-F744-BC12-844E04319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419600"/>
            <a:ext cx="495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dirty="0">
                <a:solidFill>
                  <a:schemeClr val="bg2"/>
                </a:solidFill>
                <a:latin typeface="Arial" panose="020B0604020202020204" pitchFamily="34" charset="0"/>
              </a:rPr>
              <a:t>The half-life of fully-ionized </a:t>
            </a:r>
            <a:r>
              <a:rPr lang="en-US" altLang="it-IT" baseline="30000" dirty="0">
                <a:solidFill>
                  <a:schemeClr val="bg2"/>
                </a:solidFill>
                <a:latin typeface="Arial" panose="020B0604020202020204" pitchFamily="34" charset="0"/>
              </a:rPr>
              <a:t>187</a:t>
            </a:r>
            <a:r>
              <a:rPr lang="en-US" altLang="it-IT" dirty="0">
                <a:solidFill>
                  <a:schemeClr val="bg2"/>
                </a:solidFill>
                <a:latin typeface="Arial" panose="020B0604020202020204" pitchFamily="34" charset="0"/>
              </a:rPr>
              <a:t>Re turns out to be: </a:t>
            </a:r>
            <a:r>
              <a:rPr lang="en-US" altLang="it-IT" b="1" dirty="0" err="1">
                <a:solidFill>
                  <a:schemeClr val="bg2"/>
                </a:solidFill>
                <a:latin typeface="Symbol" pitchFamily="2" charset="2"/>
              </a:rPr>
              <a:t>t</a:t>
            </a:r>
            <a:r>
              <a:rPr lang="en-US" altLang="it-IT" baseline="-25000" dirty="0" err="1">
                <a:solidFill>
                  <a:schemeClr val="bg2"/>
                </a:solidFill>
                <a:latin typeface="Symbol" pitchFamily="2" charset="2"/>
              </a:rPr>
              <a:t>b</a:t>
            </a:r>
            <a:r>
              <a:rPr lang="en-US" altLang="it-IT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it-IT" i="1" dirty="0">
                <a:solidFill>
                  <a:schemeClr val="bg2"/>
                </a:solidFill>
                <a:latin typeface="Arial" panose="020B0604020202020204" pitchFamily="34" charset="0"/>
              </a:rPr>
              <a:t>=</a:t>
            </a:r>
            <a:r>
              <a:rPr lang="en-US" altLang="it-IT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it-IT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32.9 </a:t>
            </a:r>
            <a:r>
              <a:rPr lang="en-US" altLang="it-IT" sz="1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sym typeface="Symbol" pitchFamily="2" charset="2"/>
              </a:rPr>
              <a:t></a:t>
            </a:r>
            <a:r>
              <a:rPr lang="en-US" altLang="it-IT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2</a:t>
            </a:r>
            <a:r>
              <a:rPr lang="en-US" altLang="it-IT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en-US" altLang="it-IT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0 yr</a:t>
            </a:r>
            <a:r>
              <a:rPr lang="en-US" altLang="it-IT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05864" name="Picture 8">
            <a:extLst>
              <a:ext uri="{FF2B5EF4-FFF2-40B4-BE49-F238E27FC236}">
                <a16:creationId xmlns:a16="http://schemas.microsoft.com/office/drawing/2014/main" id="{5F1ED553-F97B-B64F-A0E9-6301ED75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4857" r="3900"/>
          <a:stretch>
            <a:fillRect/>
          </a:stretch>
        </p:blipFill>
        <p:spPr bwMode="auto">
          <a:xfrm>
            <a:off x="4875213" y="1143000"/>
            <a:ext cx="4954587" cy="539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E05A93-72BF-B045-9ADA-DDB2BD92ADF9}"/>
              </a:ext>
            </a:extLst>
          </p:cNvPr>
          <p:cNvSpPr txBox="1"/>
          <p:nvPr/>
        </p:nvSpPr>
        <p:spPr>
          <a:xfrm>
            <a:off x="5644769" y="742890"/>
            <a:ext cx="4261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it-IT" sz="2000" dirty="0">
                <a:solidFill>
                  <a:schemeClr val="bg2"/>
                </a:solidFill>
                <a:latin typeface="Arial" panose="020B0604020202020204" pitchFamily="34" charset="0"/>
              </a:rPr>
              <a:t>F Bosch, </a:t>
            </a:r>
            <a:r>
              <a:rPr lang="en-US" altLang="it-IT" sz="2000" i="1" dirty="0">
                <a:solidFill>
                  <a:schemeClr val="bg2"/>
                </a:solidFill>
                <a:latin typeface="Arial" panose="020B0604020202020204" pitchFamily="34" charset="0"/>
              </a:rPr>
              <a:t>et al.</a:t>
            </a:r>
            <a:r>
              <a:rPr lang="en-US" altLang="it-IT" sz="2000" dirty="0">
                <a:solidFill>
                  <a:schemeClr val="bg2"/>
                </a:solidFill>
                <a:latin typeface="Arial" panose="020B0604020202020204" pitchFamily="34" charset="0"/>
              </a:rPr>
              <a:t>, PRL </a:t>
            </a:r>
            <a:r>
              <a:rPr lang="en-US" altLang="it-IT" sz="2000" b="1" dirty="0">
                <a:solidFill>
                  <a:schemeClr val="bg2"/>
                </a:solidFill>
                <a:latin typeface="Arial" panose="020B0604020202020204" pitchFamily="34" charset="0"/>
              </a:rPr>
              <a:t>77</a:t>
            </a:r>
            <a:r>
              <a:rPr lang="en-US" altLang="it-IT" sz="2000" dirty="0">
                <a:solidFill>
                  <a:schemeClr val="bg2"/>
                </a:solidFill>
                <a:latin typeface="Arial" panose="020B0604020202020204" pitchFamily="34" charset="0"/>
              </a:rPr>
              <a:t> (1996) 5190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BC4647-3938-7844-BEFC-A619902B5E0E}"/>
              </a:ext>
            </a:extLst>
          </p:cNvPr>
          <p:cNvSpPr/>
          <p:nvPr/>
        </p:nvSpPr>
        <p:spPr bwMode="auto">
          <a:xfrm>
            <a:off x="5943600" y="1295400"/>
            <a:ext cx="3505200" cy="3429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76238" marR="0" indent="-376238" algn="l" defTabSz="1001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9719"/>
              </a:buClr>
              <a:buSzPct val="65000"/>
              <a:buFont typeface="Wingdings" charset="2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pic>
        <p:nvPicPr>
          <p:cNvPr id="9" name="Immagine 38">
            <a:extLst>
              <a:ext uri="{FF2B5EF4-FFF2-40B4-BE49-F238E27FC236}">
                <a16:creationId xmlns:a16="http://schemas.microsoft.com/office/drawing/2014/main" id="{5CFBA39D-1AC1-604C-920B-B2B48D6BF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2" grpId="0" autoUpdateAnimBg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542BCBD-3511-FF4E-A6F0-AD4C2962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pic>
        <p:nvPicPr>
          <p:cNvPr id="4" name="Immagine 38">
            <a:extLst>
              <a:ext uri="{FF2B5EF4-FFF2-40B4-BE49-F238E27FC236}">
                <a16:creationId xmlns:a16="http://schemas.microsoft.com/office/drawing/2014/main" id="{675819FB-1F81-3B43-9273-976653082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pic>
        <p:nvPicPr>
          <p:cNvPr id="5" name="Picture 1" descr="infnlogo">
            <a:extLst>
              <a:ext uri="{FF2B5EF4-FFF2-40B4-BE49-F238E27FC236}">
                <a16:creationId xmlns:a16="http://schemas.microsoft.com/office/drawing/2014/main" id="{640C3DAB-F64D-C444-A22F-B38BDE472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5134" y="6085100"/>
            <a:ext cx="638190" cy="6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B41B2B-6BC4-3E46-B3D7-5357D3574B98}"/>
              </a:ext>
            </a:extLst>
          </p:cNvPr>
          <p:cNvSpPr txBox="1"/>
          <p:nvPr/>
        </p:nvSpPr>
        <p:spPr>
          <a:xfrm>
            <a:off x="228600" y="1524000"/>
            <a:ext cx="9006440" cy="2480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WARNING</a:t>
            </a:r>
            <a:r>
              <a:rPr lang="en-US" sz="4000" dirty="0">
                <a:solidFill>
                  <a:schemeClr val="bg2"/>
                </a:solidFill>
              </a:rPr>
              <a:t>	</a:t>
            </a:r>
          </a:p>
          <a:p>
            <a:endParaRPr lang="en-US" sz="4000" dirty="0">
              <a:solidFill>
                <a:schemeClr val="bg2"/>
              </a:solidFill>
            </a:endParaRPr>
          </a:p>
          <a:p>
            <a:pPr algn="ctr"/>
            <a:r>
              <a:rPr lang="en-US" sz="2800" dirty="0">
                <a:solidFill>
                  <a:schemeClr val="bg2"/>
                </a:solidFill>
              </a:rPr>
              <a:t>the results of the calculations shown in the next slides</a:t>
            </a:r>
          </a:p>
          <a:p>
            <a:pPr algn="ctr"/>
            <a:r>
              <a:rPr lang="en-US" sz="2800" dirty="0">
                <a:solidFill>
                  <a:schemeClr val="bg2"/>
                </a:solidFill>
              </a:rPr>
              <a:t>need further checks and confirmation</a:t>
            </a:r>
          </a:p>
        </p:txBody>
      </p:sp>
    </p:spTree>
    <p:extLst>
      <p:ext uri="{BB962C8B-B14F-4D97-AF65-F5344CB8AC3E}">
        <p14:creationId xmlns:p14="http://schemas.microsoft.com/office/powerpoint/2010/main" val="2926157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542BCBD-3511-FF4E-A6F0-AD4C2962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82F49-E511-9B43-8762-3DD162155A01}"/>
              </a:ext>
            </a:extLst>
          </p:cNvPr>
          <p:cNvSpPr txBox="1"/>
          <p:nvPr/>
        </p:nvSpPr>
        <p:spPr>
          <a:xfrm>
            <a:off x="152400" y="99382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=10</a:t>
            </a:r>
            <a:r>
              <a:rPr lang="it-IT" baseline="30000" dirty="0">
                <a:solidFill>
                  <a:schemeClr val="bg2"/>
                </a:solidFill>
              </a:rPr>
              <a:t>26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BE4A7AD0-0826-B04B-B464-F70BCAECA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35" y="1556198"/>
            <a:ext cx="7522007" cy="5301801"/>
          </a:xfrm>
          <a:prstGeom prst="rect">
            <a:avLst/>
          </a:prstGeom>
        </p:spPr>
      </p:pic>
      <p:pic>
        <p:nvPicPr>
          <p:cNvPr id="8" name="Immagine 38">
            <a:extLst>
              <a:ext uri="{FF2B5EF4-FFF2-40B4-BE49-F238E27FC236}">
                <a16:creationId xmlns:a16="http://schemas.microsoft.com/office/drawing/2014/main" id="{C7D0F887-D281-AA4D-8EBC-D95F3570C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77B88F-656D-9A46-852C-16A4D24E4178}"/>
              </a:ext>
            </a:extLst>
          </p:cNvPr>
          <p:cNvSpPr txBox="1"/>
          <p:nvPr/>
        </p:nvSpPr>
        <p:spPr>
          <a:xfrm>
            <a:off x="3597097" y="5492000"/>
            <a:ext cx="169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>
                    <a:alpha val="31230"/>
                  </a:srgb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614544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542BCBD-3511-FF4E-A6F0-AD4C2962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82F49-E511-9B43-8762-3DD162155A01}"/>
              </a:ext>
            </a:extLst>
          </p:cNvPr>
          <p:cNvSpPr txBox="1"/>
          <p:nvPr/>
        </p:nvSpPr>
        <p:spPr>
          <a:xfrm>
            <a:off x="152400" y="993820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=3x10</a:t>
            </a:r>
            <a:r>
              <a:rPr lang="it-IT" baseline="30000" dirty="0">
                <a:solidFill>
                  <a:schemeClr val="bg2"/>
                </a:solidFill>
              </a:rPr>
              <a:t>26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EEA100A3-9AED-834B-B567-C930EA527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35" y="1556198"/>
            <a:ext cx="7522007" cy="5301801"/>
          </a:xfrm>
          <a:prstGeom prst="rect">
            <a:avLst/>
          </a:prstGeom>
        </p:spPr>
      </p:pic>
      <p:pic>
        <p:nvPicPr>
          <p:cNvPr id="10" name="Immagine 38">
            <a:extLst>
              <a:ext uri="{FF2B5EF4-FFF2-40B4-BE49-F238E27FC236}">
                <a16:creationId xmlns:a16="http://schemas.microsoft.com/office/drawing/2014/main" id="{C6FF6B24-E7B7-8244-BBB2-D55D909C4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F426B1-31CE-0844-ADAD-800D31C8DDCA}"/>
              </a:ext>
            </a:extLst>
          </p:cNvPr>
          <p:cNvSpPr txBox="1"/>
          <p:nvPr/>
        </p:nvSpPr>
        <p:spPr>
          <a:xfrm>
            <a:off x="3597097" y="5492000"/>
            <a:ext cx="169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>
                    <a:alpha val="31230"/>
                  </a:srgb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297620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542BCBD-3511-FF4E-A6F0-AD4C2962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82F49-E511-9B43-8762-3DD162155A01}"/>
              </a:ext>
            </a:extLst>
          </p:cNvPr>
          <p:cNvSpPr txBox="1"/>
          <p:nvPr/>
        </p:nvSpPr>
        <p:spPr>
          <a:xfrm>
            <a:off x="152400" y="99382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=10</a:t>
            </a:r>
            <a:r>
              <a:rPr lang="it-IT" baseline="30000" dirty="0">
                <a:solidFill>
                  <a:schemeClr val="bg2"/>
                </a:solidFill>
              </a:rPr>
              <a:t>27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B0799D4-E1F2-1D4B-9A6E-97E9ACECC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35" y="1556198"/>
            <a:ext cx="7522007" cy="5301801"/>
          </a:xfrm>
          <a:prstGeom prst="rect">
            <a:avLst/>
          </a:prstGeom>
        </p:spPr>
      </p:pic>
      <p:pic>
        <p:nvPicPr>
          <p:cNvPr id="8" name="Immagine 38">
            <a:extLst>
              <a:ext uri="{FF2B5EF4-FFF2-40B4-BE49-F238E27FC236}">
                <a16:creationId xmlns:a16="http://schemas.microsoft.com/office/drawing/2014/main" id="{3DF20183-DA31-7049-B393-CF1C38718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A53A3-0581-284A-9983-8FA60CAE4C14}"/>
              </a:ext>
            </a:extLst>
          </p:cNvPr>
          <p:cNvSpPr txBox="1"/>
          <p:nvPr/>
        </p:nvSpPr>
        <p:spPr>
          <a:xfrm>
            <a:off x="3597097" y="5492000"/>
            <a:ext cx="169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>
                    <a:alpha val="31230"/>
                  </a:srgb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506671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542BCBD-3511-FF4E-A6F0-AD4C2962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82F49-E511-9B43-8762-3DD162155A01}"/>
              </a:ext>
            </a:extLst>
          </p:cNvPr>
          <p:cNvSpPr txBox="1"/>
          <p:nvPr/>
        </p:nvSpPr>
        <p:spPr>
          <a:xfrm>
            <a:off x="152400" y="993820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=3x10</a:t>
            </a:r>
            <a:r>
              <a:rPr lang="it-IT" baseline="30000" dirty="0">
                <a:solidFill>
                  <a:schemeClr val="bg2"/>
                </a:solidFill>
              </a:rPr>
              <a:t>27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43B07-1BC9-674E-B114-31337927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35" y="1556198"/>
            <a:ext cx="7522007" cy="5301801"/>
          </a:xfrm>
          <a:prstGeom prst="rect">
            <a:avLst/>
          </a:prstGeom>
        </p:spPr>
      </p:pic>
      <p:pic>
        <p:nvPicPr>
          <p:cNvPr id="8" name="Immagine 38">
            <a:extLst>
              <a:ext uri="{FF2B5EF4-FFF2-40B4-BE49-F238E27FC236}">
                <a16:creationId xmlns:a16="http://schemas.microsoft.com/office/drawing/2014/main" id="{C32B1989-F18F-3244-98F6-6B198B100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19E296-4EBF-7F49-82C2-B90B7AF9E585}"/>
              </a:ext>
            </a:extLst>
          </p:cNvPr>
          <p:cNvSpPr txBox="1"/>
          <p:nvPr/>
        </p:nvSpPr>
        <p:spPr>
          <a:xfrm>
            <a:off x="3597097" y="5492000"/>
            <a:ext cx="169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>
                    <a:alpha val="31230"/>
                  </a:srgb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304319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542BCBD-3511-FF4E-A6F0-AD4C2962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82F49-E511-9B43-8762-3DD162155A01}"/>
              </a:ext>
            </a:extLst>
          </p:cNvPr>
          <p:cNvSpPr txBox="1"/>
          <p:nvPr/>
        </p:nvSpPr>
        <p:spPr>
          <a:xfrm>
            <a:off x="152400" y="99382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=10</a:t>
            </a:r>
            <a:r>
              <a:rPr lang="it-IT" baseline="30000" dirty="0">
                <a:solidFill>
                  <a:schemeClr val="bg2"/>
                </a:solidFill>
              </a:rPr>
              <a:t>24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759E445-C0E6-DC42-9316-8AB507F05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35" y="1556198"/>
            <a:ext cx="7522007" cy="5301801"/>
          </a:xfrm>
          <a:prstGeom prst="rect">
            <a:avLst/>
          </a:prstGeom>
        </p:spPr>
      </p:pic>
      <p:pic>
        <p:nvPicPr>
          <p:cNvPr id="8" name="Immagine 38">
            <a:extLst>
              <a:ext uri="{FF2B5EF4-FFF2-40B4-BE49-F238E27FC236}">
                <a16:creationId xmlns:a16="http://schemas.microsoft.com/office/drawing/2014/main" id="{D16FB0A9-3FA6-E64D-BE45-2A3BFD10F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541AE8-D7D4-C04F-A37A-0083300F7666}"/>
              </a:ext>
            </a:extLst>
          </p:cNvPr>
          <p:cNvSpPr txBox="1"/>
          <p:nvPr/>
        </p:nvSpPr>
        <p:spPr>
          <a:xfrm>
            <a:off x="3597097" y="5492000"/>
            <a:ext cx="169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>
                    <a:alpha val="31230"/>
                  </a:srgb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141532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542BCBD-3511-FF4E-A6F0-AD4C2962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82F49-E511-9B43-8762-3DD162155A01}"/>
              </a:ext>
            </a:extLst>
          </p:cNvPr>
          <p:cNvSpPr txBox="1"/>
          <p:nvPr/>
        </p:nvSpPr>
        <p:spPr>
          <a:xfrm>
            <a:off x="152400" y="99382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=10</a:t>
            </a:r>
            <a:r>
              <a:rPr lang="it-IT" baseline="30000" dirty="0">
                <a:solidFill>
                  <a:schemeClr val="bg2"/>
                </a:solidFill>
              </a:rPr>
              <a:t>22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C796F01-6778-A74B-8465-C68D15B8C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35" y="1556198"/>
            <a:ext cx="7522007" cy="5301801"/>
          </a:xfrm>
          <a:prstGeom prst="rect">
            <a:avLst/>
          </a:prstGeom>
        </p:spPr>
      </p:pic>
      <p:pic>
        <p:nvPicPr>
          <p:cNvPr id="8" name="Immagine 38">
            <a:extLst>
              <a:ext uri="{FF2B5EF4-FFF2-40B4-BE49-F238E27FC236}">
                <a16:creationId xmlns:a16="http://schemas.microsoft.com/office/drawing/2014/main" id="{8EBE1C71-33A9-C549-BC07-BF34238F7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53787B-88EA-D743-BAAF-008953687B44}"/>
              </a:ext>
            </a:extLst>
          </p:cNvPr>
          <p:cNvSpPr txBox="1"/>
          <p:nvPr/>
        </p:nvSpPr>
        <p:spPr>
          <a:xfrm>
            <a:off x="3597097" y="5492000"/>
            <a:ext cx="169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>
                    <a:alpha val="31230"/>
                  </a:srgb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86984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E506AB-E360-2549-86CB-EF136C377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677400" cy="762000"/>
          </a:xfrm>
          <a:effectLst/>
        </p:spPr>
        <p:txBody>
          <a:bodyPr/>
          <a:lstStyle/>
          <a:p>
            <a:pPr algn="l"/>
            <a:r>
              <a:rPr lang="en-US" altLang="it-IT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Weak interaction rates (</a:t>
            </a:r>
            <a:r>
              <a:rPr lang="en-US" altLang="it-IT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mbol" pitchFamily="2" charset="2"/>
              </a:rPr>
              <a:t>b</a:t>
            </a:r>
            <a:r>
              <a:rPr lang="en-US" altLang="it-IT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it-IT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decay)</a:t>
            </a:r>
          </a:p>
        </p:txBody>
      </p:sp>
      <p:pic>
        <p:nvPicPr>
          <p:cNvPr id="5" name="Immagine 38">
            <a:extLst>
              <a:ext uri="{FF2B5EF4-FFF2-40B4-BE49-F238E27FC236}">
                <a16:creationId xmlns:a16="http://schemas.microsoft.com/office/drawing/2014/main" id="{9BFE6F76-1A3D-5A42-90CE-B7FC8CE17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pic>
        <p:nvPicPr>
          <p:cNvPr id="6" name="Picture 1" descr="infnlogo">
            <a:extLst>
              <a:ext uri="{FF2B5EF4-FFF2-40B4-BE49-F238E27FC236}">
                <a16:creationId xmlns:a16="http://schemas.microsoft.com/office/drawing/2014/main" id="{1DB803F4-B017-DA4F-95D7-1A4F87B7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5134" y="6085100"/>
            <a:ext cx="638190" cy="6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360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542BCBD-3511-FF4E-A6F0-AD4C2962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187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Re(𝛽</a:t>
            </a:r>
            <a:r>
              <a:rPr lang="en-US" altLang="en-US" baseline="30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82F49-E511-9B43-8762-3DD162155A01}"/>
              </a:ext>
            </a:extLst>
          </p:cNvPr>
          <p:cNvSpPr txBox="1"/>
          <p:nvPr/>
        </p:nvSpPr>
        <p:spPr>
          <a:xfrm>
            <a:off x="152400" y="99382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n</a:t>
            </a:r>
            <a:r>
              <a:rPr lang="it-IT" baseline="-25000" dirty="0">
                <a:solidFill>
                  <a:schemeClr val="bg2"/>
                </a:solidFill>
              </a:rPr>
              <a:t>e</a:t>
            </a:r>
            <a:r>
              <a:rPr lang="it-IT" dirty="0">
                <a:solidFill>
                  <a:schemeClr val="bg2"/>
                </a:solidFill>
              </a:rPr>
              <a:t>=10</a:t>
            </a:r>
            <a:r>
              <a:rPr lang="it-IT" baseline="30000" dirty="0">
                <a:solidFill>
                  <a:schemeClr val="bg2"/>
                </a:solidFill>
              </a:rPr>
              <a:t>20</a:t>
            </a:r>
            <a:r>
              <a:rPr lang="it-IT" dirty="0">
                <a:solidFill>
                  <a:schemeClr val="bg2"/>
                </a:solidFill>
              </a:rPr>
              <a:t> 1/cm</a:t>
            </a:r>
            <a:r>
              <a:rPr lang="it-IT" baseline="30000" dirty="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C6AF9D1-C3DB-954E-B9E1-E09DA332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35" y="1556198"/>
            <a:ext cx="7522007" cy="5301801"/>
          </a:xfrm>
          <a:prstGeom prst="rect">
            <a:avLst/>
          </a:prstGeom>
        </p:spPr>
      </p:pic>
      <p:pic>
        <p:nvPicPr>
          <p:cNvPr id="8" name="Immagine 38">
            <a:extLst>
              <a:ext uri="{FF2B5EF4-FFF2-40B4-BE49-F238E27FC236}">
                <a16:creationId xmlns:a16="http://schemas.microsoft.com/office/drawing/2014/main" id="{51674786-6F8C-A446-B003-796B5C9448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2B86B9-14E4-4948-82EE-53F276DDB5D5}"/>
              </a:ext>
            </a:extLst>
          </p:cNvPr>
          <p:cNvSpPr txBox="1"/>
          <p:nvPr/>
        </p:nvSpPr>
        <p:spPr>
          <a:xfrm>
            <a:off x="3597097" y="5492000"/>
            <a:ext cx="169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>
                    <a:alpha val="31230"/>
                  </a:srgb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772903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3D984-BECA-0C45-8051-5722B33E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371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E58F4-FB99-AE4C-8CCD-348D6F3A8163}"/>
              </a:ext>
            </a:extLst>
          </p:cNvPr>
          <p:cNvSpPr txBox="1"/>
          <p:nvPr/>
        </p:nvSpPr>
        <p:spPr>
          <a:xfrm>
            <a:off x="990600" y="1682905"/>
            <a:ext cx="8296245" cy="2382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bg2"/>
              </a:buClr>
              <a:buSzPct val="100000"/>
              <a:buAutoNum type="arabicPeriod"/>
            </a:pPr>
            <a:r>
              <a:rPr lang="en-US" dirty="0">
                <a:solidFill>
                  <a:schemeClr val="bg2"/>
                </a:solidFill>
                <a:effectLst/>
              </a:rPr>
              <a:t>The large effects of stellar conditions in β</a:t>
            </a:r>
            <a:r>
              <a:rPr lang="en-US" baseline="30000" dirty="0">
                <a:solidFill>
                  <a:schemeClr val="bg2"/>
                </a:solidFill>
                <a:effectLst/>
              </a:rPr>
              <a:t>-</a:t>
            </a:r>
            <a:r>
              <a:rPr lang="en-US" dirty="0">
                <a:solidFill>
                  <a:schemeClr val="bg2"/>
                </a:solidFill>
                <a:effectLst/>
              </a:rPr>
              <a:t> decays have</a:t>
            </a:r>
            <a:br>
              <a:rPr lang="en-US" dirty="0">
                <a:solidFill>
                  <a:schemeClr val="bg2"/>
                </a:solidFill>
                <a:effectLst/>
              </a:rPr>
            </a:br>
            <a:r>
              <a:rPr lang="en-US" dirty="0">
                <a:solidFill>
                  <a:schemeClr val="bg2"/>
                </a:solidFill>
                <a:effectLst/>
              </a:rPr>
              <a:t>been measured in a few cases at storage rings</a:t>
            </a:r>
            <a:br>
              <a:rPr lang="en-US" dirty="0">
                <a:solidFill>
                  <a:schemeClr val="bg2"/>
                </a:solidFill>
                <a:effectLst/>
              </a:rPr>
            </a:br>
            <a:endParaRPr lang="en-US" dirty="0">
              <a:solidFill>
                <a:schemeClr val="bg2"/>
              </a:solidFill>
              <a:effectLst/>
            </a:endParaRPr>
          </a:p>
          <a:p>
            <a:pPr marL="457200" indent="-457200">
              <a:buClr>
                <a:schemeClr val="bg2"/>
              </a:buClr>
              <a:buSzPct val="100000"/>
              <a:buAutoNum type="arabicPeriod"/>
            </a:pPr>
            <a:r>
              <a:rPr lang="en-US" dirty="0">
                <a:solidFill>
                  <a:schemeClr val="bg2"/>
                </a:solidFill>
                <a:effectLst/>
              </a:rPr>
              <a:t>New perspectives on measurements of nuclear β-decays</a:t>
            </a:r>
            <a:br>
              <a:rPr lang="en-US" dirty="0">
                <a:solidFill>
                  <a:schemeClr val="bg2"/>
                </a:solidFill>
                <a:effectLst/>
              </a:rPr>
            </a:br>
            <a:r>
              <a:rPr lang="en-US" dirty="0">
                <a:solidFill>
                  <a:schemeClr val="bg2"/>
                </a:solidFill>
                <a:effectLst/>
              </a:rPr>
              <a:t>in highly ionized atoms by the PANDORA experiment</a:t>
            </a:r>
            <a:br>
              <a:rPr lang="en-US" dirty="0">
                <a:solidFill>
                  <a:schemeClr val="bg2"/>
                </a:solidFill>
                <a:effectLst/>
              </a:rPr>
            </a:br>
            <a:r>
              <a:rPr lang="en-US" dirty="0">
                <a:solidFill>
                  <a:schemeClr val="bg2"/>
                </a:solidFill>
                <a:effectLst/>
              </a:rPr>
              <a:t>at INFN-LNS</a:t>
            </a:r>
          </a:p>
        </p:txBody>
      </p:sp>
      <p:pic>
        <p:nvPicPr>
          <p:cNvPr id="5" name="Immagine 38">
            <a:extLst>
              <a:ext uri="{FF2B5EF4-FFF2-40B4-BE49-F238E27FC236}">
                <a16:creationId xmlns:a16="http://schemas.microsoft.com/office/drawing/2014/main" id="{A4703C0A-B918-F94F-BC4E-D82062720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pic>
        <p:nvPicPr>
          <p:cNvPr id="6" name="Picture 1" descr="infnlogo">
            <a:extLst>
              <a:ext uri="{FF2B5EF4-FFF2-40B4-BE49-F238E27FC236}">
                <a16:creationId xmlns:a16="http://schemas.microsoft.com/office/drawing/2014/main" id="{0E0B4574-4BC0-914B-A51E-6538C12C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5134" y="6085100"/>
            <a:ext cx="638190" cy="6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057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60594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SimSun" charset="0"/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356725" cy="762000"/>
          </a:xfrm>
          <a:noFill/>
          <a:ln/>
        </p:spPr>
        <p:txBody>
          <a:bodyPr/>
          <a:lstStyle/>
          <a:p>
            <a:pPr algn="l"/>
            <a:r>
              <a:rPr 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BF5393-DB90-A14F-AD34-5AFECE676A89}"/>
              </a:ext>
            </a:extLst>
          </p:cNvPr>
          <p:cNvSpPr txBox="1"/>
          <p:nvPr/>
        </p:nvSpPr>
        <p:spPr>
          <a:xfrm>
            <a:off x="5943600" y="6320135"/>
            <a:ext cx="387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alberto.mengoni@bo.infn.it</a:t>
            </a: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5" name="Immagine 38">
            <a:extLst>
              <a:ext uri="{FF2B5EF4-FFF2-40B4-BE49-F238E27FC236}">
                <a16:creationId xmlns:a16="http://schemas.microsoft.com/office/drawing/2014/main" id="{AD02B3B2-15BC-8240-B1EE-2534B6FE0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pic>
        <p:nvPicPr>
          <p:cNvPr id="6" name="Picture 1" descr="infnlogo">
            <a:extLst>
              <a:ext uri="{FF2B5EF4-FFF2-40B4-BE49-F238E27FC236}">
                <a16:creationId xmlns:a16="http://schemas.microsoft.com/office/drawing/2014/main" id="{5EF31EDB-B900-6F40-AAB6-3A6036B3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5134" y="6085100"/>
            <a:ext cx="638190" cy="6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69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A0EC97-44A1-3844-9C69-9F649E6DF8CF}"/>
                  </a:ext>
                </a:extLst>
              </p:cNvPr>
              <p:cNvSpPr txBox="1"/>
              <p:nvPr/>
            </p:nvSpPr>
            <p:spPr>
              <a:xfrm>
                <a:off x="2514600" y="910768"/>
                <a:ext cx="3276600" cy="809452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A0EC97-44A1-3844-9C69-9F649E6DF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910768"/>
                <a:ext cx="3276600" cy="809452"/>
              </a:xfrm>
              <a:prstGeom prst="rect">
                <a:avLst/>
              </a:prstGeom>
              <a:blipFill>
                <a:blip r:embed="rId3"/>
                <a:stretch>
                  <a:fillRect t="-1538" b="-1230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C718C-8886-0E4C-BBE5-C0AD5BEAAEB9}"/>
                  </a:ext>
                </a:extLst>
              </p:cNvPr>
              <p:cNvSpPr txBox="1"/>
              <p:nvPr/>
            </p:nvSpPr>
            <p:spPr>
              <a:xfrm>
                <a:off x="6858000" y="1012856"/>
                <a:ext cx="1143967" cy="70134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it-IT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C718C-8886-0E4C-BBE5-C0AD5BEAA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012856"/>
                <a:ext cx="1143967" cy="701346"/>
              </a:xfrm>
              <a:prstGeom prst="rect">
                <a:avLst/>
              </a:prstGeom>
              <a:blipFill>
                <a:blip r:embed="rId4"/>
                <a:stretch>
                  <a:fillRect l="-3297" t="-1786" r="-4396" b="-1428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CCBC77E-86C8-194D-AF0D-4323244272E6}"/>
              </a:ext>
            </a:extLst>
          </p:cNvPr>
          <p:cNvSpPr txBox="1"/>
          <p:nvPr/>
        </p:nvSpPr>
        <p:spPr>
          <a:xfrm>
            <a:off x="1447800" y="6363027"/>
            <a:ext cx="896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K Takahashi and K Yokoi , Nuclear Physics </a:t>
            </a:r>
            <a:r>
              <a:rPr lang="en-US" b="1" dirty="0">
                <a:solidFill>
                  <a:schemeClr val="bg2"/>
                </a:solidFill>
              </a:rPr>
              <a:t>A404</a:t>
            </a:r>
            <a:r>
              <a:rPr lang="en-US" dirty="0">
                <a:solidFill>
                  <a:schemeClr val="bg2"/>
                </a:solidFill>
              </a:rPr>
              <a:t>, 578 (1983)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F7958B1E-ABD9-2A46-A2BD-5F2BD567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about theory?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4E5A2-9442-4945-9AC2-3309EFF6708B}"/>
              </a:ext>
            </a:extLst>
          </p:cNvPr>
          <p:cNvSpPr txBox="1"/>
          <p:nvPr/>
        </p:nvSpPr>
        <p:spPr>
          <a:xfrm>
            <a:off x="926755" y="2350525"/>
            <a:ext cx="3449983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  <a:effectLst/>
              </a:rPr>
              <a:t>nuclear</a:t>
            </a:r>
            <a:r>
              <a:rPr lang="it-IT" dirty="0">
                <a:solidFill>
                  <a:schemeClr val="bg2"/>
                </a:solidFill>
                <a:effectLst/>
              </a:rPr>
              <a:t> </a:t>
            </a:r>
            <a:r>
              <a:rPr lang="it-IT" dirty="0" err="1">
                <a:solidFill>
                  <a:schemeClr val="bg2"/>
                </a:solidFill>
                <a:effectLst/>
              </a:rPr>
              <a:t>matrix</a:t>
            </a:r>
            <a:r>
              <a:rPr lang="it-IT" dirty="0">
                <a:solidFill>
                  <a:schemeClr val="bg2"/>
                </a:solidFill>
                <a:effectLst/>
              </a:rPr>
              <a:t> </a:t>
            </a:r>
            <a:r>
              <a:rPr lang="it-IT" dirty="0" err="1">
                <a:solidFill>
                  <a:schemeClr val="bg2"/>
                </a:solidFill>
                <a:effectLst/>
              </a:rPr>
              <a:t>elements</a:t>
            </a:r>
            <a:endParaRPr lang="it-IT" dirty="0">
              <a:solidFill>
                <a:schemeClr val="bg2"/>
              </a:solidFill>
              <a:effectLst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933DF0-54F9-964C-A4A3-91EFBAC752C6}"/>
              </a:ext>
            </a:extLst>
          </p:cNvPr>
          <p:cNvCxnSpPr/>
          <p:nvPr/>
        </p:nvCxnSpPr>
        <p:spPr bwMode="auto">
          <a:xfrm flipV="1">
            <a:off x="3124200" y="1714202"/>
            <a:ext cx="838200" cy="636323"/>
          </a:xfrm>
          <a:prstGeom prst="straightConnector1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92609A-F76E-6547-91B4-A8DEB1BBF6FE}"/>
              </a:ext>
            </a:extLst>
          </p:cNvPr>
          <p:cNvSpPr txBox="1"/>
          <p:nvPr/>
        </p:nvSpPr>
        <p:spPr>
          <a:xfrm>
            <a:off x="5301676" y="2350524"/>
            <a:ext cx="300351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  <a:effectLst/>
              </a:rPr>
              <a:t>lepton</a:t>
            </a:r>
            <a:r>
              <a:rPr lang="it-IT" dirty="0">
                <a:solidFill>
                  <a:schemeClr val="bg2"/>
                </a:solidFill>
                <a:effectLst/>
              </a:rPr>
              <a:t> </a:t>
            </a:r>
            <a:r>
              <a:rPr lang="it-IT" dirty="0" err="1">
                <a:solidFill>
                  <a:schemeClr val="bg2"/>
                </a:solidFill>
                <a:effectLst/>
              </a:rPr>
              <a:t>phase</a:t>
            </a:r>
            <a:r>
              <a:rPr lang="it-IT" dirty="0">
                <a:solidFill>
                  <a:schemeClr val="bg2"/>
                </a:solidFill>
                <a:effectLst/>
              </a:rPr>
              <a:t> volume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9FABDF-89E0-BF4C-84B1-36A2524C8B6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91897" y="1680974"/>
            <a:ext cx="1094603" cy="669550"/>
          </a:xfrm>
          <a:prstGeom prst="straightConnector1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Immagine 38">
            <a:extLst>
              <a:ext uri="{FF2B5EF4-FFF2-40B4-BE49-F238E27FC236}">
                <a16:creationId xmlns:a16="http://schemas.microsoft.com/office/drawing/2014/main" id="{EE4B7510-E18B-0F45-B288-771AEFACF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4376738" y="5203046"/>
            <a:ext cx="184150" cy="45720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GB">
              <a:effectLst/>
              <a:latin typeface="SimSu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A0EC97-44A1-3844-9C69-9F649E6DF8CF}"/>
                  </a:ext>
                </a:extLst>
              </p:cNvPr>
              <p:cNvSpPr txBox="1"/>
              <p:nvPr/>
            </p:nvSpPr>
            <p:spPr>
              <a:xfrm>
                <a:off x="2514600" y="910768"/>
                <a:ext cx="3276600" cy="809452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A0EC97-44A1-3844-9C69-9F649E6DF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910768"/>
                <a:ext cx="3276600" cy="809452"/>
              </a:xfrm>
              <a:prstGeom prst="rect">
                <a:avLst/>
              </a:prstGeom>
              <a:blipFill>
                <a:blip r:embed="rId3"/>
                <a:stretch>
                  <a:fillRect t="-1538" b="-12308"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C718C-8886-0E4C-BBE5-C0AD5BEAAEB9}"/>
                  </a:ext>
                </a:extLst>
              </p:cNvPr>
              <p:cNvSpPr txBox="1"/>
              <p:nvPr/>
            </p:nvSpPr>
            <p:spPr>
              <a:xfrm>
                <a:off x="6858000" y="1012856"/>
                <a:ext cx="1143967" cy="701346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it-IT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5C718C-8886-0E4C-BBE5-C0AD5BEAA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012856"/>
                <a:ext cx="1143967" cy="701346"/>
              </a:xfrm>
              <a:prstGeom prst="rect">
                <a:avLst/>
              </a:prstGeom>
              <a:blipFill>
                <a:blip r:embed="rId4"/>
                <a:stretch>
                  <a:fillRect l="-3297" t="-1786" r="-4396" b="-14286"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5FF0E-7BC8-8B4B-A9D7-F20CA028B431}"/>
                  </a:ext>
                </a:extLst>
              </p:cNvPr>
              <p:cNvSpPr txBox="1"/>
              <p:nvPr/>
            </p:nvSpPr>
            <p:spPr>
              <a:xfrm>
                <a:off x="666200" y="2862866"/>
                <a:ext cx="2319289" cy="893771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8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it-IT" sz="28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5FF0E-7BC8-8B4B-A9D7-F20CA028B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0" y="2862866"/>
                <a:ext cx="2319289" cy="893771"/>
              </a:xfrm>
              <a:prstGeom prst="rect">
                <a:avLst/>
              </a:prstGeom>
              <a:blipFill>
                <a:blip r:embed="rId5"/>
                <a:stretch>
                  <a:fillRect l="-2717" t="-2817" b="-16901"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374EFC-70E8-F248-A87C-BB658F930580}"/>
                  </a:ext>
                </a:extLst>
              </p:cNvPr>
              <p:cNvSpPr txBox="1"/>
              <p:nvPr/>
            </p:nvSpPr>
            <p:spPr>
              <a:xfrm>
                <a:off x="3850053" y="2928078"/>
                <a:ext cx="5340757" cy="828304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𝑑𝑊</m:t>
                      </m:r>
                    </m:oMath>
                  </m:oMathPara>
                </a14:m>
                <a:endParaRPr lang="it-IT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374EFC-70E8-F248-A87C-BB658F930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053" y="2928078"/>
                <a:ext cx="5340757" cy="828304"/>
              </a:xfrm>
              <a:prstGeom prst="rect">
                <a:avLst/>
              </a:prstGeom>
              <a:blipFill>
                <a:blip r:embed="rId6"/>
                <a:stretch>
                  <a:fillRect l="-9026" t="-183333" b="-269697"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09AC66-B3AC-5144-94E1-4C56B44E6A66}"/>
                  </a:ext>
                </a:extLst>
              </p:cNvPr>
              <p:cNvSpPr txBox="1"/>
              <p:nvPr/>
            </p:nvSpPr>
            <p:spPr>
              <a:xfrm>
                <a:off x="666200" y="4038600"/>
                <a:ext cx="9020739" cy="1772537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1" dirty="0">
                    <a:solidFill>
                      <a:schemeClr val="bg2"/>
                    </a:solidFill>
                    <a:effectLst/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chemeClr val="bg2"/>
                    </a:solidFill>
                    <a:effectLst/>
                    <a:latin typeface="Cambria Math" panose="02040503050406030204" pitchFamily="18" charset="0"/>
                  </a:rPr>
                  <a:t>Fermi </a:t>
                </a:r>
                <a:r>
                  <a:rPr lang="en-US" b="0" dirty="0" err="1">
                    <a:solidFill>
                      <a:schemeClr val="bg2"/>
                    </a:solidFill>
                    <a:effectLst/>
                    <a:latin typeface="Cambria Math" panose="02040503050406030204" pitchFamily="18" charset="0"/>
                  </a:rPr>
                  <a:t>fu</a:t>
                </a:r>
                <a:r>
                  <a:rPr lang="en-US" b="0" dirty="0">
                    <a:solidFill>
                      <a:schemeClr val="bg2"/>
                    </a:solidFill>
                    <a:effectLst/>
                    <a:latin typeface="Cambria Math" panose="02040503050406030204" pitchFamily="18" charset="0"/>
                  </a:rPr>
                  <a:t>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1" dirty="0">
                    <a:solidFill>
                      <a:schemeClr val="bg2"/>
                    </a:solidFill>
                    <a:effectLst/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chemeClr val="bg2"/>
                    </a:solidFill>
                    <a:effectLst/>
                    <a:latin typeface="Cambria Math" panose="02040503050406030204" pitchFamily="18" charset="0"/>
                  </a:rPr>
                  <a:t>combination of electron (or positron) </a:t>
                </a:r>
                <a:r>
                  <a:rPr lang="en-US" b="0" dirty="0" err="1">
                    <a:solidFill>
                      <a:schemeClr val="bg2"/>
                    </a:solidFill>
                    <a:effectLst/>
                    <a:latin typeface="Cambria Math" panose="02040503050406030204" pitchFamily="18" charset="0"/>
                  </a:rPr>
                  <a:t>wf’s</a:t>
                </a:r>
                <a:r>
                  <a:rPr lang="en-US" b="0" dirty="0">
                    <a:solidFill>
                      <a:schemeClr val="bg2"/>
                    </a:solidFill>
                    <a:effectLst/>
                    <a:latin typeface="Cambria Math" panose="02040503050406030204" pitchFamily="18" charset="0"/>
                  </a:rPr>
                  <a:t> at 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electron</m:t>
                      </m:r>
                      <m:r>
                        <a:rPr lang="en-US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degeneracy</m:t>
                      </m:r>
                    </m:oMath>
                  </m:oMathPara>
                </a14:m>
                <a:endParaRPr lang="it-IT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09AC66-B3AC-5144-94E1-4C56B44E6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0" y="4038600"/>
                <a:ext cx="9020739" cy="1772537"/>
              </a:xfrm>
              <a:prstGeom prst="rect">
                <a:avLst/>
              </a:prstGeom>
              <a:blipFill>
                <a:blip r:embed="rId7"/>
                <a:stretch>
                  <a:fillRect l="-1547" t="-714" b="-5000"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CCBC77E-86C8-194D-AF0D-4323244272E6}"/>
              </a:ext>
            </a:extLst>
          </p:cNvPr>
          <p:cNvSpPr txBox="1"/>
          <p:nvPr/>
        </p:nvSpPr>
        <p:spPr>
          <a:xfrm>
            <a:off x="1447800" y="6363027"/>
            <a:ext cx="8962572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K Takahashi and K Yokoi , Nuclear Physics </a:t>
            </a:r>
            <a:r>
              <a:rPr lang="en-US" b="1" dirty="0">
                <a:solidFill>
                  <a:schemeClr val="bg2"/>
                </a:solidFill>
                <a:effectLst/>
              </a:rPr>
              <a:t>A404</a:t>
            </a:r>
            <a:r>
              <a:rPr lang="en-US" dirty="0">
                <a:solidFill>
                  <a:schemeClr val="bg2"/>
                </a:solidFill>
                <a:effectLst/>
              </a:rPr>
              <a:t>, 578 (1983)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F7958B1E-ABD9-2A46-A2BD-5F2BD567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about theory?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23221-CEC7-944D-A3D9-7EB4E8CAAB8B}"/>
                  </a:ext>
                </a:extLst>
              </p:cNvPr>
              <p:cNvSpPr txBox="1"/>
              <p:nvPr/>
            </p:nvSpPr>
            <p:spPr>
              <a:xfrm>
                <a:off x="609600" y="1874308"/>
                <a:ext cx="6510949" cy="868892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p>
                          </m:sSubSup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23221-CEC7-944D-A3D9-7EB4E8CAA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74308"/>
                <a:ext cx="6510949" cy="868892"/>
              </a:xfrm>
              <a:prstGeom prst="rect">
                <a:avLst/>
              </a:prstGeom>
              <a:blipFill>
                <a:blip r:embed="rId8"/>
                <a:stretch>
                  <a:fillRect t="-168571" b="-252857"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38">
            <a:extLst>
              <a:ext uri="{FF2B5EF4-FFF2-40B4-BE49-F238E27FC236}">
                <a16:creationId xmlns:a16="http://schemas.microsoft.com/office/drawing/2014/main" id="{01CBD513-1A07-A445-862C-7EC56BB43B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04007-C349-B84E-A033-983F7C4DDDD5}"/>
                  </a:ext>
                </a:extLst>
              </p:cNvPr>
              <p:cNvSpPr txBox="1"/>
              <p:nvPr/>
            </p:nvSpPr>
            <p:spPr>
              <a:xfrm>
                <a:off x="762000" y="4871857"/>
                <a:ext cx="6629400" cy="1147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04007-C349-B84E-A033-983F7C4DD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1857"/>
                <a:ext cx="6629400" cy="1147943"/>
              </a:xfrm>
              <a:prstGeom prst="rect">
                <a:avLst/>
              </a:prstGeom>
              <a:blipFill>
                <a:blip r:embed="rId3"/>
                <a:stretch>
                  <a:fillRect t="-54348" b="-27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7A24258-2A1F-AC49-B211-C0DFADEFE226}"/>
              </a:ext>
            </a:extLst>
          </p:cNvPr>
          <p:cNvSpPr txBox="1"/>
          <p:nvPr/>
        </p:nvSpPr>
        <p:spPr>
          <a:xfrm>
            <a:off x="635000" y="4410192"/>
            <a:ext cx="665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3. </a:t>
            </a:r>
            <a:r>
              <a:rPr lang="en-US" dirty="0" err="1">
                <a:solidFill>
                  <a:schemeClr val="bg2"/>
                </a:solidFill>
                <a:effectLst/>
              </a:rPr>
              <a:t>Saha</a:t>
            </a:r>
            <a:r>
              <a:rPr lang="en-US" dirty="0">
                <a:solidFill>
                  <a:schemeClr val="bg2"/>
                </a:solidFill>
                <a:effectLst/>
              </a:rPr>
              <a:t> equations for ionized state populations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7A527-8FFE-1742-BD37-B31E0A6299FE}"/>
              </a:ext>
            </a:extLst>
          </p:cNvPr>
          <p:cNvSpPr txBox="1"/>
          <p:nvPr/>
        </p:nvSpPr>
        <p:spPr>
          <a:xfrm>
            <a:off x="635000" y="1511300"/>
            <a:ext cx="832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1. free electrons: </a:t>
            </a:r>
            <a:r>
              <a:rPr lang="en-US" dirty="0" err="1">
                <a:solidFill>
                  <a:schemeClr val="bg2"/>
                </a:solidFill>
                <a:effectLst/>
              </a:rPr>
              <a:t>maxwellian</a:t>
            </a:r>
            <a:r>
              <a:rPr lang="en-US" dirty="0">
                <a:solidFill>
                  <a:schemeClr val="bg2"/>
                </a:solidFill>
                <a:effectLst/>
              </a:rPr>
              <a:t> distribution of velocities f(v)dv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27356-0912-494E-9C4E-497C7B7759C9}"/>
              </a:ext>
            </a:extLst>
          </p:cNvPr>
          <p:cNvSpPr txBox="1"/>
          <p:nvPr/>
        </p:nvSpPr>
        <p:spPr>
          <a:xfrm>
            <a:off x="635000" y="2486451"/>
            <a:ext cx="843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2. atomic excitations: Boltzmann distribution of atomic levels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04748E-F2E8-1549-A3F1-33159F1F28F0}"/>
                  </a:ext>
                </a:extLst>
              </p:cNvPr>
              <p:cNvSpPr txBox="1"/>
              <p:nvPr/>
            </p:nvSpPr>
            <p:spPr>
              <a:xfrm>
                <a:off x="2438400" y="3196709"/>
                <a:ext cx="3177600" cy="891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𝑘𝑇</m:t>
                          </m:r>
                        </m:sup>
                      </m:sSup>
                    </m:oMath>
                  </m:oMathPara>
                </a14:m>
                <a:endParaRPr lang="it-IT" sz="28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04748E-F2E8-1549-A3F1-33159F1F2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96709"/>
                <a:ext cx="3177600" cy="891206"/>
              </a:xfrm>
              <a:prstGeom prst="rect">
                <a:avLst/>
              </a:prstGeom>
              <a:blipFill>
                <a:blip r:embed="rId4"/>
                <a:stretch>
                  <a:fillRect l="-797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7">
            <a:extLst>
              <a:ext uri="{FF2B5EF4-FFF2-40B4-BE49-F238E27FC236}">
                <a16:creationId xmlns:a16="http://schemas.microsoft.com/office/drawing/2014/main" id="{C72675E6-6290-254E-B722-DB3D1EDA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LTE</a:t>
            </a:r>
          </a:p>
        </p:txBody>
      </p:sp>
      <p:pic>
        <p:nvPicPr>
          <p:cNvPr id="10" name="Immagine 38">
            <a:extLst>
              <a:ext uri="{FF2B5EF4-FFF2-40B4-BE49-F238E27FC236}">
                <a16:creationId xmlns:a16="http://schemas.microsoft.com/office/drawing/2014/main" id="{701D5DE6-4B1E-CA43-AC0B-B2740B72C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pic>
        <p:nvPicPr>
          <p:cNvPr id="11" name="Picture 1" descr="infnlogo">
            <a:extLst>
              <a:ext uri="{FF2B5EF4-FFF2-40B4-BE49-F238E27FC236}">
                <a16:creationId xmlns:a16="http://schemas.microsoft.com/office/drawing/2014/main" id="{15E0EB54-FB4B-954F-9B78-5141CB07C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134" y="6085100"/>
            <a:ext cx="638190" cy="6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76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2A14C1C4-8F54-E24B-A2B3-182DDD84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LTE vs NLTE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8AACF2-D3B5-0842-A860-F402C2E1897D}"/>
              </a:ext>
            </a:extLst>
          </p:cNvPr>
          <p:cNvCxnSpPr>
            <a:cxnSpLocks/>
          </p:cNvCxnSpPr>
          <p:nvPr/>
        </p:nvCxnSpPr>
        <p:spPr bwMode="auto">
          <a:xfrm>
            <a:off x="1066800" y="1447800"/>
            <a:ext cx="0" cy="3352800"/>
          </a:xfrm>
          <a:prstGeom prst="straightConnector1">
            <a:avLst/>
          </a:prstGeom>
          <a:noFill/>
          <a:ln w="38100" cap="sq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A9B59C-E855-E547-AAE3-D39CCA2EC8ED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0762" y="4749800"/>
            <a:ext cx="3657600" cy="0"/>
          </a:xfrm>
          <a:prstGeom prst="straightConnector1">
            <a:avLst/>
          </a:prstGeom>
          <a:noFill/>
          <a:ln w="38100" cap="sq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486C1278-03C8-F441-BDBB-D28072607CC9}"/>
              </a:ext>
            </a:extLst>
          </p:cNvPr>
          <p:cNvSpPr/>
          <p:nvPr/>
        </p:nvSpPr>
        <p:spPr bwMode="auto">
          <a:xfrm rot="11086011">
            <a:off x="1336626" y="810971"/>
            <a:ext cx="6134308" cy="3081419"/>
          </a:xfrm>
          <a:prstGeom prst="arc">
            <a:avLst>
              <a:gd name="adj1" fmla="val 16569278"/>
              <a:gd name="adj2" fmla="val 21115371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76238" marR="0" indent="-376238" algn="l" defTabSz="1001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9719"/>
              </a:buClr>
              <a:buSzPct val="65000"/>
              <a:buFont typeface="Wingdings" charset="2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EBBF4-301D-834B-B822-D7F8AF08CC53}"/>
              </a:ext>
            </a:extLst>
          </p:cNvPr>
          <p:cNvSpPr txBox="1"/>
          <p:nvPr/>
        </p:nvSpPr>
        <p:spPr>
          <a:xfrm>
            <a:off x="431800" y="15875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3E4E2B-F973-2146-B86E-6DAA1893D818}"/>
              </a:ext>
            </a:extLst>
          </p:cNvPr>
          <p:cNvSpPr txBox="1"/>
          <p:nvPr/>
        </p:nvSpPr>
        <p:spPr>
          <a:xfrm>
            <a:off x="4394200" y="4965700"/>
            <a:ext cx="29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2"/>
                </a:solidFill>
              </a:rPr>
              <a:t>r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58FEBE-9442-214A-B110-AA6A418C6BD3}"/>
              </a:ext>
            </a:extLst>
          </p:cNvPr>
          <p:cNvSpPr/>
          <p:nvPr/>
        </p:nvSpPr>
        <p:spPr bwMode="auto">
          <a:xfrm>
            <a:off x="1981200" y="1818332"/>
            <a:ext cx="609600" cy="54386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76238" marR="0" indent="-376238" algn="l" defTabSz="1001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9719"/>
              </a:buClr>
              <a:buSzPct val="6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6AC6F9-8C68-414C-B134-0CAA0B72FEAD}"/>
              </a:ext>
            </a:extLst>
          </p:cNvPr>
          <p:cNvSpPr/>
          <p:nvPr/>
        </p:nvSpPr>
        <p:spPr bwMode="auto">
          <a:xfrm>
            <a:off x="3657600" y="1822797"/>
            <a:ext cx="609600" cy="543868"/>
          </a:xfrm>
          <a:prstGeom prst="rect">
            <a:avLst/>
          </a:prstGeom>
          <a:solidFill>
            <a:srgbClr val="FF7E79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76238" marR="0" indent="-376238" algn="l" defTabSz="1001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9719"/>
              </a:buClr>
              <a:buSzPct val="65000"/>
              <a:buFont typeface="Wingdings" charset="2"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7D95E9-3A39-DE44-9369-7F4D186E21A3}"/>
              </a:ext>
            </a:extLst>
          </p:cNvPr>
          <p:cNvSpPr txBox="1"/>
          <p:nvPr/>
        </p:nvSpPr>
        <p:spPr>
          <a:xfrm>
            <a:off x="1676400" y="1268152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dV</a:t>
            </a:r>
            <a:r>
              <a:rPr lang="it-IT" baseline="-25000" dirty="0">
                <a:solidFill>
                  <a:schemeClr val="bg2"/>
                </a:solidFill>
              </a:rPr>
              <a:t>1</a:t>
            </a:r>
            <a:r>
              <a:rPr lang="it-IT" dirty="0">
                <a:solidFill>
                  <a:schemeClr val="bg2"/>
                </a:solidFill>
              </a:rPr>
              <a:t>,T</a:t>
            </a:r>
            <a:r>
              <a:rPr lang="it-IT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0101EC-A3C7-984A-AE31-DA64251BB76C}"/>
              </a:ext>
            </a:extLst>
          </p:cNvPr>
          <p:cNvSpPr txBox="1"/>
          <p:nvPr/>
        </p:nvSpPr>
        <p:spPr>
          <a:xfrm>
            <a:off x="3444469" y="1288038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2"/>
                </a:solidFill>
              </a:rPr>
              <a:t>dV</a:t>
            </a:r>
            <a:r>
              <a:rPr lang="it-IT" baseline="-25000" dirty="0">
                <a:solidFill>
                  <a:schemeClr val="bg2"/>
                </a:solidFill>
              </a:rPr>
              <a:t>2</a:t>
            </a:r>
            <a:r>
              <a:rPr lang="it-IT" dirty="0">
                <a:solidFill>
                  <a:schemeClr val="bg2"/>
                </a:solidFill>
              </a:rPr>
              <a:t>,T</a:t>
            </a:r>
            <a:r>
              <a:rPr lang="it-IT" baseline="-25000" dirty="0">
                <a:solidFill>
                  <a:schemeClr val="bg2"/>
                </a:solidFill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F8C93B-D511-8047-A699-59F60D88CE76}"/>
              </a:ext>
            </a:extLst>
          </p:cNvPr>
          <p:cNvCxnSpPr>
            <a:cxnSpLocks/>
          </p:cNvCxnSpPr>
          <p:nvPr/>
        </p:nvCxnSpPr>
        <p:spPr bwMode="auto">
          <a:xfrm>
            <a:off x="2311400" y="2351680"/>
            <a:ext cx="0" cy="92492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35FB03-74C2-4649-A5B3-3B6F64964BC4}"/>
              </a:ext>
            </a:extLst>
          </p:cNvPr>
          <p:cNvCxnSpPr>
            <a:cxnSpLocks/>
          </p:cNvCxnSpPr>
          <p:nvPr/>
        </p:nvCxnSpPr>
        <p:spPr bwMode="auto">
          <a:xfrm>
            <a:off x="3949699" y="2351680"/>
            <a:ext cx="0" cy="1382120"/>
          </a:xfrm>
          <a:prstGeom prst="line">
            <a:avLst/>
          </a:prstGeom>
          <a:noFill/>
          <a:ln w="31750" cap="flat" cmpd="sng" algn="ctr">
            <a:solidFill>
              <a:srgbClr val="FF7E7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Freeform 48">
            <a:extLst>
              <a:ext uri="{FF2B5EF4-FFF2-40B4-BE49-F238E27FC236}">
                <a16:creationId xmlns:a16="http://schemas.microsoft.com/office/drawing/2014/main" id="{C7831E6B-3444-A245-A444-A0B663B6AC31}"/>
              </a:ext>
            </a:extLst>
          </p:cNvPr>
          <p:cNvSpPr/>
          <p:nvPr/>
        </p:nvSpPr>
        <p:spPr bwMode="auto">
          <a:xfrm>
            <a:off x="2609740" y="1933887"/>
            <a:ext cx="1047860" cy="224137"/>
          </a:xfrm>
          <a:custGeom>
            <a:avLst/>
            <a:gdLst>
              <a:gd name="connsiteX0" fmla="*/ 0 w 2184400"/>
              <a:gd name="connsiteY0" fmla="*/ 279752 h 548823"/>
              <a:gd name="connsiteX1" fmla="*/ 444500 w 2184400"/>
              <a:gd name="connsiteY1" fmla="*/ 352 h 548823"/>
              <a:gd name="connsiteX2" fmla="*/ 584200 w 2184400"/>
              <a:gd name="connsiteY2" fmla="*/ 228952 h 548823"/>
              <a:gd name="connsiteX3" fmla="*/ 749300 w 2184400"/>
              <a:gd name="connsiteY3" fmla="*/ 546452 h 548823"/>
              <a:gd name="connsiteX4" fmla="*/ 965200 w 2184400"/>
              <a:gd name="connsiteY4" fmla="*/ 51152 h 548823"/>
              <a:gd name="connsiteX5" fmla="*/ 1219200 w 2184400"/>
              <a:gd name="connsiteY5" fmla="*/ 508352 h 548823"/>
              <a:gd name="connsiteX6" fmla="*/ 1435100 w 2184400"/>
              <a:gd name="connsiteY6" fmla="*/ 38452 h 548823"/>
              <a:gd name="connsiteX7" fmla="*/ 1651000 w 2184400"/>
              <a:gd name="connsiteY7" fmla="*/ 546452 h 548823"/>
              <a:gd name="connsiteX8" fmla="*/ 1828800 w 2184400"/>
              <a:gd name="connsiteY8" fmla="*/ 51152 h 548823"/>
              <a:gd name="connsiteX9" fmla="*/ 2184400 w 2184400"/>
              <a:gd name="connsiteY9" fmla="*/ 521052 h 548823"/>
              <a:gd name="connsiteX10" fmla="*/ 2184400 w 2184400"/>
              <a:gd name="connsiteY10" fmla="*/ 521052 h 5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4400" h="548823">
                <a:moveTo>
                  <a:pt x="0" y="279752"/>
                </a:moveTo>
                <a:cubicBezTo>
                  <a:pt x="173566" y="144285"/>
                  <a:pt x="347133" y="8819"/>
                  <a:pt x="444500" y="352"/>
                </a:cubicBezTo>
                <a:cubicBezTo>
                  <a:pt x="541867" y="-8115"/>
                  <a:pt x="533400" y="137935"/>
                  <a:pt x="584200" y="228952"/>
                </a:cubicBezTo>
                <a:cubicBezTo>
                  <a:pt x="635000" y="319969"/>
                  <a:pt x="685800" y="576085"/>
                  <a:pt x="749300" y="546452"/>
                </a:cubicBezTo>
                <a:cubicBezTo>
                  <a:pt x="812800" y="516819"/>
                  <a:pt x="886883" y="57502"/>
                  <a:pt x="965200" y="51152"/>
                </a:cubicBezTo>
                <a:cubicBezTo>
                  <a:pt x="1043517" y="44802"/>
                  <a:pt x="1140883" y="510469"/>
                  <a:pt x="1219200" y="508352"/>
                </a:cubicBezTo>
                <a:cubicBezTo>
                  <a:pt x="1297517" y="506235"/>
                  <a:pt x="1363133" y="32102"/>
                  <a:pt x="1435100" y="38452"/>
                </a:cubicBezTo>
                <a:cubicBezTo>
                  <a:pt x="1507067" y="44802"/>
                  <a:pt x="1585383" y="544335"/>
                  <a:pt x="1651000" y="546452"/>
                </a:cubicBezTo>
                <a:cubicBezTo>
                  <a:pt x="1716617" y="548569"/>
                  <a:pt x="1739900" y="55385"/>
                  <a:pt x="1828800" y="51152"/>
                </a:cubicBezTo>
                <a:cubicBezTo>
                  <a:pt x="1917700" y="46919"/>
                  <a:pt x="2184400" y="521052"/>
                  <a:pt x="2184400" y="521052"/>
                </a:cubicBezTo>
                <a:lnTo>
                  <a:pt x="2184400" y="521052"/>
                </a:lnTo>
              </a:path>
            </a:pathLst>
          </a:custGeom>
          <a:noFill/>
          <a:ln w="285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76238" marR="0" indent="-376238" algn="l" defTabSz="1001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9719"/>
              </a:buClr>
              <a:buSzPct val="65000"/>
              <a:buFont typeface="Wingdings" charset="2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8EE1F4-0C40-6548-86C5-5042300F443C}"/>
              </a:ext>
            </a:extLst>
          </p:cNvPr>
          <p:cNvSpPr txBox="1"/>
          <p:nvPr/>
        </p:nvSpPr>
        <p:spPr>
          <a:xfrm>
            <a:off x="2667001" y="2168394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solidFill>
                  <a:schemeClr val="bg2"/>
                </a:solidFill>
              </a:rPr>
              <a:t>photons</a:t>
            </a:r>
            <a:endParaRPr lang="it-IT" sz="1600" dirty="0">
              <a:solidFill>
                <a:schemeClr val="bg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9E1107-D330-2549-A21F-09A2D73DCA45}"/>
              </a:ext>
            </a:extLst>
          </p:cNvPr>
          <p:cNvSpPr txBox="1"/>
          <p:nvPr/>
        </p:nvSpPr>
        <p:spPr>
          <a:xfrm>
            <a:off x="5041900" y="1987304"/>
            <a:ext cx="4822667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LTE</a:t>
            </a:r>
          </a:p>
          <a:p>
            <a:r>
              <a:rPr lang="en-US" dirty="0">
                <a:solidFill>
                  <a:schemeClr val="bg2"/>
                </a:solidFill>
                <a:effectLst/>
              </a:rPr>
              <a:t>each volume element, separately, </a:t>
            </a:r>
          </a:p>
          <a:p>
            <a:r>
              <a:rPr lang="en-US" dirty="0">
                <a:solidFill>
                  <a:schemeClr val="bg2"/>
                </a:solidFill>
                <a:effectLst/>
              </a:rPr>
              <a:t>in thermodynamic equilibrium </a:t>
            </a:r>
          </a:p>
          <a:p>
            <a:r>
              <a:rPr lang="en-US" dirty="0">
                <a:solidFill>
                  <a:schemeClr val="bg2"/>
                </a:solidFill>
                <a:effectLst/>
              </a:rPr>
              <a:t>at temperature T(r)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21744B-B112-2F41-9B34-1EEAEFC6E2F1}"/>
              </a:ext>
            </a:extLst>
          </p:cNvPr>
          <p:cNvSpPr txBox="1"/>
          <p:nvPr/>
        </p:nvSpPr>
        <p:spPr>
          <a:xfrm>
            <a:off x="613901" y="5134917"/>
            <a:ext cx="9187002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however:</a:t>
            </a:r>
          </a:p>
          <a:p>
            <a:r>
              <a:rPr lang="en-US" dirty="0">
                <a:solidFill>
                  <a:schemeClr val="bg2"/>
                </a:solidFill>
              </a:rPr>
              <a:t>volume elements are not closed systems (interactions by photons)</a:t>
            </a:r>
          </a:p>
          <a:p>
            <a:r>
              <a:rPr lang="en-US" dirty="0">
                <a:solidFill>
                  <a:schemeClr val="bg2"/>
                </a:solidFill>
              </a:rPr>
              <a:t>LTE non-valid if absorption of photons disrupts equilibrium</a:t>
            </a:r>
          </a:p>
        </p:txBody>
      </p:sp>
    </p:spTree>
    <p:extLst>
      <p:ext uri="{BB962C8B-B14F-4D97-AF65-F5344CB8AC3E}">
        <p14:creationId xmlns:p14="http://schemas.microsoft.com/office/powerpoint/2010/main" val="26458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04007-C349-B84E-A033-983F7C4DDDD5}"/>
                  </a:ext>
                </a:extLst>
              </p:cNvPr>
              <p:cNvSpPr txBox="1"/>
              <p:nvPr/>
            </p:nvSpPr>
            <p:spPr>
              <a:xfrm>
                <a:off x="762000" y="4871857"/>
                <a:ext cx="6629400" cy="11479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104007-C349-B84E-A033-983F7C4DD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1857"/>
                <a:ext cx="6629400" cy="1147943"/>
              </a:xfrm>
              <a:prstGeom prst="rect">
                <a:avLst/>
              </a:prstGeom>
              <a:blipFill>
                <a:blip r:embed="rId3"/>
                <a:stretch>
                  <a:fillRect t="-54348" b="-27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7A24258-2A1F-AC49-B211-C0DFADEFE226}"/>
              </a:ext>
            </a:extLst>
          </p:cNvPr>
          <p:cNvSpPr txBox="1"/>
          <p:nvPr/>
        </p:nvSpPr>
        <p:spPr>
          <a:xfrm>
            <a:off x="635000" y="4410192"/>
            <a:ext cx="665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3. </a:t>
            </a:r>
            <a:r>
              <a:rPr lang="en-US" dirty="0" err="1">
                <a:solidFill>
                  <a:schemeClr val="bg2"/>
                </a:solidFill>
                <a:effectLst/>
              </a:rPr>
              <a:t>Saha</a:t>
            </a:r>
            <a:r>
              <a:rPr lang="en-US" dirty="0">
                <a:solidFill>
                  <a:schemeClr val="bg2"/>
                </a:solidFill>
                <a:effectLst/>
              </a:rPr>
              <a:t> equations for ionized state populations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7A527-8FFE-1742-BD37-B31E0A6299FE}"/>
              </a:ext>
            </a:extLst>
          </p:cNvPr>
          <p:cNvSpPr txBox="1"/>
          <p:nvPr/>
        </p:nvSpPr>
        <p:spPr>
          <a:xfrm>
            <a:off x="635000" y="1511300"/>
            <a:ext cx="832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1. free electrons: </a:t>
            </a:r>
            <a:r>
              <a:rPr lang="en-US" dirty="0" err="1">
                <a:solidFill>
                  <a:schemeClr val="bg2"/>
                </a:solidFill>
                <a:effectLst/>
              </a:rPr>
              <a:t>maxwellian</a:t>
            </a:r>
            <a:r>
              <a:rPr lang="en-US" dirty="0">
                <a:solidFill>
                  <a:schemeClr val="bg2"/>
                </a:solidFill>
                <a:effectLst/>
              </a:rPr>
              <a:t> distribution of velocities f(v)dv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27356-0912-494E-9C4E-497C7B7759C9}"/>
              </a:ext>
            </a:extLst>
          </p:cNvPr>
          <p:cNvSpPr txBox="1"/>
          <p:nvPr/>
        </p:nvSpPr>
        <p:spPr>
          <a:xfrm>
            <a:off x="635000" y="2486451"/>
            <a:ext cx="843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2. atomic excitations: Boltzmann distribution of atomic levels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04748E-F2E8-1549-A3F1-33159F1F28F0}"/>
                  </a:ext>
                </a:extLst>
              </p:cNvPr>
              <p:cNvSpPr txBox="1"/>
              <p:nvPr/>
            </p:nvSpPr>
            <p:spPr>
              <a:xfrm>
                <a:off x="2438400" y="3196709"/>
                <a:ext cx="3177600" cy="891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𝑘𝑇</m:t>
                          </m:r>
                        </m:sup>
                      </m:sSup>
                    </m:oMath>
                  </m:oMathPara>
                </a14:m>
                <a:endParaRPr lang="it-IT" sz="28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04748E-F2E8-1549-A3F1-33159F1F2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96709"/>
                <a:ext cx="3177600" cy="891206"/>
              </a:xfrm>
              <a:prstGeom prst="rect">
                <a:avLst/>
              </a:prstGeom>
              <a:blipFill>
                <a:blip r:embed="rId4"/>
                <a:stretch>
                  <a:fillRect l="-797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7">
            <a:extLst>
              <a:ext uri="{FF2B5EF4-FFF2-40B4-BE49-F238E27FC236}">
                <a16:creationId xmlns:a16="http://schemas.microsoft.com/office/drawing/2014/main" id="{C72675E6-6290-254E-B722-DB3D1EDA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LTE vs NLTE</a:t>
            </a:r>
          </a:p>
        </p:txBody>
      </p:sp>
      <p:pic>
        <p:nvPicPr>
          <p:cNvPr id="10" name="Immagine 38">
            <a:extLst>
              <a:ext uri="{FF2B5EF4-FFF2-40B4-BE49-F238E27FC236}">
                <a16:creationId xmlns:a16="http://schemas.microsoft.com/office/drawing/2014/main" id="{69FA9596-5A30-EF41-93C8-C47CD5B47F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pic>
        <p:nvPicPr>
          <p:cNvPr id="11" name="Picture 1" descr="infnlogo">
            <a:extLst>
              <a:ext uri="{FF2B5EF4-FFF2-40B4-BE49-F238E27FC236}">
                <a16:creationId xmlns:a16="http://schemas.microsoft.com/office/drawing/2014/main" id="{36B7D55B-7CE0-0A4E-B4B4-79676CC1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134" y="6085100"/>
            <a:ext cx="638190" cy="6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86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24258-2A1F-AC49-B211-C0DFADEFE226}"/>
              </a:ext>
            </a:extLst>
          </p:cNvPr>
          <p:cNvSpPr txBox="1"/>
          <p:nvPr/>
        </p:nvSpPr>
        <p:spPr>
          <a:xfrm>
            <a:off x="635000" y="4410192"/>
            <a:ext cx="341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3. Ion state populations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7A527-8FFE-1742-BD37-B31E0A6299FE}"/>
              </a:ext>
            </a:extLst>
          </p:cNvPr>
          <p:cNvSpPr txBox="1"/>
          <p:nvPr/>
        </p:nvSpPr>
        <p:spPr>
          <a:xfrm>
            <a:off x="635000" y="1511300"/>
            <a:ext cx="832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1. free electrons: </a:t>
            </a:r>
            <a:r>
              <a:rPr lang="en-US" dirty="0" err="1">
                <a:solidFill>
                  <a:schemeClr val="bg2"/>
                </a:solidFill>
                <a:effectLst/>
              </a:rPr>
              <a:t>maxwellian</a:t>
            </a:r>
            <a:r>
              <a:rPr lang="en-US" dirty="0">
                <a:solidFill>
                  <a:schemeClr val="bg2"/>
                </a:solidFill>
                <a:effectLst/>
              </a:rPr>
              <a:t> distribution of velocities f(v)dv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27356-0912-494E-9C4E-497C7B7759C9}"/>
              </a:ext>
            </a:extLst>
          </p:cNvPr>
          <p:cNvSpPr txBox="1"/>
          <p:nvPr/>
        </p:nvSpPr>
        <p:spPr>
          <a:xfrm>
            <a:off x="635000" y="2486451"/>
            <a:ext cx="2979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2. atomic excitations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72675E6-6290-254E-B722-DB3D1EDA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56725" cy="8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302" tIns="50151" rIns="100302" bIns="50151" numCol="1" anchor="ctr" anchorCtr="0" compatLnSpc="1">
            <a:prstTxWarp prst="textNoShape">
              <a:avLst/>
            </a:prstTxWarp>
            <a:spAutoFit/>
          </a:bodyPr>
          <a:lstStyle>
            <a:lvl1pPr algn="ctr" defTabSz="1001713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2pPr>
            <a:lvl3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3pPr>
            <a:lvl4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4pPr>
            <a:lvl5pPr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5pPr>
            <a:lvl6pPr marL="4572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6pPr>
            <a:lvl7pPr marL="9144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7pPr>
            <a:lvl8pPr marL="13716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8pPr>
            <a:lvl9pPr marL="1828800" algn="ctr" defTabSz="100171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ED97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defRPr>
            </a:lvl9pPr>
          </a:lstStyle>
          <a:p>
            <a:pPr algn="l">
              <a:buClrTx/>
              <a:buSzTx/>
              <a:buFontTx/>
            </a:pPr>
            <a:r>
              <a:rPr lang="en-US" altLang="en-US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LTE vs NLTE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F800E99-4EAA-F843-8E0F-31DB7A280599}"/>
              </a:ext>
            </a:extLst>
          </p:cNvPr>
          <p:cNvSpPr/>
          <p:nvPr/>
        </p:nvSpPr>
        <p:spPr bwMode="auto">
          <a:xfrm>
            <a:off x="4953000" y="3382650"/>
            <a:ext cx="838200" cy="590511"/>
          </a:xfrm>
          <a:prstGeom prst="rightArrow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76238" marR="0" indent="-376238" algn="l" defTabSz="10017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9719"/>
              </a:buClr>
              <a:buSzPct val="65000"/>
              <a:buFont typeface="Wingdings" charset="2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CC80A0-B546-AA4F-87F0-6F6C30F07ECE}"/>
                  </a:ext>
                </a:extLst>
              </p:cNvPr>
              <p:cNvSpPr txBox="1"/>
              <p:nvPr/>
            </p:nvSpPr>
            <p:spPr>
              <a:xfrm>
                <a:off x="6359395" y="3155530"/>
                <a:ext cx="1712392" cy="1168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4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𝑑𝑛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40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CC80A0-B546-AA4F-87F0-6F6C30F07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95" y="3155530"/>
                <a:ext cx="1712392" cy="1168781"/>
              </a:xfrm>
              <a:prstGeom prst="rect">
                <a:avLst/>
              </a:prstGeom>
              <a:blipFill>
                <a:blip r:embed="rId3"/>
                <a:stretch>
                  <a:fillRect l="-5882" t="-3226" r="-9559" b="-2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38">
            <a:extLst>
              <a:ext uri="{FF2B5EF4-FFF2-40B4-BE49-F238E27FC236}">
                <a16:creationId xmlns:a16="http://schemas.microsoft.com/office/drawing/2014/main" id="{6739ACBD-2D92-2D43-A59D-C195DC479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" y="6022526"/>
            <a:ext cx="1077838" cy="751036"/>
          </a:xfrm>
          <a:prstGeom prst="rect">
            <a:avLst/>
          </a:prstGeom>
        </p:spPr>
      </p:pic>
      <p:pic>
        <p:nvPicPr>
          <p:cNvPr id="11" name="Picture 1" descr="infnlogo">
            <a:extLst>
              <a:ext uri="{FF2B5EF4-FFF2-40B4-BE49-F238E27FC236}">
                <a16:creationId xmlns:a16="http://schemas.microsoft.com/office/drawing/2014/main" id="{6530E160-934E-0D4F-BF42-BAEB996D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5134" y="6085100"/>
            <a:ext cx="638190" cy="6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329493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1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FFFFFF"/>
      </a:hlink>
      <a:folHlink>
        <a:srgbClr val="FFFFFF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76238" marR="0" indent="-376238" algn="l" defTabSz="10017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9719"/>
          </a:buClr>
          <a:buSzPct val="65000"/>
          <a:buFont typeface="Wingdings" charset="2"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76238" marR="0" indent="-376238" algn="l" defTabSz="10017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9719"/>
          </a:buClr>
          <a:buSzPct val="65000"/>
          <a:buFont typeface="Wingdings" charset="2"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FF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33125</TotalTime>
  <Words>939</Words>
  <Application>Microsoft Macintosh PowerPoint</Application>
  <PresentationFormat>A4 Paper (210x297 mm)</PresentationFormat>
  <Paragraphs>217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SimSun</vt:lpstr>
      <vt:lpstr>Arial</vt:lpstr>
      <vt:lpstr>Cambria Math</vt:lpstr>
      <vt:lpstr>Symbol</vt:lpstr>
      <vt:lpstr>Tahoma</vt:lpstr>
      <vt:lpstr>Wingdings</vt:lpstr>
      <vt:lpstr>Textured</vt:lpstr>
      <vt:lpstr>Theoretical β-decay estimation of ionized atoms</vt:lpstr>
      <vt:lpstr>Beta decay rates</vt:lpstr>
      <vt:lpstr>Weak interaction rates (b- decay)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187Re(b-) decay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The End</vt:lpstr>
    </vt:vector>
  </TitlesOfParts>
  <Manager/>
  <Company>CERN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CNS-School-2018</dc:title>
  <dc:subject/>
  <dc:creator>A Mengoni</dc:creator>
  <cp:keywords/>
  <dc:description/>
  <cp:lastModifiedBy>Alberto Mengoni</cp:lastModifiedBy>
  <cp:revision>1407</cp:revision>
  <cp:lastPrinted>2018-08-17T06:42:23Z</cp:lastPrinted>
  <dcterms:created xsi:type="dcterms:W3CDTF">2004-07-14T11:15:29Z</dcterms:created>
  <dcterms:modified xsi:type="dcterms:W3CDTF">2021-12-16T10:40:53Z</dcterms:modified>
  <cp:category/>
</cp:coreProperties>
</file>