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76" r:id="rId3"/>
    <p:sldId id="257" r:id="rId4"/>
    <p:sldId id="258" r:id="rId5"/>
    <p:sldId id="326" r:id="rId6"/>
    <p:sldId id="568" r:id="rId7"/>
    <p:sldId id="569" r:id="rId8"/>
    <p:sldId id="570" r:id="rId9"/>
    <p:sldId id="553" r:id="rId10"/>
    <p:sldId id="578" r:id="rId11"/>
    <p:sldId id="579" r:id="rId12"/>
    <p:sldId id="580" r:id="rId13"/>
    <p:sldId id="574" r:id="rId14"/>
    <p:sldId id="582" r:id="rId15"/>
    <p:sldId id="583" r:id="rId16"/>
    <p:sldId id="586" r:id="rId17"/>
    <p:sldId id="584" r:id="rId18"/>
    <p:sldId id="575" r:id="rId19"/>
    <p:sldId id="573" r:id="rId20"/>
    <p:sldId id="588" r:id="rId21"/>
    <p:sldId id="587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E3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6ACE02-FDE5-8049-8C9E-0FAE6375F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3919C9-7834-B141-97B8-A14097845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26E50B-0DAB-3643-B3F1-C034D8D9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9FA1EF-0DCC-5843-8990-60597261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EE6643-9BA9-4543-BF1A-F4878C0D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36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D40734-6C20-354D-B4ED-834FCEF3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7B97A5D-5DA6-334B-B2A1-43E02BA14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6115FC-17A1-EC42-924B-064428F2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FFA28C-31C1-BE44-BAEB-E3614F3D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11113C-5978-C840-A742-7679BCB2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610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1629B48-F584-214F-8D67-EF09327A0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1CA16B-A693-8B4E-8407-D1C040004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F4E71C-42AB-F246-9CF0-08DC9CBD6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1EEF37-38B4-6B48-836C-2656977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5B445A-F6C2-3746-9AE3-78BD0FA9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82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03554-05A3-7745-9AC1-36E04D03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506E95-2C5D-2C45-B2CA-A779F9204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068735-C714-1444-98E4-8EB5CCAB7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EE6DB6-F8BB-C94D-8F21-17947F22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326091-EBAD-984F-84F1-157F2203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99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9DAE61-AF4E-BD46-95F1-8445FADF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077677-E3CD-6947-AABC-36A314F6D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D0F92-AF00-3D4D-8BD4-52B10A00E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91F3B0-BAA3-9349-A27A-D3EA27A9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5EA89D-44D6-0142-9FD0-95D674D8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63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7FB171-4D58-2E44-B729-B33701E70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59EEFE-726B-5E4C-86C5-F112E7E6F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DB2D30-0765-4D4E-AED4-19831A5F1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3F153B-77AD-454A-8045-DFE2CFA10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004DB5-A504-7042-AC56-6CC857541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A1D16F-1DF5-EC43-AE50-069344907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35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A183AF-2390-2247-B2BB-82AA6F75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21D184-E758-E747-840D-FCCFC31CF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EA1D4D-618D-074C-A3E8-4708F4824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0D2E425-0B93-7545-A83E-76E922CFC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B201C3-85D8-5346-B7EA-CAB050FBA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E17E433-E7DE-EE49-A737-25F62F108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9D1B1C6-704B-284B-B4CC-1AA7B95F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05F0BD8-0360-5E41-A69B-4596B0CC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20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3FB94-D189-7942-97EB-21E4BE89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EE53B71-8748-5445-A313-F93C7467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EA7BF3-2212-D740-B7B4-62C0E160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B1B152-E81D-0D40-836B-22CE5242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24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9940FAA-FDDB-F540-A154-A1BBA9CB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093C1D-4059-1447-B7E0-EB6986AC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B1566AB-4571-CB41-A0F9-DB3B5346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45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4DDA80-3B3B-4348-817E-88F8EF4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D56BD3-14DC-9347-9AC7-9A4D1016A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48EC8E-237F-6945-B7A8-60E7A3FC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1D8C46-687E-2549-A26C-E0AE855E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BF5F88-76E0-B240-B108-D3FCA41B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B718A3-5B5A-864B-9685-9EE63DB6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01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39826B-4AF9-834D-923F-0E78AABA3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6F794A6-365B-FE4F-AE79-92BC6FD93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D577AD-95ED-5244-A536-A571405F7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952DAD-4BC1-604B-9408-DFAE928D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2C3689-574B-C846-A477-81716291F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3BFB5B-1680-BF40-8194-EE9094A5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66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EBBCE8-119A-D149-B75D-554EB239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D5E6F6-384F-2941-BCD4-C28E98753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6121AE-80F6-0A48-8B36-178341635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01450-71DA-804E-814C-A058C8A1539C}" type="datetimeFigureOut">
              <a:rPr lang="it-IT" smtClean="0"/>
              <a:t>16/12/21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4AAB7A-16E6-814E-A09E-C5F400B2A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71280A-A25C-7B43-A066-876B5E9BD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EF186-5291-2D47-8EB3-12A54E8E08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73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meet.google.com/zev-pdvv-gk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jpeg"/><Relationship Id="rId7" Type="http://schemas.openxmlformats.org/officeDocument/2006/relationships/hyperlink" Target="http://homepage.univie.ac.at/peter.woitke/Bilder/IRC+10216.gi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emf"/><Relationship Id="rId5" Type="http://schemas.openxmlformats.org/officeDocument/2006/relationships/image" Target="../media/image7.gif"/><Relationship Id="rId10" Type="http://schemas.openxmlformats.org/officeDocument/2006/relationships/image" Target="../media/image11.tiff"/><Relationship Id="rId4" Type="http://schemas.openxmlformats.org/officeDocument/2006/relationships/image" Target="../media/image6.gif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55D8F3-46FF-5D46-BECB-0C72C95D7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it-IT" sz="5600" dirty="0" err="1">
                <a:solidFill>
                  <a:srgbClr val="002060"/>
                </a:solidFill>
              </a:rPr>
              <a:t>Progresses</a:t>
            </a:r>
            <a:r>
              <a:rPr lang="it-IT" sz="5600" dirty="0">
                <a:solidFill>
                  <a:srgbClr val="002060"/>
                </a:solidFill>
              </a:rPr>
              <a:t> on </a:t>
            </a:r>
            <a:r>
              <a:rPr lang="it-IT" sz="5600" dirty="0" err="1">
                <a:solidFill>
                  <a:srgbClr val="002060"/>
                </a:solidFill>
              </a:rPr>
              <a:t>nucleosynthesis</a:t>
            </a:r>
            <a:r>
              <a:rPr lang="it-IT" sz="5600" dirty="0">
                <a:solidFill>
                  <a:srgbClr val="002060"/>
                </a:solidFill>
              </a:rPr>
              <a:t> </a:t>
            </a:r>
            <a:r>
              <a:rPr lang="it-IT" sz="5600" dirty="0" err="1">
                <a:solidFill>
                  <a:srgbClr val="002060"/>
                </a:solidFill>
              </a:rPr>
              <a:t>constraints</a:t>
            </a:r>
            <a:r>
              <a:rPr lang="it-IT" sz="5600" dirty="0">
                <a:solidFill>
                  <a:srgbClr val="002060"/>
                </a:solidFill>
              </a:rPr>
              <a:t>: AGB </a:t>
            </a:r>
            <a:r>
              <a:rPr lang="it-IT" sz="5600" dirty="0" err="1">
                <a:solidFill>
                  <a:srgbClr val="002060"/>
                </a:solidFill>
              </a:rPr>
              <a:t>stars</a:t>
            </a:r>
            <a:r>
              <a:rPr lang="it-IT" sz="5600" dirty="0">
                <a:solidFill>
                  <a:srgbClr val="002060"/>
                </a:solidFill>
              </a:rPr>
              <a:t> and </a:t>
            </a:r>
            <a:r>
              <a:rPr lang="it-IT" sz="5600" dirty="0" err="1">
                <a:solidFill>
                  <a:srgbClr val="002060"/>
                </a:solidFill>
              </a:rPr>
              <a:t>grains</a:t>
            </a:r>
            <a:endParaRPr lang="it-IT" sz="5600" dirty="0">
              <a:solidFill>
                <a:srgbClr val="00206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04F2874-C38C-524C-BD6C-99D0C0292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S.Palmerini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5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B018B5D8-2557-1249-9355-0C2B1E1F1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64" y="882695"/>
            <a:ext cx="3358733" cy="1595398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8DDAD05-87A8-9E4A-BF87-DC01BF86F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070" y="845400"/>
            <a:ext cx="3694663" cy="166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8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B3E20B-2FC3-6D4D-94EB-585F46B5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142163"/>
            <a:ext cx="10515600" cy="205704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…</a:t>
            </a:r>
            <a:r>
              <a:rPr lang="it-IT" b="1" dirty="0" err="1">
                <a:solidFill>
                  <a:srgbClr val="002060"/>
                </a:solidFill>
              </a:rPr>
              <a:t>around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N</a:t>
            </a:r>
            <a:r>
              <a:rPr lang="it-IT" b="1" dirty="0">
                <a:solidFill>
                  <a:srgbClr val="002060"/>
                </a:solidFill>
              </a:rPr>
              <a:t> = 50</a:t>
            </a:r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CCEF5E-2B84-5F48-AF0B-305E6108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5" y="2785950"/>
            <a:ext cx="3719424" cy="351485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40925BE-A026-684E-85C4-CC4A48C84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386" y="2815499"/>
            <a:ext cx="3797536" cy="3455757"/>
          </a:xfrm>
          <a:prstGeom prst="rect">
            <a:avLst/>
          </a:prstGeom>
        </p:spPr>
      </p:pic>
      <p:pic>
        <p:nvPicPr>
          <p:cNvPr id="8" name="Segnaposto contenuto 9">
            <a:extLst>
              <a:ext uri="{FF2B5EF4-FFF2-40B4-BE49-F238E27FC236}">
                <a16:creationId xmlns:a16="http://schemas.microsoft.com/office/drawing/2014/main" id="{D28C82B8-BE6C-F143-9480-587AE517A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168" y="3630084"/>
            <a:ext cx="3797536" cy="2212064"/>
          </a:xfrm>
          <a:prstGeom prst="rect">
            <a:avLst/>
          </a:prstGeom>
        </p:spPr>
      </p:pic>
      <p:sp>
        <p:nvSpPr>
          <p:cNvPr id="6" name="Angolo ripiegato 5">
            <a:extLst>
              <a:ext uri="{FF2B5EF4-FFF2-40B4-BE49-F238E27FC236}">
                <a16:creationId xmlns:a16="http://schemas.microsoft.com/office/drawing/2014/main" id="{F3DD1B87-1C0C-2846-B571-60B6027A33C5}"/>
              </a:ext>
            </a:extLst>
          </p:cNvPr>
          <p:cNvSpPr/>
          <p:nvPr/>
        </p:nvSpPr>
        <p:spPr>
          <a:xfrm>
            <a:off x="8239423" y="409941"/>
            <a:ext cx="3719423" cy="2755556"/>
          </a:xfrm>
          <a:prstGeom prst="foldedCorner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dirty="0"/>
          </a:p>
          <a:p>
            <a:r>
              <a:rPr lang="it-IT" b="1" dirty="0">
                <a:solidFill>
                  <a:srgbClr val="C00000"/>
                </a:solidFill>
              </a:rPr>
              <a:t>ST </a:t>
            </a:r>
            <a:r>
              <a:rPr lang="it-IT" b="1" dirty="0" err="1">
                <a:solidFill>
                  <a:srgbClr val="C00000"/>
                </a:solidFill>
              </a:rPr>
              <a:t>nuclear</a:t>
            </a:r>
            <a:r>
              <a:rPr lang="it-IT" b="1" dirty="0">
                <a:solidFill>
                  <a:srgbClr val="C00000"/>
                </a:solidFill>
              </a:rPr>
              <a:t> input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(</a:t>
            </a:r>
            <a:r>
              <a:rPr lang="it-IT" dirty="0" err="1"/>
              <a:t>n,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 MACS are from KADONIS 1.0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(</a:t>
            </a:r>
            <a:r>
              <a:rPr lang="it-IT" dirty="0" err="1"/>
              <a:t>n,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 </a:t>
            </a:r>
            <a:r>
              <a:rPr lang="it-IT" dirty="0" err="1"/>
              <a:t>theoretical</a:t>
            </a:r>
            <a:r>
              <a:rPr lang="it-IT" dirty="0"/>
              <a:t> </a:t>
            </a:r>
            <a:r>
              <a:rPr lang="it-IT" dirty="0" err="1"/>
              <a:t>Hauser</a:t>
            </a:r>
            <a:r>
              <a:rPr lang="it-IT" dirty="0"/>
              <a:t>–</a:t>
            </a:r>
            <a:r>
              <a:rPr lang="it-IT" dirty="0" err="1"/>
              <a:t>Feshbach</a:t>
            </a:r>
            <a:r>
              <a:rPr lang="it-IT" dirty="0"/>
              <a:t> </a:t>
            </a:r>
            <a:r>
              <a:rPr lang="it-IT" dirty="0" err="1"/>
              <a:t>computations</a:t>
            </a:r>
            <a:r>
              <a:rPr lang="it-IT" dirty="0"/>
              <a:t> TALYS 2008 for </a:t>
            </a:r>
            <a:r>
              <a:rPr lang="it-IT" dirty="0" err="1"/>
              <a:t>unstable</a:t>
            </a:r>
            <a:r>
              <a:rPr lang="it-IT" dirty="0"/>
              <a:t> nuclei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rates</a:t>
            </a:r>
            <a:r>
              <a:rPr lang="it-IT" dirty="0"/>
              <a:t> for </a:t>
            </a:r>
            <a:r>
              <a:rPr lang="it-IT" dirty="0" err="1"/>
              <a:t>weak</a:t>
            </a:r>
            <a:r>
              <a:rPr lang="it-IT" dirty="0"/>
              <a:t> </a:t>
            </a:r>
            <a:r>
              <a:rPr lang="it-IT" dirty="0" err="1"/>
              <a:t>interactions</a:t>
            </a:r>
            <a:r>
              <a:rPr lang="it-IT" dirty="0"/>
              <a:t> from </a:t>
            </a:r>
            <a:r>
              <a:rPr lang="it-IT" dirty="0" err="1"/>
              <a:t>Takahashi</a:t>
            </a:r>
            <a:r>
              <a:rPr lang="it-IT" dirty="0"/>
              <a:t> &amp; </a:t>
            </a:r>
            <a:r>
              <a:rPr lang="it-IT" dirty="0" err="1"/>
              <a:t>Yokoi</a:t>
            </a:r>
            <a:r>
              <a:rPr lang="it-IT" dirty="0"/>
              <a:t> (1987)</a:t>
            </a:r>
          </a:p>
        </p:txBody>
      </p:sp>
      <p:sp>
        <p:nvSpPr>
          <p:cNvPr id="12" name="Cornice 11">
            <a:extLst>
              <a:ext uri="{FF2B5EF4-FFF2-40B4-BE49-F238E27FC236}">
                <a16:creationId xmlns:a16="http://schemas.microsoft.com/office/drawing/2014/main" id="{85B3B790-A7A8-994D-A1EB-6E4A13245E48}"/>
              </a:ext>
            </a:extLst>
          </p:cNvPr>
          <p:cNvSpPr/>
          <p:nvPr/>
        </p:nvSpPr>
        <p:spPr>
          <a:xfrm>
            <a:off x="8191168" y="3429000"/>
            <a:ext cx="3744097" cy="778387"/>
          </a:xfrm>
          <a:prstGeom prst="frame">
            <a:avLst>
              <a:gd name="adj1" fmla="val 615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01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B3E20B-2FC3-6D4D-94EB-585F46B5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142163"/>
            <a:ext cx="10515600" cy="205704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…</a:t>
            </a:r>
            <a:r>
              <a:rPr lang="it-IT" b="1" dirty="0" err="1">
                <a:solidFill>
                  <a:srgbClr val="002060"/>
                </a:solidFill>
              </a:rPr>
              <a:t>around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N</a:t>
            </a:r>
            <a:r>
              <a:rPr lang="it-IT" b="1" dirty="0">
                <a:solidFill>
                  <a:srgbClr val="002060"/>
                </a:solidFill>
              </a:rPr>
              <a:t> = 50</a:t>
            </a:r>
            <a:endParaRPr lang="it-IT" b="1" dirty="0"/>
          </a:p>
        </p:txBody>
      </p:sp>
      <p:pic>
        <p:nvPicPr>
          <p:cNvPr id="8" name="Segnaposto contenuto 9">
            <a:extLst>
              <a:ext uri="{FF2B5EF4-FFF2-40B4-BE49-F238E27FC236}">
                <a16:creationId xmlns:a16="http://schemas.microsoft.com/office/drawing/2014/main" id="{D28C82B8-BE6C-F143-9480-587AE517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168" y="3630084"/>
            <a:ext cx="3797536" cy="2212064"/>
          </a:xfrm>
          <a:prstGeom prst="rect">
            <a:avLst/>
          </a:prstGeom>
        </p:spPr>
      </p:pic>
      <p:sp>
        <p:nvSpPr>
          <p:cNvPr id="6" name="Angolo ripiegato 5">
            <a:extLst>
              <a:ext uri="{FF2B5EF4-FFF2-40B4-BE49-F238E27FC236}">
                <a16:creationId xmlns:a16="http://schemas.microsoft.com/office/drawing/2014/main" id="{F3DD1B87-1C0C-2846-B571-60B6027A33C5}"/>
              </a:ext>
            </a:extLst>
          </p:cNvPr>
          <p:cNvSpPr/>
          <p:nvPr/>
        </p:nvSpPr>
        <p:spPr>
          <a:xfrm>
            <a:off x="8239423" y="409941"/>
            <a:ext cx="3719423" cy="2755556"/>
          </a:xfrm>
          <a:prstGeom prst="foldedCorner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dirty="0"/>
          </a:p>
          <a:p>
            <a:r>
              <a:rPr lang="it-IT" b="1" dirty="0">
                <a:solidFill>
                  <a:srgbClr val="C00000"/>
                </a:solidFill>
              </a:rPr>
              <a:t>V2 </a:t>
            </a:r>
            <a:r>
              <a:rPr lang="it-IT" b="1" dirty="0" err="1">
                <a:solidFill>
                  <a:srgbClr val="C00000"/>
                </a:solidFill>
              </a:rPr>
              <a:t>nuclear</a:t>
            </a:r>
            <a:r>
              <a:rPr lang="it-IT" b="1" dirty="0">
                <a:solidFill>
                  <a:srgbClr val="C00000"/>
                </a:solidFill>
              </a:rPr>
              <a:t>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aseline="30000" dirty="0"/>
              <a:t>85</a:t>
            </a:r>
            <a:r>
              <a:rPr lang="it-IT" dirty="0"/>
              <a:t>Kr </a:t>
            </a:r>
            <a:r>
              <a:rPr lang="it-IT" dirty="0" err="1"/>
              <a:t>b.r</a:t>
            </a:r>
            <a:r>
              <a:rPr lang="it-IT" dirty="0"/>
              <a:t>. = 0. 6, (60% of the </a:t>
            </a:r>
            <a:r>
              <a:rPr lang="it-IT" dirty="0" err="1"/>
              <a:t>n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to the </a:t>
            </a:r>
            <a:r>
              <a:rPr lang="it-IT" baseline="30000" dirty="0"/>
              <a:t>85</a:t>
            </a:r>
            <a:r>
              <a:rPr lang="it-IT" dirty="0"/>
              <a:t>Kr</a:t>
            </a:r>
            <a:r>
              <a:rPr lang="it-IT" baseline="30000" dirty="0"/>
              <a:t>m</a:t>
            </a:r>
            <a:r>
              <a:rPr lang="it-IT" dirty="0"/>
              <a:t>) K1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aseline="30000" dirty="0"/>
              <a:t>85</a:t>
            </a:r>
            <a:r>
              <a:rPr lang="it-IT" dirty="0"/>
              <a:t>Kr </a:t>
            </a:r>
            <a:r>
              <a:rPr lang="it-IT" dirty="0" err="1"/>
              <a:t>b.r</a:t>
            </a:r>
            <a:r>
              <a:rPr lang="it-IT" dirty="0"/>
              <a:t>. = 0.4, (40% of the </a:t>
            </a:r>
            <a:r>
              <a:rPr lang="it-IT" dirty="0" err="1"/>
              <a:t>n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to the </a:t>
            </a:r>
            <a:r>
              <a:rPr lang="it-IT" baseline="30000" dirty="0"/>
              <a:t>85</a:t>
            </a:r>
            <a:r>
              <a:rPr lang="it-IT" dirty="0"/>
              <a:t>Kr</a:t>
            </a:r>
            <a:r>
              <a:rPr lang="it-IT" baseline="30000" dirty="0"/>
              <a:t>m</a:t>
            </a:r>
            <a:r>
              <a:rPr lang="it-IT" dirty="0"/>
              <a:t>) K0.3 -&gt; more </a:t>
            </a:r>
            <a:r>
              <a:rPr lang="it-IT" baseline="30000" dirty="0"/>
              <a:t>88</a:t>
            </a:r>
            <a:r>
              <a:rPr lang="it-IT" dirty="0"/>
              <a:t>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occurs</a:t>
            </a:r>
            <a:r>
              <a:rPr lang="it-IT" dirty="0"/>
              <a:t> with the </a:t>
            </a:r>
            <a:r>
              <a:rPr lang="it-IT" baseline="30000" dirty="0"/>
              <a:t>84</a:t>
            </a:r>
            <a:r>
              <a:rPr lang="it-IT" dirty="0"/>
              <a:t>Kr(</a:t>
            </a:r>
            <a:r>
              <a:rPr lang="it-IT" dirty="0" err="1"/>
              <a:t>n,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 in K1 and a «new» </a:t>
            </a:r>
            <a:r>
              <a:rPr lang="it-IT" baseline="30000" dirty="0"/>
              <a:t>85</a:t>
            </a:r>
            <a:r>
              <a:rPr lang="it-IT" dirty="0"/>
              <a:t>Kr</a:t>
            </a:r>
            <a:r>
              <a:rPr lang="it-IT" baseline="30000" dirty="0"/>
              <a:t>m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rate</a:t>
            </a:r>
          </a:p>
        </p:txBody>
      </p:sp>
      <p:sp>
        <p:nvSpPr>
          <p:cNvPr id="9" name="Cornice 8">
            <a:extLst>
              <a:ext uri="{FF2B5EF4-FFF2-40B4-BE49-F238E27FC236}">
                <a16:creationId xmlns:a16="http://schemas.microsoft.com/office/drawing/2014/main" id="{539BE450-3FE3-3B45-A05C-D4552D694A15}"/>
              </a:ext>
            </a:extLst>
          </p:cNvPr>
          <p:cNvSpPr/>
          <p:nvPr/>
        </p:nvSpPr>
        <p:spPr>
          <a:xfrm>
            <a:off x="8191168" y="3429000"/>
            <a:ext cx="3744097" cy="778387"/>
          </a:xfrm>
          <a:prstGeom prst="frame">
            <a:avLst>
              <a:gd name="adj1" fmla="val 615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F555983C-A29A-5047-B669-9E1EFFDADD2E}"/>
              </a:ext>
            </a:extLst>
          </p:cNvPr>
          <p:cNvSpPr/>
          <p:nvPr/>
        </p:nvSpPr>
        <p:spPr>
          <a:xfrm>
            <a:off x="9366422" y="4322164"/>
            <a:ext cx="902043" cy="827903"/>
          </a:xfrm>
          <a:prstGeom prst="donut">
            <a:avLst>
              <a:gd name="adj" fmla="val 8558"/>
            </a:avLst>
          </a:prstGeom>
          <a:solidFill>
            <a:srgbClr val="00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Anello 10">
            <a:extLst>
              <a:ext uri="{FF2B5EF4-FFF2-40B4-BE49-F238E27FC236}">
                <a16:creationId xmlns:a16="http://schemas.microsoft.com/office/drawing/2014/main" id="{C9E069AE-0507-4048-AA98-C36892D005F5}"/>
              </a:ext>
            </a:extLst>
          </p:cNvPr>
          <p:cNvSpPr/>
          <p:nvPr/>
        </p:nvSpPr>
        <p:spPr>
          <a:xfrm>
            <a:off x="9366422" y="5175558"/>
            <a:ext cx="902043" cy="827903"/>
          </a:xfrm>
          <a:prstGeom prst="donut">
            <a:avLst>
              <a:gd name="adj" fmla="val 8558"/>
            </a:avLst>
          </a:prstGeom>
          <a:solidFill>
            <a:srgbClr val="00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0A6A035-662D-E642-B7FC-9E4933C3F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29" y="2815500"/>
            <a:ext cx="3925927" cy="34557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8F99CA9-5CD6-7C4A-8E3F-6F44AF3E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31" y="2762107"/>
            <a:ext cx="4013670" cy="353299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D232506-1CC3-AA4A-BE39-F6034A472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833" y="2785950"/>
            <a:ext cx="4060421" cy="372205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6F87D5E-AB60-414D-ACBD-C9699843F762}"/>
              </a:ext>
            </a:extLst>
          </p:cNvPr>
          <p:cNvSpPr txBox="1"/>
          <p:nvPr/>
        </p:nvSpPr>
        <p:spPr>
          <a:xfrm>
            <a:off x="461974" y="1472463"/>
            <a:ext cx="75319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the ratio of </a:t>
            </a:r>
            <a:r>
              <a:rPr lang="it-IT" dirty="0" err="1"/>
              <a:t>Sr</a:t>
            </a:r>
            <a:r>
              <a:rPr lang="it-IT" dirty="0"/>
              <a:t> </a:t>
            </a:r>
            <a:r>
              <a:rPr lang="it-IT" dirty="0" err="1"/>
              <a:t>isotopes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 on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own</a:t>
            </a:r>
            <a:r>
              <a:rPr lang="it-IT" dirty="0"/>
              <a:t> cross </a:t>
            </a:r>
            <a:r>
              <a:rPr lang="it-IT" dirty="0" err="1"/>
              <a:t>sections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on </a:t>
            </a:r>
            <a:r>
              <a:rPr lang="it-IT" dirty="0" err="1"/>
              <a:t>those</a:t>
            </a:r>
            <a:r>
              <a:rPr lang="it-IT" dirty="0"/>
              <a:t> of </a:t>
            </a:r>
            <a:r>
              <a:rPr lang="it-IT" baseline="30000" dirty="0"/>
              <a:t>84,85</a:t>
            </a:r>
            <a:r>
              <a:rPr lang="it-IT" dirty="0"/>
              <a:t>Kr, on the branching ratio to </a:t>
            </a:r>
            <a:r>
              <a:rPr lang="it-IT" baseline="30000" dirty="0"/>
              <a:t>85</a:t>
            </a:r>
            <a:r>
              <a:rPr lang="it-IT" dirty="0"/>
              <a:t>Kr</a:t>
            </a:r>
            <a:r>
              <a:rPr lang="it-IT" baseline="30000" dirty="0"/>
              <a:t>m</a:t>
            </a:r>
            <a:r>
              <a:rPr lang="it-IT" dirty="0"/>
              <a:t> </a:t>
            </a:r>
          </a:p>
          <a:p>
            <a:r>
              <a:rPr lang="it-IT" dirty="0">
                <a:sym typeface="Wingdings" pitchFamily="2" charset="2"/>
              </a:rPr>
              <a:t> </a:t>
            </a:r>
            <a:r>
              <a:rPr lang="it-IT" dirty="0" err="1">
                <a:solidFill>
                  <a:srgbClr val="C00000"/>
                </a:solidFill>
                <a:sym typeface="Wingdings" pitchFamily="2" charset="2"/>
              </a:rPr>
              <a:t>We</a:t>
            </a:r>
            <a:r>
              <a:rPr lang="it-IT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dirty="0">
                <a:solidFill>
                  <a:srgbClr val="C00000"/>
                </a:solidFill>
              </a:rPr>
              <a:t>NEED new </a:t>
            </a:r>
            <a:r>
              <a:rPr lang="it-IT" dirty="0" err="1">
                <a:solidFill>
                  <a:srgbClr val="C00000"/>
                </a:solidFill>
              </a:rPr>
              <a:t>nuclear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physics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measurements</a:t>
            </a:r>
            <a:r>
              <a:rPr lang="it-IT" dirty="0">
                <a:solidFill>
                  <a:srgbClr val="C00000"/>
                </a:solidFill>
              </a:rPr>
              <a:t> on the </a:t>
            </a:r>
            <a:r>
              <a:rPr lang="it-IT" dirty="0" err="1">
                <a:solidFill>
                  <a:srgbClr val="C00000"/>
                </a:solidFill>
              </a:rPr>
              <a:t>chains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departing</a:t>
            </a:r>
            <a:endParaRPr lang="it-IT" dirty="0">
              <a:solidFill>
                <a:srgbClr val="C00000"/>
              </a:solidFill>
            </a:endParaRPr>
          </a:p>
          <a:p>
            <a:r>
              <a:rPr lang="it-IT" dirty="0">
                <a:solidFill>
                  <a:srgbClr val="C00000"/>
                </a:solidFill>
              </a:rPr>
              <a:t>      from </a:t>
            </a:r>
            <a:r>
              <a:rPr lang="it-IT" baseline="30000" dirty="0">
                <a:solidFill>
                  <a:srgbClr val="C00000"/>
                </a:solidFill>
              </a:rPr>
              <a:t>84</a:t>
            </a:r>
            <a:r>
              <a:rPr lang="it-IT" dirty="0">
                <a:solidFill>
                  <a:srgbClr val="C00000"/>
                </a:solidFill>
              </a:rPr>
              <a:t>Kr , </a:t>
            </a:r>
            <a:r>
              <a:rPr lang="it-IT" dirty="0" err="1">
                <a:solidFill>
                  <a:srgbClr val="C00000"/>
                </a:solidFill>
              </a:rPr>
              <a:t>proceeding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through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baseline="30000" dirty="0">
                <a:solidFill>
                  <a:srgbClr val="C00000"/>
                </a:solidFill>
              </a:rPr>
              <a:t>85</a:t>
            </a:r>
            <a:r>
              <a:rPr lang="it-IT" dirty="0">
                <a:solidFill>
                  <a:srgbClr val="C00000"/>
                </a:solidFill>
              </a:rPr>
              <a:t>Kr</a:t>
            </a:r>
            <a:r>
              <a:rPr lang="it-IT" baseline="30000" dirty="0">
                <a:solidFill>
                  <a:srgbClr val="C00000"/>
                </a:solidFill>
              </a:rPr>
              <a:t>m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baseline="30000" dirty="0">
                <a:solidFill>
                  <a:srgbClr val="C00000"/>
                </a:solidFill>
              </a:rPr>
              <a:t>85</a:t>
            </a:r>
            <a:r>
              <a:rPr lang="it-IT" dirty="0">
                <a:solidFill>
                  <a:srgbClr val="C00000"/>
                </a:solidFill>
              </a:rPr>
              <a:t>Rb, </a:t>
            </a:r>
            <a:r>
              <a:rPr lang="it-IT" baseline="30000" dirty="0">
                <a:solidFill>
                  <a:srgbClr val="C00000"/>
                </a:solidFill>
              </a:rPr>
              <a:t>86</a:t>
            </a:r>
            <a:r>
              <a:rPr lang="it-IT" dirty="0">
                <a:solidFill>
                  <a:srgbClr val="C00000"/>
                </a:solidFill>
              </a:rPr>
              <a:t>Rb and </a:t>
            </a:r>
            <a:r>
              <a:rPr lang="it-IT" baseline="30000" dirty="0">
                <a:solidFill>
                  <a:srgbClr val="C00000"/>
                </a:solidFill>
              </a:rPr>
              <a:t>86,87</a:t>
            </a:r>
            <a:r>
              <a:rPr lang="it-IT" dirty="0">
                <a:solidFill>
                  <a:srgbClr val="C00000"/>
                </a:solidFill>
              </a:rPr>
              <a:t>Sr.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53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1BB12F-B122-B645-B0A3-D2D5BAB0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216038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…</a:t>
            </a:r>
            <a:r>
              <a:rPr lang="it-IT" b="1" dirty="0" err="1">
                <a:solidFill>
                  <a:srgbClr val="002060"/>
                </a:solidFill>
              </a:rPr>
              <a:t>but</a:t>
            </a:r>
            <a:r>
              <a:rPr lang="it-IT" b="1" dirty="0">
                <a:solidFill>
                  <a:srgbClr val="002060"/>
                </a:solidFill>
              </a:rPr>
              <a:t> stellar </a:t>
            </a:r>
            <a:r>
              <a:rPr lang="it-IT" b="1" dirty="0" err="1">
                <a:solidFill>
                  <a:srgbClr val="002060"/>
                </a:solidFill>
              </a:rPr>
              <a:t>physics</a:t>
            </a:r>
            <a:r>
              <a:rPr lang="it-IT" b="1" dirty="0">
                <a:solidFill>
                  <a:srgbClr val="002060"/>
                </a:solidFill>
              </a:rPr>
              <a:t> can help </a:t>
            </a:r>
            <a:r>
              <a:rPr lang="it-IT" b="1" dirty="0" err="1">
                <a:solidFill>
                  <a:srgbClr val="002060"/>
                </a:solidFill>
              </a:rPr>
              <a:t>too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EEE777-0223-BF43-A1BC-6E59788F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905" y="1981765"/>
            <a:ext cx="3525078" cy="3871939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0CA1F3A5-7AC2-E946-8935-290E34C9646F}"/>
              </a:ext>
            </a:extLst>
          </p:cNvPr>
          <p:cNvSpPr txBox="1">
            <a:spLocks/>
          </p:cNvSpPr>
          <p:nvPr/>
        </p:nvSpPr>
        <p:spPr>
          <a:xfrm>
            <a:off x="467354" y="1889470"/>
            <a:ext cx="3499944" cy="33044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2060"/>
                </a:solidFill>
              </a:rPr>
              <a:t>The advection of magnetic bubble in the stellar envelope may allow the existence of  C-rich domains, isolated by magnetic tension, even when the average envelop composition is still O-rich.</a:t>
            </a:r>
          </a:p>
          <a:p>
            <a:endParaRPr lang="en-US" sz="2100" dirty="0">
              <a:solidFill>
                <a:srgbClr val="00206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7A3626-29EE-594F-AB3E-EB477BDF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828" y="2057882"/>
            <a:ext cx="3763857" cy="379582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3C08796-2098-3F46-9F44-A1E781225F0A}"/>
              </a:ext>
            </a:extLst>
          </p:cNvPr>
          <p:cNvSpPr/>
          <p:nvPr/>
        </p:nvSpPr>
        <p:spPr>
          <a:xfrm>
            <a:off x="255134" y="5293255"/>
            <a:ext cx="2893950" cy="291852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</a:rPr>
              <a:t>Busso et al. </a:t>
            </a:r>
            <a:r>
              <a:rPr lang="it-IT" sz="1400" dirty="0" err="1">
                <a:solidFill>
                  <a:srgbClr val="002060"/>
                </a:solidFill>
              </a:rPr>
              <a:t>ApJ</a:t>
            </a:r>
            <a:r>
              <a:rPr lang="it-IT" sz="1400" dirty="0">
                <a:solidFill>
                  <a:srgbClr val="002060"/>
                </a:solidFill>
              </a:rPr>
              <a:t> 908, 55 (2021)</a:t>
            </a:r>
          </a:p>
        </p:txBody>
      </p:sp>
    </p:spTree>
    <p:extLst>
      <p:ext uri="{BB962C8B-B14F-4D97-AF65-F5344CB8AC3E}">
        <p14:creationId xmlns:p14="http://schemas.microsoft.com/office/powerpoint/2010/main" val="129677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B67DBDA-8D7C-F24B-92C1-0219AE6A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5" y="3086786"/>
            <a:ext cx="11508034" cy="3771214"/>
          </a:xfrm>
          <a:prstGeom prst="rect">
            <a:avLst/>
          </a:prstGeom>
        </p:spPr>
      </p:pic>
      <p:pic>
        <p:nvPicPr>
          <p:cNvPr id="8" name="Segnaposto contenuto 9">
            <a:extLst>
              <a:ext uri="{FF2B5EF4-FFF2-40B4-BE49-F238E27FC236}">
                <a16:creationId xmlns:a16="http://schemas.microsoft.com/office/drawing/2014/main" id="{D28C82B8-BE6C-F143-9480-587AE517A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224" y="308553"/>
            <a:ext cx="4473146" cy="2606055"/>
          </a:xfrm>
          <a:prstGeom prst="rect">
            <a:avLst/>
          </a:prstGeom>
        </p:spPr>
      </p:pic>
      <p:sp>
        <p:nvSpPr>
          <p:cNvPr id="9" name="Cornice 8">
            <a:extLst>
              <a:ext uri="{FF2B5EF4-FFF2-40B4-BE49-F238E27FC236}">
                <a16:creationId xmlns:a16="http://schemas.microsoft.com/office/drawing/2014/main" id="{DB5F2480-910F-2745-9606-27F164C36410}"/>
              </a:ext>
            </a:extLst>
          </p:cNvPr>
          <p:cNvSpPr/>
          <p:nvPr/>
        </p:nvSpPr>
        <p:spPr>
          <a:xfrm>
            <a:off x="6784688" y="249519"/>
            <a:ext cx="3744097" cy="778387"/>
          </a:xfrm>
          <a:prstGeom prst="frame">
            <a:avLst>
              <a:gd name="adj1" fmla="val 615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B400A74-8109-DE44-9EE1-6D02B6248A0B}"/>
              </a:ext>
            </a:extLst>
          </p:cNvPr>
          <p:cNvSpPr txBox="1">
            <a:spLocks/>
          </p:cNvSpPr>
          <p:nvPr/>
        </p:nvSpPr>
        <p:spPr>
          <a:xfrm>
            <a:off x="566352" y="142163"/>
            <a:ext cx="10515600" cy="2057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2060"/>
                </a:solidFill>
              </a:rPr>
              <a:t>…</a:t>
            </a:r>
            <a:r>
              <a:rPr lang="it-IT" b="1" dirty="0" err="1">
                <a:solidFill>
                  <a:srgbClr val="002060"/>
                </a:solidFill>
              </a:rPr>
              <a:t>around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N</a:t>
            </a:r>
            <a:r>
              <a:rPr lang="it-IT" b="1" dirty="0">
                <a:solidFill>
                  <a:srgbClr val="002060"/>
                </a:solidFill>
              </a:rPr>
              <a:t> = 50</a:t>
            </a:r>
            <a:endParaRPr lang="it-IT" b="1" dirty="0"/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03367A7F-B1C0-3842-B68C-AEA941CC5840}"/>
              </a:ext>
            </a:extLst>
          </p:cNvPr>
          <p:cNvSpPr/>
          <p:nvPr/>
        </p:nvSpPr>
        <p:spPr>
          <a:xfrm>
            <a:off x="7905369" y="1194296"/>
            <a:ext cx="902043" cy="827903"/>
          </a:xfrm>
          <a:prstGeom prst="donut">
            <a:avLst>
              <a:gd name="adj" fmla="val 8558"/>
            </a:avLst>
          </a:prstGeom>
          <a:solidFill>
            <a:srgbClr val="00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Anello 10">
            <a:extLst>
              <a:ext uri="{FF2B5EF4-FFF2-40B4-BE49-F238E27FC236}">
                <a16:creationId xmlns:a16="http://schemas.microsoft.com/office/drawing/2014/main" id="{D0F0CCB6-32EC-BB49-B91C-D982246496F7}"/>
              </a:ext>
            </a:extLst>
          </p:cNvPr>
          <p:cNvSpPr/>
          <p:nvPr/>
        </p:nvSpPr>
        <p:spPr>
          <a:xfrm>
            <a:off x="7905370" y="2195254"/>
            <a:ext cx="902043" cy="827903"/>
          </a:xfrm>
          <a:prstGeom prst="donut">
            <a:avLst>
              <a:gd name="adj" fmla="val 8558"/>
            </a:avLst>
          </a:prstGeom>
          <a:solidFill>
            <a:srgbClr val="00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59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9">
            <a:extLst>
              <a:ext uri="{FF2B5EF4-FFF2-40B4-BE49-F238E27FC236}">
                <a16:creationId xmlns:a16="http://schemas.microsoft.com/office/drawing/2014/main" id="{D28C82B8-BE6C-F143-9480-587AE517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224" y="308553"/>
            <a:ext cx="4473146" cy="2606055"/>
          </a:xfrm>
          <a:prstGeom prst="rect">
            <a:avLst/>
          </a:prstGeom>
        </p:spPr>
      </p:pic>
      <p:sp>
        <p:nvSpPr>
          <p:cNvPr id="9" name="Cornice 8">
            <a:extLst>
              <a:ext uri="{FF2B5EF4-FFF2-40B4-BE49-F238E27FC236}">
                <a16:creationId xmlns:a16="http://schemas.microsoft.com/office/drawing/2014/main" id="{DB5F2480-910F-2745-9606-27F164C36410}"/>
              </a:ext>
            </a:extLst>
          </p:cNvPr>
          <p:cNvSpPr/>
          <p:nvPr/>
        </p:nvSpPr>
        <p:spPr>
          <a:xfrm>
            <a:off x="6784688" y="249519"/>
            <a:ext cx="3744097" cy="778387"/>
          </a:xfrm>
          <a:prstGeom prst="frame">
            <a:avLst>
              <a:gd name="adj1" fmla="val 615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B400A74-8109-DE44-9EE1-6D02B6248A0B}"/>
              </a:ext>
            </a:extLst>
          </p:cNvPr>
          <p:cNvSpPr txBox="1">
            <a:spLocks/>
          </p:cNvSpPr>
          <p:nvPr/>
        </p:nvSpPr>
        <p:spPr>
          <a:xfrm>
            <a:off x="566352" y="142163"/>
            <a:ext cx="10515600" cy="20570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2060"/>
                </a:solidFill>
              </a:rPr>
              <a:t>…</a:t>
            </a:r>
            <a:r>
              <a:rPr lang="it-IT" b="1" dirty="0" err="1">
                <a:solidFill>
                  <a:srgbClr val="002060"/>
                </a:solidFill>
              </a:rPr>
              <a:t>around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N</a:t>
            </a:r>
            <a:r>
              <a:rPr lang="it-IT" b="1" dirty="0">
                <a:solidFill>
                  <a:srgbClr val="002060"/>
                </a:solidFill>
              </a:rPr>
              <a:t> = 50</a:t>
            </a:r>
            <a:endParaRPr lang="it-IT" b="1" dirty="0"/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03367A7F-B1C0-3842-B68C-AEA941CC5840}"/>
              </a:ext>
            </a:extLst>
          </p:cNvPr>
          <p:cNvSpPr/>
          <p:nvPr/>
        </p:nvSpPr>
        <p:spPr>
          <a:xfrm>
            <a:off x="7905369" y="1194296"/>
            <a:ext cx="902043" cy="827903"/>
          </a:xfrm>
          <a:prstGeom prst="donut">
            <a:avLst>
              <a:gd name="adj" fmla="val 8558"/>
            </a:avLst>
          </a:prstGeom>
          <a:solidFill>
            <a:srgbClr val="00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Anello 10">
            <a:extLst>
              <a:ext uri="{FF2B5EF4-FFF2-40B4-BE49-F238E27FC236}">
                <a16:creationId xmlns:a16="http://schemas.microsoft.com/office/drawing/2014/main" id="{D0F0CCB6-32EC-BB49-B91C-D982246496F7}"/>
              </a:ext>
            </a:extLst>
          </p:cNvPr>
          <p:cNvSpPr/>
          <p:nvPr/>
        </p:nvSpPr>
        <p:spPr>
          <a:xfrm>
            <a:off x="7905370" y="2195254"/>
            <a:ext cx="902043" cy="827903"/>
          </a:xfrm>
          <a:prstGeom prst="donut">
            <a:avLst>
              <a:gd name="adj" fmla="val 8558"/>
            </a:avLst>
          </a:prstGeom>
          <a:solidFill>
            <a:srgbClr val="00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81839FF-1727-E14E-AF4D-FC255499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07" y="3243147"/>
            <a:ext cx="11433588" cy="34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3E20B-2FC3-6D4D-94EB-585F46B5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142163"/>
            <a:ext cx="10515600" cy="2057043"/>
          </a:xfrm>
        </p:spPr>
        <p:txBody>
          <a:bodyPr anchor="t"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…</a:t>
            </a:r>
            <a:r>
              <a:rPr lang="it-IT" b="1" dirty="0" err="1">
                <a:solidFill>
                  <a:srgbClr val="002060"/>
                </a:solidFill>
              </a:rPr>
              <a:t>around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N</a:t>
            </a:r>
            <a:r>
              <a:rPr lang="it-IT" b="1" dirty="0">
                <a:solidFill>
                  <a:srgbClr val="002060"/>
                </a:solidFill>
              </a:rPr>
              <a:t> = 82</a:t>
            </a:r>
            <a:endParaRPr lang="it-IT" b="1" dirty="0"/>
          </a:p>
        </p:txBody>
      </p:sp>
      <p:pic>
        <p:nvPicPr>
          <p:cNvPr id="9" name="Segnaposto contenuto 11">
            <a:extLst>
              <a:ext uri="{FF2B5EF4-FFF2-40B4-BE49-F238E27FC236}">
                <a16:creationId xmlns:a16="http://schemas.microsoft.com/office/drawing/2014/main" id="{CA97A71E-B244-F049-8AF4-5096AA11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517" y="142163"/>
            <a:ext cx="5157787" cy="295238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6D28160-93CB-F543-B122-880CC36B1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660" y="2110546"/>
            <a:ext cx="4392698" cy="4570018"/>
          </a:xfrm>
          <a:prstGeom prst="rect">
            <a:avLst/>
          </a:prstGeom>
        </p:spPr>
      </p:pic>
      <p:sp>
        <p:nvSpPr>
          <p:cNvPr id="14" name="Cornice 13">
            <a:extLst>
              <a:ext uri="{FF2B5EF4-FFF2-40B4-BE49-F238E27FC236}">
                <a16:creationId xmlns:a16="http://schemas.microsoft.com/office/drawing/2014/main" id="{3B252F59-9326-8E4B-8117-F1578C3560A1}"/>
              </a:ext>
            </a:extLst>
          </p:cNvPr>
          <p:cNvSpPr/>
          <p:nvPr/>
        </p:nvSpPr>
        <p:spPr>
          <a:xfrm>
            <a:off x="8024238" y="1252875"/>
            <a:ext cx="3744097" cy="778387"/>
          </a:xfrm>
          <a:prstGeom prst="frame">
            <a:avLst>
              <a:gd name="adj1" fmla="val 615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A108FF0-87E0-A043-8A48-9B390C21F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88053" y="2110547"/>
            <a:ext cx="4392697" cy="4570017"/>
          </a:xfrm>
          <a:prstGeom prst="rect">
            <a:avLst/>
          </a:prstGeom>
        </p:spPr>
      </p:pic>
      <p:sp>
        <p:nvSpPr>
          <p:cNvPr id="6" name="Angolo ripiegato 5">
            <a:extLst>
              <a:ext uri="{FF2B5EF4-FFF2-40B4-BE49-F238E27FC236}">
                <a16:creationId xmlns:a16="http://schemas.microsoft.com/office/drawing/2014/main" id="{F3DD1B87-1C0C-2846-B571-60B6027A33C5}"/>
              </a:ext>
            </a:extLst>
          </p:cNvPr>
          <p:cNvSpPr/>
          <p:nvPr/>
        </p:nvSpPr>
        <p:spPr>
          <a:xfrm>
            <a:off x="9465200" y="2199205"/>
            <a:ext cx="2514695" cy="4174435"/>
          </a:xfrm>
          <a:prstGeom prst="foldedCorner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dirty="0"/>
          </a:p>
          <a:p>
            <a:r>
              <a:rPr lang="it-IT" b="1" dirty="0">
                <a:solidFill>
                  <a:srgbClr val="C00000"/>
                </a:solidFill>
              </a:rPr>
              <a:t>ST </a:t>
            </a:r>
            <a:r>
              <a:rPr lang="it-IT" b="1" dirty="0" err="1">
                <a:solidFill>
                  <a:srgbClr val="C00000"/>
                </a:solidFill>
              </a:rPr>
              <a:t>nuclear</a:t>
            </a:r>
            <a:r>
              <a:rPr lang="it-IT" b="1" dirty="0">
                <a:solidFill>
                  <a:srgbClr val="C00000"/>
                </a:solidFill>
              </a:rPr>
              <a:t> input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(</a:t>
            </a:r>
            <a:r>
              <a:rPr lang="it-IT" dirty="0" err="1"/>
              <a:t>n,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 MACS are from KADONIS 1.0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(</a:t>
            </a:r>
            <a:r>
              <a:rPr lang="it-IT" dirty="0" err="1"/>
              <a:t>n,</a:t>
            </a:r>
            <a:r>
              <a:rPr lang="it-IT" dirty="0" err="1">
                <a:latin typeface="Symbol" pitchFamily="2" charset="2"/>
              </a:rPr>
              <a:t>g</a:t>
            </a:r>
            <a:r>
              <a:rPr lang="it-IT" dirty="0"/>
              <a:t>) </a:t>
            </a:r>
            <a:r>
              <a:rPr lang="it-IT" dirty="0" err="1"/>
              <a:t>theoretical</a:t>
            </a:r>
            <a:r>
              <a:rPr lang="it-IT" dirty="0"/>
              <a:t> </a:t>
            </a:r>
            <a:r>
              <a:rPr lang="it-IT" dirty="0" err="1"/>
              <a:t>Hauser</a:t>
            </a:r>
            <a:r>
              <a:rPr lang="it-IT" dirty="0"/>
              <a:t>–</a:t>
            </a:r>
            <a:r>
              <a:rPr lang="it-IT" dirty="0" err="1"/>
              <a:t>Feshbach</a:t>
            </a:r>
            <a:r>
              <a:rPr lang="it-IT" dirty="0"/>
              <a:t> </a:t>
            </a:r>
            <a:r>
              <a:rPr lang="it-IT" dirty="0" err="1"/>
              <a:t>computations</a:t>
            </a:r>
            <a:r>
              <a:rPr lang="it-IT" dirty="0"/>
              <a:t> TALYS 2008 for </a:t>
            </a:r>
            <a:r>
              <a:rPr lang="it-IT" dirty="0" err="1"/>
              <a:t>unstable</a:t>
            </a:r>
            <a:r>
              <a:rPr lang="it-IT" dirty="0"/>
              <a:t> nuclei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rates</a:t>
            </a:r>
            <a:r>
              <a:rPr lang="it-IT" dirty="0"/>
              <a:t> for </a:t>
            </a:r>
            <a:r>
              <a:rPr lang="it-IT" dirty="0" err="1"/>
              <a:t>weak</a:t>
            </a:r>
            <a:r>
              <a:rPr lang="it-IT" dirty="0"/>
              <a:t> </a:t>
            </a:r>
            <a:r>
              <a:rPr lang="it-IT" dirty="0" err="1"/>
              <a:t>interactions</a:t>
            </a:r>
            <a:r>
              <a:rPr lang="it-IT" dirty="0"/>
              <a:t> from </a:t>
            </a:r>
            <a:r>
              <a:rPr lang="it-IT" dirty="0" err="1"/>
              <a:t>Takahashi</a:t>
            </a:r>
            <a:r>
              <a:rPr lang="it-IT" dirty="0"/>
              <a:t> &amp; </a:t>
            </a:r>
            <a:r>
              <a:rPr lang="it-IT" dirty="0" err="1"/>
              <a:t>Yokoi</a:t>
            </a:r>
            <a:r>
              <a:rPr lang="it-IT" dirty="0"/>
              <a:t> (1987)</a:t>
            </a:r>
          </a:p>
        </p:txBody>
      </p:sp>
    </p:spTree>
    <p:extLst>
      <p:ext uri="{BB962C8B-B14F-4D97-AF65-F5344CB8AC3E}">
        <p14:creationId xmlns:p14="http://schemas.microsoft.com/office/powerpoint/2010/main" val="3991322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B3E20B-2FC3-6D4D-94EB-585F46B5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142163"/>
            <a:ext cx="10515600" cy="2057043"/>
          </a:xfrm>
        </p:spPr>
        <p:txBody>
          <a:bodyPr anchor="t"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…</a:t>
            </a:r>
            <a:r>
              <a:rPr lang="it-IT" b="1" dirty="0" err="1">
                <a:solidFill>
                  <a:srgbClr val="002060"/>
                </a:solidFill>
              </a:rPr>
              <a:t>around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N</a:t>
            </a:r>
            <a:r>
              <a:rPr lang="it-IT" b="1" dirty="0">
                <a:solidFill>
                  <a:srgbClr val="002060"/>
                </a:solidFill>
              </a:rPr>
              <a:t> = 82</a:t>
            </a:r>
            <a:endParaRPr lang="it-IT" b="1" dirty="0"/>
          </a:p>
        </p:txBody>
      </p:sp>
      <p:pic>
        <p:nvPicPr>
          <p:cNvPr id="9" name="Segnaposto contenuto 11">
            <a:extLst>
              <a:ext uri="{FF2B5EF4-FFF2-40B4-BE49-F238E27FC236}">
                <a16:creationId xmlns:a16="http://schemas.microsoft.com/office/drawing/2014/main" id="{CA97A71E-B244-F049-8AF4-5096AA11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517" y="142163"/>
            <a:ext cx="5157787" cy="295238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6D28160-93CB-F543-B122-880CC36B1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660" y="2110546"/>
            <a:ext cx="4392698" cy="4570018"/>
          </a:xfrm>
          <a:prstGeom prst="rect">
            <a:avLst/>
          </a:prstGeom>
        </p:spPr>
      </p:pic>
      <p:sp>
        <p:nvSpPr>
          <p:cNvPr id="14" name="Cornice 13">
            <a:extLst>
              <a:ext uri="{FF2B5EF4-FFF2-40B4-BE49-F238E27FC236}">
                <a16:creationId xmlns:a16="http://schemas.microsoft.com/office/drawing/2014/main" id="{3B252F59-9326-8E4B-8117-F1578C3560A1}"/>
              </a:ext>
            </a:extLst>
          </p:cNvPr>
          <p:cNvSpPr/>
          <p:nvPr/>
        </p:nvSpPr>
        <p:spPr>
          <a:xfrm>
            <a:off x="8024238" y="1252875"/>
            <a:ext cx="3744097" cy="778387"/>
          </a:xfrm>
          <a:prstGeom prst="frame">
            <a:avLst>
              <a:gd name="adj1" fmla="val 615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A108FF0-87E0-A043-8A48-9B390C21F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88053" y="2110547"/>
            <a:ext cx="4392697" cy="4570017"/>
          </a:xfrm>
          <a:prstGeom prst="rect">
            <a:avLst/>
          </a:prstGeom>
        </p:spPr>
      </p:pic>
      <p:sp>
        <p:nvSpPr>
          <p:cNvPr id="6" name="Angolo ripiegato 5">
            <a:extLst>
              <a:ext uri="{FF2B5EF4-FFF2-40B4-BE49-F238E27FC236}">
                <a16:creationId xmlns:a16="http://schemas.microsoft.com/office/drawing/2014/main" id="{F3DD1B87-1C0C-2846-B571-60B6027A33C5}"/>
              </a:ext>
            </a:extLst>
          </p:cNvPr>
          <p:cNvSpPr/>
          <p:nvPr/>
        </p:nvSpPr>
        <p:spPr>
          <a:xfrm>
            <a:off x="9385687" y="2455555"/>
            <a:ext cx="2514695" cy="4160948"/>
          </a:xfrm>
          <a:prstGeom prst="foldedCorner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dirty="0"/>
          </a:p>
          <a:p>
            <a:r>
              <a:rPr lang="it-IT" b="1" dirty="0">
                <a:solidFill>
                  <a:srgbClr val="C00000"/>
                </a:solidFill>
              </a:rPr>
              <a:t>V2 </a:t>
            </a:r>
            <a:r>
              <a:rPr lang="it-IT" b="1" dirty="0" err="1">
                <a:solidFill>
                  <a:srgbClr val="C00000"/>
                </a:solidFill>
              </a:rPr>
              <a:t>nuclear</a:t>
            </a:r>
            <a:r>
              <a:rPr lang="it-IT" b="1" dirty="0">
                <a:solidFill>
                  <a:srgbClr val="C00000"/>
                </a:solidFill>
              </a:rPr>
              <a:t> input</a:t>
            </a:r>
          </a:p>
          <a:p>
            <a:endParaRPr lang="it-IT" dirty="0"/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 err="1">
                <a:solidFill>
                  <a:srgbClr val="002060"/>
                </a:solidFill>
              </a:rPr>
              <a:t>decay</a:t>
            </a:r>
            <a:r>
              <a:rPr lang="it-IT" dirty="0">
                <a:solidFill>
                  <a:srgbClr val="002060"/>
                </a:solidFill>
              </a:rPr>
              <a:t> rate of </a:t>
            </a:r>
            <a:r>
              <a:rPr lang="it-IT" baseline="30000" dirty="0">
                <a:solidFill>
                  <a:srgbClr val="002060"/>
                </a:solidFill>
              </a:rPr>
              <a:t>134</a:t>
            </a:r>
            <a:r>
              <a:rPr lang="it-IT" dirty="0">
                <a:solidFill>
                  <a:srgbClr val="002060"/>
                </a:solidFill>
              </a:rPr>
              <a:t>Cs </a:t>
            </a:r>
            <a:r>
              <a:rPr lang="it-IT" dirty="0" err="1">
                <a:solidFill>
                  <a:srgbClr val="002060"/>
                </a:solidFill>
              </a:rPr>
              <a:t>enhanced</a:t>
            </a:r>
            <a:r>
              <a:rPr lang="it-IT" dirty="0">
                <a:solidFill>
                  <a:srgbClr val="002060"/>
                </a:solidFill>
              </a:rPr>
              <a:t> by a </a:t>
            </a:r>
            <a:r>
              <a:rPr lang="it-IT" dirty="0" err="1">
                <a:solidFill>
                  <a:srgbClr val="002060"/>
                </a:solidFill>
              </a:rPr>
              <a:t>factor</a:t>
            </a:r>
            <a:r>
              <a:rPr lang="it-IT" dirty="0">
                <a:solidFill>
                  <a:srgbClr val="002060"/>
                </a:solidFill>
              </a:rPr>
              <a:t> of 8 </a:t>
            </a:r>
            <a:r>
              <a:rPr lang="it-IT" dirty="0" err="1">
                <a:solidFill>
                  <a:srgbClr val="002060"/>
                </a:solidFill>
              </a:rPr>
              <a:t>respect</a:t>
            </a:r>
            <a:r>
              <a:rPr lang="it-IT" dirty="0">
                <a:solidFill>
                  <a:srgbClr val="002060"/>
                </a:solidFill>
              </a:rPr>
              <a:t> to TY 1987 (</a:t>
            </a:r>
            <a:r>
              <a:rPr lang="it-IT" dirty="0" err="1">
                <a:solidFill>
                  <a:srgbClr val="002060"/>
                </a:solidFill>
              </a:rPr>
              <a:t>see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next</a:t>
            </a:r>
            <a:r>
              <a:rPr lang="it-IT" dirty="0">
                <a:solidFill>
                  <a:srgbClr val="002060"/>
                </a:solidFill>
              </a:rPr>
              <a:t> talk)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it-IT" dirty="0" err="1">
                <a:solidFill>
                  <a:srgbClr val="002060"/>
                </a:solidFill>
              </a:rPr>
              <a:t>Similar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effects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would</a:t>
            </a:r>
            <a:r>
              <a:rPr lang="it-IT" dirty="0">
                <a:solidFill>
                  <a:srgbClr val="002060"/>
                </a:solidFill>
              </a:rPr>
              <a:t> be </a:t>
            </a:r>
            <a:r>
              <a:rPr lang="it-IT" dirty="0" err="1">
                <a:solidFill>
                  <a:srgbClr val="002060"/>
                </a:solidFill>
              </a:rPr>
              <a:t>induced</a:t>
            </a:r>
            <a:r>
              <a:rPr lang="it-IT" dirty="0">
                <a:solidFill>
                  <a:srgbClr val="002060"/>
                </a:solidFill>
              </a:rPr>
              <a:t> by </a:t>
            </a:r>
            <a:r>
              <a:rPr lang="it-IT" dirty="0" err="1">
                <a:solidFill>
                  <a:srgbClr val="002060"/>
                </a:solidFill>
              </a:rPr>
              <a:t>variations</a:t>
            </a:r>
            <a:r>
              <a:rPr lang="it-IT" dirty="0">
                <a:solidFill>
                  <a:srgbClr val="002060"/>
                </a:solidFill>
              </a:rPr>
              <a:t> in the </a:t>
            </a:r>
            <a:r>
              <a:rPr lang="it-IT" baseline="30000" dirty="0">
                <a:solidFill>
                  <a:srgbClr val="002060"/>
                </a:solidFill>
              </a:rPr>
              <a:t>135</a:t>
            </a:r>
            <a:r>
              <a:rPr lang="it-IT" dirty="0">
                <a:solidFill>
                  <a:srgbClr val="002060"/>
                </a:solidFill>
              </a:rPr>
              <a:t>Cs </a:t>
            </a:r>
            <a:r>
              <a:rPr lang="it-IT" dirty="0" err="1">
                <a:solidFill>
                  <a:srgbClr val="002060"/>
                </a:solidFill>
              </a:rPr>
              <a:t>neutron-capture</a:t>
            </a:r>
            <a:r>
              <a:rPr lang="it-IT" dirty="0">
                <a:solidFill>
                  <a:srgbClr val="002060"/>
                </a:solidFill>
              </a:rPr>
              <a:t> cross </a:t>
            </a:r>
            <a:r>
              <a:rPr lang="it-IT" dirty="0" err="1">
                <a:solidFill>
                  <a:srgbClr val="002060"/>
                </a:solidFill>
              </a:rPr>
              <a:t>section</a:t>
            </a:r>
            <a:endParaRPr lang="it-IT" dirty="0">
              <a:solidFill>
                <a:srgbClr val="002060"/>
              </a:solidFill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78D5893-DA23-D64C-B595-5BF726EFE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8660" y="2085947"/>
            <a:ext cx="4392698" cy="45700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4A14C68-A312-CD41-BD64-096DDDB68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588052" y="2135146"/>
            <a:ext cx="4392697" cy="457001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E75870-60FD-4C42-A85F-98D03A4DA121}"/>
              </a:ext>
            </a:extLst>
          </p:cNvPr>
          <p:cNvSpPr txBox="1"/>
          <p:nvPr/>
        </p:nvSpPr>
        <p:spPr>
          <a:xfrm>
            <a:off x="346743" y="1058609"/>
            <a:ext cx="6176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/>
              <a:t>Ba</a:t>
            </a:r>
            <a:r>
              <a:rPr lang="it-IT" sz="1800" dirty="0"/>
              <a:t> </a:t>
            </a:r>
            <a:r>
              <a:rPr lang="it-IT" sz="1800" dirty="0" err="1"/>
              <a:t>isotopic</a:t>
            </a:r>
            <a:r>
              <a:rPr lang="it-IT" sz="1800" dirty="0"/>
              <a:t> </a:t>
            </a:r>
            <a:r>
              <a:rPr lang="it-IT" sz="1800" dirty="0" err="1"/>
              <a:t>ratios</a:t>
            </a:r>
            <a:r>
              <a:rPr lang="it-IT" sz="1800" dirty="0"/>
              <a:t> are sensitive to the (</a:t>
            </a:r>
            <a:r>
              <a:rPr lang="it-IT" sz="1800" dirty="0" err="1"/>
              <a:t>n,</a:t>
            </a:r>
            <a:r>
              <a:rPr lang="it-IT" sz="1800" dirty="0" err="1">
                <a:latin typeface="Symbol" pitchFamily="2" charset="2"/>
              </a:rPr>
              <a:t>g</a:t>
            </a:r>
            <a:r>
              <a:rPr lang="it-IT" sz="1800" dirty="0"/>
              <a:t>) cross </a:t>
            </a:r>
            <a:r>
              <a:rPr lang="it-IT" sz="1800" dirty="0" err="1"/>
              <a:t>sections</a:t>
            </a:r>
            <a:r>
              <a:rPr lang="it-IT" sz="1800" dirty="0"/>
              <a:t> </a:t>
            </a:r>
            <a:r>
              <a:rPr lang="it-IT" dirty="0"/>
              <a:t>(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theoretical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</a:t>
            </a:r>
            <a:r>
              <a:rPr lang="it-IT" dirty="0" err="1"/>
              <a:t>exist</a:t>
            </a:r>
            <a:r>
              <a:rPr lang="it-IT" dirty="0"/>
              <a:t>) </a:t>
            </a:r>
            <a:r>
              <a:rPr lang="it-IT" sz="1800" dirty="0"/>
              <a:t>and </a:t>
            </a:r>
            <a:r>
              <a:rPr lang="it-IT" sz="1800" dirty="0">
                <a:latin typeface="Symbol" pitchFamily="2" charset="2"/>
              </a:rPr>
              <a:t>b</a:t>
            </a:r>
            <a:r>
              <a:rPr lang="it-IT" dirty="0">
                <a:latin typeface="Symbol" pitchFamily="2" charset="2"/>
              </a:rPr>
              <a:t>-</a:t>
            </a:r>
            <a:r>
              <a:rPr lang="it-IT" sz="1800" dirty="0" err="1"/>
              <a:t>decay</a:t>
            </a:r>
            <a:r>
              <a:rPr lang="it-IT" sz="1800" dirty="0"/>
              <a:t> of </a:t>
            </a:r>
            <a:r>
              <a:rPr lang="it-IT" sz="1800" baseline="30000" dirty="0"/>
              <a:t>134</a:t>
            </a:r>
            <a:r>
              <a:rPr lang="it-IT" sz="1800" dirty="0"/>
              <a:t>Cs and </a:t>
            </a:r>
            <a:r>
              <a:rPr lang="it-IT" sz="1800" baseline="30000" dirty="0"/>
              <a:t>135</a:t>
            </a:r>
            <a:r>
              <a:rPr lang="it-IT" sz="1800" dirty="0"/>
              <a:t>Cs </a:t>
            </a:r>
            <a:r>
              <a:rPr lang="it-IT" sz="1800" dirty="0" err="1"/>
              <a:t>at</a:t>
            </a:r>
            <a:r>
              <a:rPr lang="it-IT" sz="1800" dirty="0"/>
              <a:t> T &gt; 2 10</a:t>
            </a:r>
            <a:r>
              <a:rPr lang="it-IT" sz="1800" baseline="30000" dirty="0"/>
              <a:t>8</a:t>
            </a:r>
            <a:r>
              <a:rPr lang="it-IT" sz="1800" dirty="0"/>
              <a:t>K. </a:t>
            </a:r>
            <a:br>
              <a:rPr lang="it-IT" sz="1800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8886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6A0576-C2DB-6341-9D3D-F359378C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39" y="2382769"/>
            <a:ext cx="2118361" cy="1325563"/>
          </a:xfrm>
        </p:spPr>
        <p:txBody>
          <a:bodyPr>
            <a:normAutofit fontScale="90000"/>
          </a:bodyPr>
          <a:lstStyle/>
          <a:p>
            <a:r>
              <a:rPr lang="it-IT" b="1" dirty="0" err="1">
                <a:solidFill>
                  <a:srgbClr val="002060"/>
                </a:solidFill>
              </a:rPr>
              <a:t>Effects</a:t>
            </a:r>
            <a:r>
              <a:rPr lang="it-IT" b="1" dirty="0">
                <a:solidFill>
                  <a:srgbClr val="002060"/>
                </a:solidFill>
              </a:rPr>
              <a:t> of the </a:t>
            </a:r>
            <a:r>
              <a:rPr lang="it-IT" b="1" dirty="0" err="1">
                <a:solidFill>
                  <a:srgbClr val="002060"/>
                </a:solidFill>
              </a:rPr>
              <a:t>magnetic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wind</a:t>
            </a:r>
            <a:r>
              <a:rPr lang="it-IT" b="1" dirty="0">
                <a:solidFill>
                  <a:srgbClr val="002060"/>
                </a:solidFill>
              </a:rPr>
              <a:t> and the new </a:t>
            </a:r>
            <a:r>
              <a:rPr lang="it-IT" b="1" dirty="0" err="1">
                <a:solidFill>
                  <a:srgbClr val="002060"/>
                </a:solidFill>
              </a:rPr>
              <a:t>nuclear</a:t>
            </a:r>
            <a:r>
              <a:rPr lang="it-IT" b="1" dirty="0">
                <a:solidFill>
                  <a:srgbClr val="002060"/>
                </a:solidFill>
              </a:rPr>
              <a:t> input </a:t>
            </a:r>
            <a:r>
              <a:rPr lang="it-IT" b="1" dirty="0" err="1">
                <a:solidFill>
                  <a:srgbClr val="002060"/>
                </a:solidFill>
              </a:rPr>
              <a:t>around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N</a:t>
            </a:r>
            <a:r>
              <a:rPr lang="it-IT" b="1" dirty="0">
                <a:solidFill>
                  <a:srgbClr val="002060"/>
                </a:solidFill>
              </a:rPr>
              <a:t> = 82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265B12-6DDF-2440-976B-62BF1EFFE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6" y="179460"/>
            <a:ext cx="8848903" cy="64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60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00AF21-4C62-FA48-A133-1D871D1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48" y="0"/>
            <a:ext cx="10515600" cy="1325563"/>
          </a:xfrm>
        </p:spPr>
        <p:txBody>
          <a:bodyPr/>
          <a:lstStyle/>
          <a:p>
            <a:r>
              <a:rPr lang="it-IT" b="1" i="1" dirty="0">
                <a:solidFill>
                  <a:srgbClr val="002060"/>
                </a:solidFill>
              </a:rPr>
              <a:t>Light </a:t>
            </a:r>
            <a:r>
              <a:rPr lang="it-IT" b="1" i="1" dirty="0" err="1">
                <a:solidFill>
                  <a:srgbClr val="002060"/>
                </a:solidFill>
              </a:rPr>
              <a:t>s</a:t>
            </a:r>
            <a:r>
              <a:rPr lang="it-IT" b="1" dirty="0">
                <a:solidFill>
                  <a:srgbClr val="002060"/>
                </a:solidFill>
              </a:rPr>
              <a:t> and </a:t>
            </a:r>
            <a:r>
              <a:rPr lang="it-IT" b="1" i="1" dirty="0" err="1">
                <a:solidFill>
                  <a:srgbClr val="002060"/>
                </a:solidFill>
              </a:rPr>
              <a:t>heavy</a:t>
            </a:r>
            <a:r>
              <a:rPr lang="it-IT" b="1" i="1" dirty="0">
                <a:solidFill>
                  <a:srgbClr val="002060"/>
                </a:solidFill>
              </a:rPr>
              <a:t> </a:t>
            </a:r>
            <a:r>
              <a:rPr lang="it-IT" b="1" i="1" dirty="0" err="1">
                <a:solidFill>
                  <a:srgbClr val="002060"/>
                </a:solidFill>
              </a:rPr>
              <a:t>s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togheter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D6B589-DC5A-6444-9750-44195C1E3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596" y="1201138"/>
            <a:ext cx="7660404" cy="553929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17B3493-1004-0B40-B4C4-3EA3F6806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78" y="1941195"/>
            <a:ext cx="3803688" cy="36934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E257D0E5-6EBF-A146-9C93-2E451C468F86}"/>
              </a:ext>
            </a:extLst>
          </p:cNvPr>
          <p:cNvSpPr/>
          <p:nvPr/>
        </p:nvSpPr>
        <p:spPr>
          <a:xfrm>
            <a:off x="0" y="77733"/>
            <a:ext cx="1860495" cy="1123405"/>
          </a:xfrm>
          <a:custGeom>
            <a:avLst/>
            <a:gdLst>
              <a:gd name="connsiteX0" fmla="*/ 0 w 1860495"/>
              <a:gd name="connsiteY0" fmla="*/ 561703 h 1123405"/>
              <a:gd name="connsiteX1" fmla="*/ 930248 w 1860495"/>
              <a:gd name="connsiteY1" fmla="*/ 0 h 1123405"/>
              <a:gd name="connsiteX2" fmla="*/ 1860496 w 1860495"/>
              <a:gd name="connsiteY2" fmla="*/ 561703 h 1123405"/>
              <a:gd name="connsiteX3" fmla="*/ 930248 w 1860495"/>
              <a:gd name="connsiteY3" fmla="*/ 1123406 h 1123405"/>
              <a:gd name="connsiteX4" fmla="*/ 0 w 1860495"/>
              <a:gd name="connsiteY4" fmla="*/ 561703 h 112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495" h="1123405" extrusionOk="0">
                <a:moveTo>
                  <a:pt x="0" y="561703"/>
                </a:moveTo>
                <a:cubicBezTo>
                  <a:pt x="-6610" y="247405"/>
                  <a:pt x="385244" y="11725"/>
                  <a:pt x="930248" y="0"/>
                </a:cubicBezTo>
                <a:cubicBezTo>
                  <a:pt x="1475069" y="6539"/>
                  <a:pt x="1837710" y="252208"/>
                  <a:pt x="1860496" y="561703"/>
                </a:cubicBezTo>
                <a:cubicBezTo>
                  <a:pt x="1797803" y="933146"/>
                  <a:pt x="1431594" y="1192033"/>
                  <a:pt x="930248" y="1123406"/>
                </a:cubicBezTo>
                <a:cubicBezTo>
                  <a:pt x="394566" y="1111413"/>
                  <a:pt x="12082" y="877696"/>
                  <a:pt x="0" y="561703"/>
                </a:cubicBezTo>
                <a:close/>
              </a:path>
            </a:pathLst>
          </a:custGeom>
          <a:noFill/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7 8">
            <a:extLst>
              <a:ext uri="{FF2B5EF4-FFF2-40B4-BE49-F238E27FC236}">
                <a16:creationId xmlns:a16="http://schemas.microsoft.com/office/drawing/2014/main" id="{41BC94E2-9F35-F342-8A35-A40E63B41B03}"/>
              </a:ext>
            </a:extLst>
          </p:cNvPr>
          <p:cNvCxnSpPr>
            <a:cxnSpLocks/>
            <a:stCxn id="7" idx="5"/>
          </p:cNvCxnSpPr>
          <p:nvPr/>
        </p:nvCxnSpPr>
        <p:spPr>
          <a:xfrm rot="16200000" flipH="1">
            <a:off x="1250425" y="1374225"/>
            <a:ext cx="1229506" cy="554293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387AE673-A6E6-C64B-B44F-F8C572B5072F}"/>
              </a:ext>
            </a:extLst>
          </p:cNvPr>
          <p:cNvSpPr/>
          <p:nvPr/>
        </p:nvSpPr>
        <p:spPr>
          <a:xfrm>
            <a:off x="2671101" y="117566"/>
            <a:ext cx="1860495" cy="1123405"/>
          </a:xfrm>
          <a:custGeom>
            <a:avLst/>
            <a:gdLst>
              <a:gd name="connsiteX0" fmla="*/ 0 w 1860495"/>
              <a:gd name="connsiteY0" fmla="*/ 561703 h 1123405"/>
              <a:gd name="connsiteX1" fmla="*/ 930248 w 1860495"/>
              <a:gd name="connsiteY1" fmla="*/ 0 h 1123405"/>
              <a:gd name="connsiteX2" fmla="*/ 1860496 w 1860495"/>
              <a:gd name="connsiteY2" fmla="*/ 561703 h 1123405"/>
              <a:gd name="connsiteX3" fmla="*/ 930248 w 1860495"/>
              <a:gd name="connsiteY3" fmla="*/ 1123406 h 1123405"/>
              <a:gd name="connsiteX4" fmla="*/ 0 w 1860495"/>
              <a:gd name="connsiteY4" fmla="*/ 561703 h 112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0495" h="1123405" extrusionOk="0">
                <a:moveTo>
                  <a:pt x="0" y="561703"/>
                </a:moveTo>
                <a:cubicBezTo>
                  <a:pt x="-6610" y="247405"/>
                  <a:pt x="385244" y="11725"/>
                  <a:pt x="930248" y="0"/>
                </a:cubicBezTo>
                <a:cubicBezTo>
                  <a:pt x="1475069" y="6539"/>
                  <a:pt x="1837710" y="252208"/>
                  <a:pt x="1860496" y="561703"/>
                </a:cubicBezTo>
                <a:cubicBezTo>
                  <a:pt x="1797803" y="933146"/>
                  <a:pt x="1431594" y="1192033"/>
                  <a:pt x="930248" y="1123406"/>
                </a:cubicBezTo>
                <a:cubicBezTo>
                  <a:pt x="394566" y="1111413"/>
                  <a:pt x="12082" y="877696"/>
                  <a:pt x="0" y="561703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7 12">
            <a:extLst>
              <a:ext uri="{FF2B5EF4-FFF2-40B4-BE49-F238E27FC236}">
                <a16:creationId xmlns:a16="http://schemas.microsoft.com/office/drawing/2014/main" id="{55B11A28-5248-E64B-B5C4-BEBD503DB774}"/>
              </a:ext>
            </a:extLst>
          </p:cNvPr>
          <p:cNvCxnSpPr>
            <a:cxnSpLocks/>
            <a:stCxn id="12" idx="4"/>
          </p:cNvCxnSpPr>
          <p:nvPr/>
        </p:nvCxnSpPr>
        <p:spPr>
          <a:xfrm rot="5400000">
            <a:off x="2539350" y="1464702"/>
            <a:ext cx="1285730" cy="838269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14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9">
            <a:extLst>
              <a:ext uri="{FF2B5EF4-FFF2-40B4-BE49-F238E27FC236}">
                <a16:creationId xmlns:a16="http://schemas.microsoft.com/office/drawing/2014/main" id="{0CC6ABFD-F4D6-F049-BB57-99C656C568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39580" y="1232613"/>
            <a:ext cx="8909693" cy="3962624"/>
          </a:xfr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317121-BEF4-124D-A02B-A84AA36E3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7525"/>
            <a:ext cx="5157787" cy="823912"/>
          </a:xfrm>
        </p:spPr>
        <p:txBody>
          <a:bodyPr>
            <a:normAutofit/>
          </a:bodyPr>
          <a:lstStyle/>
          <a:p>
            <a:r>
              <a:rPr lang="it-IT" b="0" dirty="0">
                <a:solidFill>
                  <a:srgbClr val="002060"/>
                </a:solidFill>
              </a:rPr>
              <a:t>…</a:t>
            </a:r>
            <a:r>
              <a:rPr lang="it-IT" b="0" dirty="0" err="1">
                <a:solidFill>
                  <a:srgbClr val="002060"/>
                </a:solidFill>
              </a:rPr>
              <a:t>trough</a:t>
            </a:r>
            <a:r>
              <a:rPr lang="it-IT" b="0" dirty="0">
                <a:solidFill>
                  <a:srgbClr val="002060"/>
                </a:solidFill>
              </a:rPr>
              <a:t> Zr, Nb and </a:t>
            </a:r>
            <a:r>
              <a:rPr lang="it-IT" b="0" dirty="0" err="1">
                <a:solidFill>
                  <a:srgbClr val="002060"/>
                </a:solidFill>
              </a:rPr>
              <a:t>Mo</a:t>
            </a:r>
            <a:r>
              <a:rPr lang="it-IT" b="0" dirty="0">
                <a:solidFill>
                  <a:srgbClr val="002060"/>
                </a:solidFill>
              </a:rPr>
              <a:t> isotope</a:t>
            </a:r>
          </a:p>
          <a:p>
            <a:endParaRPr lang="it-IT" b="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A288EB2C-5856-3B44-9E81-66ECFC587B0B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172995" y="5711341"/>
                <a:ext cx="11846010" cy="990491"/>
              </a:xfrm>
            </p:spPr>
            <p:txBody>
              <a:bodyPr numCol="2">
                <a:normAutofit fontScale="85000" lnSpcReduction="10000"/>
              </a:bodyPr>
              <a:lstStyle/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dirty="0">
                    <a:solidFill>
                      <a:srgbClr val="002060"/>
                    </a:solidFill>
                    <a:latin typeface="Symbol" pitchFamily="2" charset="2"/>
                  </a:rPr>
                  <a:t>s</a:t>
                </a:r>
                <a:r>
                  <a:rPr lang="it-IT" sz="2000" baseline="-25000" dirty="0">
                    <a:solidFill>
                      <a:srgbClr val="002060"/>
                    </a:solidFill>
                  </a:rPr>
                  <a:t>(</a:t>
                </a:r>
                <a:r>
                  <a:rPr lang="it-IT" sz="2000" baseline="-25000" dirty="0" err="1">
                    <a:solidFill>
                      <a:srgbClr val="002060"/>
                    </a:solidFill>
                  </a:rPr>
                  <a:t>n,</a:t>
                </a:r>
                <a:r>
                  <a:rPr lang="it-IT" sz="2000" baseline="-25000" dirty="0" err="1">
                    <a:solidFill>
                      <a:srgbClr val="002060"/>
                    </a:solidFill>
                    <a:latin typeface="Symbol" pitchFamily="2" charset="2"/>
                  </a:rPr>
                  <a:t>g</a:t>
                </a:r>
                <a:r>
                  <a:rPr lang="it-IT" sz="2000" baseline="-25000" dirty="0">
                    <a:solidFill>
                      <a:srgbClr val="002060"/>
                    </a:solidFill>
                  </a:rPr>
                  <a:t>)</a:t>
                </a:r>
                <a:r>
                  <a:rPr lang="it-IT" sz="2000" dirty="0">
                    <a:solidFill>
                      <a:srgbClr val="002060"/>
                    </a:solidFill>
                  </a:rPr>
                  <a:t>(</a:t>
                </a:r>
                <a:r>
                  <a:rPr lang="it-IT" sz="2000" baseline="30000" dirty="0">
                    <a:solidFill>
                      <a:srgbClr val="002060"/>
                    </a:solidFill>
                  </a:rPr>
                  <a:t>91,92,93,94,96</a:t>
                </a:r>
                <a:r>
                  <a:rPr lang="it-IT" sz="2000" dirty="0">
                    <a:solidFill>
                      <a:srgbClr val="002060"/>
                    </a:solidFill>
                  </a:rPr>
                  <a:t>Zr) 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measured</a:t>
                </a:r>
                <a:endParaRPr lang="it-IT" sz="2000" dirty="0">
                  <a:solidFill>
                    <a:srgbClr val="002060"/>
                  </a:solidFill>
                </a:endParaRP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dirty="0" err="1">
                    <a:solidFill>
                      <a:srgbClr val="002060"/>
                    </a:solidFill>
                    <a:latin typeface="Symbol" pitchFamily="2" charset="2"/>
                  </a:rPr>
                  <a:t>s</a:t>
                </a:r>
                <a:r>
                  <a:rPr lang="it-IT" sz="2000" baseline="-25000" dirty="0">
                    <a:solidFill>
                      <a:srgbClr val="002060"/>
                    </a:solidFill>
                  </a:rPr>
                  <a:t>(</a:t>
                </a:r>
                <a:r>
                  <a:rPr lang="it-IT" sz="2000" baseline="-25000" dirty="0" err="1">
                    <a:solidFill>
                      <a:srgbClr val="002060"/>
                    </a:solidFill>
                  </a:rPr>
                  <a:t>n,</a:t>
                </a:r>
                <a:r>
                  <a:rPr lang="it-IT" sz="2000" baseline="-25000" dirty="0" err="1">
                    <a:solidFill>
                      <a:srgbClr val="002060"/>
                    </a:solidFill>
                    <a:latin typeface="Symbol" pitchFamily="2" charset="2"/>
                  </a:rPr>
                  <a:t>g</a:t>
                </a:r>
                <a:r>
                  <a:rPr lang="it-IT" sz="2000" baseline="-25000" dirty="0">
                    <a:solidFill>
                      <a:srgbClr val="002060"/>
                    </a:solidFill>
                  </a:rPr>
                  <a:t>)</a:t>
                </a:r>
                <a:r>
                  <a:rPr lang="it-IT" sz="2000" dirty="0">
                    <a:solidFill>
                      <a:srgbClr val="002060"/>
                    </a:solidFill>
                  </a:rPr>
                  <a:t>(</a:t>
                </a:r>
                <a:r>
                  <a:rPr lang="it-IT" sz="2000" baseline="30000" dirty="0">
                    <a:solidFill>
                      <a:srgbClr val="002060"/>
                    </a:solidFill>
                  </a:rPr>
                  <a:t>95</a:t>
                </a:r>
                <a:r>
                  <a:rPr lang="it-IT" sz="2000" dirty="0">
                    <a:solidFill>
                      <a:srgbClr val="002060"/>
                    </a:solidFill>
                  </a:rPr>
                  <a:t>Zr)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theoretical</a:t>
                </a:r>
                <a:r>
                  <a:rPr lang="it-IT" sz="2000" dirty="0">
                    <a:solidFill>
                      <a:srgbClr val="00206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calculated</a:t>
                </a:r>
                <a:r>
                  <a:rPr lang="it-IT" sz="2000" dirty="0">
                    <a:solidFill>
                      <a:srgbClr val="002060"/>
                    </a:solidFill>
                  </a:rPr>
                  <a:t> (25-50% of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uncertainties</a:t>
                </a:r>
                <a:r>
                  <a:rPr lang="it-IT" sz="2000" dirty="0">
                    <a:solidFill>
                      <a:srgbClr val="002060"/>
                    </a:solidFill>
                  </a:rPr>
                  <a:t>)</a:t>
                </a: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dirty="0">
                    <a:solidFill>
                      <a:srgbClr val="002060"/>
                    </a:solidFill>
                  </a:rPr>
                  <a:t>data by BNL are on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average</a:t>
                </a:r>
                <a:r>
                  <a:rPr lang="it-IT" sz="2000" dirty="0">
                    <a:solidFill>
                      <a:srgbClr val="00206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lareger</a:t>
                </a:r>
                <a:r>
                  <a:rPr lang="it-IT" sz="2000" dirty="0">
                    <a:solidFill>
                      <a:srgbClr val="002060"/>
                    </a:solidFill>
                  </a:rPr>
                  <a:t> by 30% (&gt; </a:t>
                </a:r>
                <a:r>
                  <a:rPr lang="it-IT" sz="2000" baseline="30000" dirty="0">
                    <a:solidFill>
                      <a:srgbClr val="002060"/>
                    </a:solidFill>
                  </a:rPr>
                  <a:t>96</a:t>
                </a:r>
                <a:r>
                  <a:rPr lang="it-IT" sz="2000" dirty="0">
                    <a:solidFill>
                      <a:srgbClr val="002060"/>
                    </a:solidFill>
                  </a:rPr>
                  <a:t>Zr and &lt;</a:t>
                </a:r>
                <a:r>
                  <a:rPr lang="it-IT" sz="2000" baseline="30000" dirty="0">
                    <a:solidFill>
                      <a:srgbClr val="002060"/>
                    </a:solidFill>
                  </a:rPr>
                  <a:t>95</a:t>
                </a:r>
                <a:r>
                  <a:rPr lang="it-IT" sz="2000" dirty="0">
                    <a:solidFill>
                      <a:srgbClr val="002060"/>
                    </a:solidFill>
                  </a:rPr>
                  <a:t>Mo).</a:t>
                </a: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baseline="30000" dirty="0">
                    <a:solidFill>
                      <a:srgbClr val="002060"/>
                    </a:solidFill>
                    <a:latin typeface="Helvetica" pitchFamily="2" charset="0"/>
                  </a:rPr>
                  <a:t>93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Nb branching (305 </a:t>
                </a:r>
                <a:r>
                  <a:rPr lang="it-IT" sz="2000" dirty="0" err="1">
                    <a:solidFill>
                      <a:srgbClr val="002060"/>
                    </a:solidFill>
                    <a:latin typeface="Helvetica" pitchFamily="2" charset="0"/>
                  </a:rPr>
                  <a:t>keV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) </a:t>
                </a:r>
                <a:r>
                  <a:rPr lang="it-IT" sz="2000" i="1" dirty="0">
                    <a:solidFill>
                      <a:srgbClr val="002060"/>
                    </a:solidFill>
                    <a:latin typeface="Helvetica" pitchFamily="2" charset="0"/>
                  </a:rPr>
                  <a:t>t</a:t>
                </a:r>
                <a:r>
                  <a:rPr lang="it-IT" sz="2000" i="1" baseline="-25000" dirty="0">
                    <a:solidFill>
                      <a:srgbClr val="002060"/>
                    </a:solidFill>
                    <a:latin typeface="Helvetica" pitchFamily="2" charset="0"/>
                  </a:rPr>
                  <a:t>1/2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4.5h</a:t>
                </a: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baseline="30000" dirty="0">
                    <a:solidFill>
                      <a:srgbClr val="002060"/>
                    </a:solidFill>
                    <a:latin typeface="Helvetica" pitchFamily="2" charset="0"/>
                  </a:rPr>
                  <a:t>93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Nb </a:t>
                </a:r>
                <a:r>
                  <a:rPr lang="it-IT" sz="2000" baseline="30000" dirty="0">
                    <a:solidFill>
                      <a:srgbClr val="002060"/>
                    </a:solidFill>
                    <a:latin typeface="Helvetica" pitchFamily="2" charset="0"/>
                  </a:rPr>
                  <a:t>g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 </a:t>
                </a:r>
                <a:r>
                  <a:rPr lang="it-IT" sz="2000" i="1" dirty="0">
                    <a:solidFill>
                      <a:srgbClr val="002060"/>
                    </a:solidFill>
                    <a:latin typeface="Helvetica" pitchFamily="2" charset="0"/>
                  </a:rPr>
                  <a:t>t</a:t>
                </a:r>
                <a:r>
                  <a:rPr lang="it-IT" sz="2000" i="1" baseline="-25000" dirty="0">
                    <a:solidFill>
                      <a:srgbClr val="002060"/>
                    </a:solidFill>
                    <a:latin typeface="Helvetica" pitchFamily="2" charset="0"/>
                  </a:rPr>
                  <a:t>1/2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1.6 </a:t>
                </a:r>
                <a:r>
                  <a:rPr lang="it-IT" sz="2000" dirty="0" err="1">
                    <a:solidFill>
                      <a:srgbClr val="002060"/>
                    </a:solidFill>
                    <a:latin typeface="Helvetica" pitchFamily="2" charset="0"/>
                  </a:rPr>
                  <a:t>Gyr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does</a:t>
                </a:r>
                <a:r>
                  <a:rPr lang="it-IT" sz="2000" dirty="0">
                    <a:solidFill>
                      <a:srgbClr val="00206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not</a:t>
                </a:r>
                <a:r>
                  <a:rPr lang="it-IT" sz="2000" dirty="0">
                    <a:solidFill>
                      <a:srgbClr val="00206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decrease</a:t>
                </a:r>
                <a:r>
                  <a:rPr lang="it-IT" sz="2000" dirty="0">
                    <a:solidFill>
                      <a:srgbClr val="002060"/>
                    </a:solidFill>
                  </a:rPr>
                  <a:t> with T</a:t>
                </a:r>
              </a:p>
            </p:txBody>
          </p:sp>
        </mc:Choice>
        <mc:Fallback xmlns="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A288EB2C-5856-3B44-9E81-66ECFC587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172995" y="5711341"/>
                <a:ext cx="11846010" cy="990491"/>
              </a:xfrm>
              <a:blipFill>
                <a:blip r:embed="rId3"/>
                <a:stretch>
                  <a:fillRect l="-214" t="-7595" b="-75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tangolo 7">
            <a:extLst>
              <a:ext uri="{FF2B5EF4-FFF2-40B4-BE49-F238E27FC236}">
                <a16:creationId xmlns:a16="http://schemas.microsoft.com/office/drawing/2014/main" id="{A92E3E8B-E3C7-D84A-902B-635606EC764F}"/>
              </a:ext>
            </a:extLst>
          </p:cNvPr>
          <p:cNvSpPr/>
          <p:nvPr/>
        </p:nvSpPr>
        <p:spPr>
          <a:xfrm>
            <a:off x="5768010" y="5151232"/>
            <a:ext cx="22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it-IT" sz="1400" dirty="0"/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it-IT" sz="1400" dirty="0"/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it-IT" sz="1400" dirty="0"/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it-IT" sz="1400" dirty="0">
              <a:latin typeface="Helvetica" pitchFamily="2" charset="0"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1AE6DF5-91A9-EB44-8E54-2E41351BF987}"/>
              </a:ext>
            </a:extLst>
          </p:cNvPr>
          <p:cNvSpPr txBox="1">
            <a:spLocks/>
          </p:cNvSpPr>
          <p:nvPr/>
        </p:nvSpPr>
        <p:spPr>
          <a:xfrm>
            <a:off x="345989" y="31487"/>
            <a:ext cx="116647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002060"/>
                </a:solidFill>
              </a:rPr>
              <a:t>More  </a:t>
            </a:r>
            <a:r>
              <a:rPr lang="it-IT" sz="4000" b="1" dirty="0" err="1">
                <a:solidFill>
                  <a:srgbClr val="002060"/>
                </a:solidFill>
              </a:rPr>
              <a:t>branchings</a:t>
            </a:r>
            <a:r>
              <a:rPr lang="it-IT" sz="4000" b="1" dirty="0">
                <a:solidFill>
                  <a:srgbClr val="002060"/>
                </a:solidFill>
              </a:rPr>
              <a:t> in the </a:t>
            </a:r>
            <a:r>
              <a:rPr lang="it-IT" sz="4000" b="1" dirty="0" err="1">
                <a:solidFill>
                  <a:srgbClr val="002060"/>
                </a:solidFill>
              </a:rPr>
              <a:t>s-process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nucleosynthesis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path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50351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4BC6C38-46C0-AB44-8916-AE3093508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207093"/>
            <a:ext cx="10905066" cy="444381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9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317121-BEF4-124D-A02B-A84AA36E3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918" y="1072798"/>
            <a:ext cx="5157787" cy="823912"/>
          </a:xfrm>
        </p:spPr>
        <p:txBody>
          <a:bodyPr>
            <a:normAutofit/>
          </a:bodyPr>
          <a:lstStyle/>
          <a:p>
            <a:r>
              <a:rPr lang="it-IT" b="0" dirty="0">
                <a:solidFill>
                  <a:srgbClr val="002060"/>
                </a:solidFill>
              </a:rPr>
              <a:t>…</a:t>
            </a:r>
            <a:r>
              <a:rPr lang="it-IT" b="0" dirty="0" err="1">
                <a:solidFill>
                  <a:srgbClr val="002060"/>
                </a:solidFill>
              </a:rPr>
              <a:t>trough</a:t>
            </a:r>
            <a:r>
              <a:rPr lang="it-IT" b="0" dirty="0">
                <a:solidFill>
                  <a:srgbClr val="002060"/>
                </a:solidFill>
              </a:rPr>
              <a:t> Zr, Nb and </a:t>
            </a:r>
            <a:r>
              <a:rPr lang="it-IT" b="0" dirty="0" err="1">
                <a:solidFill>
                  <a:srgbClr val="002060"/>
                </a:solidFill>
              </a:rPr>
              <a:t>Mo</a:t>
            </a:r>
            <a:r>
              <a:rPr lang="it-IT" b="0" dirty="0">
                <a:solidFill>
                  <a:srgbClr val="002060"/>
                </a:solidFill>
              </a:rPr>
              <a:t> isotope</a:t>
            </a:r>
          </a:p>
          <a:p>
            <a:endParaRPr lang="it-IT" b="0" dirty="0">
              <a:solidFill>
                <a:srgbClr val="002060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1AE6DF5-91A9-EB44-8E54-2E41351BF987}"/>
              </a:ext>
            </a:extLst>
          </p:cNvPr>
          <p:cNvSpPr txBox="1">
            <a:spLocks/>
          </p:cNvSpPr>
          <p:nvPr/>
        </p:nvSpPr>
        <p:spPr>
          <a:xfrm>
            <a:off x="345989" y="31487"/>
            <a:ext cx="116647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002060"/>
                </a:solidFill>
              </a:rPr>
              <a:t>More  </a:t>
            </a:r>
            <a:r>
              <a:rPr lang="it-IT" sz="4000" b="1" dirty="0" err="1">
                <a:solidFill>
                  <a:srgbClr val="002060"/>
                </a:solidFill>
              </a:rPr>
              <a:t>branchings</a:t>
            </a:r>
            <a:r>
              <a:rPr lang="it-IT" sz="4000" b="1" dirty="0">
                <a:solidFill>
                  <a:srgbClr val="002060"/>
                </a:solidFill>
              </a:rPr>
              <a:t> in the </a:t>
            </a:r>
            <a:r>
              <a:rPr lang="it-IT" sz="4000" b="1" dirty="0" err="1">
                <a:solidFill>
                  <a:srgbClr val="002060"/>
                </a:solidFill>
              </a:rPr>
              <a:t>s-process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nucleosynthesis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path</a:t>
            </a:r>
            <a:endParaRPr lang="it-IT" sz="4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C552F13-3F29-7E4B-AA78-C9B351841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97994"/>
            <a:ext cx="8363962" cy="25773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E901B9B-4838-3246-B559-BE4208397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35" y="1649339"/>
            <a:ext cx="7993091" cy="2577364"/>
          </a:xfrm>
          <a:prstGeom prst="rect">
            <a:avLst/>
          </a:prstGeom>
        </p:spPr>
      </p:pic>
      <p:sp>
        <p:nvSpPr>
          <p:cNvPr id="13" name="Angolo ripiegato 12">
            <a:extLst>
              <a:ext uri="{FF2B5EF4-FFF2-40B4-BE49-F238E27FC236}">
                <a16:creationId xmlns:a16="http://schemas.microsoft.com/office/drawing/2014/main" id="{2C239B39-AED5-D34B-AFCF-721C3B79DC34}"/>
              </a:ext>
            </a:extLst>
          </p:cNvPr>
          <p:cNvSpPr/>
          <p:nvPr/>
        </p:nvSpPr>
        <p:spPr>
          <a:xfrm>
            <a:off x="9026674" y="1649340"/>
            <a:ext cx="2560983" cy="359852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  <a:p>
            <a:pPr algn="ctr"/>
            <a:r>
              <a:rPr lang="it-IT" sz="2400" dirty="0" err="1"/>
              <a:t>Those</a:t>
            </a:r>
            <a:r>
              <a:rPr lang="it-IT" sz="2400" dirty="0"/>
              <a:t> are </a:t>
            </a:r>
            <a:r>
              <a:rPr lang="it-IT" sz="2400" dirty="0" err="1"/>
              <a:t>among</a:t>
            </a:r>
            <a:r>
              <a:rPr lang="it-IT" sz="2400" dirty="0"/>
              <a:t> the best </a:t>
            </a:r>
            <a:r>
              <a:rPr lang="it-IT" sz="2400" dirty="0" err="1"/>
              <a:t>fits</a:t>
            </a:r>
            <a:r>
              <a:rPr lang="it-IT" sz="2400" dirty="0"/>
              <a:t> to </a:t>
            </a:r>
            <a:r>
              <a:rPr lang="it-IT" sz="2400" dirty="0" err="1"/>
              <a:t>SiC</a:t>
            </a:r>
            <a:r>
              <a:rPr lang="it-IT" sz="2400" dirty="0"/>
              <a:t> </a:t>
            </a:r>
            <a:r>
              <a:rPr lang="it-IT" sz="2400" dirty="0" err="1"/>
              <a:t>grain</a:t>
            </a:r>
            <a:r>
              <a:rPr lang="it-IT" sz="2400" dirty="0"/>
              <a:t> </a:t>
            </a:r>
            <a:r>
              <a:rPr lang="it-IT" sz="2400" dirty="0" err="1"/>
              <a:t>abundances</a:t>
            </a:r>
            <a:r>
              <a:rPr lang="it-IT" sz="2400" dirty="0"/>
              <a:t> in </a:t>
            </a:r>
            <a:r>
              <a:rPr lang="it-IT" sz="2400" dirty="0" err="1"/>
              <a:t>literature</a:t>
            </a:r>
            <a:r>
              <a:rPr lang="it-IT" sz="2400" dirty="0"/>
              <a:t>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could</a:t>
            </a:r>
            <a:r>
              <a:rPr lang="it-IT" sz="2400" dirty="0"/>
              <a:t> be </a:t>
            </a:r>
            <a:r>
              <a:rPr lang="it-IT" sz="2400" dirty="0" err="1"/>
              <a:t>improved</a:t>
            </a:r>
            <a:r>
              <a:rPr lang="it-IT" sz="2400" dirty="0"/>
              <a:t> by </a:t>
            </a:r>
            <a:r>
              <a:rPr lang="it-IT" sz="2400" dirty="0" err="1"/>
              <a:t>better</a:t>
            </a:r>
            <a:r>
              <a:rPr lang="it-IT" sz="2400" dirty="0"/>
              <a:t> </a:t>
            </a:r>
            <a:r>
              <a:rPr lang="it-IT" sz="2400" dirty="0" err="1"/>
              <a:t>nuclear</a:t>
            </a:r>
            <a:r>
              <a:rPr lang="it-IT" sz="2400" dirty="0"/>
              <a:t> </a:t>
            </a:r>
            <a:r>
              <a:rPr lang="it-IT" sz="2400" dirty="0" err="1"/>
              <a:t>physics</a:t>
            </a:r>
            <a:r>
              <a:rPr lang="it-IT" sz="2400" dirty="0"/>
              <a:t> data 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1094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EAE0ADD-5748-7841-8459-9451D81DA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504"/>
            <a:ext cx="10515600" cy="5769459"/>
          </a:xfrm>
        </p:spPr>
        <p:txBody>
          <a:bodyPr>
            <a:normAutofit fontScale="475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dirty="0">
                <a:solidFill>
                  <a:srgbClr val="000000"/>
                </a:solidFill>
                <a:latin typeface="Roboto" panose="02000000000000000000" pitchFamily="2" charset="0"/>
              </a:rPr>
              <a:t>Seminario Osservatorio Astronomico di Roma - Aula </a:t>
            </a:r>
            <a:r>
              <a:rPr lang="it-IT" altLang="it-IT" sz="1400" dirty="0" err="1">
                <a:solidFill>
                  <a:srgbClr val="000000"/>
                </a:solidFill>
                <a:latin typeface="Roboto" panose="02000000000000000000" pitchFamily="2" charset="0"/>
              </a:rPr>
              <a:t>Gratton</a:t>
            </a:r>
            <a:b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</a:br>
            <a:endParaRPr lang="it-IT" altLang="it-IT" sz="1200" dirty="0"/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dirty="0">
                <a:solidFill>
                  <a:srgbClr val="000000"/>
                </a:solidFill>
                <a:latin typeface=" sans-serif"/>
              </a:rPr>
              <a:t>                                                 </a:t>
            </a:r>
            <a:r>
              <a:rPr lang="it-IT" altLang="it-IT" dirty="0" err="1">
                <a:solidFill>
                  <a:srgbClr val="000000"/>
                </a:solidFill>
                <a:latin typeface=" sans-serif"/>
              </a:rPr>
              <a:t>Monday</a:t>
            </a:r>
            <a:r>
              <a:rPr lang="it-IT" altLang="it-IT" b="1" dirty="0">
                <a:solidFill>
                  <a:srgbClr val="000000"/>
                </a:solidFill>
                <a:latin typeface="Roboto" panose="02000000000000000000" pitchFamily="2" charset="0"/>
              </a:rPr>
              <a:t> 20 </a:t>
            </a:r>
            <a:r>
              <a:rPr lang="it-IT" altLang="it-IT" b="1" dirty="0" err="1">
                <a:solidFill>
                  <a:srgbClr val="000000"/>
                </a:solidFill>
                <a:latin typeface="Roboto" panose="02000000000000000000" pitchFamily="2" charset="0"/>
              </a:rPr>
              <a:t>December</a:t>
            </a:r>
            <a:r>
              <a:rPr lang="it-IT" altLang="it-IT" dirty="0">
                <a:solidFill>
                  <a:srgbClr val="000000"/>
                </a:solidFill>
                <a:latin typeface=" sans-serif"/>
              </a:rPr>
              <a:t> - </a:t>
            </a:r>
            <a:r>
              <a:rPr lang="it-IT" altLang="it-IT" b="1" dirty="0">
                <a:solidFill>
                  <a:srgbClr val="000000"/>
                </a:solidFill>
                <a:latin typeface="Roboto" panose="02000000000000000000" pitchFamily="2" charset="0"/>
              </a:rPr>
              <a:t>14:30 </a:t>
            </a: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dirty="0">
                <a:solidFill>
                  <a:srgbClr val="000000"/>
                </a:solidFill>
                <a:latin typeface="Roboto" panose="02000000000000000000" pitchFamily="2" charset="0"/>
              </a:rPr>
              <a:t>  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it-IT" altLang="it-IT" dirty="0">
                <a:solidFill>
                  <a:srgbClr val="000000"/>
                </a:solidFill>
                <a:latin typeface="Roboto" panose="02000000000000000000" pitchFamily="2" charset="0"/>
              </a:rPr>
            </a:b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u="sng" dirty="0">
                <a:solidFill>
                  <a:srgbClr val="000000"/>
                </a:solidFill>
                <a:latin typeface="Roboto" panose="02000000000000000000" pitchFamily="2" charset="0"/>
              </a:rPr>
              <a:t>Speaker</a:t>
            </a:r>
            <a:r>
              <a:rPr lang="it-IT" altLang="it-IT" dirty="0">
                <a:solidFill>
                  <a:srgbClr val="000000"/>
                </a:solidFill>
                <a:latin typeface="Roboto" panose="02000000000000000000" pitchFamily="2" charset="0"/>
              </a:rPr>
              <a:t>:  </a:t>
            </a:r>
            <a:r>
              <a:rPr lang="it-IT" altLang="it-IT" b="1" dirty="0">
                <a:solidFill>
                  <a:srgbClr val="000000"/>
                </a:solidFill>
                <a:latin typeface="Roboto" panose="02000000000000000000" pitchFamily="2" charset="0"/>
              </a:rPr>
              <a:t>Sara Palmerini </a:t>
            </a:r>
            <a:r>
              <a:rPr lang="it-IT" altLang="it-IT" dirty="0">
                <a:solidFill>
                  <a:srgbClr val="333333"/>
                </a:solidFill>
                <a:latin typeface=" sans-serif"/>
              </a:rPr>
              <a:t>(Università di Perugia)</a:t>
            </a: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it-IT" altLang="it-IT" sz="1600" dirty="0">
                <a:solidFill>
                  <a:srgbClr val="000000"/>
                </a:solidFill>
                <a:latin typeface="Roboto" panose="02000000000000000000" pitchFamily="2" charset="0"/>
              </a:rPr>
            </a:b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u="sng" dirty="0">
                <a:solidFill>
                  <a:srgbClr val="000000"/>
                </a:solidFill>
                <a:latin typeface="Arial" panose="020B0604020202020204" pitchFamily="34" charset="0"/>
              </a:rPr>
              <a:t>Title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r>
              <a:rPr lang="it-IT" altLang="it-IT" sz="1600" dirty="0">
                <a:solidFill>
                  <a:srgbClr val="000000"/>
                </a:solidFill>
                <a:latin typeface="Roboto" panose="02000000000000000000" pitchFamily="2" charset="0"/>
              </a:rPr>
              <a:t> 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Presolar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Grain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Isotopic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Ratios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as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Constraints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to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Nuclear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and Stellar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Parameters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Asymptotic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Giant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Branch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Star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Nucleosynthesis</a:t>
            </a: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u="sng" dirty="0" err="1">
                <a:solidFill>
                  <a:srgbClr val="000000"/>
                </a:solidFill>
                <a:latin typeface="Roboto" panose="02000000000000000000" pitchFamily="2" charset="0"/>
              </a:rPr>
              <a:t>Abstract</a:t>
            </a:r>
            <a:r>
              <a:rPr lang="it-IT" altLang="it-IT" dirty="0">
                <a:solidFill>
                  <a:srgbClr val="000000"/>
                </a:solidFill>
                <a:latin typeface="Roboto" panose="02000000000000000000" pitchFamily="2" charset="0"/>
              </a:rPr>
              <a:t>:  </a:t>
            </a: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Presolar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grains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that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form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their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dusty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envelope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provide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most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valuable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constraints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to AGB star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nucleosynthesis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Recent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models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show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that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magnetic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flux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-tube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buoyancy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can account for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crucial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properties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of the star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nucleosynthesis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low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mass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AGBs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(M ≤3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Mo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Our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model of AGB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nucleosynthesis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coupled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with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magnetic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mixing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works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in to account for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isotopic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admixtures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presolar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grains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form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both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O- and C-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rich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environment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. </a:t>
            </a:r>
            <a:b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In the first case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magnetic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mixing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will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be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shown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to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well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reproduce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for the large 18O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depletion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and 26Al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enrichment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found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group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2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oxide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grains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. In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other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, the output of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nucleosynthesis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models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AGBs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with a 13C pocket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generated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by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magnetic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buoyancy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address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s-element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isotopic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mix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recorded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MainStream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SiC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grains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. In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this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framework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,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suggestion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that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AGB stellar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envelopes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may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preserve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C-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rich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domains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condition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needed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for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formation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presolar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SiC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grains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even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when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their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average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composition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O-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rich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emerges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Despite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peculiarity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our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models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allows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us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to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achieve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fits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to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presolar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grain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data of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very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high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quality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improvements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in the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nuclear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physics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input are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needed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to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permit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better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agreements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with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measured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isotopic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ratios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also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to help in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deciding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among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remaining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model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ambiguities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b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</a:b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</a:b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</a:b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dirty="0">
                <a:solidFill>
                  <a:srgbClr val="222222"/>
                </a:solidFill>
                <a:latin typeface="Helvetica" pitchFamily="2" charset="0"/>
              </a:rPr>
              <a:t>The seminar </a:t>
            </a:r>
            <a:r>
              <a:rPr lang="it-IT" altLang="it-IT" sz="1400" dirty="0" err="1">
                <a:solidFill>
                  <a:srgbClr val="222222"/>
                </a:solidFill>
                <a:latin typeface="Helvetica" pitchFamily="2" charset="0"/>
              </a:rPr>
              <a:t>will</a:t>
            </a:r>
            <a:r>
              <a:rPr lang="it-IT" altLang="it-IT" sz="1400" dirty="0">
                <a:solidFill>
                  <a:srgbClr val="222222"/>
                </a:solidFill>
                <a:latin typeface="Helvetica" pitchFamily="2" charset="0"/>
              </a:rPr>
              <a:t> be </a:t>
            </a:r>
            <a:r>
              <a:rPr lang="it-IT" altLang="it-IT" sz="1400" dirty="0" err="1">
                <a:solidFill>
                  <a:srgbClr val="222222"/>
                </a:solidFill>
                <a:latin typeface="Helvetica" pitchFamily="2" charset="0"/>
              </a:rPr>
              <a:t>also</a:t>
            </a:r>
            <a:r>
              <a:rPr lang="it-IT" altLang="it-IT" sz="1400" dirty="0">
                <a:solidFill>
                  <a:srgbClr val="222222"/>
                </a:solidFill>
                <a:latin typeface="Helvetica" pitchFamily="2" charset="0"/>
              </a:rPr>
              <a:t> </a:t>
            </a:r>
            <a:r>
              <a:rPr lang="it-IT" altLang="it-IT" sz="1400" dirty="0" err="1">
                <a:solidFill>
                  <a:srgbClr val="222222"/>
                </a:solidFill>
                <a:latin typeface="Helvetica" pitchFamily="2" charset="0"/>
              </a:rPr>
              <a:t>given</a:t>
            </a:r>
            <a:r>
              <a:rPr lang="it-IT" altLang="it-IT" sz="1400" dirty="0">
                <a:solidFill>
                  <a:srgbClr val="222222"/>
                </a:solidFill>
                <a:latin typeface="Helvetica" pitchFamily="2" charset="0"/>
              </a:rPr>
              <a:t> </a:t>
            </a:r>
            <a:r>
              <a:rPr lang="it-IT" altLang="it-IT" sz="1400" dirty="0" err="1">
                <a:solidFill>
                  <a:srgbClr val="222222"/>
                </a:solidFill>
                <a:latin typeface="Helvetica" pitchFamily="2" charset="0"/>
              </a:rPr>
              <a:t>remotely</a:t>
            </a:r>
            <a:r>
              <a:rPr lang="it-IT" altLang="it-IT" sz="1400" dirty="0">
                <a:solidFill>
                  <a:srgbClr val="222222"/>
                </a:solidFill>
                <a:latin typeface="Helvetica" pitchFamily="2" charset="0"/>
              </a:rPr>
              <a:t> </a:t>
            </a:r>
            <a:r>
              <a:rPr lang="it-IT" altLang="it-IT" sz="1400" dirty="0" err="1">
                <a:solidFill>
                  <a:srgbClr val="222222"/>
                </a:solidFill>
                <a:latin typeface="Helvetica" pitchFamily="2" charset="0"/>
              </a:rPr>
              <a:t>using</a:t>
            </a:r>
            <a:r>
              <a:rPr lang="it-IT" altLang="it-IT" sz="1400" dirty="0">
                <a:solidFill>
                  <a:srgbClr val="222222"/>
                </a:solidFill>
                <a:latin typeface="Helvetica" pitchFamily="2" charset="0"/>
              </a:rPr>
              <a:t> Google </a:t>
            </a:r>
            <a:r>
              <a:rPr lang="it-IT" altLang="it-IT" sz="1400" dirty="0" err="1">
                <a:solidFill>
                  <a:srgbClr val="222222"/>
                </a:solidFill>
                <a:latin typeface="Helvetica" pitchFamily="2" charset="0"/>
              </a:rPr>
              <a:t>Meet</a:t>
            </a:r>
            <a:r>
              <a:rPr lang="it-IT" altLang="it-IT" sz="1400" dirty="0">
                <a:solidFill>
                  <a:srgbClr val="222222"/>
                </a:solidFill>
                <a:latin typeface="Helvetica" pitchFamily="2" charset="0"/>
              </a:rPr>
              <a:t>. To </a:t>
            </a:r>
            <a:r>
              <a:rPr lang="it-IT" altLang="it-IT" sz="1400" dirty="0" err="1">
                <a:solidFill>
                  <a:srgbClr val="222222"/>
                </a:solidFill>
                <a:latin typeface="Helvetica" pitchFamily="2" charset="0"/>
              </a:rPr>
              <a:t>connect</a:t>
            </a:r>
            <a:r>
              <a:rPr lang="it-IT" altLang="it-IT" sz="1400" dirty="0">
                <a:solidFill>
                  <a:srgbClr val="222222"/>
                </a:solidFill>
                <a:latin typeface="Helvetica" pitchFamily="2" charset="0"/>
              </a:rPr>
              <a:t> use the </a:t>
            </a:r>
            <a:r>
              <a:rPr lang="it-IT" altLang="it-IT" sz="1400" dirty="0" err="1">
                <a:solidFill>
                  <a:srgbClr val="222222"/>
                </a:solidFill>
                <a:latin typeface="Helvetica" pitchFamily="2" charset="0"/>
              </a:rPr>
              <a:t>following</a:t>
            </a:r>
            <a:r>
              <a:rPr lang="it-IT" altLang="it-IT" sz="1400" dirty="0">
                <a:solidFill>
                  <a:srgbClr val="222222"/>
                </a:solidFill>
                <a:latin typeface="Helvetica" pitchFamily="2" charset="0"/>
              </a:rPr>
              <a:t> link:</a:t>
            </a:r>
            <a:b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</a:b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  <a:t>  </a:t>
            </a:r>
            <a:r>
              <a:rPr lang="it-IT" altLang="it-IT" sz="4000" dirty="0">
                <a:solidFill>
                  <a:srgbClr val="000000"/>
                </a:solidFill>
                <a:latin typeface="Helvetica" pitchFamily="2" charset="0"/>
              </a:rPr>
              <a:t>     </a:t>
            </a:r>
            <a: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  <a:t> 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  <a:t>                        </a:t>
            </a:r>
            <a:r>
              <a:rPr lang="it-IT" altLang="it-IT" sz="2400" b="1" dirty="0">
                <a:solidFill>
                  <a:srgbClr val="000000"/>
                </a:solidFill>
                <a:latin typeface="Menlo" panose="020B0609030804020204" pitchFamily="49" charset="0"/>
                <a:hlinkClick r:id="rId2"/>
              </a:rPr>
              <a:t>meet.google.com/zev-pdvv-gku</a:t>
            </a: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b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</a:b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dirty="0">
                <a:solidFill>
                  <a:srgbClr val="000000"/>
                </a:solidFill>
                <a:latin typeface="Helvetica" pitchFamily="2" charset="0"/>
              </a:rPr>
              <a:t> 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Mute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microphone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disable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webcam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joining</a:t>
            </a:r>
            <a:endParaRPr lang="it-IT" altLang="it-IT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Q&amp;A session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end of the talk. Post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chat and the moderator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endParaRPr lang="it-IT" altLang="it-IT" sz="36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154F0F1-B1D6-4F4F-A541-8B7E8229C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42734606-4AEE-CD44-8F6B-440902FB6E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1341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37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A7484A-D2DF-7840-AA64-918CD87A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65" y="248001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</a:rPr>
              <a:t>AGB </a:t>
            </a:r>
            <a:r>
              <a:rPr lang="it-IT" b="1" dirty="0" err="1">
                <a:solidFill>
                  <a:srgbClr val="002060"/>
                </a:solidFill>
              </a:rPr>
              <a:t>stars</a:t>
            </a:r>
            <a:r>
              <a:rPr lang="it-IT" b="1" dirty="0">
                <a:solidFill>
                  <a:srgbClr val="002060"/>
                </a:solidFill>
              </a:rPr>
              <a:t>, </a:t>
            </a:r>
            <a:r>
              <a:rPr lang="it-IT" b="1" dirty="0" err="1">
                <a:solidFill>
                  <a:srgbClr val="002060"/>
                </a:solidFill>
              </a:rPr>
              <a:t>s-process</a:t>
            </a:r>
            <a:r>
              <a:rPr lang="it-IT" b="1" dirty="0">
                <a:solidFill>
                  <a:srgbClr val="002060"/>
                </a:solidFill>
              </a:rPr>
              <a:t> and </a:t>
            </a:r>
            <a:r>
              <a:rPr lang="it-IT" b="1" dirty="0" err="1">
                <a:solidFill>
                  <a:srgbClr val="002060"/>
                </a:solidFill>
              </a:rPr>
              <a:t>presolar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grains</a:t>
            </a:r>
            <a:r>
              <a:rPr lang="it-IT" b="1" dirty="0">
                <a:solidFill>
                  <a:srgbClr val="002060"/>
                </a:solidFill>
              </a:rPr>
              <a:t>:</a:t>
            </a:r>
            <a:br>
              <a:rPr lang="it-IT" b="1" dirty="0">
                <a:solidFill>
                  <a:srgbClr val="002060"/>
                </a:solidFill>
              </a:rPr>
            </a:br>
            <a:r>
              <a:rPr lang="it-IT" b="1" dirty="0">
                <a:solidFill>
                  <a:srgbClr val="002060"/>
                </a:solidFill>
              </a:rPr>
              <a:t>the story so far</a:t>
            </a:r>
          </a:p>
        </p:txBody>
      </p:sp>
      <p:sp>
        <p:nvSpPr>
          <p:cNvPr id="4" name="Freccia circolare in su 3">
            <a:extLst>
              <a:ext uri="{FF2B5EF4-FFF2-40B4-BE49-F238E27FC236}">
                <a16:creationId xmlns:a16="http://schemas.microsoft.com/office/drawing/2014/main" id="{85CAFE22-9B11-A44A-AEC8-5517A5420713}"/>
              </a:ext>
            </a:extLst>
          </p:cNvPr>
          <p:cNvSpPr/>
          <p:nvPr/>
        </p:nvSpPr>
        <p:spPr>
          <a:xfrm rot="3125385">
            <a:off x="7130608" y="5123596"/>
            <a:ext cx="932017" cy="382175"/>
          </a:xfrm>
          <a:prstGeom prst="curvedUpArrow">
            <a:avLst>
              <a:gd name="adj1" fmla="val 25000"/>
              <a:gd name="adj2" fmla="val 50000"/>
              <a:gd name="adj3" fmla="val 48730"/>
            </a:avLst>
          </a:prstGeom>
          <a:solidFill>
            <a:srgbClr val="DC0000"/>
          </a:solidFill>
          <a:ln>
            <a:solidFill>
              <a:srgbClr val="D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0">
              <a:solidFill>
                <a:srgbClr val="7F7F7F"/>
              </a:solidFill>
            </a:endParaRPr>
          </a:p>
        </p:txBody>
      </p:sp>
      <p:pic>
        <p:nvPicPr>
          <p:cNvPr id="5" name="Picture 2" descr="Il nostro sistema solare sistema solare con i pianeti ei loro nomi, isolato su bianco Archivio Fotografico - 13746331">
            <a:extLst>
              <a:ext uri="{FF2B5EF4-FFF2-40B4-BE49-F238E27FC236}">
                <a16:creationId xmlns:a16="http://schemas.microsoft.com/office/drawing/2014/main" id="{733BBF28-5284-D84D-B6E3-4D4E7A8B9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3246" y="3880368"/>
            <a:ext cx="1099282" cy="1031118"/>
          </a:xfrm>
          <a:prstGeom prst="rect">
            <a:avLst/>
          </a:prstGeom>
          <a:noFill/>
        </p:spPr>
      </p:pic>
      <p:sp>
        <p:nvSpPr>
          <p:cNvPr id="6" name="Freccia circolare in su 5">
            <a:extLst>
              <a:ext uri="{FF2B5EF4-FFF2-40B4-BE49-F238E27FC236}">
                <a16:creationId xmlns:a16="http://schemas.microsoft.com/office/drawing/2014/main" id="{3058E449-C707-754E-AB2E-0E68D414E79B}"/>
              </a:ext>
            </a:extLst>
          </p:cNvPr>
          <p:cNvSpPr/>
          <p:nvPr/>
        </p:nvSpPr>
        <p:spPr>
          <a:xfrm rot="18483908" flipV="1">
            <a:off x="7046787" y="5135312"/>
            <a:ext cx="1135453" cy="290419"/>
          </a:xfrm>
          <a:prstGeom prst="curvedUpArrow">
            <a:avLst>
              <a:gd name="adj1" fmla="val 25000"/>
              <a:gd name="adj2" fmla="val 73451"/>
              <a:gd name="adj3" fmla="val 48730"/>
            </a:avLst>
          </a:prstGeom>
          <a:solidFill>
            <a:srgbClr val="DC0000"/>
          </a:solidFill>
          <a:ln>
            <a:solidFill>
              <a:srgbClr val="D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0">
              <a:solidFill>
                <a:srgbClr val="7F7F7F"/>
              </a:solidFill>
            </a:endParaRPr>
          </a:p>
        </p:txBody>
      </p:sp>
      <p:sp>
        <p:nvSpPr>
          <p:cNvPr id="7" name="Nuvola 6">
            <a:extLst>
              <a:ext uri="{FF2B5EF4-FFF2-40B4-BE49-F238E27FC236}">
                <a16:creationId xmlns:a16="http://schemas.microsoft.com/office/drawing/2014/main" id="{CC6601EA-4A34-DD43-8C7A-3C13A24154EF}"/>
              </a:ext>
            </a:extLst>
          </p:cNvPr>
          <p:cNvSpPr/>
          <p:nvPr/>
        </p:nvSpPr>
        <p:spPr>
          <a:xfrm>
            <a:off x="6873868" y="2841226"/>
            <a:ext cx="1614753" cy="1009767"/>
          </a:xfrm>
          <a:prstGeom prst="cloud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40" dirty="0">
                <a:latin typeface="Times New Roman"/>
                <a:cs typeface="Times New Roman"/>
              </a:rPr>
              <a:t>Molecular Cloud</a:t>
            </a:r>
          </a:p>
        </p:txBody>
      </p:sp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id="{0D30240B-CE8E-9C4A-A54F-B5CF78CD4358}"/>
              </a:ext>
            </a:extLst>
          </p:cNvPr>
          <p:cNvSpPr/>
          <p:nvPr/>
        </p:nvSpPr>
        <p:spPr>
          <a:xfrm rot="820980">
            <a:off x="8103015" y="3670340"/>
            <a:ext cx="305814" cy="711320"/>
          </a:xfrm>
          <a:prstGeom prst="curvedLeftArrow">
            <a:avLst/>
          </a:prstGeom>
          <a:solidFill>
            <a:srgbClr val="DC0000"/>
          </a:solidFill>
          <a:ln>
            <a:solidFill>
              <a:srgbClr val="D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0">
              <a:solidFill>
                <a:schemeClr val="tx1"/>
              </a:solidFill>
            </a:endParaRPr>
          </a:p>
        </p:txBody>
      </p:sp>
      <p:sp>
        <p:nvSpPr>
          <p:cNvPr id="9" name="Freccia circolare a sinistra 8">
            <a:extLst>
              <a:ext uri="{FF2B5EF4-FFF2-40B4-BE49-F238E27FC236}">
                <a16:creationId xmlns:a16="http://schemas.microsoft.com/office/drawing/2014/main" id="{1E480A92-6761-DE4A-B53A-EA6CFB89021B}"/>
              </a:ext>
            </a:extLst>
          </p:cNvPr>
          <p:cNvSpPr/>
          <p:nvPr/>
        </p:nvSpPr>
        <p:spPr>
          <a:xfrm rot="20919380" flipH="1">
            <a:off x="6637959" y="4639152"/>
            <a:ext cx="335616" cy="711320"/>
          </a:xfrm>
          <a:prstGeom prst="curvedLeftArrow">
            <a:avLst/>
          </a:prstGeom>
          <a:solidFill>
            <a:srgbClr val="DC0000"/>
          </a:solidFill>
          <a:ln>
            <a:solidFill>
              <a:srgbClr val="D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0">
              <a:solidFill>
                <a:srgbClr val="7F7F7F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16E6B8-189A-C14C-85A6-A6DB12933B50}"/>
              </a:ext>
            </a:extLst>
          </p:cNvPr>
          <p:cNvSpPr txBox="1"/>
          <p:nvPr/>
        </p:nvSpPr>
        <p:spPr>
          <a:xfrm>
            <a:off x="6701022" y="5544707"/>
            <a:ext cx="8741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7F7F7F"/>
                </a:solidFill>
              </a:rPr>
              <a:t>Meteorite</a:t>
            </a:r>
          </a:p>
        </p:txBody>
      </p:sp>
      <p:pic>
        <p:nvPicPr>
          <p:cNvPr id="11" name="Picture 10" descr="http://www.dtm.ciw.edu/users/lrn/SiC.gif">
            <a:extLst>
              <a:ext uri="{FF2B5EF4-FFF2-40B4-BE49-F238E27FC236}">
                <a16:creationId xmlns:a16="http://schemas.microsoft.com/office/drawing/2014/main" id="{87511900-933D-AB46-A8D7-0022A5777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2058" y="4688179"/>
            <a:ext cx="400174" cy="403906"/>
          </a:xfrm>
          <a:prstGeom prst="rect">
            <a:avLst/>
          </a:prstGeom>
          <a:noFill/>
        </p:spPr>
      </p:pic>
      <p:pic>
        <p:nvPicPr>
          <p:cNvPr id="12" name="Picture 12" descr="http://www.dtm.ciw.edu/users/lrn/psoxide.gif">
            <a:extLst>
              <a:ext uri="{FF2B5EF4-FFF2-40B4-BE49-F238E27FC236}">
                <a16:creationId xmlns:a16="http://schemas.microsoft.com/office/drawing/2014/main" id="{71F6EFAC-3BE2-5D48-BE46-B4891A13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2060" y="5274142"/>
            <a:ext cx="414951" cy="464194"/>
          </a:xfrm>
          <a:prstGeom prst="rect">
            <a:avLst/>
          </a:prstGeom>
          <a:noFill/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1F3B8DD-E527-5447-8D32-78A4058AE965}"/>
              </a:ext>
            </a:extLst>
          </p:cNvPr>
          <p:cNvSpPr txBox="1"/>
          <p:nvPr/>
        </p:nvSpPr>
        <p:spPr>
          <a:xfrm>
            <a:off x="7755936" y="5092088"/>
            <a:ext cx="1023037" cy="259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7" err="1">
                <a:solidFill>
                  <a:srgbClr val="7F7F7F"/>
                </a:solidFill>
              </a:rPr>
              <a:t>Presolar</a:t>
            </a:r>
            <a:r>
              <a:rPr lang="en-US" sz="1087">
                <a:solidFill>
                  <a:srgbClr val="7F7F7F"/>
                </a:solidFill>
              </a:rPr>
              <a:t> grains</a:t>
            </a:r>
          </a:p>
        </p:txBody>
      </p:sp>
      <p:sp>
        <p:nvSpPr>
          <p:cNvPr id="14" name="Figura a mano libera 13">
            <a:extLst>
              <a:ext uri="{FF2B5EF4-FFF2-40B4-BE49-F238E27FC236}">
                <a16:creationId xmlns:a16="http://schemas.microsoft.com/office/drawing/2014/main" id="{187B2715-81C7-4040-B219-04AC3814EB9D}"/>
              </a:ext>
            </a:extLst>
          </p:cNvPr>
          <p:cNvSpPr/>
          <p:nvPr/>
        </p:nvSpPr>
        <p:spPr>
          <a:xfrm>
            <a:off x="7008830" y="4870685"/>
            <a:ext cx="681365" cy="644740"/>
          </a:xfrm>
          <a:custGeom>
            <a:avLst/>
            <a:gdLst>
              <a:gd name="connsiteX0" fmla="*/ 165100 w 1069683"/>
              <a:gd name="connsiteY0" fmla="*/ 203200 h 825500"/>
              <a:gd name="connsiteX1" fmla="*/ 114300 w 1069683"/>
              <a:gd name="connsiteY1" fmla="*/ 215900 h 825500"/>
              <a:gd name="connsiteX2" fmla="*/ 76200 w 1069683"/>
              <a:gd name="connsiteY2" fmla="*/ 292100 h 825500"/>
              <a:gd name="connsiteX3" fmla="*/ 25400 w 1069683"/>
              <a:gd name="connsiteY3" fmla="*/ 368300 h 825500"/>
              <a:gd name="connsiteX4" fmla="*/ 12700 w 1069683"/>
              <a:gd name="connsiteY4" fmla="*/ 419100 h 825500"/>
              <a:gd name="connsiteX5" fmla="*/ 0 w 1069683"/>
              <a:gd name="connsiteY5" fmla="*/ 457200 h 825500"/>
              <a:gd name="connsiteX6" fmla="*/ 12700 w 1069683"/>
              <a:gd name="connsiteY6" fmla="*/ 584200 h 825500"/>
              <a:gd name="connsiteX7" fmla="*/ 63500 w 1069683"/>
              <a:gd name="connsiteY7" fmla="*/ 723900 h 825500"/>
              <a:gd name="connsiteX8" fmla="*/ 101600 w 1069683"/>
              <a:gd name="connsiteY8" fmla="*/ 736600 h 825500"/>
              <a:gd name="connsiteX9" fmla="*/ 190500 w 1069683"/>
              <a:gd name="connsiteY9" fmla="*/ 787400 h 825500"/>
              <a:gd name="connsiteX10" fmla="*/ 279400 w 1069683"/>
              <a:gd name="connsiteY10" fmla="*/ 812800 h 825500"/>
              <a:gd name="connsiteX11" fmla="*/ 317500 w 1069683"/>
              <a:gd name="connsiteY11" fmla="*/ 825500 h 825500"/>
              <a:gd name="connsiteX12" fmla="*/ 660400 w 1069683"/>
              <a:gd name="connsiteY12" fmla="*/ 800100 h 825500"/>
              <a:gd name="connsiteX13" fmla="*/ 698500 w 1069683"/>
              <a:gd name="connsiteY13" fmla="*/ 787400 h 825500"/>
              <a:gd name="connsiteX14" fmla="*/ 762000 w 1069683"/>
              <a:gd name="connsiteY14" fmla="*/ 762000 h 825500"/>
              <a:gd name="connsiteX15" fmla="*/ 863600 w 1069683"/>
              <a:gd name="connsiteY15" fmla="*/ 736600 h 825500"/>
              <a:gd name="connsiteX16" fmla="*/ 901700 w 1069683"/>
              <a:gd name="connsiteY16" fmla="*/ 711200 h 825500"/>
              <a:gd name="connsiteX17" fmla="*/ 927100 w 1069683"/>
              <a:gd name="connsiteY17" fmla="*/ 673100 h 825500"/>
              <a:gd name="connsiteX18" fmla="*/ 965200 w 1069683"/>
              <a:gd name="connsiteY18" fmla="*/ 622300 h 825500"/>
              <a:gd name="connsiteX19" fmla="*/ 990600 w 1069683"/>
              <a:gd name="connsiteY19" fmla="*/ 584200 h 825500"/>
              <a:gd name="connsiteX20" fmla="*/ 1016000 w 1069683"/>
              <a:gd name="connsiteY20" fmla="*/ 508000 h 825500"/>
              <a:gd name="connsiteX21" fmla="*/ 1041400 w 1069683"/>
              <a:gd name="connsiteY21" fmla="*/ 469900 h 825500"/>
              <a:gd name="connsiteX22" fmla="*/ 1054100 w 1069683"/>
              <a:gd name="connsiteY22" fmla="*/ 431800 h 825500"/>
              <a:gd name="connsiteX23" fmla="*/ 1016000 w 1069683"/>
              <a:gd name="connsiteY23" fmla="*/ 228600 h 825500"/>
              <a:gd name="connsiteX24" fmla="*/ 952500 w 1069683"/>
              <a:gd name="connsiteY24" fmla="*/ 177800 h 825500"/>
              <a:gd name="connsiteX25" fmla="*/ 876300 w 1069683"/>
              <a:gd name="connsiteY25" fmla="*/ 152400 h 825500"/>
              <a:gd name="connsiteX26" fmla="*/ 787400 w 1069683"/>
              <a:gd name="connsiteY26" fmla="*/ 63500 h 825500"/>
              <a:gd name="connsiteX27" fmla="*/ 711200 w 1069683"/>
              <a:gd name="connsiteY27" fmla="*/ 50800 h 825500"/>
              <a:gd name="connsiteX28" fmla="*/ 660400 w 1069683"/>
              <a:gd name="connsiteY28" fmla="*/ 38100 h 825500"/>
              <a:gd name="connsiteX29" fmla="*/ 584200 w 1069683"/>
              <a:gd name="connsiteY29" fmla="*/ 12700 h 825500"/>
              <a:gd name="connsiteX30" fmla="*/ 508000 w 1069683"/>
              <a:gd name="connsiteY30" fmla="*/ 0 h 825500"/>
              <a:gd name="connsiteX31" fmla="*/ 431800 w 1069683"/>
              <a:gd name="connsiteY31" fmla="*/ 25400 h 825500"/>
              <a:gd name="connsiteX32" fmla="*/ 266700 w 1069683"/>
              <a:gd name="connsiteY32" fmla="*/ 50800 h 825500"/>
              <a:gd name="connsiteX33" fmla="*/ 228600 w 1069683"/>
              <a:gd name="connsiteY33" fmla="*/ 76200 h 825500"/>
              <a:gd name="connsiteX34" fmla="*/ 190500 w 1069683"/>
              <a:gd name="connsiteY34" fmla="*/ 88900 h 825500"/>
              <a:gd name="connsiteX35" fmla="*/ 139700 w 1069683"/>
              <a:gd name="connsiteY35" fmla="*/ 190500 h 825500"/>
              <a:gd name="connsiteX36" fmla="*/ 165100 w 1069683"/>
              <a:gd name="connsiteY36" fmla="*/ 2032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69683" h="825500">
                <a:moveTo>
                  <a:pt x="165100" y="203200"/>
                </a:moveTo>
                <a:cubicBezTo>
                  <a:pt x="148167" y="207433"/>
                  <a:pt x="128823" y="206218"/>
                  <a:pt x="114300" y="215900"/>
                </a:cubicBezTo>
                <a:cubicBezTo>
                  <a:pt x="84452" y="235799"/>
                  <a:pt x="91115" y="265252"/>
                  <a:pt x="76200" y="292100"/>
                </a:cubicBezTo>
                <a:cubicBezTo>
                  <a:pt x="61375" y="318785"/>
                  <a:pt x="25400" y="368300"/>
                  <a:pt x="25400" y="368300"/>
                </a:cubicBezTo>
                <a:cubicBezTo>
                  <a:pt x="21167" y="385233"/>
                  <a:pt x="17495" y="402317"/>
                  <a:pt x="12700" y="419100"/>
                </a:cubicBezTo>
                <a:cubicBezTo>
                  <a:pt x="9022" y="431972"/>
                  <a:pt x="0" y="443813"/>
                  <a:pt x="0" y="457200"/>
                </a:cubicBezTo>
                <a:cubicBezTo>
                  <a:pt x="0" y="499744"/>
                  <a:pt x="5706" y="542234"/>
                  <a:pt x="12700" y="584200"/>
                </a:cubicBezTo>
                <a:cubicBezTo>
                  <a:pt x="16827" y="608962"/>
                  <a:pt x="29656" y="696825"/>
                  <a:pt x="63500" y="723900"/>
                </a:cubicBezTo>
                <a:cubicBezTo>
                  <a:pt x="73953" y="732263"/>
                  <a:pt x="89295" y="731327"/>
                  <a:pt x="101600" y="736600"/>
                </a:cubicBezTo>
                <a:cubicBezTo>
                  <a:pt x="257457" y="803396"/>
                  <a:pt x="62955" y="723627"/>
                  <a:pt x="190500" y="787400"/>
                </a:cubicBezTo>
                <a:cubicBezTo>
                  <a:pt x="210800" y="797550"/>
                  <a:pt x="260411" y="807375"/>
                  <a:pt x="279400" y="812800"/>
                </a:cubicBezTo>
                <a:cubicBezTo>
                  <a:pt x="292272" y="816478"/>
                  <a:pt x="304800" y="821267"/>
                  <a:pt x="317500" y="825500"/>
                </a:cubicBezTo>
                <a:cubicBezTo>
                  <a:pt x="431800" y="817033"/>
                  <a:pt x="546356" y="811504"/>
                  <a:pt x="660400" y="800100"/>
                </a:cubicBezTo>
                <a:cubicBezTo>
                  <a:pt x="673721" y="798768"/>
                  <a:pt x="685965" y="792100"/>
                  <a:pt x="698500" y="787400"/>
                </a:cubicBezTo>
                <a:cubicBezTo>
                  <a:pt x="719846" y="779395"/>
                  <a:pt x="740211" y="768704"/>
                  <a:pt x="762000" y="762000"/>
                </a:cubicBezTo>
                <a:cubicBezTo>
                  <a:pt x="795365" y="751734"/>
                  <a:pt x="829733" y="745067"/>
                  <a:pt x="863600" y="736600"/>
                </a:cubicBezTo>
                <a:cubicBezTo>
                  <a:pt x="876300" y="728133"/>
                  <a:pt x="890907" y="721993"/>
                  <a:pt x="901700" y="711200"/>
                </a:cubicBezTo>
                <a:cubicBezTo>
                  <a:pt x="912493" y="700407"/>
                  <a:pt x="918228" y="685520"/>
                  <a:pt x="927100" y="673100"/>
                </a:cubicBezTo>
                <a:cubicBezTo>
                  <a:pt x="939403" y="655876"/>
                  <a:pt x="952897" y="639524"/>
                  <a:pt x="965200" y="622300"/>
                </a:cubicBezTo>
                <a:cubicBezTo>
                  <a:pt x="974072" y="609880"/>
                  <a:pt x="984401" y="598148"/>
                  <a:pt x="990600" y="584200"/>
                </a:cubicBezTo>
                <a:cubicBezTo>
                  <a:pt x="1001474" y="559734"/>
                  <a:pt x="1007533" y="533400"/>
                  <a:pt x="1016000" y="508000"/>
                </a:cubicBezTo>
                <a:cubicBezTo>
                  <a:pt x="1020827" y="493520"/>
                  <a:pt x="1034574" y="483552"/>
                  <a:pt x="1041400" y="469900"/>
                </a:cubicBezTo>
                <a:cubicBezTo>
                  <a:pt x="1047387" y="457926"/>
                  <a:pt x="1049867" y="444500"/>
                  <a:pt x="1054100" y="431800"/>
                </a:cubicBezTo>
                <a:cubicBezTo>
                  <a:pt x="1048670" y="361207"/>
                  <a:pt x="1069683" y="282283"/>
                  <a:pt x="1016000" y="228600"/>
                </a:cubicBezTo>
                <a:cubicBezTo>
                  <a:pt x="996833" y="209433"/>
                  <a:pt x="976297" y="190780"/>
                  <a:pt x="952500" y="177800"/>
                </a:cubicBezTo>
                <a:cubicBezTo>
                  <a:pt x="928995" y="164979"/>
                  <a:pt x="876300" y="152400"/>
                  <a:pt x="876300" y="152400"/>
                </a:cubicBezTo>
                <a:cubicBezTo>
                  <a:pt x="850900" y="118533"/>
                  <a:pt x="829733" y="80433"/>
                  <a:pt x="787400" y="63500"/>
                </a:cubicBezTo>
                <a:cubicBezTo>
                  <a:pt x="763491" y="53937"/>
                  <a:pt x="736450" y="55850"/>
                  <a:pt x="711200" y="50800"/>
                </a:cubicBezTo>
                <a:cubicBezTo>
                  <a:pt x="694084" y="47377"/>
                  <a:pt x="677118" y="43116"/>
                  <a:pt x="660400" y="38100"/>
                </a:cubicBezTo>
                <a:cubicBezTo>
                  <a:pt x="634755" y="30407"/>
                  <a:pt x="610610" y="17102"/>
                  <a:pt x="584200" y="12700"/>
                </a:cubicBezTo>
                <a:lnTo>
                  <a:pt x="508000" y="0"/>
                </a:lnTo>
                <a:cubicBezTo>
                  <a:pt x="482600" y="8467"/>
                  <a:pt x="458115" y="20466"/>
                  <a:pt x="431800" y="25400"/>
                </a:cubicBezTo>
                <a:cubicBezTo>
                  <a:pt x="207287" y="67496"/>
                  <a:pt x="371653" y="15816"/>
                  <a:pt x="266700" y="50800"/>
                </a:cubicBezTo>
                <a:cubicBezTo>
                  <a:pt x="254000" y="59267"/>
                  <a:pt x="242252" y="69374"/>
                  <a:pt x="228600" y="76200"/>
                </a:cubicBezTo>
                <a:cubicBezTo>
                  <a:pt x="216626" y="82187"/>
                  <a:pt x="198719" y="78333"/>
                  <a:pt x="190500" y="88900"/>
                </a:cubicBezTo>
                <a:cubicBezTo>
                  <a:pt x="167254" y="118788"/>
                  <a:pt x="166474" y="163726"/>
                  <a:pt x="139700" y="190500"/>
                </a:cubicBezTo>
                <a:lnTo>
                  <a:pt x="165100" y="203200"/>
                </a:lnTo>
                <a:close/>
              </a:path>
            </a:pathLst>
          </a:custGeom>
          <a:blipFill>
            <a:blip r:embed="rId6" cstate="print"/>
            <a:tile tx="0" ty="0" sx="100000" sy="100000" flip="none" algn="tl"/>
          </a:blip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0">
              <a:solidFill>
                <a:srgbClr val="7F7F7F"/>
              </a:solidFill>
            </a:endParaRPr>
          </a:p>
        </p:txBody>
      </p:sp>
      <p:pic>
        <p:nvPicPr>
          <p:cNvPr id="15" name="Picture 2" descr="IRC+10216 (Weigelt et al. 2002)">
            <a:hlinkClick r:id="rId7"/>
            <a:extLst>
              <a:ext uri="{FF2B5EF4-FFF2-40B4-BE49-F238E27FC236}">
                <a16:creationId xmlns:a16="http://schemas.microsoft.com/office/drawing/2014/main" id="{4153B754-90B1-C140-8A97-1EB66577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5543" y="4814774"/>
            <a:ext cx="2884900" cy="1327608"/>
          </a:xfrm>
          <a:prstGeom prst="rect">
            <a:avLst/>
          </a:prstGeom>
          <a:noFill/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118561FE-F9CF-E540-BA03-16FCC2D12673}"/>
              </a:ext>
            </a:extLst>
          </p:cNvPr>
          <p:cNvSpPr/>
          <p:nvPr/>
        </p:nvSpPr>
        <p:spPr>
          <a:xfrm>
            <a:off x="4246537" y="3093015"/>
            <a:ext cx="256759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40">
                <a:solidFill>
                  <a:srgbClr val="7F7F7F"/>
                </a:solidFill>
              </a:rPr>
              <a:t>Despite their low masses LMS are so numerous to contribute for 75% to the total mass return from stars to the ISM (</a:t>
            </a:r>
            <a:r>
              <a:rPr lang="en-US" sz="1540" err="1">
                <a:solidFill>
                  <a:srgbClr val="7F7F7F"/>
                </a:solidFill>
              </a:rPr>
              <a:t>Sedlmayr</a:t>
            </a:r>
            <a:r>
              <a:rPr lang="en-US" sz="1540">
                <a:solidFill>
                  <a:srgbClr val="7F7F7F"/>
                </a:solidFill>
              </a:rPr>
              <a:t> 1994);</a:t>
            </a:r>
          </a:p>
        </p:txBody>
      </p:sp>
      <p:pic>
        <p:nvPicPr>
          <p:cNvPr id="17" name="Immagine 16" descr="agb.gif">
            <a:extLst>
              <a:ext uri="{FF2B5EF4-FFF2-40B4-BE49-F238E27FC236}">
                <a16:creationId xmlns:a16="http://schemas.microsoft.com/office/drawing/2014/main" id="{6664221C-EABE-2746-9462-39083FE0DBC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47872" y="1505427"/>
            <a:ext cx="2315764" cy="159787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83E3EA9-80F8-F74D-AAC6-2F74CF606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265" y="1536408"/>
            <a:ext cx="3653938" cy="3330467"/>
          </a:xfrm>
          <a:prstGeom prst="rect">
            <a:avLst/>
          </a:prstGeom>
        </p:spPr>
      </p:pic>
      <p:pic>
        <p:nvPicPr>
          <p:cNvPr id="21" name="Segnaposto contenuto 9">
            <a:extLst>
              <a:ext uri="{FF2B5EF4-FFF2-40B4-BE49-F238E27FC236}">
                <a16:creationId xmlns:a16="http://schemas.microsoft.com/office/drawing/2014/main" id="{C1E34F6C-2EAB-A343-AD5F-B3E5466D861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635" b="-465"/>
          <a:stretch/>
        </p:blipFill>
        <p:spPr>
          <a:xfrm>
            <a:off x="8859187" y="3121331"/>
            <a:ext cx="3168496" cy="373666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D5E74F4-086F-514B-AABC-0C1C71CDE8B9}"/>
              </a:ext>
            </a:extLst>
          </p:cNvPr>
          <p:cNvSpPr txBox="1"/>
          <p:nvPr/>
        </p:nvSpPr>
        <p:spPr>
          <a:xfrm>
            <a:off x="10971179" y="4053554"/>
            <a:ext cx="78258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C/O≥1</a:t>
            </a:r>
          </a:p>
        </p:txBody>
      </p:sp>
      <p:sp>
        <p:nvSpPr>
          <p:cNvPr id="23" name="Figura a mano libera 22">
            <a:extLst>
              <a:ext uri="{FF2B5EF4-FFF2-40B4-BE49-F238E27FC236}">
                <a16:creationId xmlns:a16="http://schemas.microsoft.com/office/drawing/2014/main" id="{BE47F2B8-7220-9A41-AF61-9323FDD7F436}"/>
              </a:ext>
            </a:extLst>
          </p:cNvPr>
          <p:cNvSpPr/>
          <p:nvPr/>
        </p:nvSpPr>
        <p:spPr>
          <a:xfrm>
            <a:off x="9997503" y="4053554"/>
            <a:ext cx="782588" cy="1187815"/>
          </a:xfrm>
          <a:custGeom>
            <a:avLst/>
            <a:gdLst>
              <a:gd name="connsiteX0" fmla="*/ 120398 w 782588"/>
              <a:gd name="connsiteY0" fmla="*/ 953597 h 1187815"/>
              <a:gd name="connsiteX1" fmla="*/ 146198 w 782588"/>
              <a:gd name="connsiteY1" fmla="*/ 1012151 h 1187815"/>
              <a:gd name="connsiteX2" fmla="*/ 163397 w 782588"/>
              <a:gd name="connsiteY2" fmla="*/ 1028882 h 1187815"/>
              <a:gd name="connsiteX3" fmla="*/ 197797 w 782588"/>
              <a:gd name="connsiteY3" fmla="*/ 1079071 h 1187815"/>
              <a:gd name="connsiteX4" fmla="*/ 214996 w 782588"/>
              <a:gd name="connsiteY4" fmla="*/ 1104165 h 1187815"/>
              <a:gd name="connsiteX5" fmla="*/ 240796 w 782588"/>
              <a:gd name="connsiteY5" fmla="*/ 1120895 h 1187815"/>
              <a:gd name="connsiteX6" fmla="*/ 257996 w 782588"/>
              <a:gd name="connsiteY6" fmla="*/ 1137625 h 1187815"/>
              <a:gd name="connsiteX7" fmla="*/ 275195 w 782588"/>
              <a:gd name="connsiteY7" fmla="*/ 1162719 h 1187815"/>
              <a:gd name="connsiteX8" fmla="*/ 326795 w 782588"/>
              <a:gd name="connsiteY8" fmla="*/ 1179450 h 1187815"/>
              <a:gd name="connsiteX9" fmla="*/ 352594 w 782588"/>
              <a:gd name="connsiteY9" fmla="*/ 1187815 h 1187815"/>
              <a:gd name="connsiteX10" fmla="*/ 533192 w 782588"/>
              <a:gd name="connsiteY10" fmla="*/ 1179450 h 1187815"/>
              <a:gd name="connsiteX11" fmla="*/ 558991 w 782588"/>
              <a:gd name="connsiteY11" fmla="*/ 1171084 h 1187815"/>
              <a:gd name="connsiteX12" fmla="*/ 584791 w 782588"/>
              <a:gd name="connsiteY12" fmla="*/ 1145990 h 1187815"/>
              <a:gd name="connsiteX13" fmla="*/ 653590 w 782588"/>
              <a:gd name="connsiteY13" fmla="*/ 1037246 h 1187815"/>
              <a:gd name="connsiteX14" fmla="*/ 696589 w 782588"/>
              <a:gd name="connsiteY14" fmla="*/ 936868 h 1187815"/>
              <a:gd name="connsiteX15" fmla="*/ 722388 w 782588"/>
              <a:gd name="connsiteY15" fmla="*/ 853218 h 1187815"/>
              <a:gd name="connsiteX16" fmla="*/ 739588 w 782588"/>
              <a:gd name="connsiteY16" fmla="*/ 828124 h 1187815"/>
              <a:gd name="connsiteX17" fmla="*/ 756788 w 782588"/>
              <a:gd name="connsiteY17" fmla="*/ 769570 h 1187815"/>
              <a:gd name="connsiteX18" fmla="*/ 782588 w 782588"/>
              <a:gd name="connsiteY18" fmla="*/ 619002 h 1187815"/>
              <a:gd name="connsiteX19" fmla="*/ 773988 w 782588"/>
              <a:gd name="connsiteY19" fmla="*/ 393150 h 1187815"/>
              <a:gd name="connsiteX20" fmla="*/ 765388 w 782588"/>
              <a:gd name="connsiteY20" fmla="*/ 342960 h 1187815"/>
              <a:gd name="connsiteX21" fmla="*/ 739588 w 782588"/>
              <a:gd name="connsiteY21" fmla="*/ 259311 h 1187815"/>
              <a:gd name="connsiteX22" fmla="*/ 730988 w 782588"/>
              <a:gd name="connsiteY22" fmla="*/ 234217 h 1187815"/>
              <a:gd name="connsiteX23" fmla="*/ 696589 w 782588"/>
              <a:gd name="connsiteY23" fmla="*/ 184028 h 1187815"/>
              <a:gd name="connsiteX24" fmla="*/ 679389 w 782588"/>
              <a:gd name="connsiteY24" fmla="*/ 158932 h 1187815"/>
              <a:gd name="connsiteX25" fmla="*/ 662189 w 782588"/>
              <a:gd name="connsiteY25" fmla="*/ 133838 h 1187815"/>
              <a:gd name="connsiteX26" fmla="*/ 593391 w 782588"/>
              <a:gd name="connsiteY26" fmla="*/ 66919 h 1187815"/>
              <a:gd name="connsiteX27" fmla="*/ 576190 w 782588"/>
              <a:gd name="connsiteY27" fmla="*/ 50189 h 1187815"/>
              <a:gd name="connsiteX28" fmla="*/ 524592 w 782588"/>
              <a:gd name="connsiteY28" fmla="*/ 33459 h 1187815"/>
              <a:gd name="connsiteX29" fmla="*/ 447193 w 782588"/>
              <a:gd name="connsiteY29" fmla="*/ 8365 h 1187815"/>
              <a:gd name="connsiteX30" fmla="*/ 421393 w 782588"/>
              <a:gd name="connsiteY30" fmla="*/ 0 h 1187815"/>
              <a:gd name="connsiteX31" fmla="*/ 335394 w 782588"/>
              <a:gd name="connsiteY31" fmla="*/ 8365 h 1187815"/>
              <a:gd name="connsiteX32" fmla="*/ 309595 w 782588"/>
              <a:gd name="connsiteY32" fmla="*/ 16730 h 1187815"/>
              <a:gd name="connsiteX33" fmla="*/ 232196 w 782588"/>
              <a:gd name="connsiteY33" fmla="*/ 75284 h 1187815"/>
              <a:gd name="connsiteX34" fmla="*/ 214996 w 782588"/>
              <a:gd name="connsiteY34" fmla="*/ 108743 h 1187815"/>
              <a:gd name="connsiteX35" fmla="*/ 197797 w 782588"/>
              <a:gd name="connsiteY35" fmla="*/ 125473 h 1187815"/>
              <a:gd name="connsiteX36" fmla="*/ 180597 w 782588"/>
              <a:gd name="connsiteY36" fmla="*/ 150568 h 1187815"/>
              <a:gd name="connsiteX37" fmla="*/ 171997 w 782588"/>
              <a:gd name="connsiteY37" fmla="*/ 175663 h 1187815"/>
              <a:gd name="connsiteX38" fmla="*/ 154797 w 782588"/>
              <a:gd name="connsiteY38" fmla="*/ 200757 h 1187815"/>
              <a:gd name="connsiteX39" fmla="*/ 128997 w 782588"/>
              <a:gd name="connsiteY39" fmla="*/ 250946 h 1187815"/>
              <a:gd name="connsiteX40" fmla="*/ 103198 w 782588"/>
              <a:gd name="connsiteY40" fmla="*/ 301136 h 1187815"/>
              <a:gd name="connsiteX41" fmla="*/ 85999 w 782588"/>
              <a:gd name="connsiteY41" fmla="*/ 351325 h 1187815"/>
              <a:gd name="connsiteX42" fmla="*/ 77398 w 782588"/>
              <a:gd name="connsiteY42" fmla="*/ 376420 h 1187815"/>
              <a:gd name="connsiteX43" fmla="*/ 60199 w 782588"/>
              <a:gd name="connsiteY43" fmla="*/ 401515 h 1187815"/>
              <a:gd name="connsiteX44" fmla="*/ 34399 w 782588"/>
              <a:gd name="connsiteY44" fmla="*/ 510258 h 1187815"/>
              <a:gd name="connsiteX45" fmla="*/ 25799 w 782588"/>
              <a:gd name="connsiteY45" fmla="*/ 535352 h 1187815"/>
              <a:gd name="connsiteX46" fmla="*/ 17199 w 782588"/>
              <a:gd name="connsiteY46" fmla="*/ 577177 h 1187815"/>
              <a:gd name="connsiteX47" fmla="*/ 0 w 782588"/>
              <a:gd name="connsiteY47" fmla="*/ 660826 h 1187815"/>
              <a:gd name="connsiteX48" fmla="*/ 25799 w 782588"/>
              <a:gd name="connsiteY48" fmla="*/ 945232 h 1187815"/>
              <a:gd name="connsiteX49" fmla="*/ 51599 w 782588"/>
              <a:gd name="connsiteY49" fmla="*/ 995422 h 1187815"/>
              <a:gd name="connsiteX50" fmla="*/ 128997 w 782588"/>
              <a:gd name="connsiteY50" fmla="*/ 1037246 h 1187815"/>
              <a:gd name="connsiteX51" fmla="*/ 146198 w 782588"/>
              <a:gd name="connsiteY51" fmla="*/ 1053976 h 1187815"/>
              <a:gd name="connsiteX52" fmla="*/ 171997 w 782588"/>
              <a:gd name="connsiteY52" fmla="*/ 1062341 h 118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82588" h="1187815" fill="none" extrusionOk="0">
                <a:moveTo>
                  <a:pt x="120398" y="953597"/>
                </a:moveTo>
                <a:cubicBezTo>
                  <a:pt x="127626" y="972877"/>
                  <a:pt x="135486" y="990736"/>
                  <a:pt x="146198" y="1012151"/>
                </a:cubicBezTo>
                <a:cubicBezTo>
                  <a:pt x="150643" y="1018073"/>
                  <a:pt x="159401" y="1021670"/>
                  <a:pt x="163397" y="1028882"/>
                </a:cubicBezTo>
                <a:cubicBezTo>
                  <a:pt x="176703" y="1044345"/>
                  <a:pt x="187209" y="1061597"/>
                  <a:pt x="197797" y="1079071"/>
                </a:cubicBezTo>
                <a:cubicBezTo>
                  <a:pt x="203805" y="1088987"/>
                  <a:pt x="206527" y="1098467"/>
                  <a:pt x="214996" y="1104165"/>
                </a:cubicBezTo>
                <a:cubicBezTo>
                  <a:pt x="225216" y="1109841"/>
                  <a:pt x="232681" y="1114071"/>
                  <a:pt x="240796" y="1120895"/>
                </a:cubicBezTo>
                <a:cubicBezTo>
                  <a:pt x="246197" y="1125923"/>
                  <a:pt x="253755" y="1132471"/>
                  <a:pt x="257996" y="1137625"/>
                </a:cubicBezTo>
                <a:cubicBezTo>
                  <a:pt x="263830" y="1146993"/>
                  <a:pt x="266931" y="1157216"/>
                  <a:pt x="275195" y="1162719"/>
                </a:cubicBezTo>
                <a:cubicBezTo>
                  <a:pt x="291153" y="1170668"/>
                  <a:pt x="310634" y="1174332"/>
                  <a:pt x="326795" y="1179450"/>
                </a:cubicBezTo>
                <a:cubicBezTo>
                  <a:pt x="338152" y="1180692"/>
                  <a:pt x="340472" y="1184915"/>
                  <a:pt x="352594" y="1187815"/>
                </a:cubicBezTo>
                <a:cubicBezTo>
                  <a:pt x="415755" y="1185556"/>
                  <a:pt x="473328" y="1186817"/>
                  <a:pt x="533192" y="1179450"/>
                </a:cubicBezTo>
                <a:cubicBezTo>
                  <a:pt x="541646" y="1178501"/>
                  <a:pt x="552040" y="1175936"/>
                  <a:pt x="558991" y="1171084"/>
                </a:cubicBezTo>
                <a:cubicBezTo>
                  <a:pt x="569093" y="1163737"/>
                  <a:pt x="577720" y="1155042"/>
                  <a:pt x="584791" y="1145990"/>
                </a:cubicBezTo>
                <a:cubicBezTo>
                  <a:pt x="604063" y="1127718"/>
                  <a:pt x="646778" y="1060577"/>
                  <a:pt x="653590" y="1037246"/>
                </a:cubicBezTo>
                <a:cubicBezTo>
                  <a:pt x="674355" y="999553"/>
                  <a:pt x="685240" y="966745"/>
                  <a:pt x="696589" y="936868"/>
                </a:cubicBezTo>
                <a:cubicBezTo>
                  <a:pt x="710072" y="911586"/>
                  <a:pt x="708903" y="874861"/>
                  <a:pt x="722388" y="853218"/>
                </a:cubicBezTo>
                <a:cubicBezTo>
                  <a:pt x="729584" y="845369"/>
                  <a:pt x="735166" y="835926"/>
                  <a:pt x="739588" y="828124"/>
                </a:cubicBezTo>
                <a:cubicBezTo>
                  <a:pt x="744766" y="816124"/>
                  <a:pt x="754881" y="780153"/>
                  <a:pt x="756788" y="769570"/>
                </a:cubicBezTo>
                <a:cubicBezTo>
                  <a:pt x="774355" y="680313"/>
                  <a:pt x="771946" y="697111"/>
                  <a:pt x="782588" y="619002"/>
                </a:cubicBezTo>
                <a:cubicBezTo>
                  <a:pt x="778956" y="543054"/>
                  <a:pt x="777602" y="469609"/>
                  <a:pt x="773988" y="393150"/>
                </a:cubicBezTo>
                <a:cubicBezTo>
                  <a:pt x="774247" y="377008"/>
                  <a:pt x="772070" y="359121"/>
                  <a:pt x="765388" y="342960"/>
                </a:cubicBezTo>
                <a:cubicBezTo>
                  <a:pt x="760735" y="312153"/>
                  <a:pt x="751648" y="292027"/>
                  <a:pt x="739588" y="259311"/>
                </a:cubicBezTo>
                <a:cubicBezTo>
                  <a:pt x="736263" y="252330"/>
                  <a:pt x="736437" y="241312"/>
                  <a:pt x="730988" y="234217"/>
                </a:cubicBezTo>
                <a:cubicBezTo>
                  <a:pt x="724097" y="216247"/>
                  <a:pt x="706330" y="197114"/>
                  <a:pt x="696589" y="184028"/>
                </a:cubicBezTo>
                <a:cubicBezTo>
                  <a:pt x="693861" y="177754"/>
                  <a:pt x="684642" y="168195"/>
                  <a:pt x="679389" y="158932"/>
                </a:cubicBezTo>
                <a:cubicBezTo>
                  <a:pt x="673688" y="150430"/>
                  <a:pt x="669289" y="140690"/>
                  <a:pt x="662189" y="133838"/>
                </a:cubicBezTo>
                <a:cubicBezTo>
                  <a:pt x="593434" y="41458"/>
                  <a:pt x="641364" y="119847"/>
                  <a:pt x="593391" y="66919"/>
                </a:cubicBezTo>
                <a:cubicBezTo>
                  <a:pt x="586554" y="62886"/>
                  <a:pt x="584491" y="53909"/>
                  <a:pt x="576190" y="50189"/>
                </a:cubicBezTo>
                <a:cubicBezTo>
                  <a:pt x="562134" y="41263"/>
                  <a:pt x="540192" y="36701"/>
                  <a:pt x="524592" y="33459"/>
                </a:cubicBezTo>
                <a:cubicBezTo>
                  <a:pt x="511220" y="33316"/>
                  <a:pt x="471903" y="15735"/>
                  <a:pt x="447193" y="8365"/>
                </a:cubicBezTo>
                <a:cubicBezTo>
                  <a:pt x="434896" y="3206"/>
                  <a:pt x="433243" y="3469"/>
                  <a:pt x="421393" y="0"/>
                </a:cubicBezTo>
                <a:cubicBezTo>
                  <a:pt x="389709" y="3320"/>
                  <a:pt x="363419" y="5963"/>
                  <a:pt x="335394" y="8365"/>
                </a:cubicBezTo>
                <a:cubicBezTo>
                  <a:pt x="326058" y="9616"/>
                  <a:pt x="317220" y="12617"/>
                  <a:pt x="309595" y="16730"/>
                </a:cubicBezTo>
                <a:cubicBezTo>
                  <a:pt x="288965" y="26660"/>
                  <a:pt x="243944" y="50029"/>
                  <a:pt x="232196" y="75284"/>
                </a:cubicBezTo>
                <a:cubicBezTo>
                  <a:pt x="225268" y="87713"/>
                  <a:pt x="222264" y="98801"/>
                  <a:pt x="214996" y="108743"/>
                </a:cubicBezTo>
                <a:cubicBezTo>
                  <a:pt x="211081" y="115018"/>
                  <a:pt x="202833" y="119632"/>
                  <a:pt x="197797" y="125473"/>
                </a:cubicBezTo>
                <a:cubicBezTo>
                  <a:pt x="192507" y="134976"/>
                  <a:pt x="187204" y="141344"/>
                  <a:pt x="180597" y="150568"/>
                </a:cubicBezTo>
                <a:cubicBezTo>
                  <a:pt x="176550" y="159357"/>
                  <a:pt x="176810" y="167934"/>
                  <a:pt x="171997" y="175663"/>
                </a:cubicBezTo>
                <a:cubicBezTo>
                  <a:pt x="168006" y="185100"/>
                  <a:pt x="159045" y="191370"/>
                  <a:pt x="154797" y="200757"/>
                </a:cubicBezTo>
                <a:cubicBezTo>
                  <a:pt x="134314" y="262394"/>
                  <a:pt x="169932" y="218236"/>
                  <a:pt x="128997" y="250946"/>
                </a:cubicBezTo>
                <a:cubicBezTo>
                  <a:pt x="108822" y="349454"/>
                  <a:pt x="150917" y="201443"/>
                  <a:pt x="103198" y="301136"/>
                </a:cubicBezTo>
                <a:cubicBezTo>
                  <a:pt x="99071" y="317080"/>
                  <a:pt x="92804" y="332039"/>
                  <a:pt x="85999" y="351325"/>
                </a:cubicBezTo>
                <a:cubicBezTo>
                  <a:pt x="84286" y="359048"/>
                  <a:pt x="82464" y="369629"/>
                  <a:pt x="77398" y="376420"/>
                </a:cubicBezTo>
                <a:cubicBezTo>
                  <a:pt x="71084" y="382646"/>
                  <a:pt x="61351" y="397951"/>
                  <a:pt x="60199" y="401515"/>
                </a:cubicBezTo>
                <a:cubicBezTo>
                  <a:pt x="52060" y="429980"/>
                  <a:pt x="42368" y="476295"/>
                  <a:pt x="34399" y="510258"/>
                </a:cubicBezTo>
                <a:cubicBezTo>
                  <a:pt x="31962" y="518627"/>
                  <a:pt x="28871" y="525849"/>
                  <a:pt x="25799" y="535352"/>
                </a:cubicBezTo>
                <a:cubicBezTo>
                  <a:pt x="20143" y="549669"/>
                  <a:pt x="17869" y="562379"/>
                  <a:pt x="17199" y="577177"/>
                </a:cubicBezTo>
                <a:cubicBezTo>
                  <a:pt x="-4519" y="636122"/>
                  <a:pt x="23695" y="574569"/>
                  <a:pt x="0" y="660826"/>
                </a:cubicBezTo>
                <a:cubicBezTo>
                  <a:pt x="6071" y="915743"/>
                  <a:pt x="-17590" y="830614"/>
                  <a:pt x="25799" y="945232"/>
                </a:cubicBezTo>
                <a:cubicBezTo>
                  <a:pt x="31107" y="963006"/>
                  <a:pt x="36003" y="979854"/>
                  <a:pt x="51599" y="995422"/>
                </a:cubicBezTo>
                <a:cubicBezTo>
                  <a:pt x="87851" y="1026516"/>
                  <a:pt x="92923" y="1026092"/>
                  <a:pt x="128997" y="1037246"/>
                </a:cubicBezTo>
                <a:cubicBezTo>
                  <a:pt x="135197" y="1044100"/>
                  <a:pt x="139419" y="1049853"/>
                  <a:pt x="146198" y="1053976"/>
                </a:cubicBezTo>
                <a:cubicBezTo>
                  <a:pt x="153970" y="1058512"/>
                  <a:pt x="171997" y="1062341"/>
                  <a:pt x="171997" y="1062341"/>
                </a:cubicBezTo>
              </a:path>
              <a:path w="782588" h="1187815" stroke="0" extrusionOk="0">
                <a:moveTo>
                  <a:pt x="120398" y="953597"/>
                </a:moveTo>
                <a:cubicBezTo>
                  <a:pt x="128146" y="972590"/>
                  <a:pt x="134523" y="993991"/>
                  <a:pt x="146198" y="1012151"/>
                </a:cubicBezTo>
                <a:cubicBezTo>
                  <a:pt x="150960" y="1019220"/>
                  <a:pt x="156980" y="1022622"/>
                  <a:pt x="163397" y="1028882"/>
                </a:cubicBezTo>
                <a:cubicBezTo>
                  <a:pt x="174961" y="1045787"/>
                  <a:pt x="185654" y="1066077"/>
                  <a:pt x="197797" y="1079071"/>
                </a:cubicBezTo>
                <a:cubicBezTo>
                  <a:pt x="201794" y="1086486"/>
                  <a:pt x="207867" y="1099291"/>
                  <a:pt x="214996" y="1104165"/>
                </a:cubicBezTo>
                <a:cubicBezTo>
                  <a:pt x="224708" y="1109873"/>
                  <a:pt x="233184" y="1113670"/>
                  <a:pt x="240796" y="1120895"/>
                </a:cubicBezTo>
                <a:cubicBezTo>
                  <a:pt x="246344" y="1125701"/>
                  <a:pt x="251927" y="1132412"/>
                  <a:pt x="257996" y="1137625"/>
                </a:cubicBezTo>
                <a:cubicBezTo>
                  <a:pt x="264262" y="1143651"/>
                  <a:pt x="265583" y="1158569"/>
                  <a:pt x="275195" y="1162719"/>
                </a:cubicBezTo>
                <a:cubicBezTo>
                  <a:pt x="293461" y="1173684"/>
                  <a:pt x="313103" y="1174716"/>
                  <a:pt x="326795" y="1179450"/>
                </a:cubicBezTo>
                <a:cubicBezTo>
                  <a:pt x="335036" y="1181260"/>
                  <a:pt x="347777" y="1184499"/>
                  <a:pt x="352594" y="1187815"/>
                </a:cubicBezTo>
                <a:cubicBezTo>
                  <a:pt x="413306" y="1185790"/>
                  <a:pt x="473222" y="1185252"/>
                  <a:pt x="533192" y="1179450"/>
                </a:cubicBezTo>
                <a:cubicBezTo>
                  <a:pt x="542909" y="1179772"/>
                  <a:pt x="552584" y="1177366"/>
                  <a:pt x="558991" y="1171084"/>
                </a:cubicBezTo>
                <a:cubicBezTo>
                  <a:pt x="570064" y="1163687"/>
                  <a:pt x="577751" y="1153325"/>
                  <a:pt x="584791" y="1145990"/>
                </a:cubicBezTo>
                <a:cubicBezTo>
                  <a:pt x="597215" y="1124956"/>
                  <a:pt x="641786" y="1060406"/>
                  <a:pt x="653590" y="1037246"/>
                </a:cubicBezTo>
                <a:cubicBezTo>
                  <a:pt x="666679" y="1004284"/>
                  <a:pt x="681634" y="966995"/>
                  <a:pt x="696589" y="936868"/>
                </a:cubicBezTo>
                <a:cubicBezTo>
                  <a:pt x="707172" y="906347"/>
                  <a:pt x="701998" y="879829"/>
                  <a:pt x="722388" y="853218"/>
                </a:cubicBezTo>
                <a:cubicBezTo>
                  <a:pt x="727911" y="845229"/>
                  <a:pt x="735568" y="837563"/>
                  <a:pt x="739588" y="828124"/>
                </a:cubicBezTo>
                <a:cubicBezTo>
                  <a:pt x="745203" y="817795"/>
                  <a:pt x="755671" y="778390"/>
                  <a:pt x="756788" y="769570"/>
                </a:cubicBezTo>
                <a:cubicBezTo>
                  <a:pt x="774945" y="683016"/>
                  <a:pt x="770660" y="700842"/>
                  <a:pt x="782588" y="619002"/>
                </a:cubicBezTo>
                <a:cubicBezTo>
                  <a:pt x="784553" y="553285"/>
                  <a:pt x="773943" y="470842"/>
                  <a:pt x="773988" y="393150"/>
                </a:cubicBezTo>
                <a:cubicBezTo>
                  <a:pt x="773278" y="374246"/>
                  <a:pt x="767263" y="359504"/>
                  <a:pt x="765388" y="342960"/>
                </a:cubicBezTo>
                <a:cubicBezTo>
                  <a:pt x="760698" y="312910"/>
                  <a:pt x="749341" y="295003"/>
                  <a:pt x="739588" y="259311"/>
                </a:cubicBezTo>
                <a:cubicBezTo>
                  <a:pt x="736468" y="251454"/>
                  <a:pt x="735186" y="240452"/>
                  <a:pt x="730988" y="234217"/>
                </a:cubicBezTo>
                <a:cubicBezTo>
                  <a:pt x="715283" y="218883"/>
                  <a:pt x="703874" y="201415"/>
                  <a:pt x="696589" y="184028"/>
                </a:cubicBezTo>
                <a:cubicBezTo>
                  <a:pt x="693991" y="179153"/>
                  <a:pt x="684526" y="164813"/>
                  <a:pt x="679389" y="158932"/>
                </a:cubicBezTo>
                <a:cubicBezTo>
                  <a:pt x="673486" y="151097"/>
                  <a:pt x="668662" y="141107"/>
                  <a:pt x="662189" y="133838"/>
                </a:cubicBezTo>
                <a:cubicBezTo>
                  <a:pt x="581538" y="37694"/>
                  <a:pt x="656207" y="106804"/>
                  <a:pt x="593391" y="66919"/>
                </a:cubicBezTo>
                <a:cubicBezTo>
                  <a:pt x="586802" y="61894"/>
                  <a:pt x="584051" y="53118"/>
                  <a:pt x="576190" y="50189"/>
                </a:cubicBezTo>
                <a:cubicBezTo>
                  <a:pt x="558191" y="43302"/>
                  <a:pt x="542478" y="40898"/>
                  <a:pt x="524592" y="33459"/>
                </a:cubicBezTo>
                <a:cubicBezTo>
                  <a:pt x="505148" y="23430"/>
                  <a:pt x="469586" y="11502"/>
                  <a:pt x="447193" y="8365"/>
                </a:cubicBezTo>
                <a:cubicBezTo>
                  <a:pt x="441333" y="6036"/>
                  <a:pt x="423777" y="2980"/>
                  <a:pt x="421393" y="0"/>
                </a:cubicBezTo>
                <a:cubicBezTo>
                  <a:pt x="396932" y="2922"/>
                  <a:pt x="365865" y="6172"/>
                  <a:pt x="335394" y="8365"/>
                </a:cubicBezTo>
                <a:cubicBezTo>
                  <a:pt x="326780" y="10037"/>
                  <a:pt x="317715" y="12926"/>
                  <a:pt x="309595" y="16730"/>
                </a:cubicBezTo>
                <a:cubicBezTo>
                  <a:pt x="289745" y="29306"/>
                  <a:pt x="246061" y="49306"/>
                  <a:pt x="232196" y="75284"/>
                </a:cubicBezTo>
                <a:cubicBezTo>
                  <a:pt x="223065" y="87097"/>
                  <a:pt x="223996" y="98792"/>
                  <a:pt x="214996" y="108743"/>
                </a:cubicBezTo>
                <a:cubicBezTo>
                  <a:pt x="210763" y="115023"/>
                  <a:pt x="202491" y="118652"/>
                  <a:pt x="197797" y="125473"/>
                </a:cubicBezTo>
                <a:cubicBezTo>
                  <a:pt x="189745" y="134065"/>
                  <a:pt x="186437" y="143802"/>
                  <a:pt x="180597" y="150568"/>
                </a:cubicBezTo>
                <a:cubicBezTo>
                  <a:pt x="176858" y="157934"/>
                  <a:pt x="177030" y="166716"/>
                  <a:pt x="171997" y="175663"/>
                </a:cubicBezTo>
                <a:cubicBezTo>
                  <a:pt x="168072" y="185510"/>
                  <a:pt x="160682" y="191828"/>
                  <a:pt x="154797" y="200757"/>
                </a:cubicBezTo>
                <a:cubicBezTo>
                  <a:pt x="130424" y="254934"/>
                  <a:pt x="163521" y="214015"/>
                  <a:pt x="128997" y="250946"/>
                </a:cubicBezTo>
                <a:cubicBezTo>
                  <a:pt x="98157" y="337193"/>
                  <a:pt x="154042" y="184953"/>
                  <a:pt x="103198" y="301136"/>
                </a:cubicBezTo>
                <a:cubicBezTo>
                  <a:pt x="95271" y="317295"/>
                  <a:pt x="92524" y="333363"/>
                  <a:pt x="85999" y="351325"/>
                </a:cubicBezTo>
                <a:cubicBezTo>
                  <a:pt x="83641" y="359289"/>
                  <a:pt x="83256" y="369019"/>
                  <a:pt x="77398" y="376420"/>
                </a:cubicBezTo>
                <a:cubicBezTo>
                  <a:pt x="69869" y="389086"/>
                  <a:pt x="66222" y="392523"/>
                  <a:pt x="60199" y="401515"/>
                </a:cubicBezTo>
                <a:cubicBezTo>
                  <a:pt x="53055" y="436288"/>
                  <a:pt x="44014" y="479189"/>
                  <a:pt x="34399" y="510258"/>
                </a:cubicBezTo>
                <a:cubicBezTo>
                  <a:pt x="32731" y="519588"/>
                  <a:pt x="27395" y="526968"/>
                  <a:pt x="25799" y="535352"/>
                </a:cubicBezTo>
                <a:cubicBezTo>
                  <a:pt x="20654" y="549706"/>
                  <a:pt x="20341" y="561833"/>
                  <a:pt x="17199" y="577177"/>
                </a:cubicBezTo>
                <a:cubicBezTo>
                  <a:pt x="-5685" y="654192"/>
                  <a:pt x="15992" y="575475"/>
                  <a:pt x="0" y="660826"/>
                </a:cubicBezTo>
                <a:cubicBezTo>
                  <a:pt x="-4949" y="900209"/>
                  <a:pt x="-15345" y="821065"/>
                  <a:pt x="25799" y="945232"/>
                </a:cubicBezTo>
                <a:cubicBezTo>
                  <a:pt x="29902" y="962938"/>
                  <a:pt x="33888" y="982954"/>
                  <a:pt x="51599" y="995422"/>
                </a:cubicBezTo>
                <a:cubicBezTo>
                  <a:pt x="87473" y="1025791"/>
                  <a:pt x="93644" y="1024714"/>
                  <a:pt x="128997" y="1037246"/>
                </a:cubicBezTo>
                <a:cubicBezTo>
                  <a:pt x="134213" y="1043575"/>
                  <a:pt x="139199" y="1050032"/>
                  <a:pt x="146198" y="1053976"/>
                </a:cubicBezTo>
                <a:cubicBezTo>
                  <a:pt x="153970" y="1058512"/>
                  <a:pt x="171997" y="1062341"/>
                  <a:pt x="171997" y="1062341"/>
                </a:cubicBezTo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3838 w 934948"/>
                      <a:gd name="connsiteY0" fmla="*/ 1171254 h 1458931"/>
                      <a:gd name="connsiteX1" fmla="*/ 174661 w 934948"/>
                      <a:gd name="connsiteY1" fmla="*/ 1243173 h 1458931"/>
                      <a:gd name="connsiteX2" fmla="*/ 195209 w 934948"/>
                      <a:gd name="connsiteY2" fmla="*/ 1263722 h 1458931"/>
                      <a:gd name="connsiteX3" fmla="*/ 236306 w 934948"/>
                      <a:gd name="connsiteY3" fmla="*/ 1325367 h 1458931"/>
                      <a:gd name="connsiteX4" fmla="*/ 256854 w 934948"/>
                      <a:gd name="connsiteY4" fmla="*/ 1356189 h 1458931"/>
                      <a:gd name="connsiteX5" fmla="*/ 287676 w 934948"/>
                      <a:gd name="connsiteY5" fmla="*/ 1376737 h 1458931"/>
                      <a:gd name="connsiteX6" fmla="*/ 308225 w 934948"/>
                      <a:gd name="connsiteY6" fmla="*/ 1397286 h 1458931"/>
                      <a:gd name="connsiteX7" fmla="*/ 328773 w 934948"/>
                      <a:gd name="connsiteY7" fmla="*/ 1428108 h 1458931"/>
                      <a:gd name="connsiteX8" fmla="*/ 390418 w 934948"/>
                      <a:gd name="connsiteY8" fmla="*/ 1448657 h 1458931"/>
                      <a:gd name="connsiteX9" fmla="*/ 421240 w 934948"/>
                      <a:gd name="connsiteY9" fmla="*/ 1458931 h 1458931"/>
                      <a:gd name="connsiteX10" fmla="*/ 636998 w 934948"/>
                      <a:gd name="connsiteY10" fmla="*/ 1448657 h 1458931"/>
                      <a:gd name="connsiteX11" fmla="*/ 667820 w 934948"/>
                      <a:gd name="connsiteY11" fmla="*/ 1438382 h 1458931"/>
                      <a:gd name="connsiteX12" fmla="*/ 698643 w 934948"/>
                      <a:gd name="connsiteY12" fmla="*/ 1407560 h 1458931"/>
                      <a:gd name="connsiteX13" fmla="*/ 780836 w 934948"/>
                      <a:gd name="connsiteY13" fmla="*/ 1273996 h 1458931"/>
                      <a:gd name="connsiteX14" fmla="*/ 832207 w 934948"/>
                      <a:gd name="connsiteY14" fmla="*/ 1150706 h 1458931"/>
                      <a:gd name="connsiteX15" fmla="*/ 863029 w 934948"/>
                      <a:gd name="connsiteY15" fmla="*/ 1047964 h 1458931"/>
                      <a:gd name="connsiteX16" fmla="*/ 883577 w 934948"/>
                      <a:gd name="connsiteY16" fmla="*/ 1017142 h 1458931"/>
                      <a:gd name="connsiteX17" fmla="*/ 904126 w 934948"/>
                      <a:gd name="connsiteY17" fmla="*/ 945223 h 1458931"/>
                      <a:gd name="connsiteX18" fmla="*/ 934948 w 934948"/>
                      <a:gd name="connsiteY18" fmla="*/ 760288 h 1458931"/>
                      <a:gd name="connsiteX19" fmla="*/ 924674 w 934948"/>
                      <a:gd name="connsiteY19" fmla="*/ 482886 h 1458931"/>
                      <a:gd name="connsiteX20" fmla="*/ 914400 w 934948"/>
                      <a:gd name="connsiteY20" fmla="*/ 421241 h 1458931"/>
                      <a:gd name="connsiteX21" fmla="*/ 883577 w 934948"/>
                      <a:gd name="connsiteY21" fmla="*/ 318499 h 1458931"/>
                      <a:gd name="connsiteX22" fmla="*/ 873303 w 934948"/>
                      <a:gd name="connsiteY22" fmla="*/ 287677 h 1458931"/>
                      <a:gd name="connsiteX23" fmla="*/ 832207 w 934948"/>
                      <a:gd name="connsiteY23" fmla="*/ 226032 h 1458931"/>
                      <a:gd name="connsiteX24" fmla="*/ 811658 w 934948"/>
                      <a:gd name="connsiteY24" fmla="*/ 195209 h 1458931"/>
                      <a:gd name="connsiteX25" fmla="*/ 791110 w 934948"/>
                      <a:gd name="connsiteY25" fmla="*/ 164387 h 1458931"/>
                      <a:gd name="connsiteX26" fmla="*/ 708917 w 934948"/>
                      <a:gd name="connsiteY26" fmla="*/ 82194 h 1458931"/>
                      <a:gd name="connsiteX27" fmla="*/ 688368 w 934948"/>
                      <a:gd name="connsiteY27" fmla="*/ 61645 h 1458931"/>
                      <a:gd name="connsiteX28" fmla="*/ 626724 w 934948"/>
                      <a:gd name="connsiteY28" fmla="*/ 41097 h 1458931"/>
                      <a:gd name="connsiteX29" fmla="*/ 534256 w 934948"/>
                      <a:gd name="connsiteY29" fmla="*/ 10275 h 1458931"/>
                      <a:gd name="connsiteX30" fmla="*/ 503434 w 934948"/>
                      <a:gd name="connsiteY30" fmla="*/ 0 h 1458931"/>
                      <a:gd name="connsiteX31" fmla="*/ 400692 w 934948"/>
                      <a:gd name="connsiteY31" fmla="*/ 10275 h 1458931"/>
                      <a:gd name="connsiteX32" fmla="*/ 369870 w 934948"/>
                      <a:gd name="connsiteY32" fmla="*/ 20549 h 1458931"/>
                      <a:gd name="connsiteX33" fmla="*/ 277402 w 934948"/>
                      <a:gd name="connsiteY33" fmla="*/ 92468 h 1458931"/>
                      <a:gd name="connsiteX34" fmla="*/ 256854 w 934948"/>
                      <a:gd name="connsiteY34" fmla="*/ 133564 h 1458931"/>
                      <a:gd name="connsiteX35" fmla="*/ 236306 w 934948"/>
                      <a:gd name="connsiteY35" fmla="*/ 154113 h 1458931"/>
                      <a:gd name="connsiteX36" fmla="*/ 215757 w 934948"/>
                      <a:gd name="connsiteY36" fmla="*/ 184935 h 1458931"/>
                      <a:gd name="connsiteX37" fmla="*/ 205483 w 934948"/>
                      <a:gd name="connsiteY37" fmla="*/ 215758 h 1458931"/>
                      <a:gd name="connsiteX38" fmla="*/ 184935 w 934948"/>
                      <a:gd name="connsiteY38" fmla="*/ 246580 h 1458931"/>
                      <a:gd name="connsiteX39" fmla="*/ 154112 w 934948"/>
                      <a:gd name="connsiteY39" fmla="*/ 308225 h 1458931"/>
                      <a:gd name="connsiteX40" fmla="*/ 123290 w 934948"/>
                      <a:gd name="connsiteY40" fmla="*/ 369870 h 1458931"/>
                      <a:gd name="connsiteX41" fmla="*/ 102742 w 934948"/>
                      <a:gd name="connsiteY41" fmla="*/ 431515 h 1458931"/>
                      <a:gd name="connsiteX42" fmla="*/ 92467 w 934948"/>
                      <a:gd name="connsiteY42" fmla="*/ 462337 h 1458931"/>
                      <a:gd name="connsiteX43" fmla="*/ 71919 w 934948"/>
                      <a:gd name="connsiteY43" fmla="*/ 493160 h 1458931"/>
                      <a:gd name="connsiteX44" fmla="*/ 41097 w 934948"/>
                      <a:gd name="connsiteY44" fmla="*/ 626724 h 1458931"/>
                      <a:gd name="connsiteX45" fmla="*/ 30822 w 934948"/>
                      <a:gd name="connsiteY45" fmla="*/ 657546 h 1458931"/>
                      <a:gd name="connsiteX46" fmla="*/ 20548 w 934948"/>
                      <a:gd name="connsiteY46" fmla="*/ 708917 h 1458931"/>
                      <a:gd name="connsiteX47" fmla="*/ 0 w 934948"/>
                      <a:gd name="connsiteY47" fmla="*/ 811659 h 1458931"/>
                      <a:gd name="connsiteX48" fmla="*/ 30822 w 934948"/>
                      <a:gd name="connsiteY48" fmla="*/ 1160980 h 1458931"/>
                      <a:gd name="connsiteX49" fmla="*/ 61645 w 934948"/>
                      <a:gd name="connsiteY49" fmla="*/ 1222625 h 1458931"/>
                      <a:gd name="connsiteX50" fmla="*/ 154112 w 934948"/>
                      <a:gd name="connsiteY50" fmla="*/ 1273996 h 1458931"/>
                      <a:gd name="connsiteX51" fmla="*/ 174661 w 934948"/>
                      <a:gd name="connsiteY51" fmla="*/ 1294544 h 1458931"/>
                      <a:gd name="connsiteX52" fmla="*/ 205483 w 934948"/>
                      <a:gd name="connsiteY52" fmla="*/ 1304818 h 1458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934948" h="1458931">
                        <a:moveTo>
                          <a:pt x="143838" y="1171254"/>
                        </a:moveTo>
                        <a:cubicBezTo>
                          <a:pt x="154112" y="1195227"/>
                          <a:pt x="161995" y="1220373"/>
                          <a:pt x="174661" y="1243173"/>
                        </a:cubicBezTo>
                        <a:cubicBezTo>
                          <a:pt x="179365" y="1251641"/>
                          <a:pt x="189397" y="1255973"/>
                          <a:pt x="195209" y="1263722"/>
                        </a:cubicBezTo>
                        <a:cubicBezTo>
                          <a:pt x="210027" y="1283479"/>
                          <a:pt x="222607" y="1304819"/>
                          <a:pt x="236306" y="1325367"/>
                        </a:cubicBezTo>
                        <a:cubicBezTo>
                          <a:pt x="243155" y="1335641"/>
                          <a:pt x="246580" y="1349340"/>
                          <a:pt x="256854" y="1356189"/>
                        </a:cubicBezTo>
                        <a:cubicBezTo>
                          <a:pt x="267128" y="1363038"/>
                          <a:pt x="278034" y="1369023"/>
                          <a:pt x="287676" y="1376737"/>
                        </a:cubicBezTo>
                        <a:cubicBezTo>
                          <a:pt x="295240" y="1382788"/>
                          <a:pt x="302174" y="1389722"/>
                          <a:pt x="308225" y="1397286"/>
                        </a:cubicBezTo>
                        <a:cubicBezTo>
                          <a:pt x="315939" y="1406928"/>
                          <a:pt x="318302" y="1421564"/>
                          <a:pt x="328773" y="1428108"/>
                        </a:cubicBezTo>
                        <a:cubicBezTo>
                          <a:pt x="347141" y="1439588"/>
                          <a:pt x="369870" y="1441807"/>
                          <a:pt x="390418" y="1448657"/>
                        </a:cubicBezTo>
                        <a:lnTo>
                          <a:pt x="421240" y="1458931"/>
                        </a:lnTo>
                        <a:cubicBezTo>
                          <a:pt x="493159" y="1455506"/>
                          <a:pt x="565246" y="1454637"/>
                          <a:pt x="636998" y="1448657"/>
                        </a:cubicBezTo>
                        <a:cubicBezTo>
                          <a:pt x="647790" y="1447758"/>
                          <a:pt x="658809" y="1444389"/>
                          <a:pt x="667820" y="1438382"/>
                        </a:cubicBezTo>
                        <a:cubicBezTo>
                          <a:pt x="679910" y="1430322"/>
                          <a:pt x="689723" y="1419029"/>
                          <a:pt x="698643" y="1407560"/>
                        </a:cubicBezTo>
                        <a:cubicBezTo>
                          <a:pt x="719530" y="1380705"/>
                          <a:pt x="767204" y="1302775"/>
                          <a:pt x="780836" y="1273996"/>
                        </a:cubicBezTo>
                        <a:cubicBezTo>
                          <a:pt x="799895" y="1233760"/>
                          <a:pt x="816575" y="1192393"/>
                          <a:pt x="832207" y="1150706"/>
                        </a:cubicBezTo>
                        <a:cubicBezTo>
                          <a:pt x="844514" y="1117887"/>
                          <a:pt x="842955" y="1078075"/>
                          <a:pt x="863029" y="1047964"/>
                        </a:cubicBezTo>
                        <a:cubicBezTo>
                          <a:pt x="869878" y="1037690"/>
                          <a:pt x="878055" y="1028186"/>
                          <a:pt x="883577" y="1017142"/>
                        </a:cubicBezTo>
                        <a:cubicBezTo>
                          <a:pt x="890317" y="1003662"/>
                          <a:pt x="901656" y="956749"/>
                          <a:pt x="904126" y="945223"/>
                        </a:cubicBezTo>
                        <a:cubicBezTo>
                          <a:pt x="927492" y="836179"/>
                          <a:pt x="922395" y="860715"/>
                          <a:pt x="934948" y="760288"/>
                        </a:cubicBezTo>
                        <a:cubicBezTo>
                          <a:pt x="931523" y="667821"/>
                          <a:pt x="930272" y="575247"/>
                          <a:pt x="924674" y="482886"/>
                        </a:cubicBezTo>
                        <a:cubicBezTo>
                          <a:pt x="923414" y="462092"/>
                          <a:pt x="918485" y="441668"/>
                          <a:pt x="914400" y="421241"/>
                        </a:cubicBezTo>
                        <a:cubicBezTo>
                          <a:pt x="906636" y="382418"/>
                          <a:pt x="896684" y="357819"/>
                          <a:pt x="883577" y="318499"/>
                        </a:cubicBezTo>
                        <a:cubicBezTo>
                          <a:pt x="880152" y="308225"/>
                          <a:pt x="879310" y="296688"/>
                          <a:pt x="873303" y="287677"/>
                        </a:cubicBezTo>
                        <a:lnTo>
                          <a:pt x="832207" y="226032"/>
                        </a:lnTo>
                        <a:lnTo>
                          <a:pt x="811658" y="195209"/>
                        </a:lnTo>
                        <a:cubicBezTo>
                          <a:pt x="804809" y="184935"/>
                          <a:pt x="799015" y="173873"/>
                          <a:pt x="791110" y="164387"/>
                        </a:cubicBezTo>
                        <a:cubicBezTo>
                          <a:pt x="693506" y="47263"/>
                          <a:pt x="779688" y="138811"/>
                          <a:pt x="708917" y="82194"/>
                        </a:cubicBezTo>
                        <a:cubicBezTo>
                          <a:pt x="701353" y="76143"/>
                          <a:pt x="697032" y="65977"/>
                          <a:pt x="688368" y="61645"/>
                        </a:cubicBezTo>
                        <a:cubicBezTo>
                          <a:pt x="668995" y="51958"/>
                          <a:pt x="647272" y="47946"/>
                          <a:pt x="626724" y="41097"/>
                        </a:cubicBezTo>
                        <a:lnTo>
                          <a:pt x="534256" y="10275"/>
                        </a:lnTo>
                        <a:lnTo>
                          <a:pt x="503434" y="0"/>
                        </a:lnTo>
                        <a:cubicBezTo>
                          <a:pt x="469187" y="3425"/>
                          <a:pt x="434710" y="5041"/>
                          <a:pt x="400692" y="10275"/>
                        </a:cubicBezTo>
                        <a:cubicBezTo>
                          <a:pt x="389988" y="11922"/>
                          <a:pt x="379337" y="15290"/>
                          <a:pt x="369870" y="20549"/>
                        </a:cubicBezTo>
                        <a:cubicBezTo>
                          <a:pt x="344710" y="34526"/>
                          <a:pt x="297108" y="64880"/>
                          <a:pt x="277402" y="92468"/>
                        </a:cubicBezTo>
                        <a:cubicBezTo>
                          <a:pt x="268500" y="104931"/>
                          <a:pt x="265349" y="120821"/>
                          <a:pt x="256854" y="133564"/>
                        </a:cubicBezTo>
                        <a:cubicBezTo>
                          <a:pt x="251481" y="141624"/>
                          <a:pt x="242357" y="146549"/>
                          <a:pt x="236306" y="154113"/>
                        </a:cubicBezTo>
                        <a:cubicBezTo>
                          <a:pt x="228592" y="163755"/>
                          <a:pt x="222607" y="174661"/>
                          <a:pt x="215757" y="184935"/>
                        </a:cubicBezTo>
                        <a:cubicBezTo>
                          <a:pt x="212332" y="195209"/>
                          <a:pt x="210326" y="206071"/>
                          <a:pt x="205483" y="215758"/>
                        </a:cubicBezTo>
                        <a:cubicBezTo>
                          <a:pt x="199961" y="226802"/>
                          <a:pt x="189799" y="235231"/>
                          <a:pt x="184935" y="246580"/>
                        </a:cubicBezTo>
                        <a:cubicBezTo>
                          <a:pt x="156533" y="312852"/>
                          <a:pt x="195470" y="266869"/>
                          <a:pt x="154112" y="308225"/>
                        </a:cubicBezTo>
                        <a:cubicBezTo>
                          <a:pt x="116644" y="420634"/>
                          <a:pt x="176399" y="250373"/>
                          <a:pt x="123290" y="369870"/>
                        </a:cubicBezTo>
                        <a:cubicBezTo>
                          <a:pt x="114493" y="389663"/>
                          <a:pt x="109592" y="410967"/>
                          <a:pt x="102742" y="431515"/>
                        </a:cubicBezTo>
                        <a:cubicBezTo>
                          <a:pt x="99317" y="441789"/>
                          <a:pt x="98474" y="453326"/>
                          <a:pt x="92467" y="462337"/>
                        </a:cubicBezTo>
                        <a:lnTo>
                          <a:pt x="71919" y="493160"/>
                        </a:lnTo>
                        <a:cubicBezTo>
                          <a:pt x="63770" y="533905"/>
                          <a:pt x="53487" y="589558"/>
                          <a:pt x="41097" y="626724"/>
                        </a:cubicBezTo>
                        <a:cubicBezTo>
                          <a:pt x="37672" y="636998"/>
                          <a:pt x="33449" y="647040"/>
                          <a:pt x="30822" y="657546"/>
                        </a:cubicBezTo>
                        <a:cubicBezTo>
                          <a:pt x="26587" y="674487"/>
                          <a:pt x="24336" y="691870"/>
                          <a:pt x="20548" y="708917"/>
                        </a:cubicBezTo>
                        <a:cubicBezTo>
                          <a:pt x="113" y="800877"/>
                          <a:pt x="20132" y="690864"/>
                          <a:pt x="0" y="811659"/>
                        </a:cubicBezTo>
                        <a:cubicBezTo>
                          <a:pt x="11046" y="1120961"/>
                          <a:pt x="-20068" y="1008310"/>
                          <a:pt x="30822" y="1160980"/>
                        </a:cubicBezTo>
                        <a:cubicBezTo>
                          <a:pt x="38150" y="1182965"/>
                          <a:pt x="42901" y="1206224"/>
                          <a:pt x="61645" y="1222625"/>
                        </a:cubicBezTo>
                        <a:cubicBezTo>
                          <a:pt x="105126" y="1260671"/>
                          <a:pt x="111778" y="1259885"/>
                          <a:pt x="154112" y="1273996"/>
                        </a:cubicBezTo>
                        <a:cubicBezTo>
                          <a:pt x="160962" y="1280845"/>
                          <a:pt x="166355" y="1289560"/>
                          <a:pt x="174661" y="1294544"/>
                        </a:cubicBezTo>
                        <a:cubicBezTo>
                          <a:pt x="183947" y="1300116"/>
                          <a:pt x="205483" y="1304818"/>
                          <a:pt x="205483" y="1304818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C1A85F8-3BD8-2040-AFCF-6DD0E20E9B83}"/>
              </a:ext>
            </a:extLst>
          </p:cNvPr>
          <p:cNvSpPr txBox="1"/>
          <p:nvPr/>
        </p:nvSpPr>
        <p:spPr>
          <a:xfrm>
            <a:off x="8673944" y="2792132"/>
            <a:ext cx="335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SiC</a:t>
            </a:r>
            <a:r>
              <a:rPr lang="it-IT" dirty="0"/>
              <a:t> </a:t>
            </a:r>
            <a:r>
              <a:rPr lang="it-IT" dirty="0" err="1"/>
              <a:t>presolar</a:t>
            </a:r>
            <a:r>
              <a:rPr lang="it-IT" dirty="0"/>
              <a:t> </a:t>
            </a:r>
            <a:r>
              <a:rPr lang="it-IT" dirty="0" err="1"/>
              <a:t>grains</a:t>
            </a:r>
            <a:r>
              <a:rPr lang="it-IT" dirty="0"/>
              <a:t> from AGB </a:t>
            </a:r>
            <a:r>
              <a:rPr lang="it-IT" dirty="0" err="1"/>
              <a:t>stars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695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A7484A-D2DF-7840-AA64-918CD87A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37" y="124686"/>
            <a:ext cx="740591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AGB </a:t>
            </a:r>
            <a:r>
              <a:rPr lang="it-IT" b="1" dirty="0" err="1">
                <a:solidFill>
                  <a:srgbClr val="002060"/>
                </a:solidFill>
              </a:rPr>
              <a:t>stars</a:t>
            </a:r>
            <a:r>
              <a:rPr lang="it-IT" b="1" dirty="0">
                <a:solidFill>
                  <a:srgbClr val="002060"/>
                </a:solidFill>
              </a:rPr>
              <a:t>, </a:t>
            </a:r>
            <a:r>
              <a:rPr lang="it-IT" b="1" dirty="0" err="1">
                <a:solidFill>
                  <a:srgbClr val="002060"/>
                </a:solidFill>
              </a:rPr>
              <a:t>s-process</a:t>
            </a:r>
            <a:r>
              <a:rPr lang="it-IT" b="1" dirty="0">
                <a:solidFill>
                  <a:srgbClr val="002060"/>
                </a:solidFill>
              </a:rPr>
              <a:t> and </a:t>
            </a:r>
            <a:r>
              <a:rPr lang="it-IT" b="1" dirty="0" err="1">
                <a:solidFill>
                  <a:srgbClr val="002060"/>
                </a:solidFill>
              </a:rPr>
              <a:t>presolar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grains:the</a:t>
            </a:r>
            <a:r>
              <a:rPr lang="it-IT" b="1" dirty="0">
                <a:solidFill>
                  <a:srgbClr val="002060"/>
                </a:solidFill>
              </a:rPr>
              <a:t> story so far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48261B9-A8D8-BC4F-BA29-447FB5D90C21}"/>
              </a:ext>
            </a:extLst>
          </p:cNvPr>
          <p:cNvGrpSpPr/>
          <p:nvPr/>
        </p:nvGrpSpPr>
        <p:grpSpPr>
          <a:xfrm>
            <a:off x="405331" y="1110987"/>
            <a:ext cx="8112103" cy="5747013"/>
            <a:chOff x="1115088" y="1147456"/>
            <a:chExt cx="8112103" cy="5747013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79D11271-26F3-E440-B215-85E3438A3040}"/>
                </a:ext>
              </a:extLst>
            </p:cNvPr>
            <p:cNvGrpSpPr/>
            <p:nvPr/>
          </p:nvGrpSpPr>
          <p:grpSpPr>
            <a:xfrm>
              <a:off x="1115088" y="3131015"/>
              <a:ext cx="4399803" cy="3226201"/>
              <a:chOff x="708759" y="3478806"/>
              <a:chExt cx="3742079" cy="2675893"/>
            </a:xfrm>
          </p:grpSpPr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B372F0A2-DC66-4E49-9DD0-31FCFA3D10FE}"/>
                  </a:ext>
                </a:extLst>
              </p:cNvPr>
              <p:cNvSpPr txBox="1"/>
              <p:nvPr/>
            </p:nvSpPr>
            <p:spPr>
              <a:xfrm rot="16200000">
                <a:off x="1443649" y="5162669"/>
                <a:ext cx="775569" cy="209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protons</a:t>
                </a:r>
              </a:p>
            </p:txBody>
          </p:sp>
          <p:grpSp>
            <p:nvGrpSpPr>
              <p:cNvPr id="84" name="Gruppo 83">
                <a:extLst>
                  <a:ext uri="{FF2B5EF4-FFF2-40B4-BE49-F238E27FC236}">
                    <a16:creationId xmlns:a16="http://schemas.microsoft.com/office/drawing/2014/main" id="{79368035-79EB-A340-96AB-62449074B320}"/>
                  </a:ext>
                </a:extLst>
              </p:cNvPr>
              <p:cNvGrpSpPr/>
              <p:nvPr/>
            </p:nvGrpSpPr>
            <p:grpSpPr>
              <a:xfrm>
                <a:off x="708759" y="3478806"/>
                <a:ext cx="3742079" cy="2675893"/>
                <a:chOff x="989405" y="1111143"/>
                <a:chExt cx="3742079" cy="2675893"/>
              </a:xfrm>
            </p:grpSpPr>
            <p:grpSp>
              <p:nvGrpSpPr>
                <p:cNvPr id="85" name="Gruppo 84">
                  <a:extLst>
                    <a:ext uri="{FF2B5EF4-FFF2-40B4-BE49-F238E27FC236}">
                      <a16:creationId xmlns:a16="http://schemas.microsoft.com/office/drawing/2014/main" id="{5227CB78-E74D-3049-963C-B8289DD27DDA}"/>
                    </a:ext>
                  </a:extLst>
                </p:cNvPr>
                <p:cNvGrpSpPr/>
                <p:nvPr/>
              </p:nvGrpSpPr>
              <p:grpSpPr>
                <a:xfrm>
                  <a:off x="1205339" y="1494733"/>
                  <a:ext cx="3526145" cy="2235238"/>
                  <a:chOff x="1205339" y="1494733"/>
                  <a:chExt cx="3526145" cy="2235238"/>
                </a:xfrm>
              </p:grpSpPr>
              <p:grpSp>
                <p:nvGrpSpPr>
                  <p:cNvPr id="91" name="Gruppo 90">
                    <a:extLst>
                      <a:ext uri="{FF2B5EF4-FFF2-40B4-BE49-F238E27FC236}">
                        <a16:creationId xmlns:a16="http://schemas.microsoft.com/office/drawing/2014/main" id="{A25067B0-14FB-B747-B894-E68C12FF9C02}"/>
                      </a:ext>
                    </a:extLst>
                  </p:cNvPr>
                  <p:cNvGrpSpPr/>
                  <p:nvPr/>
                </p:nvGrpSpPr>
                <p:grpSpPr>
                  <a:xfrm>
                    <a:off x="1273140" y="2172237"/>
                    <a:ext cx="528746" cy="1447777"/>
                    <a:chOff x="5943600" y="514350"/>
                    <a:chExt cx="825500" cy="1841500"/>
                  </a:xfrm>
                </p:grpSpPr>
                <p:sp>
                  <p:nvSpPr>
                    <p:cNvPr id="106" name="Figura a mano libera 105">
                      <a:extLst>
                        <a:ext uri="{FF2B5EF4-FFF2-40B4-BE49-F238E27FC236}">
                          <a16:creationId xmlns:a16="http://schemas.microsoft.com/office/drawing/2014/main" id="{E4AE44B8-9364-3C49-B37A-05A64D6B18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3600" y="514350"/>
                      <a:ext cx="825500" cy="1841500"/>
                    </a:xfrm>
                    <a:custGeom>
                      <a:avLst/>
                      <a:gdLst>
                        <a:gd name="connsiteX0" fmla="*/ 552450 w 825500"/>
                        <a:gd name="connsiteY0" fmla="*/ 0 h 1841500"/>
                        <a:gd name="connsiteX1" fmla="*/ 641350 w 825500"/>
                        <a:gd name="connsiteY1" fmla="*/ 279400 h 1841500"/>
                        <a:gd name="connsiteX2" fmla="*/ 698500 w 825500"/>
                        <a:gd name="connsiteY2" fmla="*/ 520700 h 1841500"/>
                        <a:gd name="connsiteX3" fmla="*/ 812800 w 825500"/>
                        <a:gd name="connsiteY3" fmla="*/ 1016000 h 1841500"/>
                        <a:gd name="connsiteX4" fmla="*/ 825500 w 825500"/>
                        <a:gd name="connsiteY4" fmla="*/ 1206500 h 1841500"/>
                        <a:gd name="connsiteX5" fmla="*/ 825500 w 825500"/>
                        <a:gd name="connsiteY5" fmla="*/ 1390650 h 1841500"/>
                        <a:gd name="connsiteX6" fmla="*/ 793750 w 825500"/>
                        <a:gd name="connsiteY6" fmla="*/ 1549400 h 1841500"/>
                        <a:gd name="connsiteX7" fmla="*/ 749300 w 825500"/>
                        <a:gd name="connsiteY7" fmla="*/ 1657350 h 1841500"/>
                        <a:gd name="connsiteX8" fmla="*/ 679450 w 825500"/>
                        <a:gd name="connsiteY8" fmla="*/ 1746250 h 1841500"/>
                        <a:gd name="connsiteX9" fmla="*/ 533400 w 825500"/>
                        <a:gd name="connsiteY9" fmla="*/ 1835150 h 1841500"/>
                        <a:gd name="connsiteX10" fmla="*/ 273050 w 825500"/>
                        <a:gd name="connsiteY10" fmla="*/ 1841500 h 1841500"/>
                        <a:gd name="connsiteX11" fmla="*/ 190500 w 825500"/>
                        <a:gd name="connsiteY11" fmla="*/ 1822450 h 1841500"/>
                        <a:gd name="connsiteX12" fmla="*/ 107950 w 825500"/>
                        <a:gd name="connsiteY12" fmla="*/ 1739900 h 1841500"/>
                        <a:gd name="connsiteX13" fmla="*/ 44450 w 825500"/>
                        <a:gd name="connsiteY13" fmla="*/ 1644650 h 1841500"/>
                        <a:gd name="connsiteX14" fmla="*/ 0 w 825500"/>
                        <a:gd name="connsiteY14" fmla="*/ 1492250 h 1841500"/>
                        <a:gd name="connsiteX15" fmla="*/ 0 w 825500"/>
                        <a:gd name="connsiteY15" fmla="*/ 1238250 h 1841500"/>
                        <a:gd name="connsiteX16" fmla="*/ 44450 w 825500"/>
                        <a:gd name="connsiteY16" fmla="*/ 1111250 h 1841500"/>
                        <a:gd name="connsiteX17" fmla="*/ 158750 w 825500"/>
                        <a:gd name="connsiteY17" fmla="*/ 977900 h 1841500"/>
                        <a:gd name="connsiteX18" fmla="*/ 260350 w 825500"/>
                        <a:gd name="connsiteY18" fmla="*/ 882650 h 1841500"/>
                        <a:gd name="connsiteX19" fmla="*/ 349250 w 825500"/>
                        <a:gd name="connsiteY19" fmla="*/ 762000 h 1841500"/>
                        <a:gd name="connsiteX20" fmla="*/ 552450 w 825500"/>
                        <a:gd name="connsiteY20" fmla="*/ 0 h 1841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825500" h="1841500">
                          <a:moveTo>
                            <a:pt x="552450" y="0"/>
                          </a:moveTo>
                          <a:lnTo>
                            <a:pt x="641350" y="279400"/>
                          </a:lnTo>
                          <a:lnTo>
                            <a:pt x="698500" y="520700"/>
                          </a:lnTo>
                          <a:lnTo>
                            <a:pt x="812800" y="1016000"/>
                          </a:lnTo>
                          <a:lnTo>
                            <a:pt x="825500" y="1206500"/>
                          </a:lnTo>
                          <a:lnTo>
                            <a:pt x="825500" y="1390650"/>
                          </a:lnTo>
                          <a:lnTo>
                            <a:pt x="793750" y="1549400"/>
                          </a:lnTo>
                          <a:lnTo>
                            <a:pt x="749300" y="1657350"/>
                          </a:lnTo>
                          <a:lnTo>
                            <a:pt x="679450" y="1746250"/>
                          </a:lnTo>
                          <a:lnTo>
                            <a:pt x="533400" y="1835150"/>
                          </a:lnTo>
                          <a:lnTo>
                            <a:pt x="273050" y="1841500"/>
                          </a:lnTo>
                          <a:lnTo>
                            <a:pt x="190500" y="1822450"/>
                          </a:lnTo>
                          <a:lnTo>
                            <a:pt x="107950" y="1739900"/>
                          </a:lnTo>
                          <a:lnTo>
                            <a:pt x="44450" y="1644650"/>
                          </a:lnTo>
                          <a:lnTo>
                            <a:pt x="0" y="1492250"/>
                          </a:lnTo>
                          <a:lnTo>
                            <a:pt x="0" y="1238250"/>
                          </a:lnTo>
                          <a:lnTo>
                            <a:pt x="44450" y="1111250"/>
                          </a:lnTo>
                          <a:lnTo>
                            <a:pt x="158750" y="977900"/>
                          </a:lnTo>
                          <a:lnTo>
                            <a:pt x="260350" y="882650"/>
                          </a:lnTo>
                          <a:lnTo>
                            <a:pt x="349250" y="762000"/>
                          </a:lnTo>
                          <a:lnTo>
                            <a:pt x="552450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1500">
                          <a:srgbClr val="00B050"/>
                        </a:gs>
                        <a:gs pos="13000">
                          <a:srgbClr val="FFFF0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n w="3175">
                      <a:gradFill>
                        <a:gsLst>
                          <a:gs pos="83000">
                            <a:schemeClr val="tx1"/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Freccia circolare a destra 106">
                      <a:extLst>
                        <a:ext uri="{FF2B5EF4-FFF2-40B4-BE49-F238E27FC236}">
                          <a16:creationId xmlns:a16="http://schemas.microsoft.com/office/drawing/2014/main" id="{FD99FDDA-94B6-C34F-B068-BFEF0E3F141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6198494" y="1758056"/>
                      <a:ext cx="328413" cy="660400"/>
                    </a:xfrm>
                    <a:prstGeom prst="curvedRightArrow">
                      <a:avLst>
                        <a:gd name="adj1" fmla="val 15725"/>
                        <a:gd name="adj2" fmla="val 48638"/>
                        <a:gd name="adj3" fmla="val 25000"/>
                      </a:avLst>
                    </a:prstGeom>
                    <a:gradFill flip="none" rotWithShape="1">
                      <a:gsLst>
                        <a:gs pos="0">
                          <a:srgbClr val="009051"/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8" name="Freccia circolare a destra 107">
                      <a:extLst>
                        <a:ext uri="{FF2B5EF4-FFF2-40B4-BE49-F238E27FC236}">
                          <a16:creationId xmlns:a16="http://schemas.microsoft.com/office/drawing/2014/main" id="{DD7C2E0E-8637-3B43-9E32-5B2D04F685FC}"/>
                        </a:ext>
                      </a:extLst>
                    </p:cNvPr>
                    <p:cNvSpPr/>
                    <p:nvPr/>
                  </p:nvSpPr>
                  <p:spPr>
                    <a:xfrm rot="5234389">
                      <a:off x="6208636" y="1412163"/>
                      <a:ext cx="410284" cy="504525"/>
                    </a:xfrm>
                    <a:prstGeom prst="curvedRightArrow">
                      <a:avLst>
                        <a:gd name="adj1" fmla="val 15725"/>
                        <a:gd name="adj2" fmla="val 48638"/>
                        <a:gd name="adj3" fmla="val 25000"/>
                      </a:avLst>
                    </a:prstGeom>
                    <a:gradFill flip="none" rotWithShape="1">
                      <a:gsLst>
                        <a:gs pos="0">
                          <a:srgbClr val="009051"/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92" name="Gruppo 91">
                    <a:extLst>
                      <a:ext uri="{FF2B5EF4-FFF2-40B4-BE49-F238E27FC236}">
                        <a16:creationId xmlns:a16="http://schemas.microsoft.com/office/drawing/2014/main" id="{958594D7-EA4F-E643-B3C1-3954BA29FBAF}"/>
                      </a:ext>
                    </a:extLst>
                  </p:cNvPr>
                  <p:cNvGrpSpPr/>
                  <p:nvPr/>
                </p:nvGrpSpPr>
                <p:grpSpPr>
                  <a:xfrm>
                    <a:off x="1544368" y="1494733"/>
                    <a:ext cx="1212588" cy="1303963"/>
                    <a:chOff x="1556135" y="1348869"/>
                    <a:chExt cx="1212588" cy="1303963"/>
                  </a:xfrm>
                </p:grpSpPr>
                <p:sp>
                  <p:nvSpPr>
                    <p:cNvPr id="99" name="Arco 98">
                      <a:extLst>
                        <a:ext uri="{FF2B5EF4-FFF2-40B4-BE49-F238E27FC236}">
                          <a16:creationId xmlns:a16="http://schemas.microsoft.com/office/drawing/2014/main" id="{5E345567-EBF4-CA49-B057-46EB6218B99E}"/>
                        </a:ext>
                      </a:extLst>
                    </p:cNvPr>
                    <p:cNvSpPr/>
                    <p:nvPr/>
                  </p:nvSpPr>
                  <p:spPr>
                    <a:xfrm rot="829106">
                      <a:off x="2118782" y="1348869"/>
                      <a:ext cx="239414" cy="1135093"/>
                    </a:xfrm>
                    <a:prstGeom prst="arc">
                      <a:avLst>
                        <a:gd name="adj1" fmla="val 3502310"/>
                        <a:gd name="adj2" fmla="val 4920329"/>
                      </a:avLst>
                    </a:prstGeom>
                    <a:ln w="6350" cmpd="sng">
                      <a:solidFill>
                        <a:schemeClr val="tx1"/>
                      </a:solidFill>
                      <a:prstDash val="solid"/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0" name="Gruppo 99">
                      <a:extLst>
                        <a:ext uri="{FF2B5EF4-FFF2-40B4-BE49-F238E27FC236}">
                          <a16:creationId xmlns:a16="http://schemas.microsoft.com/office/drawing/2014/main" id="{C8F74784-922E-8E49-A307-2CB0AE39AE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6135" y="1552066"/>
                      <a:ext cx="1212588" cy="1100766"/>
                      <a:chOff x="1556135" y="1552066"/>
                      <a:chExt cx="1212588" cy="1100766"/>
                    </a:xfrm>
                  </p:grpSpPr>
                  <p:sp>
                    <p:nvSpPr>
                      <p:cNvPr id="101" name="Arco 100">
                        <a:extLst>
                          <a:ext uri="{FF2B5EF4-FFF2-40B4-BE49-F238E27FC236}">
                            <a16:creationId xmlns:a16="http://schemas.microsoft.com/office/drawing/2014/main" id="{2192DEFF-6192-2640-90FC-E36556270D16}"/>
                          </a:ext>
                        </a:extLst>
                      </p:cNvPr>
                      <p:cNvSpPr/>
                      <p:nvPr/>
                    </p:nvSpPr>
                    <p:spPr>
                      <a:xfrm rot="16020755">
                        <a:off x="1335627" y="2141331"/>
                        <a:ext cx="626459" cy="185444"/>
                      </a:xfrm>
                      <a:prstGeom prst="arc">
                        <a:avLst>
                          <a:gd name="adj1" fmla="val 18835244"/>
                          <a:gd name="adj2" fmla="val 2236665"/>
                        </a:avLst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2" name="Arco 101">
                        <a:extLst>
                          <a:ext uri="{FF2B5EF4-FFF2-40B4-BE49-F238E27FC236}">
                            <a16:creationId xmlns:a16="http://schemas.microsoft.com/office/drawing/2014/main" id="{B960123C-743F-E142-82EE-EAB815B5ED2D}"/>
                          </a:ext>
                        </a:extLst>
                      </p:cNvPr>
                      <p:cNvSpPr/>
                      <p:nvPr/>
                    </p:nvSpPr>
                    <p:spPr>
                      <a:xfrm rot="4248555">
                        <a:off x="1595498" y="1848502"/>
                        <a:ext cx="800782" cy="519990"/>
                      </a:xfrm>
                      <a:prstGeom prst="arc">
                        <a:avLst>
                          <a:gd name="adj1" fmla="val 1719267"/>
                          <a:gd name="adj2" fmla="val 6490846"/>
                        </a:avLst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3" name="Arco 102">
                        <a:extLst>
                          <a:ext uri="{FF2B5EF4-FFF2-40B4-BE49-F238E27FC236}">
                            <a16:creationId xmlns:a16="http://schemas.microsoft.com/office/drawing/2014/main" id="{F4EC8687-DDF7-D041-BC0C-DEBA5E0B50A2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627702" y="1816387"/>
                        <a:ext cx="800782" cy="519990"/>
                      </a:xfrm>
                      <a:prstGeom prst="arc">
                        <a:avLst>
                          <a:gd name="adj1" fmla="val 19936661"/>
                          <a:gd name="adj2" fmla="val 812785"/>
                        </a:avLst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4" name="Arco 103">
                        <a:extLst>
                          <a:ext uri="{FF2B5EF4-FFF2-40B4-BE49-F238E27FC236}">
                            <a16:creationId xmlns:a16="http://schemas.microsoft.com/office/drawing/2014/main" id="{4AED2148-8B49-7346-9BB9-725170E3D73A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2096147" y="2184103"/>
                        <a:ext cx="626459" cy="311000"/>
                      </a:xfrm>
                      <a:prstGeom prst="arc">
                        <a:avLst>
                          <a:gd name="adj1" fmla="val 20055965"/>
                          <a:gd name="adj2" fmla="val 1592773"/>
                        </a:avLst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5" name="Arco 104">
                        <a:extLst>
                          <a:ext uri="{FF2B5EF4-FFF2-40B4-BE49-F238E27FC236}">
                            <a16:creationId xmlns:a16="http://schemas.microsoft.com/office/drawing/2014/main" id="{940F1042-7AD4-E742-8E38-21ED792EEF6A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299993" y="1709796"/>
                        <a:ext cx="626459" cy="311000"/>
                      </a:xfrm>
                      <a:prstGeom prst="arc">
                        <a:avLst>
                          <a:gd name="adj1" fmla="val 20923651"/>
                          <a:gd name="adj2" fmla="val 1267832"/>
                        </a:avLst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93" name="Freccia destra con strisce 92">
                    <a:extLst>
                      <a:ext uri="{FF2B5EF4-FFF2-40B4-BE49-F238E27FC236}">
                        <a16:creationId xmlns:a16="http://schemas.microsoft.com/office/drawing/2014/main" id="{91B78F9E-483B-AF43-9122-1EEC965F7E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14945" y="2849293"/>
                    <a:ext cx="623401" cy="100842"/>
                  </a:xfrm>
                  <a:prstGeom prst="stripedRightArrow">
                    <a:avLst>
                      <a:gd name="adj1" fmla="val 62101"/>
                      <a:gd name="adj2" fmla="val 55485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16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tx1"/>
                      </a:gs>
                    </a:gsLst>
                    <a:lin ang="0" scaled="0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4" name="Gruppo 93">
                    <a:extLst>
                      <a:ext uri="{FF2B5EF4-FFF2-40B4-BE49-F238E27FC236}">
                        <a16:creationId xmlns:a16="http://schemas.microsoft.com/office/drawing/2014/main" id="{238D8FEC-0708-464E-96DF-6DC8809689ED}"/>
                      </a:ext>
                    </a:extLst>
                  </p:cNvPr>
                  <p:cNvGrpSpPr/>
                  <p:nvPr/>
                </p:nvGrpSpPr>
                <p:grpSpPr>
                  <a:xfrm>
                    <a:off x="1205339" y="2884995"/>
                    <a:ext cx="3526145" cy="834313"/>
                    <a:chOff x="1257205" y="2915666"/>
                    <a:chExt cx="3526145" cy="834313"/>
                  </a:xfrm>
                </p:grpSpPr>
                <p:sp>
                  <p:nvSpPr>
                    <p:cNvPr id="96" name="Arco 95">
                      <a:extLst>
                        <a:ext uri="{FF2B5EF4-FFF2-40B4-BE49-F238E27FC236}">
                          <a16:creationId xmlns:a16="http://schemas.microsoft.com/office/drawing/2014/main" id="{249C74BA-6B81-A045-8482-4255D9D8FEA5}"/>
                        </a:ext>
                      </a:extLst>
                    </p:cNvPr>
                    <p:cNvSpPr/>
                    <p:nvPr/>
                  </p:nvSpPr>
                  <p:spPr>
                    <a:xfrm rot="6190600">
                      <a:off x="1199132" y="3004931"/>
                      <a:ext cx="803121" cy="686975"/>
                    </a:xfrm>
                    <a:prstGeom prst="arc">
                      <a:avLst>
                        <a:gd name="adj1" fmla="val 16288227"/>
                        <a:gd name="adj2" fmla="val 20665482"/>
                      </a:avLst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" name="Arco 96">
                      <a:extLst>
                        <a:ext uri="{FF2B5EF4-FFF2-40B4-BE49-F238E27FC236}">
                          <a16:creationId xmlns:a16="http://schemas.microsoft.com/office/drawing/2014/main" id="{C40576E7-8F87-694F-AB54-7CB1DB86BF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7498" y="3310480"/>
                      <a:ext cx="762099" cy="269428"/>
                    </a:xfrm>
                    <a:prstGeom prst="arc">
                      <a:avLst>
                        <a:gd name="adj1" fmla="val 10774064"/>
                        <a:gd name="adj2" fmla="val 13128871"/>
                      </a:avLst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98" name="Connettore 1 97">
                      <a:extLst>
                        <a:ext uri="{FF2B5EF4-FFF2-40B4-BE49-F238E27FC236}">
                          <a16:creationId xmlns:a16="http://schemas.microsoft.com/office/drawing/2014/main" id="{4FEC067A-6DA7-FD48-8A31-97A020172B09}"/>
                        </a:ext>
                      </a:extLst>
                    </p:cNvPr>
                    <p:cNvCxnSpPr>
                      <a:cxnSpLocks/>
                      <a:stCxn id="97" idx="2"/>
                    </p:cNvCxnSpPr>
                    <p:nvPr/>
                  </p:nvCxnSpPr>
                  <p:spPr>
                    <a:xfrm flipV="1">
                      <a:off x="2151991" y="2915666"/>
                      <a:ext cx="2631359" cy="406709"/>
                    </a:xfrm>
                    <a:prstGeom prst="line">
                      <a:avLst/>
                    </a:prstGeom>
                    <a:ln w="6350" cmpd="sng">
                      <a:solidFill>
                        <a:schemeClr val="tx1"/>
                      </a:solidFill>
                      <a:prstDash val="solid"/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5" name="Connettore 1 94">
                    <a:extLst>
                      <a:ext uri="{FF2B5EF4-FFF2-40B4-BE49-F238E27FC236}">
                        <a16:creationId xmlns:a16="http://schemas.microsoft.com/office/drawing/2014/main" id="{0649DF6E-5494-5D4B-9314-7BD5D78F547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66061" y="3707517"/>
                    <a:ext cx="117118" cy="22454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  <a:prstDash val="solid"/>
                    <a:beve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6" name="Connettore 2 85">
                  <a:extLst>
                    <a:ext uri="{FF2B5EF4-FFF2-40B4-BE49-F238E27FC236}">
                      <a16:creationId xmlns:a16="http://schemas.microsoft.com/office/drawing/2014/main" id="{4F79B417-60E9-DC4B-821A-323874B16258}"/>
                    </a:ext>
                  </a:extLst>
                </p:cNvPr>
                <p:cNvCxnSpPr/>
                <p:nvPr/>
              </p:nvCxnSpPr>
              <p:spPr>
                <a:xfrm flipV="1">
                  <a:off x="1167768" y="1111143"/>
                  <a:ext cx="0" cy="26758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CasellaDiTesto 86">
                  <a:extLst>
                    <a:ext uri="{FF2B5EF4-FFF2-40B4-BE49-F238E27FC236}">
                      <a16:creationId xmlns:a16="http://schemas.microsoft.com/office/drawing/2014/main" id="{D8CAC430-3F27-E147-95D1-680798E0815E}"/>
                    </a:ext>
                  </a:extLst>
                </p:cNvPr>
                <p:cNvSpPr txBox="1"/>
                <p:nvPr/>
              </p:nvSpPr>
              <p:spPr>
                <a:xfrm rot="16200000">
                  <a:off x="461813" y="1712084"/>
                  <a:ext cx="1264597" cy="2094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/>
                    <a:t>To the stellar surface</a:t>
                  </a:r>
                </a:p>
              </p:txBody>
            </p:sp>
            <p:sp>
              <p:nvSpPr>
                <p:cNvPr id="88" name="CasellaDiTesto 87">
                  <a:extLst>
                    <a:ext uri="{FF2B5EF4-FFF2-40B4-BE49-F238E27FC236}">
                      <a16:creationId xmlns:a16="http://schemas.microsoft.com/office/drawing/2014/main" id="{9EF8A515-F251-FE42-8CA8-BF40EB5175E4}"/>
                    </a:ext>
                  </a:extLst>
                </p:cNvPr>
                <p:cNvSpPr txBox="1"/>
                <p:nvPr/>
              </p:nvSpPr>
              <p:spPr>
                <a:xfrm>
                  <a:off x="1379398" y="1180837"/>
                  <a:ext cx="1283132" cy="2042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/>
                    <a:t>Convective envelope</a:t>
                  </a:r>
                </a:p>
              </p:txBody>
            </p:sp>
            <p:sp>
              <p:nvSpPr>
                <p:cNvPr id="89" name="CasellaDiTesto 88">
                  <a:extLst>
                    <a:ext uri="{FF2B5EF4-FFF2-40B4-BE49-F238E27FC236}">
                      <a16:creationId xmlns:a16="http://schemas.microsoft.com/office/drawing/2014/main" id="{9513C33A-22D7-DB47-951F-F2BCE98CF129}"/>
                    </a:ext>
                  </a:extLst>
                </p:cNvPr>
                <p:cNvSpPr txBox="1"/>
                <p:nvPr/>
              </p:nvSpPr>
              <p:spPr>
                <a:xfrm>
                  <a:off x="1087460" y="2180067"/>
                  <a:ext cx="604267" cy="3318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Thermal pulse</a:t>
                  </a:r>
                </a:p>
              </p:txBody>
            </p:sp>
            <p:sp>
              <p:nvSpPr>
                <p:cNvPr id="90" name="CasellaDiTesto 89">
                  <a:extLst>
                    <a:ext uri="{FF2B5EF4-FFF2-40B4-BE49-F238E27FC236}">
                      <a16:creationId xmlns:a16="http://schemas.microsoft.com/office/drawing/2014/main" id="{AFEEC766-869C-4842-B70E-3863834C85C5}"/>
                    </a:ext>
                  </a:extLst>
                </p:cNvPr>
                <p:cNvSpPr txBox="1"/>
                <p:nvPr/>
              </p:nvSpPr>
              <p:spPr>
                <a:xfrm>
                  <a:off x="1792908" y="1996513"/>
                  <a:ext cx="439169" cy="2042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/>
                    <a:t>TDU</a:t>
                  </a:r>
                </a:p>
              </p:txBody>
            </p:sp>
          </p:grpSp>
        </p:grp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4D46C109-6744-AA40-9CA8-067B50B98F09}"/>
                </a:ext>
              </a:extLst>
            </p:cNvPr>
            <p:cNvSpPr/>
            <p:nvPr/>
          </p:nvSpPr>
          <p:spPr>
            <a:xfrm>
              <a:off x="3141928" y="4785721"/>
              <a:ext cx="1779313" cy="30104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24000">
                  <a:schemeClr val="accent2">
                    <a:lumMod val="0"/>
                    <a:lumOff val="100000"/>
                  </a:schemeClr>
                </a:gs>
                <a:gs pos="100000">
                  <a:srgbClr val="FE3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aseline="30000">
                  <a:solidFill>
                    <a:schemeClr val="tx1"/>
                  </a:solidFill>
                </a:rPr>
                <a:t>13</a:t>
              </a:r>
              <a:r>
                <a:rPr lang="en-US" sz="900">
                  <a:solidFill>
                    <a:schemeClr val="tx1"/>
                  </a:solidFill>
                </a:rPr>
                <a:t>C pocket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2B036F1B-547D-E648-976A-A10C0F1C818C}"/>
                </a:ext>
              </a:extLst>
            </p:cNvPr>
            <p:cNvSpPr/>
            <p:nvPr/>
          </p:nvSpPr>
          <p:spPr>
            <a:xfrm rot="9880642" flipV="1">
              <a:off x="3028657" y="4277991"/>
              <a:ext cx="2232617" cy="287302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rgbClr val="FFFF00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H-burning shell</a:t>
              </a:r>
            </a:p>
          </p:txBody>
        </p: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8DADA26A-DB15-DD4B-992E-436BF9CC03F0}"/>
                </a:ext>
              </a:extLst>
            </p:cNvPr>
            <p:cNvGrpSpPr/>
            <p:nvPr/>
          </p:nvGrpSpPr>
          <p:grpSpPr>
            <a:xfrm>
              <a:off x="4937665" y="2573185"/>
              <a:ext cx="3179691" cy="2694924"/>
              <a:chOff x="693695" y="3862396"/>
              <a:chExt cx="2704361" cy="2235238"/>
            </a:xfrm>
          </p:grpSpPr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D8F11724-4D10-B54D-B0B1-E5D31EEE4DED}"/>
                  </a:ext>
                </a:extLst>
              </p:cNvPr>
              <p:cNvSpPr txBox="1"/>
              <p:nvPr/>
            </p:nvSpPr>
            <p:spPr>
              <a:xfrm rot="16200000">
                <a:off x="1443649" y="5162670"/>
                <a:ext cx="775569" cy="2094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protons</a:t>
                </a:r>
              </a:p>
            </p:txBody>
          </p:sp>
          <p:grpSp>
            <p:nvGrpSpPr>
              <p:cNvPr id="60" name="Gruppo 59">
                <a:extLst>
                  <a:ext uri="{FF2B5EF4-FFF2-40B4-BE49-F238E27FC236}">
                    <a16:creationId xmlns:a16="http://schemas.microsoft.com/office/drawing/2014/main" id="{051931FA-9121-8849-9D6E-211F4220EB02}"/>
                  </a:ext>
                </a:extLst>
              </p:cNvPr>
              <p:cNvGrpSpPr/>
              <p:nvPr/>
            </p:nvGrpSpPr>
            <p:grpSpPr>
              <a:xfrm>
                <a:off x="693695" y="3862396"/>
                <a:ext cx="2704361" cy="2235238"/>
                <a:chOff x="974341" y="1494733"/>
                <a:chExt cx="2704361" cy="2235238"/>
              </a:xfrm>
            </p:grpSpPr>
            <p:sp>
              <p:nvSpPr>
                <p:cNvPr id="61" name="Freccia circolare a destra 60">
                  <a:extLst>
                    <a:ext uri="{FF2B5EF4-FFF2-40B4-BE49-F238E27FC236}">
                      <a16:creationId xmlns:a16="http://schemas.microsoft.com/office/drawing/2014/main" id="{C80BC3E8-5386-5B43-B801-22D48BD87E83}"/>
                    </a:ext>
                  </a:extLst>
                </p:cNvPr>
                <p:cNvSpPr/>
                <p:nvPr/>
              </p:nvSpPr>
              <p:spPr>
                <a:xfrm rot="16200000">
                  <a:off x="1575142" y="1707342"/>
                  <a:ext cx="957779" cy="655896"/>
                </a:xfrm>
                <a:prstGeom prst="curvedRightArrow">
                  <a:avLst>
                    <a:gd name="adj1" fmla="val 15725"/>
                    <a:gd name="adj2" fmla="val 48638"/>
                    <a:gd name="adj3" fmla="val 25000"/>
                  </a:avLst>
                </a:prstGeom>
                <a:solidFill>
                  <a:srgbClr val="FF00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2" name="Gruppo 61">
                  <a:extLst>
                    <a:ext uri="{FF2B5EF4-FFF2-40B4-BE49-F238E27FC236}">
                      <a16:creationId xmlns:a16="http://schemas.microsoft.com/office/drawing/2014/main" id="{98EB0B5A-B449-B74F-875E-779E844095EE}"/>
                    </a:ext>
                  </a:extLst>
                </p:cNvPr>
                <p:cNvGrpSpPr/>
                <p:nvPr/>
              </p:nvGrpSpPr>
              <p:grpSpPr>
                <a:xfrm>
                  <a:off x="1205339" y="1494733"/>
                  <a:ext cx="2473363" cy="2235238"/>
                  <a:chOff x="1205339" y="1494733"/>
                  <a:chExt cx="2473363" cy="2235238"/>
                </a:xfrm>
              </p:grpSpPr>
              <p:grpSp>
                <p:nvGrpSpPr>
                  <p:cNvPr id="65" name="Gruppo 64">
                    <a:extLst>
                      <a:ext uri="{FF2B5EF4-FFF2-40B4-BE49-F238E27FC236}">
                        <a16:creationId xmlns:a16="http://schemas.microsoft.com/office/drawing/2014/main" id="{1F3663CC-1946-AF43-9BF7-C0E366E20C1F}"/>
                      </a:ext>
                    </a:extLst>
                  </p:cNvPr>
                  <p:cNvGrpSpPr/>
                  <p:nvPr/>
                </p:nvGrpSpPr>
                <p:grpSpPr>
                  <a:xfrm>
                    <a:off x="1273140" y="2172237"/>
                    <a:ext cx="528746" cy="1447777"/>
                    <a:chOff x="5943600" y="514350"/>
                    <a:chExt cx="825500" cy="1841500"/>
                  </a:xfrm>
                </p:grpSpPr>
                <p:sp>
                  <p:nvSpPr>
                    <p:cNvPr id="80" name="Figura a mano libera 79">
                      <a:extLst>
                        <a:ext uri="{FF2B5EF4-FFF2-40B4-BE49-F238E27FC236}">
                          <a16:creationId xmlns:a16="http://schemas.microsoft.com/office/drawing/2014/main" id="{35C66DE4-F3D6-CC4E-BACA-396E1D15D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3600" y="514350"/>
                      <a:ext cx="825500" cy="1841500"/>
                    </a:xfrm>
                    <a:custGeom>
                      <a:avLst/>
                      <a:gdLst>
                        <a:gd name="connsiteX0" fmla="*/ 552450 w 825500"/>
                        <a:gd name="connsiteY0" fmla="*/ 0 h 1841500"/>
                        <a:gd name="connsiteX1" fmla="*/ 641350 w 825500"/>
                        <a:gd name="connsiteY1" fmla="*/ 279400 h 1841500"/>
                        <a:gd name="connsiteX2" fmla="*/ 698500 w 825500"/>
                        <a:gd name="connsiteY2" fmla="*/ 520700 h 1841500"/>
                        <a:gd name="connsiteX3" fmla="*/ 812800 w 825500"/>
                        <a:gd name="connsiteY3" fmla="*/ 1016000 h 1841500"/>
                        <a:gd name="connsiteX4" fmla="*/ 825500 w 825500"/>
                        <a:gd name="connsiteY4" fmla="*/ 1206500 h 1841500"/>
                        <a:gd name="connsiteX5" fmla="*/ 825500 w 825500"/>
                        <a:gd name="connsiteY5" fmla="*/ 1390650 h 1841500"/>
                        <a:gd name="connsiteX6" fmla="*/ 793750 w 825500"/>
                        <a:gd name="connsiteY6" fmla="*/ 1549400 h 1841500"/>
                        <a:gd name="connsiteX7" fmla="*/ 749300 w 825500"/>
                        <a:gd name="connsiteY7" fmla="*/ 1657350 h 1841500"/>
                        <a:gd name="connsiteX8" fmla="*/ 679450 w 825500"/>
                        <a:gd name="connsiteY8" fmla="*/ 1746250 h 1841500"/>
                        <a:gd name="connsiteX9" fmla="*/ 533400 w 825500"/>
                        <a:gd name="connsiteY9" fmla="*/ 1835150 h 1841500"/>
                        <a:gd name="connsiteX10" fmla="*/ 273050 w 825500"/>
                        <a:gd name="connsiteY10" fmla="*/ 1841500 h 1841500"/>
                        <a:gd name="connsiteX11" fmla="*/ 190500 w 825500"/>
                        <a:gd name="connsiteY11" fmla="*/ 1822450 h 1841500"/>
                        <a:gd name="connsiteX12" fmla="*/ 107950 w 825500"/>
                        <a:gd name="connsiteY12" fmla="*/ 1739900 h 1841500"/>
                        <a:gd name="connsiteX13" fmla="*/ 44450 w 825500"/>
                        <a:gd name="connsiteY13" fmla="*/ 1644650 h 1841500"/>
                        <a:gd name="connsiteX14" fmla="*/ 0 w 825500"/>
                        <a:gd name="connsiteY14" fmla="*/ 1492250 h 1841500"/>
                        <a:gd name="connsiteX15" fmla="*/ 0 w 825500"/>
                        <a:gd name="connsiteY15" fmla="*/ 1238250 h 1841500"/>
                        <a:gd name="connsiteX16" fmla="*/ 44450 w 825500"/>
                        <a:gd name="connsiteY16" fmla="*/ 1111250 h 1841500"/>
                        <a:gd name="connsiteX17" fmla="*/ 158750 w 825500"/>
                        <a:gd name="connsiteY17" fmla="*/ 977900 h 1841500"/>
                        <a:gd name="connsiteX18" fmla="*/ 260350 w 825500"/>
                        <a:gd name="connsiteY18" fmla="*/ 882650 h 1841500"/>
                        <a:gd name="connsiteX19" fmla="*/ 349250 w 825500"/>
                        <a:gd name="connsiteY19" fmla="*/ 762000 h 1841500"/>
                        <a:gd name="connsiteX20" fmla="*/ 552450 w 825500"/>
                        <a:gd name="connsiteY20" fmla="*/ 0 h 1841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825500" h="1841500">
                          <a:moveTo>
                            <a:pt x="552450" y="0"/>
                          </a:moveTo>
                          <a:lnTo>
                            <a:pt x="641350" y="279400"/>
                          </a:lnTo>
                          <a:lnTo>
                            <a:pt x="698500" y="520700"/>
                          </a:lnTo>
                          <a:lnTo>
                            <a:pt x="812800" y="1016000"/>
                          </a:lnTo>
                          <a:lnTo>
                            <a:pt x="825500" y="1206500"/>
                          </a:lnTo>
                          <a:lnTo>
                            <a:pt x="825500" y="1390650"/>
                          </a:lnTo>
                          <a:lnTo>
                            <a:pt x="793750" y="1549400"/>
                          </a:lnTo>
                          <a:lnTo>
                            <a:pt x="749300" y="1657350"/>
                          </a:lnTo>
                          <a:lnTo>
                            <a:pt x="679450" y="1746250"/>
                          </a:lnTo>
                          <a:lnTo>
                            <a:pt x="533400" y="1835150"/>
                          </a:lnTo>
                          <a:lnTo>
                            <a:pt x="273050" y="1841500"/>
                          </a:lnTo>
                          <a:lnTo>
                            <a:pt x="190500" y="1822450"/>
                          </a:lnTo>
                          <a:lnTo>
                            <a:pt x="107950" y="1739900"/>
                          </a:lnTo>
                          <a:lnTo>
                            <a:pt x="44450" y="1644650"/>
                          </a:lnTo>
                          <a:lnTo>
                            <a:pt x="0" y="1492250"/>
                          </a:lnTo>
                          <a:lnTo>
                            <a:pt x="0" y="1238250"/>
                          </a:lnTo>
                          <a:lnTo>
                            <a:pt x="44450" y="1111250"/>
                          </a:lnTo>
                          <a:lnTo>
                            <a:pt x="158750" y="977900"/>
                          </a:lnTo>
                          <a:lnTo>
                            <a:pt x="260350" y="882650"/>
                          </a:lnTo>
                          <a:lnTo>
                            <a:pt x="349250" y="762000"/>
                          </a:lnTo>
                          <a:lnTo>
                            <a:pt x="552450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91000">
                          <a:srgbClr val="00B050"/>
                        </a:gs>
                        <a:gs pos="20000">
                          <a:srgbClr val="FFFF0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n w="3175">
                      <a:gradFill>
                        <a:gsLst>
                          <a:gs pos="83000">
                            <a:schemeClr val="tx1"/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Freccia circolare a destra 80">
                      <a:extLst>
                        <a:ext uri="{FF2B5EF4-FFF2-40B4-BE49-F238E27FC236}">
                          <a16:creationId xmlns:a16="http://schemas.microsoft.com/office/drawing/2014/main" id="{11CBC92C-5FD2-A041-946D-3D7E9790C94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6198494" y="1758056"/>
                      <a:ext cx="328413" cy="660400"/>
                    </a:xfrm>
                    <a:prstGeom prst="curvedRightArrow">
                      <a:avLst>
                        <a:gd name="adj1" fmla="val 15725"/>
                        <a:gd name="adj2" fmla="val 48638"/>
                        <a:gd name="adj3" fmla="val 25000"/>
                      </a:avLst>
                    </a:prstGeom>
                    <a:gradFill flip="none" rotWithShape="1">
                      <a:gsLst>
                        <a:gs pos="0">
                          <a:srgbClr val="009051"/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2" name="Freccia circolare a destra 81">
                      <a:extLst>
                        <a:ext uri="{FF2B5EF4-FFF2-40B4-BE49-F238E27FC236}">
                          <a16:creationId xmlns:a16="http://schemas.microsoft.com/office/drawing/2014/main" id="{BD037B0E-B3EF-4046-82B4-5D423FE06DC1}"/>
                        </a:ext>
                      </a:extLst>
                    </p:cNvPr>
                    <p:cNvSpPr/>
                    <p:nvPr/>
                  </p:nvSpPr>
                  <p:spPr>
                    <a:xfrm rot="5234389">
                      <a:off x="6208636" y="1412163"/>
                      <a:ext cx="410284" cy="504525"/>
                    </a:xfrm>
                    <a:prstGeom prst="curvedRightArrow">
                      <a:avLst>
                        <a:gd name="adj1" fmla="val 15725"/>
                        <a:gd name="adj2" fmla="val 48638"/>
                        <a:gd name="adj3" fmla="val 25000"/>
                      </a:avLst>
                    </a:prstGeom>
                    <a:gradFill flip="none" rotWithShape="1">
                      <a:gsLst>
                        <a:gs pos="0">
                          <a:srgbClr val="009051"/>
                        </a:gs>
                        <a:gs pos="100000">
                          <a:schemeClr val="accent5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66" name="Gruppo 65">
                    <a:extLst>
                      <a:ext uri="{FF2B5EF4-FFF2-40B4-BE49-F238E27FC236}">
                        <a16:creationId xmlns:a16="http://schemas.microsoft.com/office/drawing/2014/main" id="{78A77B6F-70D2-8346-B64A-1C578F34E316}"/>
                      </a:ext>
                    </a:extLst>
                  </p:cNvPr>
                  <p:cNvGrpSpPr/>
                  <p:nvPr/>
                </p:nvGrpSpPr>
                <p:grpSpPr>
                  <a:xfrm>
                    <a:off x="1724127" y="1494733"/>
                    <a:ext cx="1954575" cy="1303963"/>
                    <a:chOff x="1735894" y="1348869"/>
                    <a:chExt cx="1954575" cy="1303963"/>
                  </a:xfrm>
                </p:grpSpPr>
                <p:sp>
                  <p:nvSpPr>
                    <p:cNvPr id="73" name="Arco 72">
                      <a:extLst>
                        <a:ext uri="{FF2B5EF4-FFF2-40B4-BE49-F238E27FC236}">
                          <a16:creationId xmlns:a16="http://schemas.microsoft.com/office/drawing/2014/main" id="{9714B5E0-E116-D348-AACB-DC3AB53F9F94}"/>
                        </a:ext>
                      </a:extLst>
                    </p:cNvPr>
                    <p:cNvSpPr/>
                    <p:nvPr/>
                  </p:nvSpPr>
                  <p:spPr>
                    <a:xfrm rot="829106">
                      <a:off x="2118782" y="1348869"/>
                      <a:ext cx="239414" cy="1135093"/>
                    </a:xfrm>
                    <a:prstGeom prst="arc">
                      <a:avLst>
                        <a:gd name="adj1" fmla="val 3502310"/>
                        <a:gd name="adj2" fmla="val 4920329"/>
                      </a:avLst>
                    </a:prstGeom>
                    <a:ln w="6350" cmpd="sng">
                      <a:solidFill>
                        <a:schemeClr val="tx1"/>
                      </a:solidFill>
                      <a:prstDash val="solid"/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4" name="Gruppo 73">
                      <a:extLst>
                        <a:ext uri="{FF2B5EF4-FFF2-40B4-BE49-F238E27FC236}">
                          <a16:creationId xmlns:a16="http://schemas.microsoft.com/office/drawing/2014/main" id="{69FFB317-2950-BF48-A67D-01A12063D6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35894" y="1552066"/>
                      <a:ext cx="1954575" cy="1100766"/>
                      <a:chOff x="1735894" y="1552066"/>
                      <a:chExt cx="1954575" cy="1100766"/>
                    </a:xfrm>
                  </p:grpSpPr>
                  <p:sp>
                    <p:nvSpPr>
                      <p:cNvPr id="75" name="Arco 74">
                        <a:extLst>
                          <a:ext uri="{FF2B5EF4-FFF2-40B4-BE49-F238E27FC236}">
                            <a16:creationId xmlns:a16="http://schemas.microsoft.com/office/drawing/2014/main" id="{4E9424C0-53B0-7F43-8750-F02D662C9EE0}"/>
                          </a:ext>
                        </a:extLst>
                      </p:cNvPr>
                      <p:cNvSpPr/>
                      <p:nvPr/>
                    </p:nvSpPr>
                    <p:spPr>
                      <a:xfrm rot="4248555">
                        <a:off x="1595498" y="1848502"/>
                        <a:ext cx="800782" cy="519990"/>
                      </a:xfrm>
                      <a:prstGeom prst="arc">
                        <a:avLst>
                          <a:gd name="adj1" fmla="val 1719267"/>
                          <a:gd name="adj2" fmla="val 6490846"/>
                        </a:avLst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Arco 75">
                        <a:extLst>
                          <a:ext uri="{FF2B5EF4-FFF2-40B4-BE49-F238E27FC236}">
                            <a16:creationId xmlns:a16="http://schemas.microsoft.com/office/drawing/2014/main" id="{73708EE8-5F2D-1640-AB07-A5767AF3817A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627702" y="1816387"/>
                        <a:ext cx="800782" cy="519990"/>
                      </a:xfrm>
                      <a:prstGeom prst="arc">
                        <a:avLst>
                          <a:gd name="adj1" fmla="val 19936661"/>
                          <a:gd name="adj2" fmla="val 812785"/>
                        </a:avLst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7" name="Arco 76">
                        <a:extLst>
                          <a:ext uri="{FF2B5EF4-FFF2-40B4-BE49-F238E27FC236}">
                            <a16:creationId xmlns:a16="http://schemas.microsoft.com/office/drawing/2014/main" id="{DA040D42-020E-8246-A440-123E0E81260A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2096147" y="2184103"/>
                        <a:ext cx="626459" cy="311000"/>
                      </a:xfrm>
                      <a:prstGeom prst="arc">
                        <a:avLst>
                          <a:gd name="adj1" fmla="val 20055965"/>
                          <a:gd name="adj2" fmla="val 1592773"/>
                        </a:avLst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8" name="Arco 77">
                        <a:extLst>
                          <a:ext uri="{FF2B5EF4-FFF2-40B4-BE49-F238E27FC236}">
                            <a16:creationId xmlns:a16="http://schemas.microsoft.com/office/drawing/2014/main" id="{FE3079E5-DD30-DB49-9E06-F580D5DA1EE0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299993" y="1709796"/>
                        <a:ext cx="626459" cy="311000"/>
                      </a:xfrm>
                      <a:prstGeom prst="arc">
                        <a:avLst>
                          <a:gd name="adj1" fmla="val 20923651"/>
                          <a:gd name="adj2" fmla="val 1267832"/>
                        </a:avLst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79" name="Connettore 1 78">
                        <a:extLst>
                          <a:ext uri="{FF2B5EF4-FFF2-40B4-BE49-F238E27FC236}">
                            <a16:creationId xmlns:a16="http://schemas.microsoft.com/office/drawing/2014/main" id="{E1F125C1-0868-484D-99BC-F124F81834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674305" y="1865296"/>
                        <a:ext cx="1016164" cy="291370"/>
                      </a:xfrm>
                      <a:prstGeom prst="line">
                        <a:avLst/>
                      </a:prstGeom>
                      <a:ln w="6350" cmpd="sng">
                        <a:solidFill>
                          <a:schemeClr val="tx1"/>
                        </a:solidFill>
                        <a:prstDash val="solid"/>
                        <a:bevel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67" name="Freccia destra con strisce 66">
                    <a:extLst>
                      <a:ext uri="{FF2B5EF4-FFF2-40B4-BE49-F238E27FC236}">
                        <a16:creationId xmlns:a16="http://schemas.microsoft.com/office/drawing/2014/main" id="{9698ABA3-A3E5-9542-9A04-AF6D773825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714945" y="2849293"/>
                    <a:ext cx="623401" cy="100842"/>
                  </a:xfrm>
                  <a:prstGeom prst="stripedRightArrow">
                    <a:avLst>
                      <a:gd name="adj1" fmla="val 62101"/>
                      <a:gd name="adj2" fmla="val 55485"/>
                    </a:avLst>
                  </a:prstGeom>
                  <a:gradFill flip="none" rotWithShape="1">
                    <a:gsLst>
                      <a:gs pos="0">
                        <a:schemeClr val="accent1">
                          <a:lumMod val="0"/>
                          <a:lumOff val="100000"/>
                        </a:schemeClr>
                      </a:gs>
                      <a:gs pos="16000">
                        <a:schemeClr val="accent1">
                          <a:lumMod val="0"/>
                          <a:lumOff val="100000"/>
                        </a:schemeClr>
                      </a:gs>
                      <a:gs pos="100000">
                        <a:schemeClr val="tx1"/>
                      </a:gs>
                    </a:gsLst>
                    <a:lin ang="0" scaled="0"/>
                    <a:tileRect/>
                  </a:gra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68" name="Gruppo 67">
                    <a:extLst>
                      <a:ext uri="{FF2B5EF4-FFF2-40B4-BE49-F238E27FC236}">
                        <a16:creationId xmlns:a16="http://schemas.microsoft.com/office/drawing/2014/main" id="{3E538E73-59AE-6D4F-89BE-6799DCB2FB5A}"/>
                      </a:ext>
                    </a:extLst>
                  </p:cNvPr>
                  <p:cNvGrpSpPr/>
                  <p:nvPr/>
                </p:nvGrpSpPr>
                <p:grpSpPr>
                  <a:xfrm>
                    <a:off x="1205339" y="2916187"/>
                    <a:ext cx="2026127" cy="803121"/>
                    <a:chOff x="1257205" y="2946858"/>
                    <a:chExt cx="2026127" cy="803121"/>
                  </a:xfrm>
                </p:grpSpPr>
                <p:sp>
                  <p:nvSpPr>
                    <p:cNvPr id="70" name="Arco 69">
                      <a:extLst>
                        <a:ext uri="{FF2B5EF4-FFF2-40B4-BE49-F238E27FC236}">
                          <a16:creationId xmlns:a16="http://schemas.microsoft.com/office/drawing/2014/main" id="{0A6AE7B7-FDDC-E44B-83CB-86FBE5C9D264}"/>
                        </a:ext>
                      </a:extLst>
                    </p:cNvPr>
                    <p:cNvSpPr/>
                    <p:nvPr/>
                  </p:nvSpPr>
                  <p:spPr>
                    <a:xfrm rot="6190600">
                      <a:off x="1199132" y="3004931"/>
                      <a:ext cx="803121" cy="686975"/>
                    </a:xfrm>
                    <a:prstGeom prst="arc">
                      <a:avLst>
                        <a:gd name="adj1" fmla="val 16288227"/>
                        <a:gd name="adj2" fmla="val 20665482"/>
                      </a:avLst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Arco 70">
                      <a:extLst>
                        <a:ext uri="{FF2B5EF4-FFF2-40B4-BE49-F238E27FC236}">
                          <a16:creationId xmlns:a16="http://schemas.microsoft.com/office/drawing/2014/main" id="{08F2F035-B834-3A4B-9A27-7677ADC70F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7498" y="3310480"/>
                      <a:ext cx="762099" cy="269428"/>
                    </a:xfrm>
                    <a:prstGeom prst="arc">
                      <a:avLst>
                        <a:gd name="adj1" fmla="val 10774064"/>
                        <a:gd name="adj2" fmla="val 13128871"/>
                      </a:avLst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72" name="Connettore 1 71">
                      <a:extLst>
                        <a:ext uri="{FF2B5EF4-FFF2-40B4-BE49-F238E27FC236}">
                          <a16:creationId xmlns:a16="http://schemas.microsoft.com/office/drawing/2014/main" id="{D35B5CC3-1A5D-564A-B940-54235F41D7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151286" y="3256856"/>
                      <a:ext cx="1132046" cy="69173"/>
                    </a:xfrm>
                    <a:prstGeom prst="line">
                      <a:avLst/>
                    </a:prstGeom>
                    <a:ln w="6350" cmpd="sng">
                      <a:solidFill>
                        <a:schemeClr val="tx1"/>
                      </a:solidFill>
                      <a:prstDash val="solid"/>
                      <a:bevel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9" name="Connettore 1 68">
                    <a:extLst>
                      <a:ext uri="{FF2B5EF4-FFF2-40B4-BE49-F238E27FC236}">
                        <a16:creationId xmlns:a16="http://schemas.microsoft.com/office/drawing/2014/main" id="{965C5DB6-733C-694C-8143-0257349689C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66061" y="3707517"/>
                    <a:ext cx="117118" cy="22454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  <a:prstDash val="solid"/>
                    <a:beve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3" name="CasellaDiTesto 62">
                  <a:extLst>
                    <a:ext uri="{FF2B5EF4-FFF2-40B4-BE49-F238E27FC236}">
                      <a16:creationId xmlns:a16="http://schemas.microsoft.com/office/drawing/2014/main" id="{8DA45DE6-E2E4-524A-886C-0DF181A59A73}"/>
                    </a:ext>
                  </a:extLst>
                </p:cNvPr>
                <p:cNvSpPr txBox="1"/>
                <p:nvPr/>
              </p:nvSpPr>
              <p:spPr>
                <a:xfrm>
                  <a:off x="974341" y="2197362"/>
                  <a:ext cx="604267" cy="3318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Thermal pulse</a:t>
                  </a:r>
                </a:p>
              </p:txBody>
            </p:sp>
            <p:sp>
              <p:nvSpPr>
                <p:cNvPr id="64" name="CasellaDiTesto 63">
                  <a:extLst>
                    <a:ext uri="{FF2B5EF4-FFF2-40B4-BE49-F238E27FC236}">
                      <a16:creationId xmlns:a16="http://schemas.microsoft.com/office/drawing/2014/main" id="{6E8C9A7D-4323-A343-9B82-25748DFF24B3}"/>
                    </a:ext>
                  </a:extLst>
                </p:cNvPr>
                <p:cNvSpPr txBox="1"/>
                <p:nvPr/>
              </p:nvSpPr>
              <p:spPr>
                <a:xfrm>
                  <a:off x="1792908" y="1996513"/>
                  <a:ext cx="439169" cy="2042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/>
                    <a:t>TDU</a:t>
                  </a:r>
                </a:p>
              </p:txBody>
            </p:sp>
          </p:grpSp>
        </p:grpSp>
        <p:cxnSp>
          <p:nvCxnSpPr>
            <p:cNvPr id="30" name="Connettore 1 29">
              <a:extLst>
                <a:ext uri="{FF2B5EF4-FFF2-40B4-BE49-F238E27FC236}">
                  <a16:creationId xmlns:a16="http://schemas.microsoft.com/office/drawing/2014/main" id="{EB4C9461-8DD7-3C4A-933C-1870B3107F25}"/>
                </a:ext>
              </a:extLst>
            </p:cNvPr>
            <p:cNvCxnSpPr>
              <a:cxnSpLocks/>
              <a:stCxn id="105" idx="0"/>
              <a:endCxn id="32" idx="0"/>
            </p:cNvCxnSpPr>
            <p:nvPr/>
          </p:nvCxnSpPr>
          <p:spPr>
            <a:xfrm flipV="1">
              <a:off x="3080084" y="3955982"/>
              <a:ext cx="2069432" cy="609351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rco 30">
              <a:extLst>
                <a:ext uri="{FF2B5EF4-FFF2-40B4-BE49-F238E27FC236}">
                  <a16:creationId xmlns:a16="http://schemas.microsoft.com/office/drawing/2014/main" id="{C2426B7A-86D4-A64E-BC1F-C0CC01EDCD86}"/>
                </a:ext>
              </a:extLst>
            </p:cNvPr>
            <p:cNvSpPr/>
            <p:nvPr/>
          </p:nvSpPr>
          <p:spPr>
            <a:xfrm rot="16020755">
              <a:off x="5334693" y="3517854"/>
              <a:ext cx="755293" cy="218038"/>
            </a:xfrm>
            <a:prstGeom prst="arc">
              <a:avLst>
                <a:gd name="adj1" fmla="val 18835244"/>
                <a:gd name="adj2" fmla="val 2236665"/>
              </a:avLst>
            </a:prstGeom>
            <a:ln w="6350" cmpd="sng">
              <a:solidFill>
                <a:schemeClr val="tx1"/>
              </a:solidFill>
              <a:prstDash val="solid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igura a mano libera 31">
              <a:extLst>
                <a:ext uri="{FF2B5EF4-FFF2-40B4-BE49-F238E27FC236}">
                  <a16:creationId xmlns:a16="http://schemas.microsoft.com/office/drawing/2014/main" id="{B9B4101D-E877-244F-BA17-CD6A7F2D4AA5}"/>
                </a:ext>
              </a:extLst>
            </p:cNvPr>
            <p:cNvSpPr/>
            <p:nvPr/>
          </p:nvSpPr>
          <p:spPr>
            <a:xfrm>
              <a:off x="5149516" y="3542964"/>
              <a:ext cx="441319" cy="413018"/>
            </a:xfrm>
            <a:custGeom>
              <a:avLst/>
              <a:gdLst>
                <a:gd name="connsiteX0" fmla="*/ 0 w 462012"/>
                <a:gd name="connsiteY0" fmla="*/ 442762 h 442762"/>
                <a:gd name="connsiteX1" fmla="*/ 288758 w 462012"/>
                <a:gd name="connsiteY1" fmla="*/ 336884 h 442762"/>
                <a:gd name="connsiteX2" fmla="*/ 462012 w 462012"/>
                <a:gd name="connsiteY2" fmla="*/ 0 h 44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2012" h="442762">
                  <a:moveTo>
                    <a:pt x="0" y="442762"/>
                  </a:moveTo>
                  <a:cubicBezTo>
                    <a:pt x="105878" y="426720"/>
                    <a:pt x="211756" y="410678"/>
                    <a:pt x="288758" y="336884"/>
                  </a:cubicBezTo>
                  <a:cubicBezTo>
                    <a:pt x="365760" y="263090"/>
                    <a:pt x="413886" y="131545"/>
                    <a:pt x="46201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allout 1 32">
              <a:extLst>
                <a:ext uri="{FF2B5EF4-FFF2-40B4-BE49-F238E27FC236}">
                  <a16:creationId xmlns:a16="http://schemas.microsoft.com/office/drawing/2014/main" id="{4DF9298C-8844-7446-BD69-B40A6D45EE86}"/>
                </a:ext>
              </a:extLst>
            </p:cNvPr>
            <p:cNvSpPr/>
            <p:nvPr/>
          </p:nvSpPr>
          <p:spPr>
            <a:xfrm>
              <a:off x="2154793" y="6203799"/>
              <a:ext cx="1007182" cy="300089"/>
            </a:xfrm>
            <a:prstGeom prst="borderCallout1">
              <a:avLst>
                <a:gd name="adj1" fmla="val -103"/>
                <a:gd name="adj2" fmla="val -414"/>
                <a:gd name="adj3" fmla="val -25756"/>
                <a:gd name="adj4" fmla="val -13358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rgbClr val="C00000"/>
                  </a:solidFill>
                </a:rPr>
                <a:t>He burning</a:t>
              </a:r>
            </a:p>
          </p:txBody>
        </p:sp>
        <p:sp>
          <p:nvSpPr>
            <p:cNvPr id="34" name="Callout 1 33">
              <a:extLst>
                <a:ext uri="{FF2B5EF4-FFF2-40B4-BE49-F238E27FC236}">
                  <a16:creationId xmlns:a16="http://schemas.microsoft.com/office/drawing/2014/main" id="{B3642289-C225-8746-9D7E-2F24ABDC65D0}"/>
                </a:ext>
              </a:extLst>
            </p:cNvPr>
            <p:cNvSpPr/>
            <p:nvPr/>
          </p:nvSpPr>
          <p:spPr>
            <a:xfrm>
              <a:off x="5734815" y="5172168"/>
              <a:ext cx="1007182" cy="300089"/>
            </a:xfrm>
            <a:prstGeom prst="borderCallout1">
              <a:avLst>
                <a:gd name="adj1" fmla="val -103"/>
                <a:gd name="adj2" fmla="val -414"/>
                <a:gd name="adj3" fmla="val -25756"/>
                <a:gd name="adj4" fmla="val -13358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>
                  <a:solidFill>
                    <a:srgbClr val="C00000"/>
                  </a:solidFill>
                </a:rPr>
                <a:t>He burning</a:t>
              </a: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B14C91DA-1AF4-694F-8F09-411505048F03}"/>
                </a:ext>
              </a:extLst>
            </p:cNvPr>
            <p:cNvSpPr/>
            <p:nvPr/>
          </p:nvSpPr>
          <p:spPr>
            <a:xfrm rot="9880642" flipV="1">
              <a:off x="6871500" y="3386927"/>
              <a:ext cx="1440023" cy="287302"/>
            </a:xfrm>
            <a:prstGeom prst="rect">
              <a:avLst/>
            </a:prstGeom>
            <a:gradFill flip="none" rotWithShape="1">
              <a:gsLst>
                <a:gs pos="34000">
                  <a:schemeClr val="bg1"/>
                </a:gs>
                <a:gs pos="100000">
                  <a:srgbClr val="FFFF00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H-burning shell</a:t>
              </a: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B5D8FF60-8AB4-C54C-965A-C83B96C23674}"/>
                </a:ext>
              </a:extLst>
            </p:cNvPr>
            <p:cNvSpPr/>
            <p:nvPr/>
          </p:nvSpPr>
          <p:spPr>
            <a:xfrm>
              <a:off x="6752142" y="3985550"/>
              <a:ext cx="1779313" cy="30104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24000">
                  <a:schemeClr val="accent2">
                    <a:lumMod val="0"/>
                    <a:lumOff val="100000"/>
                  </a:schemeClr>
                </a:gs>
                <a:gs pos="100000">
                  <a:srgbClr val="FE3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aseline="30000">
                  <a:solidFill>
                    <a:schemeClr val="tx1"/>
                  </a:solidFill>
                </a:rPr>
                <a:t>13</a:t>
              </a:r>
              <a:r>
                <a:rPr lang="en-US" sz="900">
                  <a:solidFill>
                    <a:schemeClr val="tx1"/>
                  </a:solidFill>
                </a:rPr>
                <a:t>C pocket</a:t>
              </a:r>
            </a:p>
          </p:txBody>
        </p:sp>
        <p:sp>
          <p:nvSpPr>
            <p:cNvPr id="37" name="Freccia circolare a destra 36">
              <a:extLst>
                <a:ext uri="{FF2B5EF4-FFF2-40B4-BE49-F238E27FC236}">
                  <a16:creationId xmlns:a16="http://schemas.microsoft.com/office/drawing/2014/main" id="{648D429B-A304-E845-927F-394B27649717}"/>
                </a:ext>
              </a:extLst>
            </p:cNvPr>
            <p:cNvSpPr/>
            <p:nvPr/>
          </p:nvSpPr>
          <p:spPr>
            <a:xfrm rot="4333343">
              <a:off x="2428384" y="2650962"/>
              <a:ext cx="1101127" cy="662067"/>
            </a:xfrm>
            <a:prstGeom prst="curvedRightArrow">
              <a:avLst>
                <a:gd name="adj1" fmla="val 15725"/>
                <a:gd name="adj2" fmla="val 48638"/>
                <a:gd name="adj3" fmla="val 25000"/>
              </a:avLst>
            </a:prstGeom>
            <a:gradFill flip="none" rotWithShape="1">
              <a:gsLst>
                <a:gs pos="0">
                  <a:srgbClr val="C00000"/>
                </a:gs>
                <a:gs pos="46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Freccia circolare a destra 37">
              <a:extLst>
                <a:ext uri="{FF2B5EF4-FFF2-40B4-BE49-F238E27FC236}">
                  <a16:creationId xmlns:a16="http://schemas.microsoft.com/office/drawing/2014/main" id="{9B33BED0-8E05-BA47-83F5-80E8E1E29139}"/>
                </a:ext>
              </a:extLst>
            </p:cNvPr>
            <p:cNvSpPr/>
            <p:nvPr/>
          </p:nvSpPr>
          <p:spPr>
            <a:xfrm rot="15298954">
              <a:off x="2638239" y="3639933"/>
              <a:ext cx="989024" cy="621985"/>
            </a:xfrm>
            <a:prstGeom prst="curvedRightArrow">
              <a:avLst>
                <a:gd name="adj1" fmla="val 15725"/>
                <a:gd name="adj2" fmla="val 48638"/>
                <a:gd name="adj3" fmla="val 25000"/>
              </a:avLst>
            </a:prstGeom>
            <a:gradFill flip="none" rotWithShape="1">
              <a:gsLst>
                <a:gs pos="0">
                  <a:srgbClr val="C00000"/>
                </a:gs>
                <a:gs pos="45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Freccia circolare a destra 38">
              <a:extLst>
                <a:ext uri="{FF2B5EF4-FFF2-40B4-BE49-F238E27FC236}">
                  <a16:creationId xmlns:a16="http://schemas.microsoft.com/office/drawing/2014/main" id="{02116027-5324-3A49-BD7A-80F052CB9309}"/>
                </a:ext>
              </a:extLst>
            </p:cNvPr>
            <p:cNvSpPr/>
            <p:nvPr/>
          </p:nvSpPr>
          <p:spPr>
            <a:xfrm rot="4333343">
              <a:off x="3244630" y="2415687"/>
              <a:ext cx="1101127" cy="662067"/>
            </a:xfrm>
            <a:prstGeom prst="curvedRightArrow">
              <a:avLst>
                <a:gd name="adj1" fmla="val 15725"/>
                <a:gd name="adj2" fmla="val 48638"/>
                <a:gd name="adj3" fmla="val 25000"/>
              </a:avLst>
            </a:prstGeom>
            <a:gradFill flip="none" rotWithShape="1">
              <a:gsLst>
                <a:gs pos="0">
                  <a:srgbClr val="C00000"/>
                </a:gs>
                <a:gs pos="46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Freccia circolare a destra 39">
              <a:extLst>
                <a:ext uri="{FF2B5EF4-FFF2-40B4-BE49-F238E27FC236}">
                  <a16:creationId xmlns:a16="http://schemas.microsoft.com/office/drawing/2014/main" id="{2FC7D49D-E832-A240-BE80-23E1E90251C0}"/>
                </a:ext>
              </a:extLst>
            </p:cNvPr>
            <p:cNvSpPr/>
            <p:nvPr/>
          </p:nvSpPr>
          <p:spPr>
            <a:xfrm rot="15298954">
              <a:off x="3454485" y="3404658"/>
              <a:ext cx="989024" cy="621985"/>
            </a:xfrm>
            <a:prstGeom prst="curvedRightArrow">
              <a:avLst>
                <a:gd name="adj1" fmla="val 15725"/>
                <a:gd name="adj2" fmla="val 48638"/>
                <a:gd name="adj3" fmla="val 25000"/>
              </a:avLst>
            </a:prstGeom>
            <a:gradFill flip="none" rotWithShape="1">
              <a:gsLst>
                <a:gs pos="0">
                  <a:srgbClr val="C00000"/>
                </a:gs>
                <a:gs pos="45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Freccia circolare a destra 40">
              <a:extLst>
                <a:ext uri="{FF2B5EF4-FFF2-40B4-BE49-F238E27FC236}">
                  <a16:creationId xmlns:a16="http://schemas.microsoft.com/office/drawing/2014/main" id="{9241B86B-A04E-AB46-A13A-D19741789213}"/>
                </a:ext>
              </a:extLst>
            </p:cNvPr>
            <p:cNvSpPr/>
            <p:nvPr/>
          </p:nvSpPr>
          <p:spPr>
            <a:xfrm rot="4333343">
              <a:off x="4110566" y="2187603"/>
              <a:ext cx="1101127" cy="662067"/>
            </a:xfrm>
            <a:prstGeom prst="curvedRightArrow">
              <a:avLst>
                <a:gd name="adj1" fmla="val 15725"/>
                <a:gd name="adj2" fmla="val 48638"/>
                <a:gd name="adj3" fmla="val 25000"/>
              </a:avLst>
            </a:prstGeom>
            <a:gradFill flip="none" rotWithShape="1">
              <a:gsLst>
                <a:gs pos="0">
                  <a:srgbClr val="C00000"/>
                </a:gs>
                <a:gs pos="48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ccia circolare a destra 41">
              <a:extLst>
                <a:ext uri="{FF2B5EF4-FFF2-40B4-BE49-F238E27FC236}">
                  <a16:creationId xmlns:a16="http://schemas.microsoft.com/office/drawing/2014/main" id="{AAB17FDA-9763-B54A-8CC8-2C595949A93F}"/>
                </a:ext>
              </a:extLst>
            </p:cNvPr>
            <p:cNvSpPr/>
            <p:nvPr/>
          </p:nvSpPr>
          <p:spPr>
            <a:xfrm rot="15298954">
              <a:off x="4320421" y="3176574"/>
              <a:ext cx="989024" cy="621985"/>
            </a:xfrm>
            <a:prstGeom prst="curvedRightArrow">
              <a:avLst>
                <a:gd name="adj1" fmla="val 15725"/>
                <a:gd name="adj2" fmla="val 48638"/>
                <a:gd name="adj3" fmla="val 25000"/>
              </a:avLst>
            </a:prstGeom>
            <a:gradFill flip="none" rotWithShape="1">
              <a:gsLst>
                <a:gs pos="0">
                  <a:srgbClr val="C00000"/>
                </a:gs>
                <a:gs pos="54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Freccia circolare a destra 42">
              <a:extLst>
                <a:ext uri="{FF2B5EF4-FFF2-40B4-BE49-F238E27FC236}">
                  <a16:creationId xmlns:a16="http://schemas.microsoft.com/office/drawing/2014/main" id="{B35BE630-1C9A-CD4A-901E-9795CEC729F3}"/>
                </a:ext>
              </a:extLst>
            </p:cNvPr>
            <p:cNvSpPr/>
            <p:nvPr/>
          </p:nvSpPr>
          <p:spPr>
            <a:xfrm rot="15298954">
              <a:off x="6530913" y="2584041"/>
              <a:ext cx="989024" cy="621985"/>
            </a:xfrm>
            <a:prstGeom prst="curvedRightArrow">
              <a:avLst>
                <a:gd name="adj1" fmla="val 15725"/>
                <a:gd name="adj2" fmla="val 48638"/>
                <a:gd name="adj3" fmla="val 25000"/>
              </a:avLst>
            </a:prstGeom>
            <a:gradFill flip="none" rotWithShape="1">
              <a:gsLst>
                <a:gs pos="0">
                  <a:srgbClr val="C00000"/>
                </a:gs>
                <a:gs pos="46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Freccia circolare a destra 43">
              <a:extLst>
                <a:ext uri="{FF2B5EF4-FFF2-40B4-BE49-F238E27FC236}">
                  <a16:creationId xmlns:a16="http://schemas.microsoft.com/office/drawing/2014/main" id="{C60664A2-3421-984A-B7DE-B66DC3A4796D}"/>
                </a:ext>
              </a:extLst>
            </p:cNvPr>
            <p:cNvSpPr/>
            <p:nvPr/>
          </p:nvSpPr>
          <p:spPr>
            <a:xfrm rot="4333343">
              <a:off x="7186994" y="1366986"/>
              <a:ext cx="1101127" cy="662067"/>
            </a:xfrm>
            <a:prstGeom prst="curvedRightArrow">
              <a:avLst>
                <a:gd name="adj1" fmla="val 15725"/>
                <a:gd name="adj2" fmla="val 48638"/>
                <a:gd name="adj3" fmla="val 25000"/>
              </a:avLst>
            </a:prstGeom>
            <a:gradFill flip="none" rotWithShape="1">
              <a:gsLst>
                <a:gs pos="0">
                  <a:srgbClr val="C00000"/>
                </a:gs>
                <a:gs pos="58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ccia circolare a destra 44">
              <a:extLst>
                <a:ext uri="{FF2B5EF4-FFF2-40B4-BE49-F238E27FC236}">
                  <a16:creationId xmlns:a16="http://schemas.microsoft.com/office/drawing/2014/main" id="{ED0A8496-CDDD-EF45-A299-34E8F9CE348C}"/>
                </a:ext>
              </a:extLst>
            </p:cNvPr>
            <p:cNvSpPr/>
            <p:nvPr/>
          </p:nvSpPr>
          <p:spPr>
            <a:xfrm rot="15298954">
              <a:off x="7396849" y="2355957"/>
              <a:ext cx="989024" cy="621985"/>
            </a:xfrm>
            <a:prstGeom prst="curvedRightArrow">
              <a:avLst>
                <a:gd name="adj1" fmla="val 15725"/>
                <a:gd name="adj2" fmla="val 48638"/>
                <a:gd name="adj3" fmla="val 25000"/>
              </a:avLst>
            </a:prstGeom>
            <a:gradFill flip="none" rotWithShape="1">
              <a:gsLst>
                <a:gs pos="0">
                  <a:srgbClr val="C00000"/>
                </a:gs>
                <a:gs pos="48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F932DECB-EA90-3249-BB1B-6DB6013827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4801" y="6650641"/>
              <a:ext cx="7270559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EFB11650-715B-7B4D-B0AC-68BB37EECB29}"/>
                </a:ext>
              </a:extLst>
            </p:cNvPr>
            <p:cNvSpPr txBox="1"/>
            <p:nvPr/>
          </p:nvSpPr>
          <p:spPr>
            <a:xfrm>
              <a:off x="6975224" y="6648248"/>
              <a:ext cx="1524666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/>
                <a:t>Time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049846F9-F429-FC42-AF21-1BE431FB833A}"/>
                </a:ext>
              </a:extLst>
            </p:cNvPr>
            <p:cNvSpPr txBox="1"/>
            <p:nvPr/>
          </p:nvSpPr>
          <p:spPr>
            <a:xfrm>
              <a:off x="2898012" y="5810738"/>
              <a:ext cx="12715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aseline="30000"/>
                <a:t>12</a:t>
              </a:r>
              <a:r>
                <a:rPr lang="en-US" sz="1100"/>
                <a:t>C(p,</a:t>
              </a:r>
              <a:r>
                <a:rPr lang="en-US" sz="1100">
                  <a:latin typeface="Symbol" pitchFamily="2" charset="2"/>
                </a:rPr>
                <a:t>g</a:t>
              </a:r>
              <a:r>
                <a:rPr lang="en-US" sz="1100"/>
                <a:t>)</a:t>
              </a:r>
              <a:r>
                <a:rPr lang="en-US" sz="1100" baseline="30000"/>
                <a:t>13</a:t>
              </a:r>
              <a:r>
                <a:rPr lang="en-US" sz="1100"/>
                <a:t>N(β</a:t>
              </a:r>
              <a:r>
                <a:rPr lang="en-US" sz="1100" b="1" baseline="30000"/>
                <a:t>+</a:t>
              </a:r>
              <a:r>
                <a:rPr lang="en-US" sz="1100" b="1"/>
                <a:t> </a:t>
              </a:r>
              <a:r>
                <a:rPr lang="en-US" sz="1100"/>
                <a:t>ν)</a:t>
              </a:r>
              <a:r>
                <a:rPr lang="en-US" sz="1100" baseline="30000"/>
                <a:t>13</a:t>
              </a:r>
              <a:r>
                <a:rPr lang="en-US" sz="1100"/>
                <a:t>C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86DF9E69-272A-754A-9EAC-AD4A7C1B072F}"/>
                </a:ext>
              </a:extLst>
            </p:cNvPr>
            <p:cNvSpPr txBox="1"/>
            <p:nvPr/>
          </p:nvSpPr>
          <p:spPr>
            <a:xfrm rot="21303859">
              <a:off x="6079731" y="4703650"/>
              <a:ext cx="2166041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C-O (unburning) core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1D8F8DEE-8669-194A-A503-CAD13566D0A0}"/>
                </a:ext>
              </a:extLst>
            </p:cNvPr>
            <p:cNvSpPr txBox="1"/>
            <p:nvPr/>
          </p:nvSpPr>
          <p:spPr>
            <a:xfrm rot="21059260">
              <a:off x="2443637" y="5410063"/>
              <a:ext cx="13360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/>
                <a:t>20%</a:t>
              </a:r>
              <a:r>
                <a:rPr lang="en-US" sz="1100" baseline="30000"/>
                <a:t>12</a:t>
              </a:r>
              <a:r>
                <a:rPr lang="en-US" sz="1100"/>
                <a:t>C 79%</a:t>
              </a:r>
              <a:r>
                <a:rPr lang="en-US" sz="1100" baseline="30000"/>
                <a:t>4</a:t>
              </a:r>
              <a:r>
                <a:rPr lang="en-US" sz="1100"/>
                <a:t>He</a:t>
              </a:r>
            </a:p>
          </p:txBody>
        </p:sp>
        <p:cxnSp>
          <p:nvCxnSpPr>
            <p:cNvPr id="51" name="Connettore 7 50">
              <a:extLst>
                <a:ext uri="{FF2B5EF4-FFF2-40B4-BE49-F238E27FC236}">
                  <a16:creationId xmlns:a16="http://schemas.microsoft.com/office/drawing/2014/main" id="{2F360361-6AAA-D648-80DC-005A9661B5A8}"/>
                </a:ext>
              </a:extLst>
            </p:cNvPr>
            <p:cNvCxnSpPr>
              <a:cxnSpLocks/>
            </p:cNvCxnSpPr>
            <p:nvPr/>
          </p:nvCxnSpPr>
          <p:spPr>
            <a:xfrm>
              <a:off x="2342172" y="5657139"/>
              <a:ext cx="527816" cy="309365"/>
            </a:xfrm>
            <a:prstGeom prst="curvedConnector3">
              <a:avLst/>
            </a:prstGeom>
            <a:ln>
              <a:solidFill>
                <a:srgbClr val="0054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7 51">
              <a:extLst>
                <a:ext uri="{FF2B5EF4-FFF2-40B4-BE49-F238E27FC236}">
                  <a16:creationId xmlns:a16="http://schemas.microsoft.com/office/drawing/2014/main" id="{064F08CC-4455-764F-851B-05AE169E8A9B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rot="16200000" flipV="1">
              <a:off x="3796009" y="5322345"/>
              <a:ext cx="664436" cy="19328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54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165F261E-D4CC-7846-866F-3A22C35A1863}"/>
                </a:ext>
              </a:extLst>
            </p:cNvPr>
            <p:cNvSpPr txBox="1"/>
            <p:nvPr/>
          </p:nvSpPr>
          <p:spPr>
            <a:xfrm>
              <a:off x="4638451" y="5603574"/>
              <a:ext cx="296587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aseline="30000" dirty="0"/>
                <a:t>13</a:t>
              </a:r>
              <a:r>
                <a:rPr lang="en-US" sz="1100" dirty="0"/>
                <a:t>C(</a:t>
              </a:r>
              <a:r>
                <a:rPr lang="en-US" sz="1400" dirty="0" err="1">
                  <a:latin typeface="Symbol" pitchFamily="2" charset="2"/>
                </a:rPr>
                <a:t>a</a:t>
              </a:r>
              <a:r>
                <a:rPr lang="en-US" sz="1400" dirty="0" err="1"/>
                <a:t>,</a:t>
              </a:r>
              <a:r>
                <a:rPr lang="en-US" sz="1100" dirty="0" err="1"/>
                <a:t>n</a:t>
              </a:r>
              <a:r>
                <a:rPr lang="en-US" sz="1100" dirty="0"/>
                <a:t>)</a:t>
              </a:r>
              <a:r>
                <a:rPr lang="en-US" sz="1100" baseline="30000" dirty="0"/>
                <a:t>16</a:t>
              </a:r>
              <a:r>
                <a:rPr lang="en-US" sz="1100" dirty="0"/>
                <a:t>O                   slow n capture (s-process)</a:t>
              </a:r>
            </a:p>
            <a:p>
              <a:endParaRPr lang="en-US" sz="1100" dirty="0"/>
            </a:p>
          </p:txBody>
        </p: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0FE6E467-FAED-9B41-8D5E-02ADB24818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8947" y="5773877"/>
              <a:ext cx="308313" cy="12388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54">
              <a:extLst>
                <a:ext uri="{FF2B5EF4-FFF2-40B4-BE49-F238E27FC236}">
                  <a16:creationId xmlns:a16="http://schemas.microsoft.com/office/drawing/2014/main" id="{6606778B-CC0A-FF41-8FA8-61F5665A6E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027" y="5777655"/>
              <a:ext cx="349575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55">
              <a:extLst>
                <a:ext uri="{FF2B5EF4-FFF2-40B4-BE49-F238E27FC236}">
                  <a16:creationId xmlns:a16="http://schemas.microsoft.com/office/drawing/2014/main" id="{654DF1EC-7DEE-F849-AAC7-D19B1B2E8290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84" y="5965190"/>
              <a:ext cx="295237" cy="182939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086FB60E-F34C-1743-8C98-8BB587F129CC}"/>
                </a:ext>
              </a:extLst>
            </p:cNvPr>
            <p:cNvSpPr/>
            <p:nvPr/>
          </p:nvSpPr>
          <p:spPr>
            <a:xfrm>
              <a:off x="4655191" y="5929559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baseline="30000" dirty="0"/>
                <a:t>13</a:t>
              </a:r>
              <a:r>
                <a:rPr lang="en-US" sz="1200" dirty="0"/>
                <a:t>C(</a:t>
              </a:r>
              <a:r>
                <a:rPr lang="en-US" sz="1200" dirty="0" err="1"/>
                <a:t>p,</a:t>
              </a:r>
              <a:r>
                <a:rPr lang="en-US" sz="1200" dirty="0" err="1">
                  <a:latin typeface="Symbol" pitchFamily="2" charset="2"/>
                </a:rPr>
                <a:t>g</a:t>
              </a:r>
              <a:r>
                <a:rPr lang="en-US" sz="1200" dirty="0"/>
                <a:t>)</a:t>
              </a:r>
              <a:r>
                <a:rPr lang="en-US" sz="1200" baseline="30000" dirty="0"/>
                <a:t>14</a:t>
              </a:r>
              <a:r>
                <a:rPr lang="en-US" sz="1200" dirty="0"/>
                <a:t>N*               F  </a:t>
              </a:r>
              <a:r>
                <a:rPr lang="en-US" sz="1200" dirty="0" err="1"/>
                <a:t>producation</a:t>
              </a:r>
              <a:r>
                <a:rPr lang="en-US" sz="1200" dirty="0"/>
                <a:t> </a:t>
              </a:r>
            </a:p>
          </p:txBody>
        </p:sp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066C2752-52D8-9244-9ABB-1A626BED6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1454" y="6084533"/>
              <a:ext cx="349575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Immagine 108" descr="agb.gif">
            <a:extLst>
              <a:ext uri="{FF2B5EF4-FFF2-40B4-BE49-F238E27FC236}">
                <a16:creationId xmlns:a16="http://schemas.microsoft.com/office/drawing/2014/main" id="{128DD389-1D37-3442-BD3E-45ECF779C0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037" y="1535020"/>
            <a:ext cx="2315764" cy="1597878"/>
          </a:xfrm>
          <a:prstGeom prst="rect">
            <a:avLst/>
          </a:prstGeom>
        </p:spPr>
      </p:pic>
      <p:sp>
        <p:nvSpPr>
          <p:cNvPr id="110" name="Freccia circolare a destra 109">
            <a:extLst>
              <a:ext uri="{FF2B5EF4-FFF2-40B4-BE49-F238E27FC236}">
                <a16:creationId xmlns:a16="http://schemas.microsoft.com/office/drawing/2014/main" id="{81495655-AA40-5745-B527-4016DC0885E1}"/>
              </a:ext>
            </a:extLst>
          </p:cNvPr>
          <p:cNvSpPr/>
          <p:nvPr/>
        </p:nvSpPr>
        <p:spPr>
          <a:xfrm rot="16200000">
            <a:off x="1094190" y="3794065"/>
            <a:ext cx="1154750" cy="771179"/>
          </a:xfrm>
          <a:prstGeom prst="curvedRightArrow">
            <a:avLst>
              <a:gd name="adj1" fmla="val 15725"/>
              <a:gd name="adj2" fmla="val 48638"/>
              <a:gd name="adj3" fmla="val 25000"/>
            </a:avLst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1" name="Picture 2">
            <a:extLst>
              <a:ext uri="{FF2B5EF4-FFF2-40B4-BE49-F238E27FC236}">
                <a16:creationId xmlns:a16="http://schemas.microsoft.com/office/drawing/2014/main" id="{98EA66EA-7917-284C-A97D-2584B338A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6376" y="3018507"/>
            <a:ext cx="3707889" cy="3600400"/>
          </a:xfrm>
          <a:prstGeom prst="rect">
            <a:avLst/>
          </a:prstGeom>
          <a:solidFill>
            <a:srgbClr val="C00000"/>
          </a:solidFill>
          <a:ln w="38100" algn="ctr">
            <a:noFill/>
            <a:miter lim="800000"/>
            <a:headEnd/>
            <a:tailEnd/>
          </a:ln>
          <a:effectLst/>
        </p:spPr>
      </p:pic>
      <p:cxnSp>
        <p:nvCxnSpPr>
          <p:cNvPr id="19" name="Connettore 7 18">
            <a:extLst>
              <a:ext uri="{FF2B5EF4-FFF2-40B4-BE49-F238E27FC236}">
                <a16:creationId xmlns:a16="http://schemas.microsoft.com/office/drawing/2014/main" id="{D6D53E42-A647-C64E-A0E7-F861C72B4218}"/>
              </a:ext>
            </a:extLst>
          </p:cNvPr>
          <p:cNvCxnSpPr>
            <a:cxnSpLocks/>
            <a:stCxn id="80" idx="4"/>
          </p:cNvCxnSpPr>
          <p:nvPr/>
        </p:nvCxnSpPr>
        <p:spPr>
          <a:xfrm flipV="1">
            <a:off x="5200906" y="3913537"/>
            <a:ext cx="4282359" cy="583630"/>
          </a:xfrm>
          <a:prstGeom prst="curvedConnector3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Connettore 7 111">
            <a:extLst>
              <a:ext uri="{FF2B5EF4-FFF2-40B4-BE49-F238E27FC236}">
                <a16:creationId xmlns:a16="http://schemas.microsoft.com/office/drawing/2014/main" id="{AA8EC265-6BBC-FC48-8E57-BA125D0B8A4B}"/>
              </a:ext>
            </a:extLst>
          </p:cNvPr>
          <p:cNvCxnSpPr>
            <a:cxnSpLocks/>
            <a:stCxn id="27" idx="2"/>
          </p:cNvCxnSpPr>
          <p:nvPr/>
        </p:nvCxnSpPr>
        <p:spPr>
          <a:xfrm rot="5400000" flipH="1" flipV="1">
            <a:off x="5973323" y="1540359"/>
            <a:ext cx="858445" cy="6161437"/>
          </a:xfrm>
          <a:prstGeom prst="curvedConnector4">
            <a:avLst>
              <a:gd name="adj1" fmla="val -26630"/>
              <a:gd name="adj2" fmla="val 57220"/>
            </a:avLst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64020552-620E-744B-97E3-2FEA104FC27E}"/>
              </a:ext>
            </a:extLst>
          </p:cNvPr>
          <p:cNvGrpSpPr/>
          <p:nvPr/>
        </p:nvGrpSpPr>
        <p:grpSpPr>
          <a:xfrm>
            <a:off x="8584940" y="251972"/>
            <a:ext cx="3617988" cy="2603205"/>
            <a:chOff x="8584940" y="251972"/>
            <a:chExt cx="3617988" cy="260320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8BB0A89-B0F8-9A48-9866-73273C5F1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940" y="251972"/>
              <a:ext cx="3470940" cy="260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1F621272-68FF-8746-BFF6-CE4FA23C7F59}"/>
                </a:ext>
              </a:extLst>
            </p:cNvPr>
            <p:cNvSpPr txBox="1"/>
            <p:nvPr/>
          </p:nvSpPr>
          <p:spPr>
            <a:xfrm rot="1792900">
              <a:off x="11173479" y="413447"/>
              <a:ext cx="102944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Credits</a:t>
              </a:r>
              <a:r>
                <a:rPr lang="it-IT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S. Cristallo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785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2" y="2315494"/>
            <a:ext cx="4652669" cy="45177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3" name="Gruppo 22"/>
          <p:cNvGrpSpPr/>
          <p:nvPr/>
        </p:nvGrpSpPr>
        <p:grpSpPr>
          <a:xfrm>
            <a:off x="1919916" y="1587012"/>
            <a:ext cx="2304256" cy="1889282"/>
            <a:chOff x="1907704" y="1611726"/>
            <a:chExt cx="2304256" cy="1889282"/>
          </a:xfrm>
        </p:grpSpPr>
        <p:sp>
          <p:nvSpPr>
            <p:cNvPr id="8" name="Ovale 7"/>
            <p:cNvSpPr/>
            <p:nvPr/>
          </p:nvSpPr>
          <p:spPr>
            <a:xfrm>
              <a:off x="1907704" y="2636912"/>
              <a:ext cx="360040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e 8"/>
            <p:cNvSpPr/>
            <p:nvPr/>
          </p:nvSpPr>
          <p:spPr>
            <a:xfrm>
              <a:off x="2699792" y="2996952"/>
              <a:ext cx="360040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e 9"/>
            <p:cNvSpPr/>
            <p:nvPr/>
          </p:nvSpPr>
          <p:spPr>
            <a:xfrm>
              <a:off x="3851920" y="3068960"/>
              <a:ext cx="360040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2280968" y="1611726"/>
              <a:ext cx="18180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s-process peaks</a:t>
              </a:r>
            </a:p>
          </p:txBody>
        </p:sp>
        <p:cxnSp>
          <p:nvCxnSpPr>
            <p:cNvPr id="16" name="Connettore 2 15"/>
            <p:cNvCxnSpPr>
              <a:stCxn id="11" idx="2"/>
              <a:endCxn id="8" idx="7"/>
            </p:cNvCxnSpPr>
            <p:nvPr/>
          </p:nvCxnSpPr>
          <p:spPr>
            <a:xfrm flipH="1">
              <a:off x="2215017" y="2011836"/>
              <a:ext cx="974982" cy="688348"/>
            </a:xfrm>
            <a:prstGeom prst="straightConnector1">
              <a:avLst/>
            </a:prstGeom>
            <a:ln w="127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>
              <a:stCxn id="11" idx="2"/>
              <a:endCxn id="9" idx="0"/>
            </p:cNvCxnSpPr>
            <p:nvPr/>
          </p:nvCxnSpPr>
          <p:spPr>
            <a:xfrm flipH="1">
              <a:off x="2879812" y="2011836"/>
              <a:ext cx="310187" cy="985116"/>
            </a:xfrm>
            <a:prstGeom prst="straightConnector1">
              <a:avLst/>
            </a:prstGeom>
            <a:ln w="127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>
              <a:stCxn id="11" idx="2"/>
              <a:endCxn id="10" idx="1"/>
            </p:cNvCxnSpPr>
            <p:nvPr/>
          </p:nvCxnSpPr>
          <p:spPr>
            <a:xfrm>
              <a:off x="3189999" y="2011836"/>
              <a:ext cx="714648" cy="1120396"/>
            </a:xfrm>
            <a:prstGeom prst="straightConnector1">
              <a:avLst/>
            </a:prstGeom>
            <a:ln w="127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olo 23"/>
          <p:cNvSpPr>
            <a:spLocks noGrp="1"/>
          </p:cNvSpPr>
          <p:nvPr>
            <p:ph type="title"/>
          </p:nvPr>
        </p:nvSpPr>
        <p:spPr>
          <a:xfrm>
            <a:off x="220687" y="2471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srgbClr val="002060"/>
                </a:solidFill>
              </a:rPr>
              <a:t>low neutron-capture </a:t>
            </a:r>
            <a:r>
              <a:rPr lang="en-US" b="1" dirty="0">
                <a:solidFill>
                  <a:srgbClr val="FF0000"/>
                </a:solidFill>
              </a:rPr>
              <a:t>process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387297" y="1012121"/>
            <a:ext cx="11475189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The s process is responsible for the production of about half the abundances of elements heavier than iron in the Galaxy.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0B246D7-01A8-674F-95DB-311B21684125}"/>
              </a:ext>
            </a:extLst>
          </p:cNvPr>
          <p:cNvSpPr/>
          <p:nvPr/>
        </p:nvSpPr>
        <p:spPr>
          <a:xfrm>
            <a:off x="1823919" y="1909929"/>
            <a:ext cx="2544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(close to magic numbers)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37FB97C-AD6D-E242-AD80-7750EDA3CC16}"/>
              </a:ext>
            </a:extLst>
          </p:cNvPr>
          <p:cNvGrpSpPr/>
          <p:nvPr/>
        </p:nvGrpSpPr>
        <p:grpSpPr>
          <a:xfrm>
            <a:off x="4572792" y="2828222"/>
            <a:ext cx="4962678" cy="3943620"/>
            <a:chOff x="8584940" y="251972"/>
            <a:chExt cx="3617988" cy="2603205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89D9BE8-FC31-804E-8759-63BECBA4D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940" y="251972"/>
              <a:ext cx="3470940" cy="260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DFF4EA7-6EE2-5946-8611-0FE39EE03954}"/>
                </a:ext>
              </a:extLst>
            </p:cNvPr>
            <p:cNvSpPr txBox="1"/>
            <p:nvPr/>
          </p:nvSpPr>
          <p:spPr>
            <a:xfrm rot="1792900">
              <a:off x="11173479" y="413447"/>
              <a:ext cx="102944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Credits</a:t>
              </a:r>
              <a:r>
                <a:rPr lang="it-IT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S. Cristallo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7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2" y="2315494"/>
            <a:ext cx="4652669" cy="45177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3" name="Gruppo 22"/>
          <p:cNvGrpSpPr/>
          <p:nvPr/>
        </p:nvGrpSpPr>
        <p:grpSpPr>
          <a:xfrm>
            <a:off x="1919916" y="1587012"/>
            <a:ext cx="2304256" cy="1889282"/>
            <a:chOff x="1907704" y="1611726"/>
            <a:chExt cx="2304256" cy="1889282"/>
          </a:xfrm>
        </p:grpSpPr>
        <p:sp>
          <p:nvSpPr>
            <p:cNvPr id="8" name="Ovale 7"/>
            <p:cNvSpPr/>
            <p:nvPr/>
          </p:nvSpPr>
          <p:spPr>
            <a:xfrm>
              <a:off x="1907704" y="2636912"/>
              <a:ext cx="360040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e 8"/>
            <p:cNvSpPr/>
            <p:nvPr/>
          </p:nvSpPr>
          <p:spPr>
            <a:xfrm>
              <a:off x="2699792" y="2996952"/>
              <a:ext cx="360040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e 9"/>
            <p:cNvSpPr/>
            <p:nvPr/>
          </p:nvSpPr>
          <p:spPr>
            <a:xfrm>
              <a:off x="3851920" y="3068960"/>
              <a:ext cx="360040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2280968" y="1611726"/>
              <a:ext cx="18180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s-process peaks</a:t>
              </a:r>
            </a:p>
          </p:txBody>
        </p:sp>
        <p:cxnSp>
          <p:nvCxnSpPr>
            <p:cNvPr id="16" name="Connettore 2 15"/>
            <p:cNvCxnSpPr>
              <a:stCxn id="11" idx="2"/>
              <a:endCxn id="8" idx="7"/>
            </p:cNvCxnSpPr>
            <p:nvPr/>
          </p:nvCxnSpPr>
          <p:spPr>
            <a:xfrm flipH="1">
              <a:off x="2215017" y="2011836"/>
              <a:ext cx="974982" cy="688348"/>
            </a:xfrm>
            <a:prstGeom prst="straightConnector1">
              <a:avLst/>
            </a:prstGeom>
            <a:ln w="127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>
              <a:stCxn id="11" idx="2"/>
              <a:endCxn id="9" idx="0"/>
            </p:cNvCxnSpPr>
            <p:nvPr/>
          </p:nvCxnSpPr>
          <p:spPr>
            <a:xfrm flipH="1">
              <a:off x="2879812" y="2011836"/>
              <a:ext cx="310187" cy="985116"/>
            </a:xfrm>
            <a:prstGeom prst="straightConnector1">
              <a:avLst/>
            </a:prstGeom>
            <a:ln w="127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>
              <a:stCxn id="11" idx="2"/>
              <a:endCxn id="10" idx="1"/>
            </p:cNvCxnSpPr>
            <p:nvPr/>
          </p:nvCxnSpPr>
          <p:spPr>
            <a:xfrm>
              <a:off x="3189999" y="2011836"/>
              <a:ext cx="714648" cy="1120396"/>
            </a:xfrm>
            <a:prstGeom prst="straightConnector1">
              <a:avLst/>
            </a:prstGeom>
            <a:ln w="127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olo 23"/>
          <p:cNvSpPr>
            <a:spLocks noGrp="1"/>
          </p:cNvSpPr>
          <p:nvPr>
            <p:ph type="title"/>
          </p:nvPr>
        </p:nvSpPr>
        <p:spPr>
          <a:xfrm>
            <a:off x="220687" y="2471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>
                <a:solidFill>
                  <a:srgbClr val="002060"/>
                </a:solidFill>
              </a:rPr>
              <a:t>low neutron-capture </a:t>
            </a:r>
            <a:r>
              <a:rPr lang="en-US" b="1" dirty="0">
                <a:solidFill>
                  <a:srgbClr val="FF0000"/>
                </a:solidFill>
              </a:rPr>
              <a:t>process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387297" y="1012121"/>
            <a:ext cx="11475189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The s process is responsible for the production of about half the abundances of elements heavier than iron in the Galaxy.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0B246D7-01A8-674F-95DB-311B21684125}"/>
              </a:ext>
            </a:extLst>
          </p:cNvPr>
          <p:cNvSpPr/>
          <p:nvPr/>
        </p:nvSpPr>
        <p:spPr>
          <a:xfrm>
            <a:off x="1823919" y="1909929"/>
            <a:ext cx="2544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(close to magic numbers)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37FB97C-AD6D-E242-AD80-7750EDA3CC16}"/>
              </a:ext>
            </a:extLst>
          </p:cNvPr>
          <p:cNvGrpSpPr/>
          <p:nvPr/>
        </p:nvGrpSpPr>
        <p:grpSpPr>
          <a:xfrm>
            <a:off x="4572792" y="2828222"/>
            <a:ext cx="4962678" cy="3943620"/>
            <a:chOff x="8584940" y="251972"/>
            <a:chExt cx="3617988" cy="2603205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89D9BE8-FC31-804E-8759-63BECBA4D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940" y="251972"/>
              <a:ext cx="3470940" cy="260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DFF4EA7-6EE2-5946-8611-0FE39EE03954}"/>
                </a:ext>
              </a:extLst>
            </p:cNvPr>
            <p:cNvSpPr txBox="1"/>
            <p:nvPr/>
          </p:nvSpPr>
          <p:spPr>
            <a:xfrm rot="1792900">
              <a:off x="11173479" y="413447"/>
              <a:ext cx="102944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Credits</a:t>
              </a:r>
              <a:r>
                <a:rPr lang="it-IT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S. Cristallo</a:t>
              </a:r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35975C37-D7AC-A645-B585-31F4F2F5E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054" y="1465341"/>
            <a:ext cx="4652669" cy="369986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1769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7CE2E0-ECDD-194B-BA3B-1EF7386B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89" y="365125"/>
            <a:ext cx="11664779" cy="1325563"/>
          </a:xfrm>
        </p:spPr>
        <p:txBody>
          <a:bodyPr>
            <a:normAutofit/>
          </a:bodyPr>
          <a:lstStyle/>
          <a:p>
            <a:r>
              <a:rPr lang="it-IT" sz="4000" b="1" dirty="0" err="1">
                <a:solidFill>
                  <a:srgbClr val="002060"/>
                </a:solidFill>
              </a:rPr>
              <a:t>Main</a:t>
            </a:r>
            <a:r>
              <a:rPr lang="it-IT" sz="4000" b="1" dirty="0">
                <a:solidFill>
                  <a:srgbClr val="002060"/>
                </a:solidFill>
              </a:rPr>
              <a:t> branching in the </a:t>
            </a:r>
            <a:r>
              <a:rPr lang="it-IT" sz="4000" b="1" dirty="0" err="1">
                <a:solidFill>
                  <a:srgbClr val="002060"/>
                </a:solidFill>
              </a:rPr>
              <a:t>s-process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nucleosynthesis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path</a:t>
            </a:r>
            <a:endParaRPr lang="it-IT" sz="40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E5D6F5-F9CE-A048-AF87-A29E03379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>
                <a:solidFill>
                  <a:srgbClr val="002060"/>
                </a:solidFill>
              </a:rPr>
              <a:t>…</a:t>
            </a:r>
            <a:r>
              <a:rPr lang="it-IT" b="0" dirty="0" err="1">
                <a:solidFill>
                  <a:srgbClr val="002060"/>
                </a:solidFill>
              </a:rPr>
              <a:t>around</a:t>
            </a:r>
            <a:r>
              <a:rPr lang="it-IT" b="0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N</a:t>
            </a:r>
            <a:r>
              <a:rPr lang="it-IT" dirty="0">
                <a:solidFill>
                  <a:srgbClr val="002060"/>
                </a:solidFill>
              </a:rPr>
              <a:t> = 50</a:t>
            </a:r>
            <a:r>
              <a:rPr lang="it-IT" b="0" dirty="0">
                <a:solidFill>
                  <a:srgbClr val="002060"/>
                </a:solidFill>
              </a:rPr>
              <a:t>; the </a:t>
            </a:r>
            <a:r>
              <a:rPr lang="it-IT" b="0" baseline="30000" dirty="0">
                <a:solidFill>
                  <a:srgbClr val="002060"/>
                </a:solidFill>
              </a:rPr>
              <a:t>85</a:t>
            </a:r>
            <a:r>
              <a:rPr lang="it-IT" b="0" dirty="0">
                <a:solidFill>
                  <a:srgbClr val="002060"/>
                </a:solidFill>
              </a:rPr>
              <a:t>Kr branching </a:t>
            </a:r>
            <a:r>
              <a:rPr lang="it-IT" b="0" dirty="0" err="1">
                <a:solidFill>
                  <a:srgbClr val="002060"/>
                </a:solidFill>
              </a:rPr>
              <a:t>is</a:t>
            </a:r>
            <a:r>
              <a:rPr lang="it-IT" b="0" dirty="0">
                <a:solidFill>
                  <a:srgbClr val="002060"/>
                </a:solidFill>
              </a:rPr>
              <a:t>  </a:t>
            </a:r>
            <a:r>
              <a:rPr lang="it-IT" b="0" dirty="0" err="1">
                <a:solidFill>
                  <a:srgbClr val="002060"/>
                </a:solidFill>
              </a:rPr>
              <a:t>highlighted</a:t>
            </a:r>
            <a:r>
              <a:rPr lang="it-IT" b="0" dirty="0">
                <a:solidFill>
                  <a:srgbClr val="002060"/>
                </a:solidFill>
              </a:rPr>
              <a:t> by the </a:t>
            </a:r>
            <a:r>
              <a:rPr lang="it-IT" b="0" dirty="0" err="1">
                <a:solidFill>
                  <a:srgbClr val="002060"/>
                </a:solidFill>
              </a:rPr>
              <a:t>red</a:t>
            </a:r>
            <a:r>
              <a:rPr lang="it-IT" b="0" dirty="0">
                <a:solidFill>
                  <a:srgbClr val="002060"/>
                </a:solidFill>
              </a:rPr>
              <a:t> </a:t>
            </a:r>
            <a:r>
              <a:rPr lang="it-IT" b="0" dirty="0" err="1">
                <a:solidFill>
                  <a:srgbClr val="002060"/>
                </a:solidFill>
              </a:rPr>
              <a:t>arrows</a:t>
            </a:r>
            <a:r>
              <a:rPr lang="it-IT" b="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7" name="Segnaposto contenuto 9">
            <a:extLst>
              <a:ext uri="{FF2B5EF4-FFF2-40B4-BE49-F238E27FC236}">
                <a16:creationId xmlns:a16="http://schemas.microsoft.com/office/drawing/2014/main" id="{A026D9E7-FD1D-0648-8D74-115B56B7AC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44905"/>
            <a:ext cx="5157787" cy="300492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7">
                <a:extLst>
                  <a:ext uri="{FF2B5EF4-FFF2-40B4-BE49-F238E27FC236}">
                    <a16:creationId xmlns:a16="http://schemas.microsoft.com/office/drawing/2014/main" id="{4219F3DC-DD81-A04A-BF46-E69A296E95F9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592330" y="2772066"/>
                <a:ext cx="5183188" cy="3077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baseline="30000" dirty="0">
                    <a:solidFill>
                      <a:srgbClr val="002060"/>
                    </a:solidFill>
                    <a:latin typeface="Helvetica" pitchFamily="2" charset="0"/>
                  </a:rPr>
                  <a:t>85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Kr</a:t>
                </a:r>
                <a:r>
                  <a:rPr lang="it-IT" sz="2000" baseline="30000" dirty="0">
                    <a:solidFill>
                      <a:srgbClr val="002060"/>
                    </a:solidFill>
                    <a:latin typeface="Helvetica" pitchFamily="2" charset="0"/>
                  </a:rPr>
                  <a:t>m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(305 </a:t>
                </a:r>
                <a:r>
                  <a:rPr lang="it-IT" sz="2000" dirty="0" err="1">
                    <a:solidFill>
                      <a:srgbClr val="002060"/>
                    </a:solidFill>
                    <a:latin typeface="Helvetica" pitchFamily="2" charset="0"/>
                  </a:rPr>
                  <a:t>keV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) </a:t>
                </a:r>
                <a:r>
                  <a:rPr lang="it-IT" sz="2000" i="1" dirty="0">
                    <a:solidFill>
                      <a:srgbClr val="002060"/>
                    </a:solidFill>
                    <a:latin typeface="Helvetica" pitchFamily="2" charset="0"/>
                  </a:rPr>
                  <a:t>t</a:t>
                </a:r>
                <a:r>
                  <a:rPr lang="it-IT" sz="2000" i="1" baseline="-25000" dirty="0">
                    <a:solidFill>
                      <a:srgbClr val="002060"/>
                    </a:solidFill>
                    <a:latin typeface="Helvetica" pitchFamily="2" charset="0"/>
                  </a:rPr>
                  <a:t>1/2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4.5h</a:t>
                </a: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baseline="30000" dirty="0">
                    <a:solidFill>
                      <a:srgbClr val="002060"/>
                    </a:solidFill>
                    <a:latin typeface="Helvetica" pitchFamily="2" charset="0"/>
                  </a:rPr>
                  <a:t>85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Kr</a:t>
                </a:r>
                <a:r>
                  <a:rPr lang="it-IT" sz="2000" baseline="30000" dirty="0">
                    <a:solidFill>
                      <a:srgbClr val="002060"/>
                    </a:solidFill>
                    <a:latin typeface="Helvetica" pitchFamily="2" charset="0"/>
                  </a:rPr>
                  <a:t>g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 </a:t>
                </a:r>
                <a:r>
                  <a:rPr lang="it-IT" sz="2000" i="1" dirty="0">
                    <a:solidFill>
                      <a:srgbClr val="002060"/>
                    </a:solidFill>
                    <a:latin typeface="Helvetica" pitchFamily="2" charset="0"/>
                  </a:rPr>
                  <a:t>t</a:t>
                </a:r>
                <a:r>
                  <a:rPr lang="it-IT" sz="2000" i="1" baseline="-25000" dirty="0">
                    <a:solidFill>
                      <a:srgbClr val="002060"/>
                    </a:solidFill>
                    <a:latin typeface="Helvetica" pitchFamily="2" charset="0"/>
                  </a:rPr>
                  <a:t>1/2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10.5 </a:t>
                </a:r>
                <a:r>
                  <a:rPr lang="it-IT" sz="2000" dirty="0" err="1">
                    <a:solidFill>
                      <a:srgbClr val="002060"/>
                    </a:solidFill>
                    <a:latin typeface="Helvetica" pitchFamily="2" charset="0"/>
                  </a:rPr>
                  <a:t>yr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</a:t>
                </a: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endParaRPr lang="it-IT" sz="2000" dirty="0">
                  <a:solidFill>
                    <a:srgbClr val="002060"/>
                  </a:solidFill>
                  <a:latin typeface="Helvetica" pitchFamily="2" charset="0"/>
                </a:endParaRP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dirty="0" err="1">
                    <a:solidFill>
                      <a:srgbClr val="002060"/>
                    </a:solidFill>
                    <a:latin typeface="Symbol" pitchFamily="2" charset="2"/>
                  </a:rPr>
                  <a:t>s</a:t>
                </a:r>
                <a:r>
                  <a:rPr lang="it-IT" sz="2000" baseline="-25000" dirty="0">
                    <a:solidFill>
                      <a:srgbClr val="002060"/>
                    </a:solidFill>
                  </a:rPr>
                  <a:t>(</a:t>
                </a:r>
                <a:r>
                  <a:rPr lang="it-IT" sz="2000" baseline="-25000" dirty="0" err="1">
                    <a:solidFill>
                      <a:srgbClr val="002060"/>
                    </a:solidFill>
                  </a:rPr>
                  <a:t>n,</a:t>
                </a:r>
                <a:r>
                  <a:rPr lang="it-IT" sz="2000" baseline="-25000" dirty="0" err="1">
                    <a:solidFill>
                      <a:srgbClr val="002060"/>
                    </a:solidFill>
                    <a:latin typeface="Symbol" pitchFamily="2" charset="2"/>
                  </a:rPr>
                  <a:t>g</a:t>
                </a:r>
                <a:r>
                  <a:rPr lang="it-IT" sz="2000" baseline="-25000" dirty="0">
                    <a:solidFill>
                      <a:srgbClr val="002060"/>
                    </a:solidFill>
                  </a:rPr>
                  <a:t>)</a:t>
                </a:r>
                <a:r>
                  <a:rPr lang="it-IT" sz="2000" dirty="0">
                    <a:solidFill>
                      <a:srgbClr val="002060"/>
                    </a:solidFill>
                  </a:rPr>
                  <a:t>(</a:t>
                </a:r>
                <a:r>
                  <a:rPr lang="it-IT" sz="2000" baseline="30000" dirty="0">
                    <a:solidFill>
                      <a:srgbClr val="002060"/>
                    </a:solidFill>
                  </a:rPr>
                  <a:t>84</a:t>
                </a:r>
                <a:r>
                  <a:rPr lang="it-IT" sz="2000" dirty="0">
                    <a:solidFill>
                      <a:srgbClr val="002060"/>
                    </a:solidFill>
                  </a:rPr>
                  <a:t>Kr) = 33.1 mb @ 30keV</a:t>
                </a: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dirty="0" err="1">
                    <a:solidFill>
                      <a:srgbClr val="002060"/>
                    </a:solidFill>
                    <a:latin typeface="Symbol" pitchFamily="2" charset="2"/>
                  </a:rPr>
                  <a:t>s</a:t>
                </a:r>
                <a:r>
                  <a:rPr lang="it-IT" sz="2000" baseline="-25000" dirty="0">
                    <a:solidFill>
                      <a:srgbClr val="002060"/>
                    </a:solidFill>
                  </a:rPr>
                  <a:t>(</a:t>
                </a:r>
                <a:r>
                  <a:rPr lang="it-IT" sz="2000" baseline="-25000" dirty="0" err="1">
                    <a:solidFill>
                      <a:srgbClr val="002060"/>
                    </a:solidFill>
                  </a:rPr>
                  <a:t>n,</a:t>
                </a:r>
                <a:r>
                  <a:rPr lang="it-IT" sz="2000" baseline="-25000" dirty="0" err="1">
                    <a:solidFill>
                      <a:srgbClr val="002060"/>
                    </a:solidFill>
                    <a:latin typeface="Symbol" pitchFamily="2" charset="2"/>
                  </a:rPr>
                  <a:t>g</a:t>
                </a:r>
                <a:r>
                  <a:rPr lang="it-IT" sz="2000" baseline="-25000" dirty="0">
                    <a:solidFill>
                      <a:srgbClr val="002060"/>
                    </a:solidFill>
                  </a:rPr>
                  <a:t>)</a:t>
                </a:r>
                <a:r>
                  <a:rPr lang="it-IT" sz="2000" dirty="0">
                    <a:solidFill>
                      <a:srgbClr val="002060"/>
                    </a:solidFill>
                  </a:rPr>
                  <a:t>(</a:t>
                </a:r>
                <a:r>
                  <a:rPr lang="it-IT" sz="2000" baseline="30000" dirty="0">
                    <a:solidFill>
                      <a:srgbClr val="002060"/>
                    </a:solidFill>
                  </a:rPr>
                  <a:t>85</a:t>
                </a:r>
                <a:r>
                  <a:rPr lang="it-IT" sz="2000" dirty="0">
                    <a:solidFill>
                      <a:srgbClr val="002060"/>
                    </a:solidFill>
                  </a:rPr>
                  <a:t>Kr) = 73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it-IT" sz="2000" dirty="0">
                    <a:solidFill>
                      <a:srgbClr val="002060"/>
                    </a:solidFill>
                  </a:rPr>
                  <a:t> 34 mb @ 30keV</a:t>
                </a: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endParaRPr lang="it-IT" sz="2000" dirty="0">
                  <a:solidFill>
                    <a:srgbClr val="002060"/>
                  </a:solidFill>
                </a:endParaRP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dirty="0">
                    <a:solidFill>
                      <a:srgbClr val="002060"/>
                    </a:solidFill>
                  </a:rPr>
                  <a:t>small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discrepancies</a:t>
                </a:r>
                <a:r>
                  <a:rPr lang="it-IT" sz="2000" dirty="0">
                    <a:solidFill>
                      <a:srgbClr val="00206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between</a:t>
                </a:r>
                <a:r>
                  <a:rPr lang="it-IT" sz="2000" dirty="0">
                    <a:solidFill>
                      <a:srgbClr val="00206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measurements</a:t>
                </a:r>
                <a:r>
                  <a:rPr lang="it-IT" sz="2000" dirty="0">
                    <a:solidFill>
                      <a:srgbClr val="002060"/>
                    </a:solidFill>
                  </a:rPr>
                  <a:t> of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n</a:t>
                </a:r>
                <a:r>
                  <a:rPr lang="it-IT" sz="2000" dirty="0">
                    <a:solidFill>
                      <a:srgbClr val="00206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capture</a:t>
                </a:r>
                <a:r>
                  <a:rPr lang="it-IT" sz="2000" dirty="0">
                    <a:solidFill>
                      <a:srgbClr val="002060"/>
                    </a:solidFill>
                  </a:rPr>
                  <a:t> cross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sections</a:t>
                </a:r>
                <a:r>
                  <a:rPr lang="it-IT" sz="2000" dirty="0">
                    <a:solidFill>
                      <a:srgbClr val="002060"/>
                    </a:solidFill>
                  </a:rPr>
                  <a:t> of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Sr</a:t>
                </a:r>
                <a:r>
                  <a:rPr lang="it-IT" sz="2000" dirty="0">
                    <a:solidFill>
                      <a:srgbClr val="00206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isotopes</a:t>
                </a:r>
                <a:endParaRPr lang="it-IT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Segnaposto contenuto 7">
                <a:extLst>
                  <a:ext uri="{FF2B5EF4-FFF2-40B4-BE49-F238E27FC236}">
                    <a16:creationId xmlns:a16="http://schemas.microsoft.com/office/drawing/2014/main" id="{4219F3DC-DD81-A04A-BF46-E69A296E95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592330" y="2772066"/>
                <a:ext cx="5183188" cy="3077766"/>
              </a:xfrm>
              <a:prstGeom prst="rect">
                <a:avLst/>
              </a:prstGeom>
              <a:blipFill>
                <a:blip r:embed="rId3"/>
                <a:stretch>
                  <a:fillRect l="-976" t="-2058" b="-28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64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317121-BEF4-124D-A02B-A84AA36E3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0" dirty="0">
                <a:solidFill>
                  <a:srgbClr val="002060"/>
                </a:solidFill>
              </a:rPr>
              <a:t>…. </a:t>
            </a:r>
            <a:r>
              <a:rPr lang="it-IT" b="0" dirty="0" err="1">
                <a:solidFill>
                  <a:srgbClr val="002060"/>
                </a:solidFill>
              </a:rPr>
              <a:t>around</a:t>
            </a:r>
            <a:r>
              <a:rPr lang="it-IT" b="0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N</a:t>
            </a:r>
            <a:r>
              <a:rPr lang="it-IT" dirty="0">
                <a:solidFill>
                  <a:srgbClr val="002060"/>
                </a:solidFill>
              </a:rPr>
              <a:t> = 82</a:t>
            </a:r>
            <a:r>
              <a:rPr lang="it-IT" b="0" dirty="0">
                <a:solidFill>
                  <a:srgbClr val="002060"/>
                </a:solidFill>
              </a:rPr>
              <a:t>, the </a:t>
            </a:r>
            <a:r>
              <a:rPr lang="it-IT" b="0" baseline="30000" dirty="0">
                <a:solidFill>
                  <a:srgbClr val="002060"/>
                </a:solidFill>
              </a:rPr>
              <a:t>134</a:t>
            </a:r>
            <a:r>
              <a:rPr lang="it-IT" b="0" dirty="0">
                <a:solidFill>
                  <a:srgbClr val="002060"/>
                </a:solidFill>
              </a:rPr>
              <a:t>Cs and </a:t>
            </a:r>
            <a:r>
              <a:rPr lang="it-IT" b="0" baseline="30000" dirty="0">
                <a:solidFill>
                  <a:srgbClr val="002060"/>
                </a:solidFill>
              </a:rPr>
              <a:t>135</a:t>
            </a:r>
            <a:r>
              <a:rPr lang="it-IT" b="0" dirty="0">
                <a:solidFill>
                  <a:srgbClr val="002060"/>
                </a:solidFill>
              </a:rPr>
              <a:t>Cs branching </a:t>
            </a:r>
            <a:r>
              <a:rPr lang="it-IT" b="0" dirty="0" err="1">
                <a:solidFill>
                  <a:srgbClr val="002060"/>
                </a:solidFill>
              </a:rPr>
              <a:t>points</a:t>
            </a:r>
            <a:r>
              <a:rPr lang="it-IT" b="0" dirty="0">
                <a:solidFill>
                  <a:srgbClr val="002060"/>
                </a:solidFill>
              </a:rPr>
              <a:t> are </a:t>
            </a:r>
            <a:r>
              <a:rPr lang="it-IT" b="0" dirty="0" err="1">
                <a:solidFill>
                  <a:srgbClr val="002060"/>
                </a:solidFill>
              </a:rPr>
              <a:t>highlighted</a:t>
            </a:r>
            <a:r>
              <a:rPr lang="it-IT" b="0" dirty="0">
                <a:solidFill>
                  <a:srgbClr val="002060"/>
                </a:solidFill>
              </a:rPr>
              <a:t> by </a:t>
            </a:r>
            <a:r>
              <a:rPr lang="it-IT" b="0" dirty="0" err="1">
                <a:solidFill>
                  <a:srgbClr val="002060"/>
                </a:solidFill>
              </a:rPr>
              <a:t>red</a:t>
            </a:r>
            <a:r>
              <a:rPr lang="it-IT" b="0" dirty="0">
                <a:solidFill>
                  <a:srgbClr val="002060"/>
                </a:solidFill>
              </a:rPr>
              <a:t> </a:t>
            </a:r>
            <a:r>
              <a:rPr lang="it-IT" b="0" dirty="0" err="1">
                <a:solidFill>
                  <a:srgbClr val="002060"/>
                </a:solidFill>
              </a:rPr>
              <a:t>arrows</a:t>
            </a:r>
            <a:r>
              <a:rPr lang="it-IT" b="0" dirty="0">
                <a:solidFill>
                  <a:srgbClr val="00206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A288EB2C-5856-3B44-9E81-66ECFC587B0B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94427" y="1833553"/>
                <a:ext cx="5183188" cy="3684588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baseline="30000" dirty="0">
                    <a:solidFill>
                      <a:srgbClr val="002060"/>
                    </a:solidFill>
                    <a:latin typeface="Helvetica" pitchFamily="2" charset="0"/>
                  </a:rPr>
                  <a:t>134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Cs (</a:t>
                </a:r>
                <a:r>
                  <a:rPr lang="it-IT" sz="2000" dirty="0">
                    <a:solidFill>
                      <a:srgbClr val="002060"/>
                    </a:solidFill>
                    <a:latin typeface="Symbol" pitchFamily="2" charset="2"/>
                  </a:rPr>
                  <a:t>b</a:t>
                </a:r>
                <a:r>
                  <a:rPr lang="it-IT" sz="2000" baseline="30000" dirty="0">
                    <a:solidFill>
                      <a:srgbClr val="002060"/>
                    </a:solidFill>
                    <a:latin typeface="Helvetica" pitchFamily="2" charset="0"/>
                  </a:rPr>
                  <a:t>-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) </a:t>
                </a:r>
                <a:r>
                  <a:rPr lang="it-IT" sz="2000" i="1" dirty="0">
                    <a:solidFill>
                      <a:srgbClr val="002060"/>
                    </a:solidFill>
                    <a:latin typeface="Helvetica" pitchFamily="2" charset="0"/>
                  </a:rPr>
                  <a:t>t</a:t>
                </a:r>
                <a:r>
                  <a:rPr lang="it-IT" sz="2000" i="1" baseline="-25000" dirty="0">
                    <a:solidFill>
                      <a:srgbClr val="002060"/>
                    </a:solidFill>
                    <a:latin typeface="Helvetica" pitchFamily="2" charset="0"/>
                  </a:rPr>
                  <a:t>1/2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2 </a:t>
                </a:r>
                <a:r>
                  <a:rPr lang="it-IT" sz="2000" dirty="0" err="1">
                    <a:solidFill>
                      <a:srgbClr val="002060"/>
                    </a:solidFill>
                    <a:latin typeface="Helvetica" pitchFamily="2" charset="0"/>
                  </a:rPr>
                  <a:t>yr</a:t>
                </a:r>
                <a:r>
                  <a:rPr lang="it-IT" sz="2000" dirty="0">
                    <a:solidFill>
                      <a:srgbClr val="002060"/>
                    </a:solidFill>
                    <a:latin typeface="Helvetica" pitchFamily="2" charset="0"/>
                  </a:rPr>
                  <a:t> (lab.)</a:t>
                </a: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dirty="0">
                    <a:solidFill>
                      <a:srgbClr val="002060"/>
                    </a:solidFill>
                  </a:rPr>
                  <a:t>@ 3 10</a:t>
                </a:r>
                <a:r>
                  <a:rPr lang="it-IT" sz="2000" baseline="30000" dirty="0">
                    <a:solidFill>
                      <a:srgbClr val="002060"/>
                    </a:solidFill>
                  </a:rPr>
                  <a:t>8</a:t>
                </a:r>
                <a:r>
                  <a:rPr lang="it-IT" sz="2000" dirty="0">
                    <a:solidFill>
                      <a:srgbClr val="002060"/>
                    </a:solidFill>
                  </a:rPr>
                  <a:t>K the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decay</a:t>
                </a:r>
                <a:r>
                  <a:rPr lang="it-IT" sz="2000" dirty="0">
                    <a:solidFill>
                      <a:srgbClr val="002060"/>
                    </a:solidFill>
                  </a:rPr>
                  <a:t> rate of </a:t>
                </a:r>
                <a:r>
                  <a:rPr lang="it-IT" sz="2000" baseline="30000" dirty="0">
                    <a:solidFill>
                      <a:srgbClr val="002060"/>
                    </a:solidFill>
                  </a:rPr>
                  <a:t>134</a:t>
                </a:r>
                <a:r>
                  <a:rPr lang="it-IT" sz="2000" dirty="0">
                    <a:solidFill>
                      <a:srgbClr val="002060"/>
                    </a:solidFill>
                  </a:rPr>
                  <a:t>Cs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is</a:t>
                </a:r>
                <a:r>
                  <a:rPr lang="it-IT" sz="2000" dirty="0">
                    <a:solidFill>
                      <a:srgbClr val="00206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enhanced</a:t>
                </a:r>
                <a:r>
                  <a:rPr lang="it-IT" sz="2000" dirty="0">
                    <a:solidFill>
                      <a:srgbClr val="002060"/>
                    </a:solidFill>
                  </a:rPr>
                  <a:t> by a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factor</a:t>
                </a:r>
                <a:r>
                  <a:rPr lang="it-IT" sz="2000" dirty="0">
                    <a:solidFill>
                      <a:srgbClr val="002060"/>
                    </a:solidFill>
                  </a:rPr>
                  <a:t> of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about</a:t>
                </a:r>
                <a:r>
                  <a:rPr lang="it-IT" sz="2000" dirty="0">
                    <a:solidFill>
                      <a:srgbClr val="002060"/>
                    </a:solidFill>
                  </a:rPr>
                  <a:t> 200. (TY 1987)</a:t>
                </a: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r>
                  <a:rPr lang="it-IT" sz="2000" dirty="0" err="1">
                    <a:solidFill>
                      <a:srgbClr val="002060"/>
                    </a:solidFill>
                  </a:rPr>
                  <a:t>See</a:t>
                </a:r>
                <a:r>
                  <a:rPr lang="it-IT" sz="2000" dirty="0">
                    <a:solidFill>
                      <a:srgbClr val="002060"/>
                    </a:solidFill>
                  </a:rPr>
                  <a:t> the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next</a:t>
                </a:r>
                <a:r>
                  <a:rPr lang="it-IT" sz="2000" dirty="0">
                    <a:solidFill>
                      <a:srgbClr val="002060"/>
                    </a:solidFill>
                  </a:rPr>
                  <a:t> talk by S.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Taioli</a:t>
                </a:r>
                <a:r>
                  <a:rPr lang="it-IT" sz="2000" dirty="0">
                    <a:solidFill>
                      <a:srgbClr val="002060"/>
                    </a:solidFill>
                  </a:rPr>
                  <a:t> and S. </a:t>
                </a:r>
                <a:r>
                  <a:rPr lang="it-IT" sz="2000" dirty="0" err="1">
                    <a:solidFill>
                      <a:srgbClr val="002060"/>
                    </a:solidFill>
                  </a:rPr>
                  <a:t>Simonucci</a:t>
                </a:r>
                <a:endParaRPr lang="it-IT" sz="2000" dirty="0">
                  <a:solidFill>
                    <a:srgbClr val="002060"/>
                  </a:solidFill>
                </a:endParaRPr>
              </a:p>
              <a:p>
                <a:pPr marL="285750" indent="-285750">
                  <a:buClr>
                    <a:srgbClr val="FF0000"/>
                  </a:buClr>
                  <a:buFont typeface="Courier New" panose="02070309020205020404" pitchFamily="49" charset="0"/>
                  <a:buChar char="o"/>
                </a:pPr>
                <a:endParaRPr lang="it-IT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A288EB2C-5856-3B44-9E81-66ECFC587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94427" y="1833553"/>
                <a:ext cx="5183188" cy="3684588"/>
              </a:xfrm>
              <a:blipFill>
                <a:blip r:embed="rId2"/>
                <a:stretch>
                  <a:fillRect l="-978" t="-2405" r="-2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egnaposto contenuto 11">
            <a:extLst>
              <a:ext uri="{FF2B5EF4-FFF2-40B4-BE49-F238E27FC236}">
                <a16:creationId xmlns:a16="http://schemas.microsoft.com/office/drawing/2014/main" id="{5B3DDB61-C7CD-5F49-B810-F8C9CE4440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871175"/>
            <a:ext cx="5157787" cy="2952388"/>
          </a:xfr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92E3E8B-E3C7-D84A-902B-635606EC764F}"/>
              </a:ext>
            </a:extLst>
          </p:cNvPr>
          <p:cNvSpPr/>
          <p:nvPr/>
        </p:nvSpPr>
        <p:spPr>
          <a:xfrm>
            <a:off x="5768010" y="5151232"/>
            <a:ext cx="22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it-IT" sz="1400" dirty="0"/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it-IT" sz="1400" dirty="0"/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it-IT" sz="1400" dirty="0"/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it-IT" sz="1400" dirty="0">
              <a:latin typeface="Helvetica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1765ED1-D665-9844-9D2E-FC1589EA7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904" y="3675038"/>
            <a:ext cx="4955057" cy="2952388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21AE6DF5-91A9-EB44-8E54-2E41351BF987}"/>
              </a:ext>
            </a:extLst>
          </p:cNvPr>
          <p:cNvSpPr txBox="1">
            <a:spLocks/>
          </p:cNvSpPr>
          <p:nvPr/>
        </p:nvSpPr>
        <p:spPr>
          <a:xfrm>
            <a:off x="345989" y="365125"/>
            <a:ext cx="116647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>
                <a:solidFill>
                  <a:srgbClr val="002060"/>
                </a:solidFill>
              </a:rPr>
              <a:t>Main branching in the s-process nucleosynthesis path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64791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DC118-7014-3B48-888F-B1FB7FA47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86" y="65122"/>
            <a:ext cx="8229600" cy="1143000"/>
          </a:xfrm>
        </p:spPr>
        <p:txBody>
          <a:bodyPr/>
          <a:lstStyle/>
          <a:p>
            <a:r>
              <a:rPr lang="it-IT" b="1" dirty="0" err="1">
                <a:solidFill>
                  <a:srgbClr val="002060"/>
                </a:solidFill>
              </a:rPr>
              <a:t>Main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Stream</a:t>
            </a:r>
            <a:r>
              <a:rPr lang="it-IT" b="1" dirty="0">
                <a:solidFill>
                  <a:srgbClr val="002060"/>
                </a:solidFill>
              </a:rPr>
              <a:t> Sic </a:t>
            </a:r>
            <a:r>
              <a:rPr lang="it-IT" b="1" dirty="0" err="1">
                <a:solidFill>
                  <a:srgbClr val="002060"/>
                </a:solidFill>
              </a:rPr>
              <a:t>Grains</a:t>
            </a:r>
            <a:endParaRPr lang="it-IT" b="1" dirty="0">
              <a:solidFill>
                <a:srgbClr val="002060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A209F78-69E6-AB4B-9196-DBB81006DA96}"/>
              </a:ext>
            </a:extLst>
          </p:cNvPr>
          <p:cNvGrpSpPr/>
          <p:nvPr/>
        </p:nvGrpSpPr>
        <p:grpSpPr>
          <a:xfrm>
            <a:off x="6096000" y="218207"/>
            <a:ext cx="5732980" cy="1216374"/>
            <a:chOff x="0" y="1238131"/>
            <a:chExt cx="5732980" cy="1216374"/>
          </a:xfrm>
        </p:grpSpPr>
        <p:pic>
          <p:nvPicPr>
            <p:cNvPr id="4" name="Immagine 3" descr="Immagine che contiene testo, esterni, segnale&#10;&#10;Descrizione generata automaticamente">
              <a:extLst>
                <a:ext uri="{FF2B5EF4-FFF2-40B4-BE49-F238E27FC236}">
                  <a16:creationId xmlns:a16="http://schemas.microsoft.com/office/drawing/2014/main" id="{7A27E009-5297-704F-8C58-1ED17A3B6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93083"/>
              <a:ext cx="5732980" cy="1161422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580B9624-40E3-1B48-A93F-D589672D370F}"/>
                </a:ext>
              </a:extLst>
            </p:cNvPr>
            <p:cNvSpPr txBox="1"/>
            <p:nvPr/>
          </p:nvSpPr>
          <p:spPr>
            <a:xfrm>
              <a:off x="457200" y="1238131"/>
              <a:ext cx="3204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chemeClr val="bg1">
                      <a:lumMod val="75000"/>
                    </a:schemeClr>
                  </a:solidFill>
                  <a:cs typeface="Aharoni" panose="02010803020104030203" pitchFamily="2" charset="-79"/>
                </a:rPr>
                <a:t>PRESOLAR GRAIN DATABASE</a:t>
              </a:r>
            </a:p>
          </p:txBody>
        </p:sp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B603D446-EB4C-524D-9596-EB4AC5172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418" y="1642619"/>
            <a:ext cx="5874721" cy="178374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242BC6E-5021-2C43-81F9-F3F8E756F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286" y="2244941"/>
            <a:ext cx="2034746" cy="184398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B3300DA-DB93-D442-95FE-9E44108F2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29" y="3634401"/>
            <a:ext cx="4854238" cy="305699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4DA4893-F88A-624B-920A-4CCF7DFE4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577" y="4986660"/>
            <a:ext cx="5020373" cy="159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750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1207</Words>
  <Application>Microsoft Macintosh PowerPoint</Application>
  <PresentationFormat>Widescreen</PresentationFormat>
  <Paragraphs>131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3" baseType="lpstr">
      <vt:lpstr> sans-serif</vt:lpstr>
      <vt:lpstr>Arial</vt:lpstr>
      <vt:lpstr>Calibri</vt:lpstr>
      <vt:lpstr>Calibri Light</vt:lpstr>
      <vt:lpstr>Cambria Math</vt:lpstr>
      <vt:lpstr>Courier New</vt:lpstr>
      <vt:lpstr>Helvetica</vt:lpstr>
      <vt:lpstr>Menlo</vt:lpstr>
      <vt:lpstr>Roboto</vt:lpstr>
      <vt:lpstr>Symbol</vt:lpstr>
      <vt:lpstr>Times New Roman</vt:lpstr>
      <vt:lpstr>Tema di Office</vt:lpstr>
      <vt:lpstr>Progresses on nucleosynthesis constraints: AGB stars and grains</vt:lpstr>
      <vt:lpstr>Presentazione standard di PowerPoint</vt:lpstr>
      <vt:lpstr>AGB stars, s-process and presolar grains: the story so far</vt:lpstr>
      <vt:lpstr>AGB stars, s-process and presolar grains:the story so far</vt:lpstr>
      <vt:lpstr>The slow neutron-capture process</vt:lpstr>
      <vt:lpstr>The slow neutron-capture process</vt:lpstr>
      <vt:lpstr>Main branching in the s-process nucleosynthesis path</vt:lpstr>
      <vt:lpstr>Presentazione standard di PowerPoint</vt:lpstr>
      <vt:lpstr>Main Stream Sic Grains</vt:lpstr>
      <vt:lpstr>…around N = 50</vt:lpstr>
      <vt:lpstr>…around N = 50</vt:lpstr>
      <vt:lpstr>…but stellar physics can help too</vt:lpstr>
      <vt:lpstr>Presentazione standard di PowerPoint</vt:lpstr>
      <vt:lpstr>Presentazione standard di PowerPoint</vt:lpstr>
      <vt:lpstr>…around N = 82</vt:lpstr>
      <vt:lpstr>…around N = 82</vt:lpstr>
      <vt:lpstr>Effects of the magnetic wind and the new nuclear input around N = 82</vt:lpstr>
      <vt:lpstr>Light s and heavy s togheter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Progresses on nucleosynthesis constraints: AGB stars and grains</dc:title>
  <dc:creator>Sara Palmerini</dc:creator>
  <cp:lastModifiedBy>Sara Palmerini</cp:lastModifiedBy>
  <cp:revision>10</cp:revision>
  <dcterms:created xsi:type="dcterms:W3CDTF">2021-12-06T22:46:02Z</dcterms:created>
  <dcterms:modified xsi:type="dcterms:W3CDTF">2021-12-16T07:22:24Z</dcterms:modified>
</cp:coreProperties>
</file>