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7" r:id="rId2"/>
    <p:sldId id="284" r:id="rId3"/>
    <p:sldId id="285" r:id="rId4"/>
    <p:sldId id="295" r:id="rId5"/>
    <p:sldId id="292" r:id="rId6"/>
    <p:sldId id="286" r:id="rId7"/>
    <p:sldId id="288" r:id="rId8"/>
    <p:sldId id="290" r:id="rId9"/>
    <p:sldId id="291" r:id="rId10"/>
    <p:sldId id="287" r:id="rId11"/>
  </p:sldIdLst>
  <p:sldSz cx="17340263" cy="9753600"/>
  <p:notesSz cx="6858000" cy="9144000"/>
  <p:defaultTextStyle>
    <a:defPPr>
      <a:defRPr lang="it-IT"/>
    </a:defPPr>
    <a:lvl1pPr algn="l" defTabSz="584200" rtl="0" fontAlgn="base">
      <a:spcBef>
        <a:spcPct val="0"/>
      </a:spcBef>
      <a:spcAft>
        <a:spcPct val="0"/>
      </a:spcAft>
      <a:defRPr sz="3200" kern="1200">
        <a:solidFill>
          <a:srgbClr val="546056"/>
        </a:solidFill>
        <a:latin typeface="Arial" charset="0"/>
        <a:ea typeface="Palatino"/>
        <a:cs typeface="Arial" charset="0"/>
        <a:sym typeface="Palatino"/>
      </a:defRPr>
    </a:lvl1pPr>
    <a:lvl2pPr indent="342900" algn="l" defTabSz="584200" rtl="0" fontAlgn="base">
      <a:spcBef>
        <a:spcPct val="0"/>
      </a:spcBef>
      <a:spcAft>
        <a:spcPct val="0"/>
      </a:spcAft>
      <a:defRPr sz="3200" kern="1200">
        <a:solidFill>
          <a:srgbClr val="546056"/>
        </a:solidFill>
        <a:latin typeface="Arial" charset="0"/>
        <a:ea typeface="Palatino"/>
        <a:cs typeface="Arial" charset="0"/>
        <a:sym typeface="Palatino"/>
      </a:defRPr>
    </a:lvl2pPr>
    <a:lvl3pPr indent="685800" algn="l" defTabSz="584200" rtl="0" fontAlgn="base">
      <a:spcBef>
        <a:spcPct val="0"/>
      </a:spcBef>
      <a:spcAft>
        <a:spcPct val="0"/>
      </a:spcAft>
      <a:defRPr sz="3200" kern="1200">
        <a:solidFill>
          <a:srgbClr val="546056"/>
        </a:solidFill>
        <a:latin typeface="Arial" charset="0"/>
        <a:ea typeface="Palatino"/>
        <a:cs typeface="Arial" charset="0"/>
        <a:sym typeface="Palatino"/>
      </a:defRPr>
    </a:lvl3pPr>
    <a:lvl4pPr indent="1028700" algn="l" defTabSz="584200" rtl="0" fontAlgn="base">
      <a:spcBef>
        <a:spcPct val="0"/>
      </a:spcBef>
      <a:spcAft>
        <a:spcPct val="0"/>
      </a:spcAft>
      <a:defRPr sz="3200" kern="1200">
        <a:solidFill>
          <a:srgbClr val="546056"/>
        </a:solidFill>
        <a:latin typeface="Arial" charset="0"/>
        <a:ea typeface="Palatino"/>
        <a:cs typeface="Arial" charset="0"/>
        <a:sym typeface="Palatino"/>
      </a:defRPr>
    </a:lvl4pPr>
    <a:lvl5pPr indent="1371600" algn="l" defTabSz="584200" rtl="0" fontAlgn="base">
      <a:spcBef>
        <a:spcPct val="0"/>
      </a:spcBef>
      <a:spcAft>
        <a:spcPct val="0"/>
      </a:spcAft>
      <a:defRPr sz="3200" kern="1200">
        <a:solidFill>
          <a:srgbClr val="546056"/>
        </a:solidFill>
        <a:latin typeface="Arial" charset="0"/>
        <a:ea typeface="Palatino"/>
        <a:cs typeface="Arial" charset="0"/>
        <a:sym typeface="Palatino"/>
      </a:defRPr>
    </a:lvl5pPr>
    <a:lvl6pPr marL="2286000" algn="l" defTabSz="914400" rtl="0" eaLnBrk="1" latinLnBrk="0" hangingPunct="1">
      <a:defRPr sz="3200" kern="1200">
        <a:solidFill>
          <a:srgbClr val="546056"/>
        </a:solidFill>
        <a:latin typeface="Arial" charset="0"/>
        <a:ea typeface="Palatino"/>
        <a:cs typeface="Arial" charset="0"/>
        <a:sym typeface="Palatino"/>
      </a:defRPr>
    </a:lvl6pPr>
    <a:lvl7pPr marL="2743200" algn="l" defTabSz="914400" rtl="0" eaLnBrk="1" latinLnBrk="0" hangingPunct="1">
      <a:defRPr sz="3200" kern="1200">
        <a:solidFill>
          <a:srgbClr val="546056"/>
        </a:solidFill>
        <a:latin typeface="Arial" charset="0"/>
        <a:ea typeface="Palatino"/>
        <a:cs typeface="Arial" charset="0"/>
        <a:sym typeface="Palatino"/>
      </a:defRPr>
    </a:lvl7pPr>
    <a:lvl8pPr marL="3200400" algn="l" defTabSz="914400" rtl="0" eaLnBrk="1" latinLnBrk="0" hangingPunct="1">
      <a:defRPr sz="3200" kern="1200">
        <a:solidFill>
          <a:srgbClr val="546056"/>
        </a:solidFill>
        <a:latin typeface="Arial" charset="0"/>
        <a:ea typeface="Palatino"/>
        <a:cs typeface="Arial" charset="0"/>
        <a:sym typeface="Palatino"/>
      </a:defRPr>
    </a:lvl8pPr>
    <a:lvl9pPr marL="3657600" algn="l" defTabSz="914400" rtl="0" eaLnBrk="1" latinLnBrk="0" hangingPunct="1">
      <a:defRPr sz="3200" kern="1200">
        <a:solidFill>
          <a:srgbClr val="546056"/>
        </a:solidFill>
        <a:latin typeface="Arial" charset="0"/>
        <a:ea typeface="Palatino"/>
        <a:cs typeface="Arial" charset="0"/>
        <a:sym typeface="Palatino"/>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80808"/>
    <a:srgbClr val="FFFFFF"/>
    <a:srgbClr val="3D8738"/>
    <a:srgbClr val="132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 styleId="{8F44A2F1-9E1F-4B54-A3A2-5F16C0AD49E2}" styleName="">
    <a:tblBg/>
    <a:wholeTbl>
      <a:tcTxStyle b="on" i="off">
        <a:fontRef idx="minor">
          <a:srgbClr val="7B867F">
            <a:alpha val="92000"/>
          </a:srgbClr>
        </a:fontRef>
        <a:srgbClr val="7B867F">
          <a:alpha val="92000"/>
        </a:srgbClr>
      </a:tcTxStyle>
      <a:tcStyle>
        <a:tcBdr>
          <a:left>
            <a:ln w="12700" cap="flat">
              <a:solidFill>
                <a:srgbClr val="79A0AF"/>
              </a:solidFill>
              <a:prstDash val="solid"/>
              <a:miter lim="400000"/>
            </a:ln>
          </a:left>
          <a:right>
            <a:ln w="12700" cap="flat">
              <a:solidFill>
                <a:srgbClr val="79A0AF"/>
              </a:solidFill>
              <a:prstDash val="solid"/>
              <a:miter lim="400000"/>
            </a:ln>
          </a:right>
          <a:top>
            <a:ln w="12700" cap="flat">
              <a:solidFill>
                <a:srgbClr val="79A0AF"/>
              </a:solidFill>
              <a:prstDash val="solid"/>
              <a:miter lim="400000"/>
            </a:ln>
          </a:top>
          <a:bottom>
            <a:ln w="12700" cap="flat">
              <a:solidFill>
                <a:srgbClr val="79A0AF"/>
              </a:solidFill>
              <a:prstDash val="solid"/>
              <a:miter lim="400000"/>
            </a:ln>
          </a:bottom>
          <a:insideH>
            <a:ln w="12700" cap="flat">
              <a:solidFill>
                <a:srgbClr val="79A0AF"/>
              </a:solidFill>
              <a:prstDash val="solid"/>
              <a:miter lim="400000"/>
            </a:ln>
          </a:insideH>
          <a:insideV>
            <a:ln w="12700" cap="flat">
              <a:solidFill>
                <a:srgbClr val="79A0AF"/>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9"/>
        </a:fontRef>
        <a:srgbClr val="F5F5E9"/>
      </a:tcTxStyle>
      <a:tcStyle>
        <a:tcBdr>
          <a:left>
            <a:ln w="12700" cap="flat">
              <a:solidFill>
                <a:srgbClr val="79A0AF"/>
              </a:solidFill>
              <a:prstDash val="solid"/>
              <a:miter lim="400000"/>
            </a:ln>
          </a:left>
          <a:right>
            <a:ln w="12700" cap="flat">
              <a:solidFill>
                <a:srgbClr val="79A0AF"/>
              </a:solidFill>
              <a:prstDash val="solid"/>
              <a:miter lim="400000"/>
            </a:ln>
          </a:right>
          <a:top>
            <a:ln w="12700" cap="flat">
              <a:solidFill>
                <a:srgbClr val="79A0AF"/>
              </a:solidFill>
              <a:prstDash val="solid"/>
              <a:miter lim="400000"/>
            </a:ln>
          </a:top>
          <a:bottom>
            <a:ln w="12700" cap="flat">
              <a:solidFill>
                <a:srgbClr val="79A0AF"/>
              </a:solidFill>
              <a:prstDash val="solid"/>
              <a:miter lim="400000"/>
            </a:ln>
          </a:bottom>
          <a:insideH>
            <a:ln w="12700" cap="flat">
              <a:solidFill>
                <a:srgbClr val="79A0AF"/>
              </a:solidFill>
              <a:prstDash val="solid"/>
              <a:miter lim="400000"/>
            </a:ln>
          </a:insideH>
          <a:insideV>
            <a:ln w="12700" cap="flat">
              <a:solidFill>
                <a:srgbClr val="79A0AF"/>
              </a:solidFill>
              <a:prstDash val="solid"/>
              <a:miter lim="400000"/>
            </a:ln>
          </a:insideV>
        </a:tcBdr>
        <a:fill>
          <a:noFill/>
        </a:fill>
      </a:tcStyle>
    </a:firstCol>
    <a:lastRow>
      <a:tcTxStyle b="on" i="off">
        <a:fontRef idx="minor">
          <a:srgbClr val="F5F5E9"/>
        </a:fontRef>
        <a:srgbClr val="F5F5E9"/>
      </a:tcTxStyle>
      <a:tcStyle>
        <a:tcBdr>
          <a:left>
            <a:ln w="12700" cap="flat">
              <a:solidFill>
                <a:srgbClr val="79A0AF"/>
              </a:solidFill>
              <a:prstDash val="solid"/>
              <a:miter lim="400000"/>
            </a:ln>
          </a:left>
          <a:right>
            <a:ln w="12700" cap="flat">
              <a:solidFill>
                <a:srgbClr val="79A0AF"/>
              </a:solidFill>
              <a:prstDash val="solid"/>
              <a:miter lim="400000"/>
            </a:ln>
          </a:right>
          <a:top>
            <a:ln w="12700" cap="flat">
              <a:solidFill>
                <a:srgbClr val="79A0AF"/>
              </a:solidFill>
              <a:prstDash val="solid"/>
              <a:miter lim="400000"/>
            </a:ln>
          </a:top>
          <a:bottom>
            <a:ln w="12700" cap="flat">
              <a:solidFill>
                <a:srgbClr val="79A0AF"/>
              </a:solidFill>
              <a:prstDash val="solid"/>
              <a:miter lim="400000"/>
            </a:ln>
          </a:bottom>
          <a:insideH>
            <a:ln w="12700" cap="flat">
              <a:solidFill>
                <a:srgbClr val="79A0AF"/>
              </a:solidFill>
              <a:prstDash val="solid"/>
              <a:miter lim="400000"/>
            </a:ln>
          </a:insideH>
          <a:insideV>
            <a:ln w="12700" cap="flat">
              <a:solidFill>
                <a:srgbClr val="79A0AF"/>
              </a:solidFill>
              <a:prstDash val="solid"/>
              <a:miter lim="400000"/>
            </a:ln>
          </a:insideV>
        </a:tcBdr>
        <a:fill>
          <a:noFill/>
        </a:fill>
      </a:tcStyle>
    </a:lastRow>
    <a:firstRow>
      <a:tcTxStyle b="on" i="off">
        <a:fontRef idx="minor">
          <a:srgbClr val="F5F5E9"/>
        </a:fontRef>
        <a:srgbClr val="F5F5E9"/>
      </a:tcTxStyle>
      <a:tcStyle>
        <a:tcBdr>
          <a:left>
            <a:ln w="12700" cap="flat">
              <a:solidFill>
                <a:srgbClr val="79A0AF"/>
              </a:solidFill>
              <a:prstDash val="solid"/>
              <a:miter lim="400000"/>
            </a:ln>
          </a:left>
          <a:right>
            <a:ln w="12700" cap="flat">
              <a:solidFill>
                <a:srgbClr val="79A0AF"/>
              </a:solidFill>
              <a:prstDash val="solid"/>
              <a:miter lim="400000"/>
            </a:ln>
          </a:right>
          <a:top>
            <a:ln w="12700" cap="flat">
              <a:solidFill>
                <a:srgbClr val="79A0AF"/>
              </a:solidFill>
              <a:prstDash val="solid"/>
              <a:miter lim="400000"/>
            </a:ln>
          </a:top>
          <a:bottom>
            <a:ln w="12700" cap="flat">
              <a:solidFill>
                <a:srgbClr val="79A0AF"/>
              </a:solidFill>
              <a:prstDash val="solid"/>
              <a:miter lim="400000"/>
            </a:ln>
          </a:bottom>
          <a:insideH>
            <a:ln w="12700" cap="flat">
              <a:solidFill>
                <a:srgbClr val="79A0AF"/>
              </a:solidFill>
              <a:prstDash val="solid"/>
              <a:miter lim="400000"/>
            </a:ln>
          </a:insideH>
          <a:insideV>
            <a:ln w="12700" cap="flat">
              <a:solidFill>
                <a:srgbClr val="79A0AF"/>
              </a:solidFill>
              <a:prstDash val="solid"/>
              <a:miter lim="400000"/>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60"/>
  </p:normalViewPr>
  <p:slideViewPr>
    <p:cSldViewPr snapToGrid="0" snapToObjects="1">
      <p:cViewPr varScale="1">
        <p:scale>
          <a:sx n="50" d="100"/>
          <a:sy n="50" d="100"/>
        </p:scale>
        <p:origin x="80" y="175"/>
      </p:cViewPr>
      <p:guideLst>
        <p:guide orient="horz" pos="3072"/>
        <p:guide pos="54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A18E39-D826-462B-8989-120B57C5371E}" type="datetimeFigureOut">
              <a:rPr lang="it-IT" smtClean="0"/>
              <a:t>15/12/2021</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PANDORA meeting: Measuring β-decays in plasmas, 30-31 Oct 2019, Perugia</a:t>
            </a:r>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A55827-5F17-4F70-9F97-91A806DCB207}" type="slidenum">
              <a:rPr lang="it-IT" smtClean="0"/>
              <a:t>‹N›</a:t>
            </a:fld>
            <a:endParaRPr lang="it-IT"/>
          </a:p>
        </p:txBody>
      </p:sp>
    </p:spTree>
    <p:extLst>
      <p:ext uri="{BB962C8B-B14F-4D97-AF65-F5344CB8AC3E}">
        <p14:creationId xmlns:p14="http://schemas.microsoft.com/office/powerpoint/2010/main" val="159718633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Shape 135"/>
          <p:cNvSpPr>
            <a:spLocks noGrp="1" noRot="1" noChangeAspect="1"/>
          </p:cNvSpPr>
          <p:nvPr>
            <p:ph type="sldImg"/>
          </p:nvPr>
        </p:nvSpPr>
        <p:spPr bwMode="auto">
          <a:xfrm>
            <a:off x="381000" y="685800"/>
            <a:ext cx="6096000" cy="3429000"/>
          </a:xfrm>
          <a:prstGeom prst="rect">
            <a:avLst/>
          </a:prstGeom>
          <a:noFill/>
          <a:ln w="9525">
            <a:noFill/>
            <a:miter lim="800000"/>
            <a:headEnd/>
            <a:tailEnd/>
          </a:ln>
        </p:spPr>
      </p:sp>
      <p:sp>
        <p:nvSpPr>
          <p:cNvPr id="17411" name="Shape 136"/>
          <p:cNvSpPr>
            <a:spLocks noGrp="1"/>
          </p:cNvSpPr>
          <p:nvPr>
            <p:ph type="body" sz="quarter" idx="1"/>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it-IT" smtClean="0">
              <a:sym typeface="Lucida Grande"/>
            </a:endParaRPr>
          </a:p>
        </p:txBody>
      </p:sp>
    </p:spTree>
  </p:cSld>
  <p:clrMap bg1="lt1" tx1="dk1" bg2="lt2" tx2="dk2" accent1="accent1" accent2="accent2" accent3="accent3" accent4="accent4" accent5="accent5" accent6="accent6" hlink="hlink" folHlink="folHlink"/>
  <p:hf dt="0"/>
  <p:notesStyle>
    <a:lvl1pPr algn="l" defTabSz="584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1pPr>
    <a:lvl2pPr marL="742950" indent="-285750" algn="l" defTabSz="584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2pPr>
    <a:lvl3pPr marL="1143000" indent="-228600" algn="l" defTabSz="584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3pPr>
    <a:lvl4pPr marL="1600200" indent="-228600" algn="l" defTabSz="584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4pPr>
    <a:lvl5pPr marL="2057400" indent="-228600" algn="l" defTabSz="584200" rtl="0" eaLnBrk="0" fontAlgn="base" hangingPunct="0">
      <a:spcBef>
        <a:spcPct val="30000"/>
      </a:spcBef>
      <a:spcAft>
        <a:spcPct val="0"/>
      </a:spcAft>
      <a:defRPr sz="2200">
        <a:solidFill>
          <a:schemeClr val="tx1"/>
        </a:solidFill>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1</a:t>
            </a:fld>
            <a:endParaRPr lang="en-GB"/>
          </a:p>
        </p:txBody>
      </p:sp>
    </p:spTree>
    <p:extLst>
      <p:ext uri="{BB962C8B-B14F-4D97-AF65-F5344CB8AC3E}">
        <p14:creationId xmlns:p14="http://schemas.microsoft.com/office/powerpoint/2010/main" val="302024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10</a:t>
            </a:fld>
            <a:endParaRPr lang="en-GB"/>
          </a:p>
        </p:txBody>
      </p:sp>
    </p:spTree>
    <p:extLst>
      <p:ext uri="{BB962C8B-B14F-4D97-AF65-F5344CB8AC3E}">
        <p14:creationId xmlns:p14="http://schemas.microsoft.com/office/powerpoint/2010/main" val="286354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2</a:t>
            </a:fld>
            <a:endParaRPr lang="en-GB"/>
          </a:p>
        </p:txBody>
      </p:sp>
    </p:spTree>
    <p:extLst>
      <p:ext uri="{BB962C8B-B14F-4D97-AF65-F5344CB8AC3E}">
        <p14:creationId xmlns:p14="http://schemas.microsoft.com/office/powerpoint/2010/main" val="337887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3</a:t>
            </a:fld>
            <a:endParaRPr lang="en-GB"/>
          </a:p>
        </p:txBody>
      </p:sp>
    </p:spTree>
    <p:extLst>
      <p:ext uri="{BB962C8B-B14F-4D97-AF65-F5344CB8AC3E}">
        <p14:creationId xmlns:p14="http://schemas.microsoft.com/office/powerpoint/2010/main" val="11136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4</a:t>
            </a:fld>
            <a:endParaRPr lang="en-GB"/>
          </a:p>
        </p:txBody>
      </p:sp>
    </p:spTree>
    <p:extLst>
      <p:ext uri="{BB962C8B-B14F-4D97-AF65-F5344CB8AC3E}">
        <p14:creationId xmlns:p14="http://schemas.microsoft.com/office/powerpoint/2010/main" val="43579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5</a:t>
            </a:fld>
            <a:endParaRPr lang="en-GB"/>
          </a:p>
        </p:txBody>
      </p:sp>
    </p:spTree>
    <p:extLst>
      <p:ext uri="{BB962C8B-B14F-4D97-AF65-F5344CB8AC3E}">
        <p14:creationId xmlns:p14="http://schemas.microsoft.com/office/powerpoint/2010/main" val="60507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6</a:t>
            </a:fld>
            <a:endParaRPr lang="en-GB"/>
          </a:p>
        </p:txBody>
      </p:sp>
    </p:spTree>
    <p:extLst>
      <p:ext uri="{BB962C8B-B14F-4D97-AF65-F5344CB8AC3E}">
        <p14:creationId xmlns:p14="http://schemas.microsoft.com/office/powerpoint/2010/main" val="271743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7</a:t>
            </a:fld>
            <a:endParaRPr lang="en-GB"/>
          </a:p>
        </p:txBody>
      </p:sp>
    </p:spTree>
    <p:extLst>
      <p:ext uri="{BB962C8B-B14F-4D97-AF65-F5344CB8AC3E}">
        <p14:creationId xmlns:p14="http://schemas.microsoft.com/office/powerpoint/2010/main" val="263803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1A3F1E2-0A32-FB4D-B77F-BC13EAC379EB}" type="slidenum">
              <a:rPr lang="en-GB" smtClean="0"/>
              <a:t>8</a:t>
            </a:fld>
            <a:endParaRPr lang="en-GB"/>
          </a:p>
        </p:txBody>
      </p:sp>
    </p:spTree>
    <p:extLst>
      <p:ext uri="{BB962C8B-B14F-4D97-AF65-F5344CB8AC3E}">
        <p14:creationId xmlns:p14="http://schemas.microsoft.com/office/powerpoint/2010/main" val="388765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974AD4F-B870-44F2-BC28-2FE68B1C307A}" type="slidenum">
              <a:rPr lang="it-IT" smtClean="0"/>
              <a:pPr/>
              <a:t>9</a:t>
            </a:fld>
            <a:endParaRPr lang="it-IT"/>
          </a:p>
        </p:txBody>
      </p:sp>
    </p:spTree>
    <p:extLst>
      <p:ext uri="{BB962C8B-B14F-4D97-AF65-F5344CB8AC3E}">
        <p14:creationId xmlns:p14="http://schemas.microsoft.com/office/powerpoint/2010/main" val="303823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Immagine"/>
          <p:cNvSpPr>
            <a:spLocks noGrp="1"/>
          </p:cNvSpPr>
          <p:nvPr>
            <p:ph type="pic" sz="quarter" idx="13"/>
          </p:nvPr>
        </p:nvSpPr>
        <p:spPr>
          <a:xfrm>
            <a:off x="11379547" y="355600"/>
            <a:ext cx="5486568" cy="6045200"/>
          </a:xfrm>
          <a:prstGeom prst="rect">
            <a:avLst/>
          </a:prstGeom>
          <a:ln w="9525">
            <a:round/>
          </a:ln>
        </p:spPr>
        <p:txBody>
          <a:bodyPr lIns="91439" tIns="45719" rIns="91439" bIns="45719" anchor="t"/>
          <a:lstStyle/>
          <a:p>
            <a:pPr lvl="0"/>
            <a:endParaRPr noProof="0">
              <a:sym typeface="Palatino"/>
            </a:endParaRPr>
          </a:p>
        </p:txBody>
      </p:sp>
      <p:sp>
        <p:nvSpPr>
          <p:cNvPr id="12" name="Immagine"/>
          <p:cNvSpPr>
            <a:spLocks noGrp="1"/>
          </p:cNvSpPr>
          <p:nvPr>
            <p:ph type="pic" sz="quarter" idx="14"/>
          </p:nvPr>
        </p:nvSpPr>
        <p:spPr>
          <a:xfrm>
            <a:off x="5926848" y="355600"/>
            <a:ext cx="5486568" cy="6045200"/>
          </a:xfrm>
          <a:prstGeom prst="rect">
            <a:avLst/>
          </a:prstGeom>
          <a:ln w="9525">
            <a:round/>
          </a:ln>
        </p:spPr>
        <p:txBody>
          <a:bodyPr lIns="91439" tIns="45719" rIns="91439" bIns="45719" anchor="t"/>
          <a:lstStyle/>
          <a:p>
            <a:pPr lvl="0"/>
            <a:endParaRPr noProof="0">
              <a:sym typeface="Palatino"/>
            </a:endParaRPr>
          </a:p>
        </p:txBody>
      </p:sp>
      <p:sp>
        <p:nvSpPr>
          <p:cNvPr id="13" name="Immagine"/>
          <p:cNvSpPr>
            <a:spLocks noGrp="1"/>
          </p:cNvSpPr>
          <p:nvPr>
            <p:ph type="pic" sz="quarter" idx="15"/>
          </p:nvPr>
        </p:nvSpPr>
        <p:spPr>
          <a:xfrm>
            <a:off x="474148" y="355600"/>
            <a:ext cx="5486568" cy="6045200"/>
          </a:xfrm>
          <a:prstGeom prst="rect">
            <a:avLst/>
          </a:prstGeom>
          <a:ln w="9525">
            <a:round/>
          </a:ln>
        </p:spPr>
        <p:txBody>
          <a:bodyPr lIns="91439" tIns="45719" rIns="91439" bIns="45719" anchor="t"/>
          <a:lstStyle/>
          <a:p>
            <a:pPr lvl="0"/>
            <a:endParaRPr noProof="0">
              <a:sym typeface="Palatino"/>
            </a:endParaRPr>
          </a:p>
        </p:txBody>
      </p:sp>
      <p:sp>
        <p:nvSpPr>
          <p:cNvPr id="14" name="Titolo Testo"/>
          <p:cNvSpPr txBox="1">
            <a:spLocks noGrp="1"/>
          </p:cNvSpPr>
          <p:nvPr>
            <p:ph type="title"/>
          </p:nvPr>
        </p:nvSpPr>
        <p:spPr>
          <a:xfrm>
            <a:off x="863627" y="6578600"/>
            <a:ext cx="15613010" cy="1422400"/>
          </a:xfrm>
          <a:prstGeom prst="rect">
            <a:avLst/>
          </a:prstGeom>
        </p:spPr>
        <p:txBody>
          <a:bodyPr anchor="b"/>
          <a:lstStyle>
            <a:lvl1pPr algn="ctr">
              <a:defRPr sz="7500">
                <a:solidFill>
                  <a:srgbClr val="546056"/>
                </a:solidFill>
              </a:defRPr>
            </a:lvl1pPr>
          </a:lstStyle>
          <a:p>
            <a:r>
              <a:t>Titolo Testo</a:t>
            </a:r>
          </a:p>
        </p:txBody>
      </p:sp>
      <p:sp>
        <p:nvSpPr>
          <p:cNvPr id="15" name="Corpo livello uno…"/>
          <p:cNvSpPr txBox="1">
            <a:spLocks noGrp="1"/>
          </p:cNvSpPr>
          <p:nvPr>
            <p:ph type="body" sz="quarter" idx="1"/>
          </p:nvPr>
        </p:nvSpPr>
        <p:spPr>
          <a:xfrm>
            <a:off x="863627" y="7988300"/>
            <a:ext cx="15613010" cy="1282700"/>
          </a:xfrm>
          <a:prstGeom prst="rect">
            <a:avLst/>
          </a:prstGeom>
        </p:spPr>
        <p:txBody>
          <a:bodyPr anchor="t"/>
          <a:lstStyle>
            <a:lvl1pPr marL="0" indent="0" algn="ctr">
              <a:lnSpc>
                <a:spcPct val="110000"/>
              </a:lnSpc>
              <a:spcBef>
                <a:spcPts val="0"/>
              </a:spcBef>
              <a:buSzTx/>
              <a:buNone/>
              <a:defRPr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a:solidFill>
                  <a:srgbClr val="717D75"/>
                </a:solidFill>
                <a:latin typeface="Hoefler Text"/>
                <a:ea typeface="Hoefler Text"/>
                <a:cs typeface="Hoefler Text"/>
                <a:sym typeface="Hoefler Text"/>
              </a:defRPr>
            </a:lvl5pPr>
          </a:lstStyle>
          <a:p>
            <a:r>
              <a:t>Corpo livello uno</a:t>
            </a:r>
          </a:p>
          <a:p>
            <a:pPr lvl="1"/>
            <a:r>
              <a:t>Corpo livello due</a:t>
            </a:r>
          </a:p>
          <a:p>
            <a:pPr lvl="2"/>
            <a:r>
              <a:t>Corpo livello tre</a:t>
            </a:r>
          </a:p>
          <a:p>
            <a:pPr lvl="3"/>
            <a:r>
              <a:t>Corpo livello quattro</a:t>
            </a:r>
          </a:p>
          <a:p>
            <a:pPr lvl="4"/>
            <a:r>
              <a:t>Corpo livello cinque</a:t>
            </a:r>
          </a:p>
        </p:txBody>
      </p:sp>
      <p:sp>
        <p:nvSpPr>
          <p:cNvPr id="7" name="Numero diapositiva"/>
          <p:cNvSpPr txBox="1">
            <a:spLocks noGrp="1"/>
          </p:cNvSpPr>
          <p:nvPr>
            <p:ph type="sldNum" sz="quarter" idx="16"/>
          </p:nvPr>
        </p:nvSpPr>
        <p:spPr/>
        <p:txBody>
          <a:bodyPr/>
          <a:lstStyle>
            <a:lvl1pPr>
              <a:defRPr/>
            </a:lvl1pPr>
          </a:lstStyle>
          <a:p>
            <a:pPr>
              <a:defRPr/>
            </a:pPr>
            <a:fld id="{A0D39AA7-50B5-4C87-931B-95299FDE60C0}" type="slidenum">
              <a:rPr/>
              <a:pPr>
                <a:def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91E8A91-9C7E-0847-98FC-32BEBB56A77D}"/>
              </a:ext>
            </a:extLst>
          </p:cNvPr>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it-IT"/>
              <a:t>Fare clic per modificare lo stile del sottotitolo dello schema</a:t>
            </a:r>
            <a:endParaRPr lang="en-GB"/>
          </a:p>
        </p:txBody>
      </p:sp>
    </p:spTree>
    <p:extLst>
      <p:ext uri="{BB962C8B-B14F-4D97-AF65-F5344CB8AC3E}">
        <p14:creationId xmlns:p14="http://schemas.microsoft.com/office/powerpoint/2010/main" val="16428973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7ED3EC2-CD36-4F46-95C0-F74620B27B83}" type="datetime1">
              <a:rPr lang="it-IT" smtClean="0"/>
              <a:t>16/12/2021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5A1364-9D83-4D37-A282-5E5560CE45FB}" type="slidenum">
              <a:rPr lang="it-IT" smtClean="0"/>
              <a:pPr/>
              <a:t>‹N›</a:t>
            </a:fld>
            <a:endParaRPr lang="it-IT"/>
          </a:p>
        </p:txBody>
      </p:sp>
    </p:spTree>
    <p:extLst>
      <p:ext uri="{BB962C8B-B14F-4D97-AF65-F5344CB8AC3E}">
        <p14:creationId xmlns:p14="http://schemas.microsoft.com/office/powerpoint/2010/main" val="316213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32" name="Titolo Testo"/>
          <p:cNvSpPr txBox="1">
            <a:spLocks noGrp="1"/>
          </p:cNvSpPr>
          <p:nvPr>
            <p:ph type="title"/>
          </p:nvPr>
        </p:nvSpPr>
        <p:spPr>
          <a:prstGeom prst="rect">
            <a:avLst/>
          </a:prstGeom>
        </p:spPr>
        <p:txBody>
          <a:bodyPr/>
          <a:lstStyle/>
          <a:p>
            <a:r>
              <a:t>Titolo Testo</a:t>
            </a:r>
          </a:p>
        </p:txBody>
      </p:sp>
      <p:sp>
        <p:nvSpPr>
          <p:cNvPr id="33" name="Corpo livello uno…"/>
          <p:cNvSpPr txBox="1">
            <a:spLocks noGrp="1"/>
          </p:cNvSpPr>
          <p:nvPr>
            <p:ph type="body" idx="1"/>
          </p:nvPr>
        </p:nvSpPr>
        <p:spPr>
          <a:prstGeom prst="rect">
            <a:avLst/>
          </a:prstGeom>
        </p:spPr>
        <p:txBody>
          <a:bodyPr numCol="2" spcCol="585470"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pPr>
              <a:defRPr/>
            </a:pPr>
            <a:fld id="{D555EC37-134F-4828-9FCB-618587A0BF8C}" type="slidenum">
              <a:rPr/>
              <a:pPr>
                <a:def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64" name="Titolo Testo"/>
          <p:cNvSpPr txBox="1">
            <a:spLocks noGrp="1"/>
          </p:cNvSpPr>
          <p:nvPr>
            <p:ph type="title"/>
          </p:nvPr>
        </p:nvSpPr>
        <p:spPr>
          <a:xfrm>
            <a:off x="863627" y="2628900"/>
            <a:ext cx="15613010" cy="4508500"/>
          </a:xfrm>
          <a:prstGeom prst="rect">
            <a:avLst/>
          </a:prstGeom>
        </p:spPr>
        <p:txBody>
          <a:bodyPr/>
          <a:lstStyle>
            <a:lvl1pPr algn="ctr">
              <a:defRPr sz="7500">
                <a:solidFill>
                  <a:srgbClr val="546056"/>
                </a:solidFill>
              </a:defRPr>
            </a:lvl1pPr>
          </a:lstStyle>
          <a:p>
            <a:r>
              <a:t>Titolo Testo</a:t>
            </a:r>
          </a:p>
        </p:txBody>
      </p:sp>
      <p:sp>
        <p:nvSpPr>
          <p:cNvPr id="3" name="Numero diapositiva"/>
          <p:cNvSpPr txBox="1">
            <a:spLocks noGrp="1"/>
          </p:cNvSpPr>
          <p:nvPr>
            <p:ph type="sldNum" sz="quarter" idx="10"/>
          </p:nvPr>
        </p:nvSpPr>
        <p:spPr/>
        <p:txBody>
          <a:bodyPr/>
          <a:lstStyle>
            <a:lvl1pPr>
              <a:defRPr/>
            </a:lvl1pPr>
          </a:lstStyle>
          <a:p>
            <a:pPr>
              <a:defRPr/>
            </a:pPr>
            <a:fld id="{4C492C7B-012A-4160-9D0C-31107606D868}" type="slidenum">
              <a:rPr/>
              <a:pPr>
                <a:def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72" name="Immagine"/>
          <p:cNvSpPr>
            <a:spLocks noGrp="1"/>
          </p:cNvSpPr>
          <p:nvPr>
            <p:ph type="pic" idx="13"/>
          </p:nvPr>
        </p:nvSpPr>
        <p:spPr>
          <a:xfrm>
            <a:off x="491082" y="355600"/>
            <a:ext cx="16358100" cy="6045200"/>
          </a:xfrm>
          <a:prstGeom prst="rect">
            <a:avLst/>
          </a:prstGeom>
          <a:ln w="9525">
            <a:round/>
          </a:ln>
        </p:spPr>
        <p:txBody>
          <a:bodyPr lIns="91439" tIns="45719" rIns="91439" bIns="45719" anchor="t"/>
          <a:lstStyle/>
          <a:p>
            <a:pPr lvl="0"/>
            <a:endParaRPr noProof="0">
              <a:sym typeface="Palatino"/>
            </a:endParaRPr>
          </a:p>
        </p:txBody>
      </p:sp>
      <p:sp>
        <p:nvSpPr>
          <p:cNvPr id="73" name="Titolo Testo"/>
          <p:cNvSpPr txBox="1">
            <a:spLocks noGrp="1"/>
          </p:cNvSpPr>
          <p:nvPr>
            <p:ph type="title"/>
          </p:nvPr>
        </p:nvSpPr>
        <p:spPr>
          <a:xfrm>
            <a:off x="863627" y="6578600"/>
            <a:ext cx="15613010" cy="2692400"/>
          </a:xfrm>
          <a:prstGeom prst="rect">
            <a:avLst/>
          </a:prstGeom>
        </p:spPr>
        <p:txBody>
          <a:bodyPr/>
          <a:lstStyle>
            <a:lvl1pPr algn="ctr">
              <a:defRPr sz="7500">
                <a:solidFill>
                  <a:srgbClr val="546056"/>
                </a:solidFill>
              </a:defRPr>
            </a:lvl1pPr>
          </a:lstStyle>
          <a:p>
            <a:r>
              <a:t>Titolo Testo</a:t>
            </a:r>
          </a:p>
        </p:txBody>
      </p:sp>
      <p:sp>
        <p:nvSpPr>
          <p:cNvPr id="4" name="Numero diapositiva"/>
          <p:cNvSpPr txBox="1">
            <a:spLocks noGrp="1"/>
          </p:cNvSpPr>
          <p:nvPr>
            <p:ph type="sldNum" sz="quarter" idx="14"/>
          </p:nvPr>
        </p:nvSpPr>
        <p:spPr/>
        <p:txBody>
          <a:bodyPr/>
          <a:lstStyle>
            <a:lvl1pPr>
              <a:defRPr/>
            </a:lvl1pPr>
          </a:lstStyle>
          <a:p>
            <a:pPr>
              <a:defRPr/>
            </a:pPr>
            <a:fld id="{9931ED47-C4C7-45B7-8347-12C501797A6D}" type="slidenum">
              <a:rPr/>
              <a:pPr>
                <a:def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 3 su">
    <p:spTree>
      <p:nvGrpSpPr>
        <p:cNvPr id="1" name=""/>
        <p:cNvGrpSpPr/>
        <p:nvPr/>
      </p:nvGrpSpPr>
      <p:grpSpPr>
        <a:xfrm>
          <a:off x="0" y="0"/>
          <a:ext cx="0" cy="0"/>
          <a:chOff x="0" y="0"/>
          <a:chExt cx="0" cy="0"/>
        </a:xfrm>
      </p:grpSpPr>
      <p:sp>
        <p:nvSpPr>
          <p:cNvPr id="81" name="Immagine"/>
          <p:cNvSpPr>
            <a:spLocks noGrp="1"/>
          </p:cNvSpPr>
          <p:nvPr>
            <p:ph type="pic" sz="quarter" idx="13"/>
          </p:nvPr>
        </p:nvSpPr>
        <p:spPr>
          <a:xfrm>
            <a:off x="8653197" y="622300"/>
            <a:ext cx="7874241" cy="4279900"/>
          </a:xfrm>
          <a:prstGeom prst="rect">
            <a:avLst/>
          </a:prstGeom>
          <a:ln w="9525">
            <a:round/>
          </a:ln>
        </p:spPr>
        <p:txBody>
          <a:bodyPr lIns="91439" tIns="45719" rIns="91439" bIns="45719" anchor="t"/>
          <a:lstStyle/>
          <a:p>
            <a:pPr lvl="0"/>
            <a:endParaRPr noProof="0">
              <a:sym typeface="Palatino"/>
            </a:endParaRPr>
          </a:p>
        </p:txBody>
      </p:sp>
      <p:sp>
        <p:nvSpPr>
          <p:cNvPr id="82" name="Immagine"/>
          <p:cNvSpPr>
            <a:spLocks noGrp="1"/>
          </p:cNvSpPr>
          <p:nvPr>
            <p:ph type="pic" sz="quarter" idx="14"/>
          </p:nvPr>
        </p:nvSpPr>
        <p:spPr>
          <a:xfrm>
            <a:off x="8653197" y="4864100"/>
            <a:ext cx="7874241" cy="4279900"/>
          </a:xfrm>
          <a:prstGeom prst="rect">
            <a:avLst/>
          </a:prstGeom>
          <a:ln w="9525">
            <a:round/>
          </a:ln>
        </p:spPr>
        <p:txBody>
          <a:bodyPr lIns="91439" tIns="45719" rIns="91439" bIns="45719" anchor="t"/>
          <a:lstStyle/>
          <a:p>
            <a:pPr lvl="0"/>
            <a:endParaRPr noProof="0">
              <a:sym typeface="Palatino"/>
            </a:endParaRPr>
          </a:p>
        </p:txBody>
      </p:sp>
      <p:sp>
        <p:nvSpPr>
          <p:cNvPr id="83" name="Immagine"/>
          <p:cNvSpPr>
            <a:spLocks noGrp="1"/>
          </p:cNvSpPr>
          <p:nvPr>
            <p:ph type="pic" sz="half" idx="15"/>
          </p:nvPr>
        </p:nvSpPr>
        <p:spPr>
          <a:xfrm>
            <a:off x="829759" y="622300"/>
            <a:ext cx="7857307" cy="8521700"/>
          </a:xfrm>
          <a:prstGeom prst="rect">
            <a:avLst/>
          </a:prstGeom>
          <a:ln w="9525">
            <a:round/>
          </a:ln>
        </p:spPr>
        <p:txBody>
          <a:bodyPr lIns="91439" tIns="45719" rIns="91439" bIns="45719" anchor="t"/>
          <a:lstStyle/>
          <a:p>
            <a:pPr lvl="0"/>
            <a:endParaRPr noProof="0">
              <a:sym typeface="Palatino"/>
            </a:endParaRPr>
          </a:p>
        </p:txBody>
      </p:sp>
      <p:sp>
        <p:nvSpPr>
          <p:cNvPr id="5" name="Numero diapositiva"/>
          <p:cNvSpPr txBox="1">
            <a:spLocks noGrp="1"/>
          </p:cNvSpPr>
          <p:nvPr>
            <p:ph type="sldNum" sz="quarter" idx="16"/>
          </p:nvPr>
        </p:nvSpPr>
        <p:spPr/>
        <p:txBody>
          <a:bodyPr/>
          <a:lstStyle>
            <a:lvl1pPr>
              <a:defRPr/>
            </a:lvl1pPr>
          </a:lstStyle>
          <a:p>
            <a:pPr>
              <a:defRPr/>
            </a:pPr>
            <a:fld id="{288D8B4E-1F11-409A-96B5-43E8A4F76E39}" type="slidenum">
              <a:rPr/>
              <a:pPr>
                <a:def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1" name="Immagine"/>
          <p:cNvSpPr>
            <a:spLocks noGrp="1"/>
          </p:cNvSpPr>
          <p:nvPr>
            <p:ph type="pic" sz="half" idx="13"/>
          </p:nvPr>
        </p:nvSpPr>
        <p:spPr>
          <a:xfrm>
            <a:off x="9388384" y="622300"/>
            <a:ext cx="7129152" cy="8521700"/>
          </a:xfrm>
          <a:prstGeom prst="rect">
            <a:avLst/>
          </a:prstGeom>
          <a:ln w="9525">
            <a:round/>
          </a:ln>
        </p:spPr>
        <p:txBody>
          <a:bodyPr lIns="91439" tIns="45719" rIns="91439" bIns="45719" anchor="t"/>
          <a:lstStyle/>
          <a:p>
            <a:pPr lvl="0"/>
            <a:endParaRPr noProof="0">
              <a:sym typeface="Palatino"/>
            </a:endParaRPr>
          </a:p>
        </p:txBody>
      </p:sp>
      <p:sp>
        <p:nvSpPr>
          <p:cNvPr id="92" name="Titolo Testo"/>
          <p:cNvSpPr txBox="1">
            <a:spLocks noGrp="1"/>
          </p:cNvSpPr>
          <p:nvPr>
            <p:ph type="title"/>
          </p:nvPr>
        </p:nvSpPr>
        <p:spPr>
          <a:xfrm>
            <a:off x="863626" y="647700"/>
            <a:ext cx="7806505" cy="4254500"/>
          </a:xfrm>
          <a:prstGeom prst="rect">
            <a:avLst/>
          </a:prstGeom>
        </p:spPr>
        <p:txBody>
          <a:bodyPr anchor="b"/>
          <a:lstStyle>
            <a:lvl1pPr algn="ctr">
              <a:lnSpc>
                <a:spcPct val="90000"/>
              </a:lnSpc>
              <a:defRPr sz="7500">
                <a:solidFill>
                  <a:srgbClr val="546056"/>
                </a:solidFill>
              </a:defRPr>
            </a:lvl1pPr>
          </a:lstStyle>
          <a:p>
            <a:r>
              <a:t>Titolo Testo</a:t>
            </a:r>
          </a:p>
        </p:txBody>
      </p:sp>
      <p:sp>
        <p:nvSpPr>
          <p:cNvPr id="93" name="Corpo livello uno…"/>
          <p:cNvSpPr txBox="1">
            <a:spLocks noGrp="1"/>
          </p:cNvSpPr>
          <p:nvPr>
            <p:ph type="body" sz="quarter" idx="1"/>
          </p:nvPr>
        </p:nvSpPr>
        <p:spPr>
          <a:xfrm>
            <a:off x="863626" y="4889500"/>
            <a:ext cx="7806505" cy="4216400"/>
          </a:xfrm>
          <a:prstGeom prst="rect">
            <a:avLst/>
          </a:prstGeom>
        </p:spPr>
        <p:txBody>
          <a:bodyPr anchor="t"/>
          <a:lstStyle>
            <a:lvl1pPr marL="0" indent="0" algn="ctr">
              <a:lnSpc>
                <a:spcPct val="100000"/>
              </a:lnSpc>
              <a:spcBef>
                <a:spcPts val="1200"/>
              </a:spcBef>
              <a:buSzTx/>
              <a:buNone/>
              <a:defRPr i="1">
                <a:latin typeface="Hoefler Text"/>
                <a:ea typeface="Hoefler Text"/>
                <a:cs typeface="Hoefler Text"/>
                <a:sym typeface="Hoefler Text"/>
              </a:defRPr>
            </a:lvl1pPr>
            <a:lvl2pPr marL="0" indent="0" algn="ctr">
              <a:lnSpc>
                <a:spcPct val="100000"/>
              </a:lnSpc>
              <a:spcBef>
                <a:spcPts val="1200"/>
              </a:spcBef>
              <a:buSzTx/>
              <a:buNone/>
              <a:defRPr i="1">
                <a:latin typeface="Hoefler Text"/>
                <a:ea typeface="Hoefler Text"/>
                <a:cs typeface="Hoefler Text"/>
                <a:sym typeface="Hoefler Text"/>
              </a:defRPr>
            </a:lvl2pPr>
            <a:lvl3pPr marL="0" indent="0" algn="ctr">
              <a:lnSpc>
                <a:spcPct val="100000"/>
              </a:lnSpc>
              <a:spcBef>
                <a:spcPts val="1200"/>
              </a:spcBef>
              <a:buSzTx/>
              <a:buNone/>
              <a:defRPr i="1">
                <a:latin typeface="Hoefler Text"/>
                <a:ea typeface="Hoefler Text"/>
                <a:cs typeface="Hoefler Text"/>
                <a:sym typeface="Hoefler Text"/>
              </a:defRPr>
            </a:lvl3pPr>
            <a:lvl4pPr marL="0" indent="0" algn="ctr">
              <a:lnSpc>
                <a:spcPct val="100000"/>
              </a:lnSpc>
              <a:spcBef>
                <a:spcPts val="1200"/>
              </a:spcBef>
              <a:buSzTx/>
              <a:buNone/>
              <a:defRPr i="1">
                <a:latin typeface="Hoefler Text"/>
                <a:ea typeface="Hoefler Text"/>
                <a:cs typeface="Hoefler Text"/>
                <a:sym typeface="Hoefler Text"/>
              </a:defRPr>
            </a:lvl4pPr>
            <a:lvl5pPr marL="0" indent="0" algn="ctr">
              <a:lnSpc>
                <a:spcPct val="100000"/>
              </a:lnSpc>
              <a:spcBef>
                <a:spcPts val="1200"/>
              </a:spcBef>
              <a:buSzTx/>
              <a:buNone/>
              <a:defRPr i="1">
                <a:latin typeface="Hoefler Text"/>
                <a:ea typeface="Hoefler Text"/>
                <a:cs typeface="Hoefler Text"/>
                <a:sym typeface="Hoefler Text"/>
              </a:defRPr>
            </a:lvl5pPr>
          </a:lstStyle>
          <a:p>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a:spLocks noGrp="1"/>
          </p:cNvSpPr>
          <p:nvPr>
            <p:ph type="sldNum" sz="quarter" idx="14"/>
          </p:nvPr>
        </p:nvSpPr>
        <p:spPr/>
        <p:txBody>
          <a:bodyPr/>
          <a:lstStyle>
            <a:lvl1pPr>
              <a:defRPr/>
            </a:lvl1pPr>
          </a:lstStyle>
          <a:p>
            <a:pPr>
              <a:defRPr/>
            </a:pPr>
            <a:fld id="{7E87DF0B-F142-4E76-AFB8-903540180B05}" type="slidenum">
              <a:rPr/>
              <a:pPr>
                <a:def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1" name="Immagine"/>
          <p:cNvSpPr>
            <a:spLocks noGrp="1"/>
          </p:cNvSpPr>
          <p:nvPr>
            <p:ph type="pic" sz="half" idx="13"/>
          </p:nvPr>
        </p:nvSpPr>
        <p:spPr>
          <a:xfrm>
            <a:off x="8958007" y="2590800"/>
            <a:ext cx="7569431" cy="6553200"/>
          </a:xfrm>
          <a:prstGeom prst="rect">
            <a:avLst/>
          </a:prstGeom>
          <a:ln w="9525">
            <a:round/>
          </a:ln>
        </p:spPr>
        <p:txBody>
          <a:bodyPr lIns="91439" tIns="45719" rIns="91439" bIns="45719" anchor="t"/>
          <a:lstStyle/>
          <a:p>
            <a:pPr lvl="0"/>
            <a:endParaRPr noProof="0">
              <a:sym typeface="Palatino"/>
            </a:endParaRPr>
          </a:p>
        </p:txBody>
      </p:sp>
      <p:sp>
        <p:nvSpPr>
          <p:cNvPr id="102" name="Titolo Testo"/>
          <p:cNvSpPr txBox="1">
            <a:spLocks noGrp="1"/>
          </p:cNvSpPr>
          <p:nvPr>
            <p:ph type="title"/>
          </p:nvPr>
        </p:nvSpPr>
        <p:spPr>
          <a:prstGeom prst="rect">
            <a:avLst/>
          </a:prstGeom>
        </p:spPr>
        <p:txBody>
          <a:bodyPr/>
          <a:lstStyle/>
          <a:p>
            <a:r>
              <a:t>Titolo Testo</a:t>
            </a:r>
          </a:p>
        </p:txBody>
      </p:sp>
      <p:sp>
        <p:nvSpPr>
          <p:cNvPr id="103" name="Corpo livello uno…"/>
          <p:cNvSpPr txBox="1">
            <a:spLocks noGrp="1"/>
          </p:cNvSpPr>
          <p:nvPr>
            <p:ph type="body" sz="half" idx="1"/>
          </p:nvPr>
        </p:nvSpPr>
        <p:spPr>
          <a:xfrm>
            <a:off x="863626" y="2628900"/>
            <a:ext cx="7467828" cy="6477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a:spLocks noGrp="1"/>
          </p:cNvSpPr>
          <p:nvPr>
            <p:ph type="sldNum" sz="quarter" idx="14"/>
          </p:nvPr>
        </p:nvSpPr>
        <p:spPr>
          <a:ln/>
        </p:spPr>
        <p:txBody>
          <a:bodyPr/>
          <a:lstStyle>
            <a:lvl1pPr>
              <a:defRPr/>
            </a:lvl1pPr>
          </a:lstStyle>
          <a:p>
            <a:pPr>
              <a:defRPr/>
            </a:pPr>
            <a:fld id="{3565A5CC-C599-44A8-8D55-56F6CDA10D4F}" type="slidenum">
              <a:rPr/>
              <a:pPr>
                <a:def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1" name="Titolo Testo"/>
          <p:cNvSpPr txBox="1">
            <a:spLocks noGrp="1"/>
          </p:cNvSpPr>
          <p:nvPr>
            <p:ph type="title"/>
          </p:nvPr>
        </p:nvSpPr>
        <p:spPr>
          <a:prstGeom prst="rect">
            <a:avLst/>
          </a:prstGeom>
        </p:spPr>
        <p:txBody>
          <a:bodyPr/>
          <a:lstStyle/>
          <a:p>
            <a:r>
              <a:t>Titolo Testo</a:t>
            </a:r>
          </a:p>
        </p:txBody>
      </p:sp>
      <p:sp>
        <p:nvSpPr>
          <p:cNvPr id="112" name="Corpo livello uno…"/>
          <p:cNvSpPr txBox="1">
            <a:spLocks noGrp="1"/>
          </p:cNvSpPr>
          <p:nvPr>
            <p:ph type="body" sz="half" idx="1"/>
          </p:nvPr>
        </p:nvSpPr>
        <p:spPr>
          <a:xfrm>
            <a:off x="863626" y="2628900"/>
            <a:ext cx="7467828" cy="6477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pPr>
              <a:defRPr/>
            </a:pPr>
            <a:fld id="{8F4F34A4-4CCB-4C74-A04B-159C3CBAC0BB}" type="slidenum">
              <a:rPr/>
              <a:pPr>
                <a:def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0" name="Titolo Testo"/>
          <p:cNvSpPr txBox="1">
            <a:spLocks noGrp="1"/>
          </p:cNvSpPr>
          <p:nvPr>
            <p:ph type="title"/>
          </p:nvPr>
        </p:nvSpPr>
        <p:spPr>
          <a:prstGeom prst="rect">
            <a:avLst/>
          </a:prstGeom>
        </p:spPr>
        <p:txBody>
          <a:bodyPr/>
          <a:lstStyle/>
          <a:p>
            <a:r>
              <a:t>Titolo Testo</a:t>
            </a:r>
          </a:p>
        </p:txBody>
      </p:sp>
      <p:sp>
        <p:nvSpPr>
          <p:cNvPr id="121" name="Corpo livello uno…"/>
          <p:cNvSpPr txBox="1">
            <a:spLocks noGrp="1"/>
          </p:cNvSpPr>
          <p:nvPr>
            <p:ph type="body" sz="half" idx="1"/>
          </p:nvPr>
        </p:nvSpPr>
        <p:spPr>
          <a:xfrm>
            <a:off x="9008809" y="2628900"/>
            <a:ext cx="7467828" cy="6477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pPr>
              <a:defRPr/>
            </a:pPr>
            <a:fld id="{B478B970-D6AD-4425-849F-EF4177F581BB}" type="slidenum">
              <a:rPr/>
              <a:pPr>
                <a:def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63627" y="152400"/>
            <a:ext cx="15613010" cy="2032000"/>
          </a:xfrm>
          <a:prstGeom prst="rect">
            <a:avLst/>
          </a:prstGeom>
          <a:ln w="12700">
            <a:miter lim="400000"/>
          </a:ln>
          <a:extLst>
            <a:ext uri="{C572A759-6A51-4108-AA02-DFA0A04FC94B}"/>
          </a:extLst>
        </p:spPr>
        <p:txBody>
          <a:bodyPr lIns="50800" tIns="50800" rIns="50800" bIns="50800" anchor="ctr"/>
          <a:lstStyle/>
          <a:p>
            <a:r>
              <a:t>Titolo Testo</a:t>
            </a:r>
          </a:p>
        </p:txBody>
      </p:sp>
      <p:sp>
        <p:nvSpPr>
          <p:cNvPr id="31747" name="Corpo livello uno…"/>
          <p:cNvSpPr txBox="1">
            <a:spLocks noGrp="1"/>
          </p:cNvSpPr>
          <p:nvPr>
            <p:ph type="body" idx="1"/>
          </p:nvPr>
        </p:nvSpPr>
        <p:spPr bwMode="auto">
          <a:xfrm>
            <a:off x="863627" y="2628900"/>
            <a:ext cx="15613010" cy="6477000"/>
          </a:xfrm>
          <a:prstGeom prst="rect">
            <a:avLst/>
          </a:prstGeom>
          <a:noFill/>
          <a:ln w="12700">
            <a:noFill/>
            <a:miter lim="400000"/>
            <a:headEnd/>
            <a:tailEnd/>
          </a:ln>
        </p:spPr>
        <p:txBody>
          <a:bodyPr vert="horz" wrap="square" lIns="50800" tIns="50800" rIns="50800" bIns="50800" numCol="1" anchor="ctr" anchorCtr="0" compatLnSpc="1">
            <a:prstTxWarp prst="textNoShape">
              <a:avLst/>
            </a:prstTxWarp>
          </a:bodyPr>
          <a:lstStyle/>
          <a:p>
            <a:pPr lvl="0"/>
            <a:r>
              <a:rPr lang="it-IT" smtClean="0">
                <a:sym typeface="Palatino"/>
              </a:rPr>
              <a:t>Corpo livello uno</a:t>
            </a:r>
          </a:p>
          <a:p>
            <a:pPr lvl="1"/>
            <a:r>
              <a:rPr lang="it-IT" smtClean="0">
                <a:sym typeface="Palatino"/>
              </a:rPr>
              <a:t>Corpo livello due</a:t>
            </a:r>
          </a:p>
          <a:p>
            <a:pPr lvl="2"/>
            <a:r>
              <a:rPr lang="it-IT" smtClean="0">
                <a:sym typeface="Palatino"/>
              </a:rPr>
              <a:t>Corpo livello tre</a:t>
            </a:r>
          </a:p>
          <a:p>
            <a:pPr lvl="3"/>
            <a:r>
              <a:rPr lang="it-IT" smtClean="0">
                <a:sym typeface="Palatino"/>
              </a:rPr>
              <a:t>Corpo livello quattro</a:t>
            </a:r>
          </a:p>
          <a:p>
            <a:pPr lvl="4"/>
            <a:r>
              <a:rPr lang="it-IT" smtClean="0">
                <a:sym typeface="Palatino"/>
              </a:rPr>
              <a:t>Corpo livello cinque</a:t>
            </a:r>
          </a:p>
        </p:txBody>
      </p:sp>
      <p:sp>
        <p:nvSpPr>
          <p:cNvPr id="4" name="Numero diapositiva"/>
          <p:cNvSpPr txBox="1">
            <a:spLocks noGrp="1"/>
          </p:cNvSpPr>
          <p:nvPr>
            <p:ph type="sldNum" sz="quarter" idx="2"/>
          </p:nvPr>
        </p:nvSpPr>
        <p:spPr>
          <a:xfrm>
            <a:off x="8450068" y="9359900"/>
            <a:ext cx="423193" cy="379591"/>
          </a:xfrm>
          <a:prstGeom prst="rect">
            <a:avLst/>
          </a:prstGeom>
          <a:ln w="12700">
            <a:miter lim="400000"/>
          </a:ln>
        </p:spPr>
        <p:txBody>
          <a:bodyPr wrap="none" lIns="50800" tIns="50800" rIns="50800" bIns="50800">
            <a:spAutoFit/>
          </a:bodyPr>
          <a:lstStyle>
            <a:lvl1pPr algn="ctr" fontAlgn="auto" hangingPunct="0">
              <a:spcBef>
                <a:spcPts val="0"/>
              </a:spcBef>
              <a:spcAft>
                <a:spcPts val="0"/>
              </a:spcAft>
              <a:defRPr sz="1800" kern="0">
                <a:solidFill>
                  <a:srgbClr val="FFFFFF">
                    <a:alpha val="95000"/>
                  </a:srgbClr>
                </a:solidFill>
                <a:latin typeface="+mn-lt"/>
                <a:ea typeface="+mn-ea"/>
                <a:cs typeface="+mn-cs"/>
              </a:defRPr>
            </a:lvl1pPr>
          </a:lstStyle>
          <a:p>
            <a:pPr>
              <a:defRPr/>
            </a:pPr>
            <a:fld id="{DE0E76D4-90CC-4A06-9C6A-CDB9F44011A3}"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5" r:id="rId3"/>
    <p:sldLayoutId id="2147483666" r:id="rId4"/>
    <p:sldLayoutId id="2147483667" r:id="rId5"/>
    <p:sldLayoutId id="2147483668" r:id="rId6"/>
    <p:sldLayoutId id="2147483659" r:id="rId7"/>
    <p:sldLayoutId id="2147483658" r:id="rId8"/>
    <p:sldLayoutId id="2147483657" r:id="rId9"/>
    <p:sldLayoutId id="2147483670" r:id="rId10"/>
    <p:sldLayoutId id="2147483672" r:id="rId11"/>
  </p:sldLayoutIdLst>
  <p:transition spd="med"/>
  <p:hf hdr="0" dt="0"/>
  <p:txStyles>
    <p:titleStyle>
      <a:lvl1pPr algn="l" defTabSz="584200" rtl="0" eaLnBrk="0" fontAlgn="base" hangingPunct="0">
        <a:spcBef>
          <a:spcPct val="0"/>
        </a:spcBef>
        <a:spcAft>
          <a:spcPct val="0"/>
        </a:spcAft>
        <a:defRPr sz="8100">
          <a:solidFill>
            <a:srgbClr val="FFFFFF"/>
          </a:solidFill>
          <a:latin typeface="+mn-lt"/>
          <a:ea typeface="+mn-ea"/>
          <a:cs typeface="+mn-cs"/>
          <a:sym typeface="Palatino"/>
        </a:defRPr>
      </a:lvl1pPr>
      <a:lvl2pPr algn="l" defTabSz="584200" rtl="0" eaLnBrk="0" fontAlgn="base" hangingPunct="0">
        <a:spcBef>
          <a:spcPct val="0"/>
        </a:spcBef>
        <a:spcAft>
          <a:spcPct val="0"/>
        </a:spcAft>
        <a:defRPr sz="8100">
          <a:solidFill>
            <a:srgbClr val="FFFFFF"/>
          </a:solidFill>
          <a:latin typeface="+mn-lt"/>
          <a:ea typeface="+mn-ea"/>
          <a:cs typeface="+mn-cs"/>
          <a:sym typeface="Palatino"/>
        </a:defRPr>
      </a:lvl2pPr>
      <a:lvl3pPr algn="l" defTabSz="584200" rtl="0" eaLnBrk="0" fontAlgn="base" hangingPunct="0">
        <a:spcBef>
          <a:spcPct val="0"/>
        </a:spcBef>
        <a:spcAft>
          <a:spcPct val="0"/>
        </a:spcAft>
        <a:defRPr sz="8100">
          <a:solidFill>
            <a:srgbClr val="FFFFFF"/>
          </a:solidFill>
          <a:latin typeface="+mn-lt"/>
          <a:ea typeface="+mn-ea"/>
          <a:cs typeface="+mn-cs"/>
          <a:sym typeface="Palatino"/>
        </a:defRPr>
      </a:lvl3pPr>
      <a:lvl4pPr algn="l" defTabSz="584200" rtl="0" eaLnBrk="0" fontAlgn="base" hangingPunct="0">
        <a:spcBef>
          <a:spcPct val="0"/>
        </a:spcBef>
        <a:spcAft>
          <a:spcPct val="0"/>
        </a:spcAft>
        <a:defRPr sz="8100">
          <a:solidFill>
            <a:srgbClr val="FFFFFF"/>
          </a:solidFill>
          <a:latin typeface="+mn-lt"/>
          <a:ea typeface="+mn-ea"/>
          <a:cs typeface="+mn-cs"/>
          <a:sym typeface="Palatino"/>
        </a:defRPr>
      </a:lvl4pPr>
      <a:lvl5pPr algn="l" defTabSz="584200" rtl="0" eaLnBrk="0" fontAlgn="base" hangingPunct="0">
        <a:spcBef>
          <a:spcPct val="0"/>
        </a:spcBef>
        <a:spcAft>
          <a:spcPct val="0"/>
        </a:spcAft>
        <a:defRPr sz="8100">
          <a:solidFill>
            <a:srgbClr val="FFFFFF"/>
          </a:solidFill>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9pPr>
    </p:titleStyle>
    <p:bodyStyle>
      <a:lvl1pPr marL="444500" indent="-444500" algn="l" defTabSz="584200" rtl="0" eaLnBrk="0" fontAlgn="base" hangingPunct="0">
        <a:lnSpc>
          <a:spcPct val="120000"/>
        </a:lnSpc>
        <a:spcBef>
          <a:spcPts val="2400"/>
        </a:spcBef>
        <a:spcAft>
          <a:spcPct val="0"/>
        </a:spcAft>
        <a:buSzPct val="60000"/>
        <a:buFont typeface="Zapf Dingbats"/>
        <a:buBlip>
          <a:blip r:embed="rId13"/>
        </a:buBlip>
        <a:defRPr sz="3200">
          <a:solidFill>
            <a:srgbClr val="546056"/>
          </a:solidFill>
          <a:latin typeface="+mn-lt"/>
          <a:ea typeface="+mn-ea"/>
          <a:cs typeface="+mn-cs"/>
          <a:sym typeface="Palatino"/>
        </a:defRPr>
      </a:lvl1pPr>
      <a:lvl2pPr marL="889000" indent="-444500" algn="l" defTabSz="584200" rtl="0" eaLnBrk="0" fontAlgn="base" hangingPunct="0">
        <a:lnSpc>
          <a:spcPct val="120000"/>
        </a:lnSpc>
        <a:spcBef>
          <a:spcPts val="2400"/>
        </a:spcBef>
        <a:spcAft>
          <a:spcPct val="0"/>
        </a:spcAft>
        <a:buSzPct val="60000"/>
        <a:buFont typeface="Zapf Dingbats"/>
        <a:buBlip>
          <a:blip r:embed="rId13"/>
        </a:buBlip>
        <a:defRPr sz="3200">
          <a:solidFill>
            <a:srgbClr val="546056"/>
          </a:solidFill>
          <a:latin typeface="+mn-lt"/>
          <a:ea typeface="+mn-ea"/>
          <a:cs typeface="+mn-cs"/>
          <a:sym typeface="Palatino"/>
        </a:defRPr>
      </a:lvl2pPr>
      <a:lvl3pPr marL="1333500" indent="-444500" algn="l" defTabSz="584200" rtl="0" eaLnBrk="0" fontAlgn="base" hangingPunct="0">
        <a:lnSpc>
          <a:spcPct val="120000"/>
        </a:lnSpc>
        <a:spcBef>
          <a:spcPts val="2400"/>
        </a:spcBef>
        <a:spcAft>
          <a:spcPct val="0"/>
        </a:spcAft>
        <a:buSzPct val="60000"/>
        <a:buFont typeface="Zapf Dingbats"/>
        <a:buBlip>
          <a:blip r:embed="rId13"/>
        </a:buBlip>
        <a:defRPr sz="3200">
          <a:solidFill>
            <a:srgbClr val="546056"/>
          </a:solidFill>
          <a:latin typeface="+mn-lt"/>
          <a:ea typeface="+mn-ea"/>
          <a:cs typeface="+mn-cs"/>
          <a:sym typeface="Palatino"/>
        </a:defRPr>
      </a:lvl3pPr>
      <a:lvl4pPr marL="1778000" indent="-444500" algn="l" defTabSz="584200" rtl="0" eaLnBrk="0" fontAlgn="base" hangingPunct="0">
        <a:lnSpc>
          <a:spcPct val="120000"/>
        </a:lnSpc>
        <a:spcBef>
          <a:spcPts val="2400"/>
        </a:spcBef>
        <a:spcAft>
          <a:spcPct val="0"/>
        </a:spcAft>
        <a:buSzPct val="60000"/>
        <a:buFont typeface="Zapf Dingbats"/>
        <a:buBlip>
          <a:blip r:embed="rId13"/>
        </a:buBlip>
        <a:defRPr sz="3200">
          <a:solidFill>
            <a:srgbClr val="546056"/>
          </a:solidFill>
          <a:latin typeface="+mn-lt"/>
          <a:ea typeface="+mn-ea"/>
          <a:cs typeface="+mn-cs"/>
          <a:sym typeface="Palatino"/>
        </a:defRPr>
      </a:lvl4pPr>
      <a:lvl5pPr marL="2222500" indent="-444500" algn="l" defTabSz="584200" rtl="0" eaLnBrk="0" fontAlgn="base" hangingPunct="0">
        <a:lnSpc>
          <a:spcPct val="120000"/>
        </a:lnSpc>
        <a:spcBef>
          <a:spcPts val="2400"/>
        </a:spcBef>
        <a:spcAft>
          <a:spcPct val="0"/>
        </a:spcAft>
        <a:buSzPct val="60000"/>
        <a:buFont typeface="Zapf Dingbats"/>
        <a:buBlip>
          <a:blip r:embed="rId13"/>
        </a:buBlip>
        <a:defRPr sz="3200">
          <a:solidFill>
            <a:srgbClr val="546056"/>
          </a:solidFill>
          <a:latin typeface="+mn-lt"/>
          <a:ea typeface="+mn-ea"/>
          <a:cs typeface="+mn-cs"/>
          <a:sym typeface="Palatino"/>
        </a:defRPr>
      </a:lvl5pPr>
      <a:lvl6pPr marL="2667000" marR="0" indent="-444500" algn="l" defTabSz="584200" rtl="0" latinLnBrk="0">
        <a:lnSpc>
          <a:spcPct val="120000"/>
        </a:lnSpc>
        <a:spcBef>
          <a:spcPts val="2400"/>
        </a:spcBef>
        <a:spcAft>
          <a:spcPts val="0"/>
        </a:spcAft>
        <a:buClrTx/>
        <a:buSzPct val="60000"/>
        <a:buFont typeface="Zapf Dingbats"/>
        <a:buBlip>
          <a:blip r:embed="rId13"/>
        </a:buBlip>
        <a:tabLst/>
        <a:defRPr sz="3200" b="0" i="0" u="none" strike="noStrike" cap="none" spc="0" baseline="0">
          <a:ln>
            <a:noFill/>
          </a:ln>
          <a:solidFill>
            <a:srgbClr val="546056"/>
          </a:solidFill>
          <a:uFillTx/>
          <a:latin typeface="+mn-lt"/>
          <a:ea typeface="+mn-ea"/>
          <a:cs typeface="+mn-cs"/>
          <a:sym typeface="Palatino"/>
        </a:defRPr>
      </a:lvl6pPr>
      <a:lvl7pPr marL="3111500" marR="0" indent="-444500" algn="l" defTabSz="584200" rtl="0" latinLnBrk="0">
        <a:lnSpc>
          <a:spcPct val="120000"/>
        </a:lnSpc>
        <a:spcBef>
          <a:spcPts val="2400"/>
        </a:spcBef>
        <a:spcAft>
          <a:spcPts val="0"/>
        </a:spcAft>
        <a:buClrTx/>
        <a:buSzPct val="60000"/>
        <a:buFont typeface="Zapf Dingbats"/>
        <a:buBlip>
          <a:blip r:embed="rId13"/>
        </a:buBlip>
        <a:tabLst/>
        <a:defRPr sz="3200" b="0" i="0" u="none" strike="noStrike" cap="none" spc="0" baseline="0">
          <a:ln>
            <a:noFill/>
          </a:ln>
          <a:solidFill>
            <a:srgbClr val="546056"/>
          </a:solidFill>
          <a:uFillTx/>
          <a:latin typeface="+mn-lt"/>
          <a:ea typeface="+mn-ea"/>
          <a:cs typeface="+mn-cs"/>
          <a:sym typeface="Palatino"/>
        </a:defRPr>
      </a:lvl7pPr>
      <a:lvl8pPr marL="3556000" marR="0" indent="-444500" algn="l" defTabSz="584200" rtl="0" latinLnBrk="0">
        <a:lnSpc>
          <a:spcPct val="120000"/>
        </a:lnSpc>
        <a:spcBef>
          <a:spcPts val="2400"/>
        </a:spcBef>
        <a:spcAft>
          <a:spcPts val="0"/>
        </a:spcAft>
        <a:buClrTx/>
        <a:buSzPct val="60000"/>
        <a:buFont typeface="Zapf Dingbats"/>
        <a:buBlip>
          <a:blip r:embed="rId13"/>
        </a:buBlip>
        <a:tabLst/>
        <a:defRPr sz="3200" b="0" i="0" u="none" strike="noStrike" cap="none" spc="0" baseline="0">
          <a:ln>
            <a:noFill/>
          </a:ln>
          <a:solidFill>
            <a:srgbClr val="546056"/>
          </a:solidFill>
          <a:uFillTx/>
          <a:latin typeface="+mn-lt"/>
          <a:ea typeface="+mn-ea"/>
          <a:cs typeface="+mn-cs"/>
          <a:sym typeface="Palatino"/>
        </a:defRPr>
      </a:lvl8pPr>
      <a:lvl9pPr marL="4000500" marR="0" indent="-444500" algn="l" defTabSz="584200" rtl="0" latinLnBrk="0">
        <a:lnSpc>
          <a:spcPct val="120000"/>
        </a:lnSpc>
        <a:spcBef>
          <a:spcPts val="2400"/>
        </a:spcBef>
        <a:spcAft>
          <a:spcPts val="0"/>
        </a:spcAft>
        <a:buClrTx/>
        <a:buSzPct val="60000"/>
        <a:buFont typeface="Zapf Dingbats"/>
        <a:buBlip>
          <a:blip r:embed="rId13"/>
        </a:buBlip>
        <a:tabLst/>
        <a:defRPr sz="3200" b="0" i="0" u="none" strike="noStrike" cap="none" spc="0" baseline="0">
          <a:ln>
            <a:noFill/>
          </a:ln>
          <a:solidFill>
            <a:srgbClr val="546056"/>
          </a:solidFill>
          <a:uFillTx/>
          <a:latin typeface="+mn-lt"/>
          <a:ea typeface="+mn-ea"/>
          <a:cs typeface="+mn-cs"/>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e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em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A59D1-282F-1B4C-8AC9-045DFEFF4652}"/>
              </a:ext>
            </a:extLst>
          </p:cNvPr>
          <p:cNvSpPr>
            <a:spLocks noGrp="1"/>
          </p:cNvSpPr>
          <p:nvPr>
            <p:ph type="title"/>
          </p:nvPr>
        </p:nvSpPr>
        <p:spPr/>
        <p:txBody>
          <a:bodyPr>
            <a:normAutofit/>
          </a:bodyPr>
          <a:lstStyle/>
          <a:p>
            <a:pPr algn="ctr"/>
            <a:r>
              <a:rPr lang="en-GB" sz="4000" b="1" dirty="0" smtClean="0">
                <a:solidFill>
                  <a:srgbClr val="002060"/>
                </a:solidFill>
              </a:rPr>
              <a:t>Active Plasma Chamber: </a:t>
            </a:r>
            <a:r>
              <a:rPr lang="it-IT" sz="4000" b="1" dirty="0" smtClean="0">
                <a:solidFill>
                  <a:srgbClr val="002060"/>
                </a:solidFill>
              </a:rPr>
              <a:t>status and </a:t>
            </a:r>
            <a:r>
              <a:rPr lang="it-IT" sz="4000" b="1" dirty="0" err="1" smtClean="0">
                <a:solidFill>
                  <a:srgbClr val="002060"/>
                </a:solidFill>
              </a:rPr>
              <a:t>perspectives</a:t>
            </a:r>
            <a:endParaRPr lang="en-GB" sz="4000" b="1" dirty="0">
              <a:solidFill>
                <a:srgbClr val="002060"/>
              </a:solidFill>
            </a:endParaRPr>
          </a:p>
        </p:txBody>
      </p:sp>
      <p:sp>
        <p:nvSpPr>
          <p:cNvPr id="31" name="Numero diapositiva"/>
          <p:cNvSpPr>
            <a:spLocks noGrp="1"/>
          </p:cNvSpPr>
          <p:nvPr>
            <p:ph type="sldNum" sz="quarter" idx="10"/>
          </p:nvPr>
        </p:nvSpPr>
        <p:spPr>
          <a:extLst>
            <a:ext uri="{C572A759-6A51-4108-AA02-DFA0A04FC94B}"/>
          </a:extLst>
        </p:spPr>
        <p:txBody>
          <a:bodyPr/>
          <a:lstStyle/>
          <a:p>
            <a:pPr>
              <a:defRPr/>
            </a:pPr>
            <a:r>
              <a:rPr lang="it-IT" sz="2000" dirty="0" smtClean="0"/>
              <a:t>1/12</a:t>
            </a:r>
            <a:endParaRPr sz="2000" dirty="0"/>
          </a:p>
        </p:txBody>
      </p:sp>
      <p:sp>
        <p:nvSpPr>
          <p:cNvPr id="4" name="Rettangolo con angoli arrotondati 3">
            <a:extLst>
              <a:ext uri="{FF2B5EF4-FFF2-40B4-BE49-F238E27FC236}">
                <a16:creationId xmlns:a16="http://schemas.microsoft.com/office/drawing/2014/main" id="{AF8FC94C-CBE7-F045-96E8-BF681D583E6E}"/>
              </a:ext>
            </a:extLst>
          </p:cNvPr>
          <p:cNvSpPr/>
          <p:nvPr/>
        </p:nvSpPr>
        <p:spPr>
          <a:xfrm>
            <a:off x="265" y="2295624"/>
            <a:ext cx="17339733" cy="158046"/>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551" dirty="0"/>
          </a:p>
        </p:txBody>
      </p:sp>
      <p:sp>
        <p:nvSpPr>
          <p:cNvPr id="5" name="CasellaDiTesto 4">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sp>
        <p:nvSpPr>
          <p:cNvPr id="27" name="CasellaDiTesto 26"/>
          <p:cNvSpPr txBox="1"/>
          <p:nvPr/>
        </p:nvSpPr>
        <p:spPr>
          <a:xfrm>
            <a:off x="2522838" y="3124347"/>
            <a:ext cx="9104788" cy="5503506"/>
          </a:xfrm>
          <a:prstGeom prst="rect">
            <a:avLst/>
          </a:prstGeom>
          <a:noFill/>
          <a:ln>
            <a:noFill/>
          </a:ln>
        </p:spPr>
        <p:txBody>
          <a:bodyPr vert="horz" wrap="square" lIns="130048" tIns="65024" rIns="130048" bIns="65024" rtlCol="0">
            <a:noAutofit/>
          </a:bodyPr>
          <a:lstStyle/>
          <a:p>
            <a:r>
              <a:rPr lang="it-IT" b="1" dirty="0" err="1" smtClean="0">
                <a:solidFill>
                  <a:srgbClr val="0070C0"/>
                </a:solidFill>
              </a:rPr>
              <a:t>Outline</a:t>
            </a:r>
            <a:r>
              <a:rPr lang="it-IT" b="1" dirty="0" smtClean="0">
                <a:solidFill>
                  <a:srgbClr val="0070C0"/>
                </a:solidFill>
              </a:rPr>
              <a:t>:</a:t>
            </a:r>
          </a:p>
          <a:p>
            <a:endParaRPr lang="it-IT" b="1" dirty="0">
              <a:solidFill>
                <a:srgbClr val="0070C0"/>
              </a:solidFill>
            </a:endParaRPr>
          </a:p>
          <a:p>
            <a:pPr marL="342900" indent="-342900">
              <a:lnSpc>
                <a:spcPct val="150000"/>
              </a:lnSpc>
              <a:buFont typeface="Arial" panose="020B0604020202020204" pitchFamily="34" charset="0"/>
              <a:buChar char="•"/>
            </a:pPr>
            <a:r>
              <a:rPr lang="it-IT" b="1" dirty="0" err="1" smtClean="0">
                <a:solidFill>
                  <a:srgbClr val="0070C0"/>
                </a:solidFill>
              </a:rPr>
              <a:t>Motivations</a:t>
            </a:r>
            <a:r>
              <a:rPr lang="it-IT" b="1" dirty="0" smtClean="0">
                <a:solidFill>
                  <a:srgbClr val="0070C0"/>
                </a:solidFill>
              </a:rPr>
              <a:t> for an </a:t>
            </a:r>
            <a:r>
              <a:rPr lang="it-IT" b="1" dirty="0" err="1" smtClean="0">
                <a:solidFill>
                  <a:srgbClr val="0070C0"/>
                </a:solidFill>
              </a:rPr>
              <a:t>active</a:t>
            </a:r>
            <a:r>
              <a:rPr lang="it-IT" b="1" dirty="0" smtClean="0">
                <a:solidFill>
                  <a:srgbClr val="0070C0"/>
                </a:solidFill>
              </a:rPr>
              <a:t> plasma </a:t>
            </a:r>
            <a:r>
              <a:rPr lang="it-IT" b="1" dirty="0" err="1" smtClean="0">
                <a:solidFill>
                  <a:srgbClr val="0070C0"/>
                </a:solidFill>
              </a:rPr>
              <a:t>chamber</a:t>
            </a:r>
            <a:endParaRPr lang="it-IT" b="1" dirty="0" smtClean="0">
              <a:solidFill>
                <a:srgbClr val="0070C0"/>
              </a:solidFill>
            </a:endParaRPr>
          </a:p>
          <a:p>
            <a:pPr marL="342900" indent="-342900">
              <a:lnSpc>
                <a:spcPct val="150000"/>
              </a:lnSpc>
              <a:buFont typeface="Arial" panose="020B0604020202020204" pitchFamily="34" charset="0"/>
              <a:buChar char="•"/>
            </a:pPr>
            <a:r>
              <a:rPr lang="it-IT" b="1" dirty="0" smtClean="0">
                <a:solidFill>
                  <a:srgbClr val="0070C0"/>
                </a:solidFill>
              </a:rPr>
              <a:t>General </a:t>
            </a:r>
            <a:r>
              <a:rPr lang="it-IT" b="1" dirty="0" err="1" smtClean="0">
                <a:solidFill>
                  <a:srgbClr val="0070C0"/>
                </a:solidFill>
              </a:rPr>
              <a:t>features</a:t>
            </a:r>
            <a:endParaRPr lang="it-IT" b="1" dirty="0" smtClean="0">
              <a:solidFill>
                <a:srgbClr val="0070C0"/>
              </a:solidFill>
            </a:endParaRPr>
          </a:p>
          <a:p>
            <a:pPr marL="342900" indent="-342900">
              <a:lnSpc>
                <a:spcPct val="150000"/>
              </a:lnSpc>
              <a:buFont typeface="Arial" panose="020B0604020202020204" pitchFamily="34" charset="0"/>
              <a:buChar char="•"/>
            </a:pPr>
            <a:r>
              <a:rPr lang="it-IT" b="1" dirty="0" smtClean="0">
                <a:solidFill>
                  <a:srgbClr val="0070C0"/>
                </a:solidFill>
              </a:rPr>
              <a:t>The </a:t>
            </a:r>
            <a:r>
              <a:rPr lang="it-IT" b="1" dirty="0" err="1" smtClean="0">
                <a:solidFill>
                  <a:srgbClr val="0070C0"/>
                </a:solidFill>
              </a:rPr>
              <a:t>prototype</a:t>
            </a:r>
            <a:r>
              <a:rPr lang="it-IT" b="1" dirty="0" smtClean="0">
                <a:solidFill>
                  <a:srgbClr val="0070C0"/>
                </a:solidFill>
              </a:rPr>
              <a:t> status:</a:t>
            </a:r>
          </a:p>
          <a:p>
            <a:pPr lvl="4" indent="0">
              <a:lnSpc>
                <a:spcPct val="150000"/>
              </a:lnSpc>
            </a:pPr>
            <a:r>
              <a:rPr lang="it-IT" b="1" dirty="0" smtClean="0">
                <a:solidFill>
                  <a:srgbClr val="0070C0"/>
                </a:solidFill>
              </a:rPr>
              <a:t>		design for the </a:t>
            </a:r>
            <a:r>
              <a:rPr lang="it-IT" b="1" dirty="0" err="1" smtClean="0">
                <a:solidFill>
                  <a:srgbClr val="0070C0"/>
                </a:solidFill>
              </a:rPr>
              <a:t>AISHa</a:t>
            </a:r>
            <a:r>
              <a:rPr lang="it-IT" b="1" dirty="0" smtClean="0">
                <a:solidFill>
                  <a:srgbClr val="0070C0"/>
                </a:solidFill>
              </a:rPr>
              <a:t> ECRIS @ LNS</a:t>
            </a:r>
          </a:p>
          <a:p>
            <a:pPr lvl="4" indent="0">
              <a:lnSpc>
                <a:spcPct val="150000"/>
              </a:lnSpc>
            </a:pPr>
            <a:r>
              <a:rPr lang="it-IT" b="1" dirty="0">
                <a:solidFill>
                  <a:srgbClr val="0070C0"/>
                </a:solidFill>
              </a:rPr>
              <a:t>	</a:t>
            </a:r>
            <a:r>
              <a:rPr lang="it-IT" b="1" dirty="0" smtClean="0">
                <a:solidFill>
                  <a:srgbClr val="0070C0"/>
                </a:solidFill>
              </a:rPr>
              <a:t>	</a:t>
            </a:r>
            <a:r>
              <a:rPr lang="it-IT" b="1" dirty="0" err="1" smtClean="0">
                <a:solidFill>
                  <a:srgbClr val="0070C0"/>
                </a:solidFill>
              </a:rPr>
              <a:t>construction</a:t>
            </a:r>
            <a:r>
              <a:rPr lang="it-IT" b="1" dirty="0" smtClean="0">
                <a:solidFill>
                  <a:srgbClr val="0070C0"/>
                </a:solidFill>
              </a:rPr>
              <a:t> &amp; </a:t>
            </a:r>
            <a:r>
              <a:rPr lang="it-IT" b="1" dirty="0" err="1" smtClean="0">
                <a:solidFill>
                  <a:srgbClr val="0070C0"/>
                </a:solidFill>
              </a:rPr>
              <a:t>tests</a:t>
            </a:r>
            <a:endParaRPr lang="it-IT" b="1" dirty="0" smtClean="0">
              <a:solidFill>
                <a:srgbClr val="0070C0"/>
              </a:solidFill>
            </a:endParaRPr>
          </a:p>
          <a:p>
            <a:pPr marL="342900" indent="-342900">
              <a:lnSpc>
                <a:spcPct val="150000"/>
              </a:lnSpc>
              <a:buFont typeface="Arial" panose="020B0604020202020204" pitchFamily="34" charset="0"/>
              <a:buChar char="•"/>
            </a:pPr>
            <a:r>
              <a:rPr lang="it-IT" b="1" dirty="0" err="1" smtClean="0">
                <a:solidFill>
                  <a:srgbClr val="0070C0"/>
                </a:solidFill>
              </a:rPr>
              <a:t>Perspectives</a:t>
            </a:r>
            <a:r>
              <a:rPr lang="it-IT" b="1" dirty="0" smtClean="0">
                <a:solidFill>
                  <a:srgbClr val="0070C0"/>
                </a:solidFill>
              </a:rPr>
              <a:t> &amp; schedule</a:t>
            </a:r>
          </a:p>
          <a:p>
            <a:endParaRPr lang="it-IT" dirty="0" smtClean="0">
              <a:solidFill>
                <a:srgbClr val="080808"/>
              </a:solidFill>
            </a:endParaRPr>
          </a:p>
        </p:txBody>
      </p:sp>
      <p:pic>
        <p:nvPicPr>
          <p:cNvPr id="30" name="Immagine 29"/>
          <p:cNvPicPr>
            <a:picLocks noChangeAspect="1"/>
          </p:cNvPicPr>
          <p:nvPr/>
        </p:nvPicPr>
        <p:blipFill>
          <a:blip r:embed="rId4"/>
          <a:stretch>
            <a:fillRect/>
          </a:stretch>
        </p:blipFill>
        <p:spPr>
          <a:xfrm>
            <a:off x="14583933" y="1"/>
            <a:ext cx="2756330" cy="1856270"/>
          </a:xfrm>
          <a:prstGeom prst="rect">
            <a:avLst/>
          </a:prstGeom>
        </p:spPr>
      </p:pic>
      <p:sp>
        <p:nvSpPr>
          <p:cNvPr id="3" name="CasellaDiTesto 2"/>
          <p:cNvSpPr txBox="1"/>
          <p:nvPr/>
        </p:nvSpPr>
        <p:spPr>
          <a:xfrm>
            <a:off x="4235116" y="1856270"/>
            <a:ext cx="81493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err="1" smtClean="0">
                <a:ln>
                  <a:noFill/>
                </a:ln>
                <a:solidFill>
                  <a:srgbClr val="0070C0"/>
                </a:solidFill>
                <a:effectLst/>
                <a:uFillTx/>
                <a:latin typeface="+mn-lt"/>
                <a:ea typeface="+mn-ea"/>
                <a:cs typeface="+mn-cs"/>
                <a:sym typeface="Palatino"/>
              </a:rPr>
              <a:t>Fabrizio</a:t>
            </a:r>
            <a:r>
              <a:rPr kumimoji="0" lang="en-GB" sz="2400" b="0" i="0" u="none" strike="noStrike" cap="none" spc="0" normalizeH="0" baseline="0" dirty="0" smtClean="0">
                <a:ln>
                  <a:noFill/>
                </a:ln>
                <a:solidFill>
                  <a:srgbClr val="0070C0"/>
                </a:solidFill>
                <a:effectLst/>
                <a:uFillTx/>
                <a:latin typeface="+mn-lt"/>
                <a:ea typeface="+mn-ea"/>
                <a:cs typeface="+mn-cs"/>
                <a:sym typeface="Palatino"/>
              </a:rPr>
              <a:t> </a:t>
            </a:r>
            <a:r>
              <a:rPr kumimoji="0" lang="en-GB" sz="2400" b="0" i="0" u="none" strike="noStrike" cap="none" spc="0" normalizeH="0" baseline="0" dirty="0" err="1" smtClean="0">
                <a:ln>
                  <a:noFill/>
                </a:ln>
                <a:solidFill>
                  <a:srgbClr val="0070C0"/>
                </a:solidFill>
                <a:effectLst/>
                <a:uFillTx/>
                <a:latin typeface="+mn-lt"/>
                <a:ea typeface="+mn-ea"/>
                <a:cs typeface="+mn-cs"/>
                <a:sym typeface="Palatino"/>
              </a:rPr>
              <a:t>Odorici</a:t>
            </a:r>
            <a:r>
              <a:rPr kumimoji="0" lang="en-GB" sz="2400" b="0" i="0" u="none" strike="noStrike" cap="none" spc="0" normalizeH="0" baseline="0" dirty="0" smtClean="0">
                <a:ln>
                  <a:noFill/>
                </a:ln>
                <a:solidFill>
                  <a:srgbClr val="0070C0"/>
                </a:solidFill>
                <a:effectLst/>
                <a:uFillTx/>
                <a:latin typeface="+mn-lt"/>
                <a:ea typeface="+mn-ea"/>
                <a:cs typeface="+mn-cs"/>
                <a:sym typeface="Palatino"/>
              </a:rPr>
              <a:t> – INFN Bologna</a:t>
            </a:r>
            <a:endParaRPr kumimoji="0" lang="en-GB" sz="2400" b="0" i="0" u="none" strike="noStrike" cap="none" spc="0" normalizeH="0" baseline="0" dirty="0">
              <a:ln>
                <a:noFill/>
              </a:ln>
              <a:solidFill>
                <a:srgbClr val="0070C0"/>
              </a:solidFill>
              <a:effectLst/>
              <a:uFillTx/>
              <a:latin typeface="+mn-lt"/>
              <a:ea typeface="+mn-ea"/>
              <a:cs typeface="+mn-cs"/>
              <a:sym typeface="Palatino"/>
            </a:endParaRPr>
          </a:p>
        </p:txBody>
      </p:sp>
    </p:spTree>
    <p:extLst>
      <p:ext uri="{BB962C8B-B14F-4D97-AF65-F5344CB8AC3E}">
        <p14:creationId xmlns:p14="http://schemas.microsoft.com/office/powerpoint/2010/main" val="349643961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Numero diapositiva"/>
          <p:cNvSpPr>
            <a:spLocks noGrp="1"/>
          </p:cNvSpPr>
          <p:nvPr>
            <p:ph type="sldNum" sz="quarter" idx="4294967295"/>
          </p:nvPr>
        </p:nvSpPr>
        <p:spPr>
          <a:xfrm>
            <a:off x="7755805" y="9387457"/>
            <a:ext cx="862468" cy="308086"/>
          </a:xfrm>
          <a:extLst>
            <a:ext uri="{C572A759-6A51-4108-AA02-DFA0A04FC94B}"/>
          </a:extLst>
        </p:spPr>
        <p:txBody>
          <a:bodyPr/>
          <a:lstStyle/>
          <a:p>
            <a:pPr>
              <a:defRPr/>
            </a:pPr>
            <a:endParaRPr dirty="0"/>
          </a:p>
        </p:txBody>
      </p:sp>
      <p:sp>
        <p:nvSpPr>
          <p:cNvPr id="3" name="CasellaDiTesto 2"/>
          <p:cNvSpPr txBox="1"/>
          <p:nvPr/>
        </p:nvSpPr>
        <p:spPr>
          <a:xfrm>
            <a:off x="1211505" y="4267617"/>
            <a:ext cx="1395106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8000" b="0" i="0" u="none" strike="noStrike" cap="none" spc="0" normalizeH="0" baseline="0" dirty="0" smtClean="0">
                <a:ln>
                  <a:noFill/>
                </a:ln>
                <a:solidFill>
                  <a:srgbClr val="0070C0"/>
                </a:solidFill>
                <a:effectLst/>
                <a:uFillTx/>
                <a:latin typeface="+mn-lt"/>
                <a:ea typeface="+mn-ea"/>
                <a:cs typeface="+mn-cs"/>
                <a:sym typeface="Palatino"/>
              </a:rPr>
              <a:t>Thank you for your attention!</a:t>
            </a:r>
            <a:endParaRPr kumimoji="0" lang="en-GB" sz="8000" b="0" i="0" u="none" strike="noStrike" cap="none" spc="0" normalizeH="0" baseline="0" dirty="0">
              <a:ln>
                <a:noFill/>
              </a:ln>
              <a:solidFill>
                <a:srgbClr val="546056"/>
              </a:solidFill>
              <a:effectLst/>
              <a:uFillTx/>
              <a:latin typeface="+mn-lt"/>
              <a:ea typeface="+mn-ea"/>
              <a:cs typeface="+mn-cs"/>
              <a:sym typeface="Palatino"/>
            </a:endParaRPr>
          </a:p>
        </p:txBody>
      </p:sp>
      <p:sp>
        <p:nvSpPr>
          <p:cNvPr id="9" name="CasellaDiTesto 8">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11" name="Immagine 10"/>
          <p:cNvPicPr>
            <a:picLocks noChangeAspect="1"/>
          </p:cNvPicPr>
          <p:nvPr/>
        </p:nvPicPr>
        <p:blipFill>
          <a:blip r:embed="rId4"/>
          <a:stretch>
            <a:fillRect/>
          </a:stretch>
        </p:blipFill>
        <p:spPr>
          <a:xfrm>
            <a:off x="14583933" y="1"/>
            <a:ext cx="2756330" cy="1856270"/>
          </a:xfrm>
          <a:prstGeom prst="rect">
            <a:avLst/>
          </a:prstGeom>
        </p:spPr>
      </p:pic>
    </p:spTree>
    <p:extLst>
      <p:ext uri="{BB962C8B-B14F-4D97-AF65-F5344CB8AC3E}">
        <p14:creationId xmlns:p14="http://schemas.microsoft.com/office/powerpoint/2010/main" val="307859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A59D1-282F-1B4C-8AC9-045DFEFF4652}"/>
              </a:ext>
            </a:extLst>
          </p:cNvPr>
          <p:cNvSpPr>
            <a:spLocks noGrp="1"/>
          </p:cNvSpPr>
          <p:nvPr>
            <p:ph type="ctrTitle" idx="4294967295"/>
          </p:nvPr>
        </p:nvSpPr>
        <p:spPr>
          <a:xfrm>
            <a:off x="2417826" y="126919"/>
            <a:ext cx="11755037" cy="993511"/>
          </a:xfrm>
        </p:spPr>
        <p:txBody>
          <a:bodyPr>
            <a:normAutofit/>
          </a:bodyPr>
          <a:lstStyle/>
          <a:p>
            <a:pPr algn="ctr"/>
            <a:r>
              <a:rPr lang="en-GB" sz="4000" b="1" dirty="0" smtClean="0">
                <a:solidFill>
                  <a:srgbClr val="002060"/>
                </a:solidFill>
              </a:rPr>
              <a:t>Motivations for an Active Plasma Chamber</a:t>
            </a:r>
            <a:endParaRPr lang="en-GB" sz="4000" b="1" dirty="0">
              <a:solidFill>
                <a:srgbClr val="002060"/>
              </a:solidFill>
            </a:endParaRPr>
          </a:p>
        </p:txBody>
      </p:sp>
      <p:sp>
        <p:nvSpPr>
          <p:cNvPr id="27" name="CasellaDiTesto 26"/>
          <p:cNvSpPr txBox="1"/>
          <p:nvPr/>
        </p:nvSpPr>
        <p:spPr>
          <a:xfrm>
            <a:off x="9965614" y="2596837"/>
            <a:ext cx="6862553" cy="6746156"/>
          </a:xfrm>
          <a:prstGeom prst="rect">
            <a:avLst/>
          </a:prstGeom>
          <a:noFill/>
          <a:ln>
            <a:noFill/>
          </a:ln>
        </p:spPr>
        <p:txBody>
          <a:bodyPr vert="horz" wrap="square" lIns="130048" tIns="65024" rIns="130048" bIns="65024" rtlCol="0">
            <a:noAutofit/>
          </a:bodyPr>
          <a:lstStyle/>
          <a:p>
            <a:r>
              <a:rPr lang="it-IT" b="1" dirty="0" smtClean="0">
                <a:solidFill>
                  <a:srgbClr val="0070C0"/>
                </a:solidFill>
              </a:rPr>
              <a:t>A </a:t>
            </a:r>
            <a:r>
              <a:rPr lang="it-IT" b="1" dirty="0" err="1" smtClean="0">
                <a:solidFill>
                  <a:srgbClr val="0070C0"/>
                </a:solidFill>
              </a:rPr>
              <a:t>combined</a:t>
            </a:r>
            <a:r>
              <a:rPr lang="it-IT" b="1" dirty="0" smtClean="0">
                <a:solidFill>
                  <a:srgbClr val="0070C0"/>
                </a:solidFill>
              </a:rPr>
              <a:t> </a:t>
            </a:r>
            <a:r>
              <a:rPr lang="it-IT" b="1" dirty="0" err="1" smtClean="0">
                <a:solidFill>
                  <a:srgbClr val="0070C0"/>
                </a:solidFill>
              </a:rPr>
              <a:t>solution</a:t>
            </a:r>
            <a:r>
              <a:rPr lang="it-IT" b="1" dirty="0" smtClean="0">
                <a:solidFill>
                  <a:srgbClr val="0070C0"/>
                </a:solidFill>
              </a:rPr>
              <a:t>:</a:t>
            </a:r>
            <a:endParaRPr lang="it-IT" dirty="0" smtClean="0">
              <a:solidFill>
                <a:srgbClr val="080808"/>
              </a:solidFill>
            </a:endParaRPr>
          </a:p>
          <a:p>
            <a:endParaRPr lang="it-IT" sz="2400" dirty="0" smtClean="0">
              <a:solidFill>
                <a:srgbClr val="080808"/>
              </a:solidFill>
            </a:endParaRPr>
          </a:p>
          <a:p>
            <a:r>
              <a:rPr lang="it-IT" sz="2800" dirty="0" err="1" smtClean="0">
                <a:solidFill>
                  <a:srgbClr val="080808"/>
                </a:solidFill>
                <a:sym typeface="Wingdings" panose="05000000000000000000" pitchFamily="2" charset="2"/>
              </a:rPr>
              <a:t>We</a:t>
            </a:r>
            <a:r>
              <a:rPr lang="it-IT" sz="2800" dirty="0" smtClean="0">
                <a:solidFill>
                  <a:srgbClr val="080808"/>
                </a:solidFill>
                <a:sym typeface="Wingdings" panose="05000000000000000000" pitchFamily="2" charset="2"/>
              </a:rPr>
              <a:t> can divide the camber </a:t>
            </a:r>
            <a:r>
              <a:rPr lang="it-IT" sz="2800" dirty="0" err="1" smtClean="0">
                <a:solidFill>
                  <a:srgbClr val="080808"/>
                </a:solidFill>
                <a:sym typeface="Wingdings" panose="05000000000000000000" pitchFamily="2" charset="2"/>
              </a:rPr>
              <a:t>surface</a:t>
            </a:r>
            <a:r>
              <a:rPr lang="it-IT" sz="2800" dirty="0" smtClean="0">
                <a:solidFill>
                  <a:srgbClr val="080808"/>
                </a:solidFill>
                <a:sym typeface="Wingdings" panose="05000000000000000000" pitchFamily="2" charset="2"/>
              </a:rPr>
              <a:t> </a:t>
            </a:r>
            <a:r>
              <a:rPr lang="it-IT" sz="2800" dirty="0" err="1" smtClean="0">
                <a:solidFill>
                  <a:srgbClr val="080808"/>
                </a:solidFill>
                <a:sym typeface="Wingdings" panose="05000000000000000000" pitchFamily="2" charset="2"/>
              </a:rPr>
              <a:t>into</a:t>
            </a:r>
            <a:r>
              <a:rPr lang="it-IT" sz="2800" dirty="0" smtClean="0">
                <a:solidFill>
                  <a:srgbClr val="080808"/>
                </a:solidFill>
                <a:sym typeface="Wingdings" panose="05000000000000000000" pitchFamily="2" charset="2"/>
              </a:rPr>
              <a:t> </a:t>
            </a:r>
            <a:r>
              <a:rPr lang="it-IT" sz="2800" dirty="0" err="1" smtClean="0">
                <a:solidFill>
                  <a:srgbClr val="080808"/>
                </a:solidFill>
                <a:sym typeface="Wingdings" panose="05000000000000000000" pitchFamily="2" charset="2"/>
              </a:rPr>
              <a:t>segments</a:t>
            </a:r>
            <a:r>
              <a:rPr lang="it-IT" sz="2800" dirty="0" smtClean="0">
                <a:solidFill>
                  <a:srgbClr val="080808"/>
                </a:solidFill>
                <a:sym typeface="Wingdings" panose="05000000000000000000" pitchFamily="2" charset="2"/>
              </a:rPr>
              <a:t> and </a:t>
            </a:r>
            <a:r>
              <a:rPr lang="it-IT" sz="2800" dirty="0" err="1" smtClean="0">
                <a:solidFill>
                  <a:srgbClr val="080808"/>
                </a:solidFill>
                <a:sym typeface="Wingdings" panose="05000000000000000000" pitchFamily="2" charset="2"/>
              </a:rPr>
              <a:t>apply</a:t>
            </a:r>
            <a:r>
              <a:rPr lang="it-IT" sz="2800" dirty="0" smtClean="0">
                <a:solidFill>
                  <a:srgbClr val="080808"/>
                </a:solidFill>
                <a:sym typeface="Wingdings" panose="05000000000000000000" pitchFamily="2" charset="2"/>
              </a:rPr>
              <a:t> a </a:t>
            </a:r>
            <a:r>
              <a:rPr lang="it-IT" sz="2800" dirty="0" err="1" smtClean="0">
                <a:solidFill>
                  <a:srgbClr val="080808"/>
                </a:solidFill>
                <a:sym typeface="Wingdings" panose="05000000000000000000" pitchFamily="2" charset="2"/>
              </a:rPr>
              <a:t>given</a:t>
            </a:r>
            <a:r>
              <a:rPr lang="it-IT" sz="2800" dirty="0" smtClean="0">
                <a:solidFill>
                  <a:srgbClr val="080808"/>
                </a:solidFill>
                <a:sym typeface="Wingdings" panose="05000000000000000000" pitchFamily="2" charset="2"/>
              </a:rPr>
              <a:t> </a:t>
            </a:r>
            <a:r>
              <a:rPr lang="it-IT" sz="2800" dirty="0" err="1" smtClean="0">
                <a:solidFill>
                  <a:srgbClr val="080808"/>
                </a:solidFill>
                <a:sym typeface="Wingdings" panose="05000000000000000000" pitchFamily="2" charset="2"/>
              </a:rPr>
              <a:t>bias</a:t>
            </a:r>
            <a:r>
              <a:rPr lang="it-IT" sz="2800" dirty="0" smtClean="0">
                <a:solidFill>
                  <a:srgbClr val="080808"/>
                </a:solidFill>
                <a:sym typeface="Wingdings" panose="05000000000000000000" pitchFamily="2" charset="2"/>
              </a:rPr>
              <a:t> to </a:t>
            </a:r>
            <a:r>
              <a:rPr lang="it-IT" sz="2800" dirty="0" err="1" smtClean="0">
                <a:solidFill>
                  <a:srgbClr val="080808"/>
                </a:solidFill>
                <a:sym typeface="Wingdings" panose="05000000000000000000" pitchFamily="2" charset="2"/>
              </a:rPr>
              <a:t>each</a:t>
            </a:r>
            <a:r>
              <a:rPr lang="it-IT" sz="2800" dirty="0" smtClean="0">
                <a:solidFill>
                  <a:srgbClr val="080808"/>
                </a:solidFill>
                <a:sym typeface="Wingdings" panose="05000000000000000000" pitchFamily="2" charset="2"/>
              </a:rPr>
              <a:t> </a:t>
            </a:r>
            <a:r>
              <a:rPr lang="it-IT" sz="2800" dirty="0" err="1" smtClean="0">
                <a:solidFill>
                  <a:srgbClr val="080808"/>
                </a:solidFill>
                <a:sym typeface="Wingdings" panose="05000000000000000000" pitchFamily="2" charset="2"/>
              </a:rPr>
              <a:t>segment</a:t>
            </a:r>
            <a:r>
              <a:rPr lang="it-IT" sz="2800" dirty="0" smtClean="0">
                <a:solidFill>
                  <a:srgbClr val="080808"/>
                </a:solidFill>
                <a:sym typeface="Wingdings" panose="05000000000000000000" pitchFamily="2" charset="2"/>
              </a:rPr>
              <a:t> in </a:t>
            </a:r>
            <a:r>
              <a:rPr lang="it-IT" sz="2800" dirty="0" err="1" smtClean="0">
                <a:solidFill>
                  <a:srgbClr val="080808"/>
                </a:solidFill>
                <a:sym typeface="Wingdings" panose="05000000000000000000" pitchFamily="2" charset="2"/>
              </a:rPr>
              <a:t>order</a:t>
            </a:r>
            <a:r>
              <a:rPr lang="it-IT" sz="2800" dirty="0" smtClean="0">
                <a:solidFill>
                  <a:srgbClr val="080808"/>
                </a:solidFill>
                <a:sym typeface="Wingdings" panose="05000000000000000000" pitchFamily="2" charset="2"/>
              </a:rPr>
              <a:t> to reduce (&amp; monitor) </a:t>
            </a:r>
            <a:r>
              <a:rPr lang="it-IT" sz="2800" b="1" dirty="0" smtClean="0">
                <a:solidFill>
                  <a:srgbClr val="080808"/>
                </a:solidFill>
                <a:sym typeface="Wingdings" panose="05000000000000000000" pitchFamily="2" charset="2"/>
              </a:rPr>
              <a:t>plasma </a:t>
            </a:r>
            <a:r>
              <a:rPr lang="it-IT" sz="2800" b="1" dirty="0" err="1" smtClean="0">
                <a:solidFill>
                  <a:srgbClr val="080808"/>
                </a:solidFill>
                <a:sym typeface="Wingdings" panose="05000000000000000000" pitchFamily="2" charset="2"/>
              </a:rPr>
              <a:t>losses</a:t>
            </a:r>
            <a:endParaRPr lang="it-IT" sz="2800" b="1" dirty="0" smtClean="0">
              <a:solidFill>
                <a:srgbClr val="080808"/>
              </a:solidFill>
              <a:sym typeface="Wingdings" panose="05000000000000000000" pitchFamily="2" charset="2"/>
            </a:endParaRPr>
          </a:p>
          <a:p>
            <a:endParaRPr lang="it-IT" sz="2800" b="1" dirty="0" smtClean="0">
              <a:solidFill>
                <a:srgbClr val="080808"/>
              </a:solidFill>
              <a:sym typeface="Wingdings" panose="05000000000000000000" pitchFamily="2" charset="2"/>
            </a:endParaRPr>
          </a:p>
          <a:p>
            <a:endParaRPr lang="it-IT" sz="2800" b="1" dirty="0" smtClean="0">
              <a:solidFill>
                <a:srgbClr val="080808"/>
              </a:solidFill>
              <a:sym typeface="Wingdings" panose="05000000000000000000" pitchFamily="2" charset="2"/>
            </a:endParaRPr>
          </a:p>
          <a:p>
            <a:r>
              <a:rPr lang="it-IT" sz="2800" b="1" dirty="0" smtClean="0">
                <a:solidFill>
                  <a:srgbClr val="080808"/>
                </a:solidFill>
                <a:sym typeface="Wingdings" panose="05000000000000000000" pitchFamily="2" charset="2"/>
              </a:rPr>
              <a:t>A </a:t>
            </a:r>
            <a:r>
              <a:rPr lang="it-IT" sz="2800" b="1" dirty="0" err="1" smtClean="0">
                <a:solidFill>
                  <a:srgbClr val="080808"/>
                </a:solidFill>
                <a:sym typeface="Wingdings" panose="05000000000000000000" pitchFamily="2" charset="2"/>
              </a:rPr>
              <a:t>inner</a:t>
            </a:r>
            <a:r>
              <a:rPr lang="it-IT" sz="2800" b="1" dirty="0" smtClean="0">
                <a:solidFill>
                  <a:srgbClr val="080808"/>
                </a:solidFill>
                <a:sym typeface="Wingdings" panose="05000000000000000000" pitchFamily="2" charset="2"/>
              </a:rPr>
              <a:t> </a:t>
            </a:r>
            <a:r>
              <a:rPr lang="it-IT" sz="2800" b="1" dirty="0" err="1" smtClean="0">
                <a:solidFill>
                  <a:srgbClr val="080808"/>
                </a:solidFill>
                <a:sym typeface="Wingdings" panose="05000000000000000000" pitchFamily="2" charset="2"/>
              </a:rPr>
              <a:t>chamber</a:t>
            </a:r>
            <a:r>
              <a:rPr lang="it-IT" sz="2800" b="1" dirty="0" smtClean="0">
                <a:solidFill>
                  <a:srgbClr val="080808"/>
                </a:solidFill>
                <a:sym typeface="Wingdings" panose="05000000000000000000" pitchFamily="2" charset="2"/>
              </a:rPr>
              <a:t> made of </a:t>
            </a:r>
            <a:r>
              <a:rPr lang="it-IT" sz="2800" b="1" dirty="0" err="1" smtClean="0">
                <a:solidFill>
                  <a:srgbClr val="080808"/>
                </a:solidFill>
                <a:sym typeface="Wingdings" panose="05000000000000000000" pitchFamily="2" charset="2"/>
              </a:rPr>
              <a:t>aluminum</a:t>
            </a:r>
            <a:r>
              <a:rPr lang="it-IT" sz="2800" b="1" dirty="0" smtClean="0">
                <a:solidFill>
                  <a:srgbClr val="080808"/>
                </a:solidFill>
                <a:sym typeface="Wingdings" panose="05000000000000000000" pitchFamily="2" charset="2"/>
              </a:rPr>
              <a:t> </a:t>
            </a:r>
            <a:r>
              <a:rPr lang="it-IT" sz="2800" dirty="0" err="1" smtClean="0">
                <a:solidFill>
                  <a:srgbClr val="080808"/>
                </a:solidFill>
                <a:sym typeface="Wingdings" panose="05000000000000000000" pitchFamily="2" charset="2"/>
              </a:rPr>
              <a:t>is</a:t>
            </a:r>
            <a:r>
              <a:rPr lang="it-IT" sz="2800" dirty="0" smtClean="0">
                <a:solidFill>
                  <a:srgbClr val="080808"/>
                </a:solidFill>
                <a:sym typeface="Wingdings" panose="05000000000000000000" pitchFamily="2" charset="2"/>
              </a:rPr>
              <a:t> </a:t>
            </a:r>
            <a:r>
              <a:rPr lang="it-IT" sz="2800" dirty="0" err="1" smtClean="0">
                <a:solidFill>
                  <a:srgbClr val="080808"/>
                </a:solidFill>
                <a:sym typeface="Wingdings" panose="05000000000000000000" pitchFamily="2" charset="2"/>
              </a:rPr>
              <a:t>able</a:t>
            </a:r>
            <a:r>
              <a:rPr lang="it-IT" sz="2800" dirty="0" smtClean="0">
                <a:solidFill>
                  <a:srgbClr val="080808"/>
                </a:solidFill>
              </a:rPr>
              <a:t> </a:t>
            </a:r>
            <a:r>
              <a:rPr lang="it-IT" sz="2800" dirty="0">
                <a:solidFill>
                  <a:srgbClr val="080808"/>
                </a:solidFill>
              </a:rPr>
              <a:t>to </a:t>
            </a:r>
            <a:r>
              <a:rPr lang="it-IT" sz="2800" dirty="0" err="1">
                <a:solidFill>
                  <a:srgbClr val="080808"/>
                </a:solidFill>
              </a:rPr>
              <a:t>enhance</a:t>
            </a:r>
            <a:r>
              <a:rPr lang="it-IT" sz="2800" dirty="0">
                <a:solidFill>
                  <a:srgbClr val="080808"/>
                </a:solidFill>
              </a:rPr>
              <a:t> the </a:t>
            </a:r>
            <a:r>
              <a:rPr lang="it-IT" sz="2800" dirty="0" err="1">
                <a:solidFill>
                  <a:srgbClr val="080808"/>
                </a:solidFill>
              </a:rPr>
              <a:t>Charge</a:t>
            </a:r>
            <a:r>
              <a:rPr lang="it-IT" sz="2800" dirty="0">
                <a:solidFill>
                  <a:srgbClr val="080808"/>
                </a:solidFill>
              </a:rPr>
              <a:t> State Distribution </a:t>
            </a:r>
            <a:r>
              <a:rPr lang="it-IT" sz="2800" dirty="0" err="1">
                <a:solidFill>
                  <a:srgbClr val="080808"/>
                </a:solidFill>
              </a:rPr>
              <a:t>towards</a:t>
            </a:r>
            <a:r>
              <a:rPr lang="it-IT" sz="2800" dirty="0">
                <a:solidFill>
                  <a:srgbClr val="080808"/>
                </a:solidFill>
              </a:rPr>
              <a:t> </a:t>
            </a:r>
            <a:r>
              <a:rPr lang="it-IT" sz="2800" b="1" dirty="0" err="1">
                <a:solidFill>
                  <a:srgbClr val="080808"/>
                </a:solidFill>
              </a:rPr>
              <a:t>highly</a:t>
            </a:r>
            <a:r>
              <a:rPr lang="it-IT" sz="2800" b="1" dirty="0">
                <a:solidFill>
                  <a:srgbClr val="080808"/>
                </a:solidFill>
              </a:rPr>
              <a:t> </a:t>
            </a:r>
            <a:r>
              <a:rPr lang="it-IT" sz="2800" b="1" dirty="0" err="1">
                <a:solidFill>
                  <a:srgbClr val="080808"/>
                </a:solidFill>
              </a:rPr>
              <a:t>charged</a:t>
            </a:r>
            <a:r>
              <a:rPr lang="it-IT" sz="2800" b="1" dirty="0">
                <a:solidFill>
                  <a:srgbClr val="080808"/>
                </a:solidFill>
              </a:rPr>
              <a:t> </a:t>
            </a:r>
            <a:r>
              <a:rPr lang="it-IT" sz="2800" b="1" dirty="0" err="1" smtClean="0">
                <a:solidFill>
                  <a:srgbClr val="080808"/>
                </a:solidFill>
              </a:rPr>
              <a:t>ions</a:t>
            </a:r>
            <a:r>
              <a:rPr lang="it-IT" sz="2800" b="1" dirty="0" smtClean="0">
                <a:solidFill>
                  <a:srgbClr val="080808"/>
                </a:solidFill>
              </a:rPr>
              <a:t>. </a:t>
            </a:r>
            <a:r>
              <a:rPr lang="it-IT" sz="2800" b="1" dirty="0" err="1" smtClean="0">
                <a:solidFill>
                  <a:srgbClr val="080808"/>
                </a:solidFill>
              </a:rPr>
              <a:t>This</a:t>
            </a:r>
            <a:r>
              <a:rPr lang="it-IT" sz="2800" b="1" dirty="0" smtClean="0">
                <a:solidFill>
                  <a:srgbClr val="080808"/>
                </a:solidFill>
              </a:rPr>
              <a:t> </a:t>
            </a:r>
            <a:r>
              <a:rPr lang="it-IT" sz="2800" b="1" dirty="0" err="1" smtClean="0">
                <a:solidFill>
                  <a:srgbClr val="080808"/>
                </a:solidFill>
              </a:rPr>
              <a:t>because</a:t>
            </a:r>
            <a:r>
              <a:rPr lang="it-IT" sz="2800" b="1" dirty="0" smtClean="0">
                <a:solidFill>
                  <a:srgbClr val="080808"/>
                </a:solidFill>
              </a:rPr>
              <a:t> Al </a:t>
            </a:r>
            <a:r>
              <a:rPr lang="it-IT" sz="2800" dirty="0" err="1" smtClean="0">
                <a:solidFill>
                  <a:srgbClr val="080808"/>
                </a:solidFill>
              </a:rPr>
              <a:t>has</a:t>
            </a:r>
            <a:r>
              <a:rPr lang="it-IT" sz="2800" dirty="0" smtClean="0">
                <a:solidFill>
                  <a:srgbClr val="080808"/>
                </a:solidFill>
              </a:rPr>
              <a:t> </a:t>
            </a:r>
            <a:r>
              <a:rPr lang="it-IT" sz="2800" dirty="0">
                <a:solidFill>
                  <a:srgbClr val="080808"/>
                </a:solidFill>
              </a:rPr>
              <a:t>a </a:t>
            </a:r>
            <a:r>
              <a:rPr lang="it-IT" sz="2800" dirty="0" err="1">
                <a:solidFill>
                  <a:srgbClr val="080808"/>
                </a:solidFill>
              </a:rPr>
              <a:t>coefficient</a:t>
            </a:r>
            <a:r>
              <a:rPr lang="it-IT" sz="2800" dirty="0">
                <a:solidFill>
                  <a:srgbClr val="080808"/>
                </a:solidFill>
              </a:rPr>
              <a:t> of </a:t>
            </a:r>
            <a:r>
              <a:rPr lang="it-IT" sz="2800" dirty="0" err="1">
                <a:solidFill>
                  <a:srgbClr val="080808"/>
                </a:solidFill>
              </a:rPr>
              <a:t>secondary</a:t>
            </a:r>
            <a:r>
              <a:rPr lang="it-IT" sz="2800" dirty="0">
                <a:solidFill>
                  <a:srgbClr val="080808"/>
                </a:solidFill>
              </a:rPr>
              <a:t> electron </a:t>
            </a:r>
            <a:r>
              <a:rPr lang="it-IT" sz="2800" dirty="0" err="1" smtClean="0">
                <a:solidFill>
                  <a:srgbClr val="080808"/>
                </a:solidFill>
              </a:rPr>
              <a:t>emission</a:t>
            </a:r>
            <a:r>
              <a:rPr lang="it-IT" sz="2800" dirty="0" smtClean="0">
                <a:solidFill>
                  <a:srgbClr val="080808"/>
                </a:solidFill>
              </a:rPr>
              <a:t> </a:t>
            </a:r>
            <a:r>
              <a:rPr lang="it-IT" sz="2800" dirty="0" err="1" smtClean="0">
                <a:solidFill>
                  <a:srgbClr val="080808"/>
                </a:solidFill>
              </a:rPr>
              <a:t>greater</a:t>
            </a:r>
            <a:r>
              <a:rPr lang="it-IT" sz="2800" dirty="0" smtClean="0">
                <a:solidFill>
                  <a:srgbClr val="080808"/>
                </a:solidFill>
              </a:rPr>
              <a:t> </a:t>
            </a:r>
            <a:r>
              <a:rPr lang="it-IT" sz="2800" dirty="0" err="1">
                <a:solidFill>
                  <a:srgbClr val="080808"/>
                </a:solidFill>
              </a:rPr>
              <a:t>than</a:t>
            </a:r>
            <a:r>
              <a:rPr lang="it-IT" sz="2800" dirty="0">
                <a:solidFill>
                  <a:srgbClr val="080808"/>
                </a:solidFill>
              </a:rPr>
              <a:t> 1 (electron </a:t>
            </a:r>
            <a:r>
              <a:rPr lang="it-IT" sz="2800" dirty="0" err="1">
                <a:solidFill>
                  <a:srgbClr val="080808"/>
                </a:solidFill>
              </a:rPr>
              <a:t>donor</a:t>
            </a:r>
            <a:r>
              <a:rPr lang="it-IT" sz="2800" dirty="0" smtClean="0">
                <a:solidFill>
                  <a:srgbClr val="080808"/>
                </a:solidFill>
              </a:rPr>
              <a:t>) for a large </a:t>
            </a:r>
            <a:r>
              <a:rPr lang="it-IT" sz="2800" dirty="0" err="1" smtClean="0">
                <a:solidFill>
                  <a:srgbClr val="080808"/>
                </a:solidFill>
              </a:rPr>
              <a:t>energy</a:t>
            </a:r>
            <a:r>
              <a:rPr lang="it-IT" sz="2800" dirty="0" smtClean="0">
                <a:solidFill>
                  <a:srgbClr val="080808"/>
                </a:solidFill>
              </a:rPr>
              <a:t> </a:t>
            </a:r>
            <a:r>
              <a:rPr lang="it-IT" sz="2800" dirty="0" err="1" smtClean="0">
                <a:solidFill>
                  <a:srgbClr val="080808"/>
                </a:solidFill>
              </a:rPr>
              <a:t>range</a:t>
            </a:r>
            <a:r>
              <a:rPr lang="it-IT" sz="2800" dirty="0" smtClean="0">
                <a:solidFill>
                  <a:srgbClr val="080808"/>
                </a:solidFill>
              </a:rPr>
              <a:t> of </a:t>
            </a:r>
            <a:r>
              <a:rPr lang="it-IT" sz="2800" dirty="0" err="1" smtClean="0">
                <a:solidFill>
                  <a:srgbClr val="080808"/>
                </a:solidFill>
              </a:rPr>
              <a:t>impinging</a:t>
            </a:r>
            <a:r>
              <a:rPr lang="it-IT" sz="2800" dirty="0" smtClean="0">
                <a:solidFill>
                  <a:srgbClr val="080808"/>
                </a:solidFill>
              </a:rPr>
              <a:t> </a:t>
            </a:r>
            <a:r>
              <a:rPr lang="it-IT" sz="2800" dirty="0" err="1" smtClean="0">
                <a:solidFill>
                  <a:srgbClr val="080808"/>
                </a:solidFill>
              </a:rPr>
              <a:t>electrons</a:t>
            </a:r>
            <a:endParaRPr lang="it-IT" sz="2800" b="1" dirty="0">
              <a:solidFill>
                <a:srgbClr val="080808"/>
              </a:solidFill>
            </a:endParaRPr>
          </a:p>
          <a:p>
            <a:pPr marL="342900" indent="-342900">
              <a:buFont typeface="Wingdings" panose="05000000000000000000" pitchFamily="2" charset="2"/>
              <a:buChar char="è"/>
            </a:pPr>
            <a:endParaRPr lang="it-IT" sz="2800" b="1" dirty="0" smtClean="0">
              <a:solidFill>
                <a:srgbClr val="080808"/>
              </a:solidFill>
              <a:sym typeface="Wingdings" panose="05000000000000000000" pitchFamily="2" charset="2"/>
            </a:endParaRPr>
          </a:p>
          <a:p>
            <a:pPr marL="342900" indent="-342900">
              <a:buFont typeface="Wingdings" panose="05000000000000000000" pitchFamily="2" charset="2"/>
              <a:buChar char="è"/>
            </a:pPr>
            <a:endParaRPr lang="it-IT" sz="2800" b="1" dirty="0">
              <a:solidFill>
                <a:srgbClr val="080808"/>
              </a:solidFill>
              <a:sym typeface="Wingdings" panose="05000000000000000000" pitchFamily="2" charset="2"/>
            </a:endParaRPr>
          </a:p>
          <a:p>
            <a:pPr marL="342900" indent="-342900">
              <a:buFont typeface="Wingdings" panose="05000000000000000000" pitchFamily="2" charset="2"/>
              <a:buChar char="è"/>
            </a:pPr>
            <a:endParaRPr lang="it-IT" sz="2800" b="1" dirty="0">
              <a:solidFill>
                <a:srgbClr val="080808"/>
              </a:solidFill>
              <a:sym typeface="Wingdings" panose="05000000000000000000" pitchFamily="2" charset="2"/>
            </a:endParaRPr>
          </a:p>
          <a:p>
            <a:endParaRPr lang="it-IT" sz="2800" b="1" dirty="0" smtClean="0">
              <a:solidFill>
                <a:srgbClr val="002060"/>
              </a:solidFill>
            </a:endParaRPr>
          </a:p>
        </p:txBody>
      </p:sp>
      <p:sp>
        <p:nvSpPr>
          <p:cNvPr id="31" name="Numero diapositiva"/>
          <p:cNvSpPr>
            <a:spLocks noGrp="1"/>
          </p:cNvSpPr>
          <p:nvPr>
            <p:ph type="sldNum" sz="quarter" idx="4294967295"/>
          </p:nvPr>
        </p:nvSpPr>
        <p:spPr>
          <a:xfrm>
            <a:off x="7755805" y="9387457"/>
            <a:ext cx="862468" cy="308086"/>
          </a:xfrm>
          <a:extLst>
            <a:ext uri="{C572A759-6A51-4108-AA02-DFA0A04FC94B}"/>
          </a:extLst>
        </p:spPr>
        <p:txBody>
          <a:bodyPr/>
          <a:lstStyle/>
          <a:p>
            <a:pPr>
              <a:defRPr/>
            </a:pPr>
            <a:endParaRPr dirty="0"/>
          </a:p>
        </p:txBody>
      </p:sp>
      <p:sp>
        <p:nvSpPr>
          <p:cNvPr id="3" name="CasellaDiTesto 2"/>
          <p:cNvSpPr txBox="1"/>
          <p:nvPr/>
        </p:nvSpPr>
        <p:spPr>
          <a:xfrm>
            <a:off x="829458" y="2596837"/>
            <a:ext cx="6293940" cy="6381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rgbClr val="FF0000"/>
                </a:solidFill>
                <a:effectLst/>
                <a:uFillTx/>
                <a:latin typeface="+mn-lt"/>
                <a:ea typeface="+mn-ea"/>
                <a:cs typeface="+mn-cs"/>
                <a:sym typeface="Palatino"/>
              </a:rPr>
              <a:t>Problems that should be cured:</a:t>
            </a:r>
          </a:p>
          <a:p>
            <a:pPr marL="0" marR="0" indent="0" algn="just" defTabSz="584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smtClean="0">
              <a:ln>
                <a:noFill/>
              </a:ln>
              <a:solidFill>
                <a:srgbClr val="546056"/>
              </a:solidFill>
              <a:effectLst/>
              <a:uFillTx/>
              <a:latin typeface="+mn-lt"/>
              <a:ea typeface="+mn-ea"/>
              <a:cs typeface="+mn-cs"/>
              <a:sym typeface="Palatino"/>
            </a:endParaRPr>
          </a:p>
          <a:p>
            <a:pPr marL="457200" marR="0" indent="-457200"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smtClean="0">
                <a:solidFill>
                  <a:srgbClr val="002060"/>
                </a:solidFill>
                <a:latin typeface="+mn-lt"/>
                <a:ea typeface="+mn-ea"/>
                <a:cs typeface="+mn-cs"/>
              </a:rPr>
              <a:t>An efficient plasma magnetic trap should have small losses along radial (ions) and axial (electrons) components. However, imperfections in the magnetic trap produce </a:t>
            </a:r>
            <a:r>
              <a:rPr lang="en-GB" sz="2800" b="1" dirty="0" smtClean="0">
                <a:solidFill>
                  <a:srgbClr val="002060"/>
                </a:solidFill>
                <a:latin typeface="+mn-lt"/>
                <a:ea typeface="+mn-ea"/>
                <a:cs typeface="+mn-cs"/>
              </a:rPr>
              <a:t>plasma losses</a:t>
            </a:r>
            <a:r>
              <a:rPr lang="en-GB" sz="2800" dirty="0" smtClean="0">
                <a:solidFill>
                  <a:srgbClr val="002060"/>
                </a:solidFill>
                <a:latin typeface="+mn-lt"/>
                <a:ea typeface="+mn-ea"/>
                <a:cs typeface="+mn-cs"/>
              </a:rPr>
              <a:t>.</a:t>
            </a:r>
          </a:p>
          <a:p>
            <a:pPr marR="0" algn="just" defTabSz="584200" rtl="0" fontAlgn="auto" latinLnBrk="0" hangingPunct="0">
              <a:lnSpc>
                <a:spcPct val="100000"/>
              </a:lnSpc>
              <a:spcBef>
                <a:spcPts val="0"/>
              </a:spcBef>
              <a:spcAft>
                <a:spcPts val="0"/>
              </a:spcAft>
              <a:buClrTx/>
              <a:buSzTx/>
              <a:tabLst/>
            </a:pPr>
            <a:endParaRPr lang="en-GB" sz="2800" dirty="0" smtClean="0">
              <a:solidFill>
                <a:srgbClr val="002060"/>
              </a:solidFill>
              <a:latin typeface="+mn-lt"/>
              <a:ea typeface="+mn-ea"/>
              <a:cs typeface="+mn-cs"/>
            </a:endParaRPr>
          </a:p>
          <a:p>
            <a:pPr marL="457200" indent="-457200" algn="just" fontAlgn="auto" hangingPunct="0">
              <a:spcBef>
                <a:spcPts val="0"/>
              </a:spcBef>
              <a:spcAft>
                <a:spcPts val="0"/>
              </a:spcAft>
              <a:buFont typeface="Arial" panose="020B0604020202020204" pitchFamily="34" charset="0"/>
              <a:buChar char="•"/>
            </a:pPr>
            <a:r>
              <a:rPr lang="en-GB" sz="2800" dirty="0" smtClean="0">
                <a:solidFill>
                  <a:srgbClr val="002060"/>
                </a:solidFill>
              </a:rPr>
              <a:t>We would be able to enhance plasma charge </a:t>
            </a:r>
            <a:r>
              <a:rPr lang="en-GB" sz="2800" dirty="0">
                <a:solidFill>
                  <a:srgbClr val="002060"/>
                </a:solidFill>
              </a:rPr>
              <a:t>state distribution towards highly charged </a:t>
            </a:r>
            <a:r>
              <a:rPr lang="en-GB" sz="2800" dirty="0" smtClean="0">
                <a:solidFill>
                  <a:srgbClr val="002060"/>
                </a:solidFill>
              </a:rPr>
              <a:t>ions</a:t>
            </a:r>
            <a:endParaRPr lang="en-GB" sz="2800" dirty="0" smtClean="0">
              <a:solidFill>
                <a:srgbClr val="002060"/>
              </a:solidFill>
              <a:latin typeface="+mn-lt"/>
              <a:ea typeface="+mn-ea"/>
              <a:cs typeface="+mn-cs"/>
            </a:endParaRPr>
          </a:p>
          <a:p>
            <a:pPr marL="457200" marR="0" indent="-457200" algn="just"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3200" b="0" i="0" u="none" strike="noStrike" cap="none" spc="0" normalizeH="0" baseline="0" dirty="0" smtClean="0">
              <a:ln>
                <a:noFill/>
              </a:ln>
              <a:solidFill>
                <a:srgbClr val="546056"/>
              </a:solidFill>
              <a:effectLst/>
              <a:uFillTx/>
              <a:latin typeface="+mn-lt"/>
              <a:ea typeface="+mn-ea"/>
              <a:cs typeface="+mn-cs"/>
              <a:sym typeface="Palatino"/>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
        <p:nvSpPr>
          <p:cNvPr id="6" name="Freccia a destra 5"/>
          <p:cNvSpPr/>
          <p:nvPr/>
        </p:nvSpPr>
        <p:spPr>
          <a:xfrm>
            <a:off x="8069179" y="4028553"/>
            <a:ext cx="1299410" cy="1203158"/>
          </a:xfrm>
          <a:prstGeom prst="rightArrow">
            <a:avLst/>
          </a:prstGeom>
          <a:blipFill rotWithShape="1">
            <a:blip r:embed="rId3"/>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a:ln>
                <a:noFill/>
              </a:ln>
              <a:solidFill>
                <a:srgbClr val="F6F8EB"/>
              </a:solidFill>
              <a:effectLst/>
              <a:uFillTx/>
              <a:latin typeface="+mn-lt"/>
              <a:ea typeface="+mn-ea"/>
              <a:cs typeface="+mn-cs"/>
              <a:sym typeface="Palatino"/>
            </a:endParaRPr>
          </a:p>
        </p:txBody>
      </p:sp>
      <p:sp>
        <p:nvSpPr>
          <p:cNvPr id="12" name="Freccia a destra 11"/>
          <p:cNvSpPr/>
          <p:nvPr/>
        </p:nvSpPr>
        <p:spPr>
          <a:xfrm>
            <a:off x="8069179" y="6458932"/>
            <a:ext cx="1299410" cy="1203158"/>
          </a:xfrm>
          <a:prstGeom prst="rightArrow">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a:ln>
                <a:noFill/>
              </a:ln>
              <a:solidFill>
                <a:srgbClr val="F6F8EB"/>
              </a:solidFill>
              <a:effectLst/>
              <a:uFillTx/>
              <a:latin typeface="+mn-lt"/>
              <a:ea typeface="+mn-ea"/>
              <a:cs typeface="+mn-cs"/>
              <a:sym typeface="Palatino"/>
            </a:endParaRPr>
          </a:p>
        </p:txBody>
      </p:sp>
      <p:sp>
        <p:nvSpPr>
          <p:cNvPr id="16" name="CasellaDiTesto 15">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18" name="Immagine 17"/>
          <p:cNvPicPr>
            <a:picLocks noChangeAspect="1"/>
          </p:cNvPicPr>
          <p:nvPr/>
        </p:nvPicPr>
        <p:blipFill>
          <a:blip r:embed="rId5"/>
          <a:stretch>
            <a:fillRect/>
          </a:stretch>
        </p:blipFill>
        <p:spPr>
          <a:xfrm>
            <a:off x="14583933" y="1"/>
            <a:ext cx="2756330" cy="1856270"/>
          </a:xfrm>
          <a:prstGeom prst="rect">
            <a:avLst/>
          </a:prstGeom>
        </p:spPr>
      </p:pic>
    </p:spTree>
    <p:extLst>
      <p:ext uri="{BB962C8B-B14F-4D97-AF65-F5344CB8AC3E}">
        <p14:creationId xmlns:p14="http://schemas.microsoft.com/office/powerpoint/2010/main" val="73280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A59D1-282F-1B4C-8AC9-045DFEFF4652}"/>
              </a:ext>
            </a:extLst>
          </p:cNvPr>
          <p:cNvSpPr>
            <a:spLocks noGrp="1"/>
          </p:cNvSpPr>
          <p:nvPr>
            <p:ph type="ctrTitle" idx="4294967295"/>
          </p:nvPr>
        </p:nvSpPr>
        <p:spPr>
          <a:xfrm>
            <a:off x="2417826" y="126919"/>
            <a:ext cx="11755037" cy="993511"/>
          </a:xfrm>
        </p:spPr>
        <p:txBody>
          <a:bodyPr>
            <a:normAutofit/>
          </a:bodyPr>
          <a:lstStyle/>
          <a:p>
            <a:pPr algn="ctr"/>
            <a:r>
              <a:rPr lang="en-GB" sz="4000" b="1" dirty="0" smtClean="0">
                <a:solidFill>
                  <a:srgbClr val="002060"/>
                </a:solidFill>
              </a:rPr>
              <a:t>General features of the plasma chamber</a:t>
            </a:r>
            <a:endParaRPr lang="en-GB" sz="4000" b="1" dirty="0">
              <a:solidFill>
                <a:srgbClr val="002060"/>
              </a:solidFill>
            </a:endParaRPr>
          </a:p>
        </p:txBody>
      </p:sp>
      <p:sp>
        <p:nvSpPr>
          <p:cNvPr id="31" name="Numero diapositiva"/>
          <p:cNvSpPr>
            <a:spLocks noGrp="1"/>
          </p:cNvSpPr>
          <p:nvPr>
            <p:ph type="sldNum" sz="quarter" idx="4294967295"/>
          </p:nvPr>
        </p:nvSpPr>
        <p:spPr>
          <a:xfrm>
            <a:off x="7755805" y="9387457"/>
            <a:ext cx="862468" cy="308086"/>
          </a:xfrm>
          <a:extLst>
            <a:ext uri="{C572A759-6A51-4108-AA02-DFA0A04FC94B}"/>
          </a:extLst>
        </p:spPr>
        <p:txBody>
          <a:bodyPr/>
          <a:lstStyle/>
          <a:p>
            <a:pPr>
              <a:defRPr/>
            </a:pPr>
            <a:endParaRPr dirty="0"/>
          </a:p>
        </p:txBody>
      </p:sp>
      <p:sp>
        <p:nvSpPr>
          <p:cNvPr id="9" name="CasellaDiTesto 8"/>
          <p:cNvSpPr txBox="1"/>
          <p:nvPr/>
        </p:nvSpPr>
        <p:spPr>
          <a:xfrm>
            <a:off x="750136" y="3206479"/>
            <a:ext cx="6038921" cy="5890432"/>
          </a:xfrm>
          <a:prstGeom prst="rect">
            <a:avLst/>
          </a:prstGeom>
          <a:noFill/>
          <a:ln>
            <a:noFill/>
          </a:ln>
        </p:spPr>
        <p:txBody>
          <a:bodyPr vert="horz" wrap="square" lIns="130048" tIns="65024" rIns="130048" bIns="65024" rtlCol="0">
            <a:noAutofit/>
          </a:bodyPr>
          <a:lstStyle/>
          <a:p>
            <a:pPr algn="just"/>
            <a:r>
              <a:rPr lang="en-GB" sz="2400" dirty="0">
                <a:solidFill>
                  <a:srgbClr val="080808"/>
                </a:solidFill>
              </a:rPr>
              <a:t>A</a:t>
            </a:r>
            <a:r>
              <a:rPr lang="en-GB" sz="2400" dirty="0" smtClean="0">
                <a:solidFill>
                  <a:srgbClr val="080808"/>
                </a:solidFill>
              </a:rPr>
              <a:t> </a:t>
            </a:r>
            <a:r>
              <a:rPr lang="en-GB" sz="2400" b="1" dirty="0">
                <a:solidFill>
                  <a:srgbClr val="080808"/>
                </a:solidFill>
              </a:rPr>
              <a:t>stainless </a:t>
            </a:r>
            <a:r>
              <a:rPr lang="en-GB" sz="2400" b="1" dirty="0" smtClean="0">
                <a:solidFill>
                  <a:srgbClr val="080808"/>
                </a:solidFill>
              </a:rPr>
              <a:t>steel</a:t>
            </a:r>
            <a:r>
              <a:rPr lang="en-GB" sz="2400" dirty="0" smtClean="0">
                <a:solidFill>
                  <a:srgbClr val="080808"/>
                </a:solidFill>
              </a:rPr>
              <a:t> </a:t>
            </a:r>
            <a:r>
              <a:rPr lang="en-GB" sz="2400" b="1" dirty="0" smtClean="0">
                <a:solidFill>
                  <a:srgbClr val="080808"/>
                </a:solidFill>
              </a:rPr>
              <a:t>cylinder </a:t>
            </a:r>
            <a:r>
              <a:rPr lang="en-GB" sz="2400" dirty="0">
                <a:solidFill>
                  <a:srgbClr val="080808"/>
                </a:solidFill>
              </a:rPr>
              <a:t>and </a:t>
            </a:r>
            <a:r>
              <a:rPr lang="en-GB" sz="2400" b="1" dirty="0" smtClean="0">
                <a:solidFill>
                  <a:srgbClr val="080808"/>
                </a:solidFill>
              </a:rPr>
              <a:t>two end-caps</a:t>
            </a:r>
            <a:r>
              <a:rPr lang="en-GB" sz="2400" dirty="0" smtClean="0">
                <a:solidFill>
                  <a:srgbClr val="080808"/>
                </a:solidFill>
              </a:rPr>
              <a:t>: 300 </a:t>
            </a:r>
            <a:r>
              <a:rPr lang="en-GB" sz="2400" dirty="0">
                <a:solidFill>
                  <a:srgbClr val="080808"/>
                </a:solidFill>
              </a:rPr>
              <a:t>mm outer diameter, 700 mm </a:t>
            </a:r>
            <a:r>
              <a:rPr lang="en-GB" sz="2400" dirty="0" smtClean="0">
                <a:solidFill>
                  <a:srgbClr val="080808"/>
                </a:solidFill>
              </a:rPr>
              <a:t>length, 10 mm thickness</a:t>
            </a:r>
            <a:r>
              <a:rPr lang="en-GB" sz="2400" dirty="0">
                <a:solidFill>
                  <a:srgbClr val="080808"/>
                </a:solidFill>
              </a:rPr>
              <a:t>. </a:t>
            </a:r>
            <a:r>
              <a:rPr lang="en-GB" sz="2400" dirty="0" smtClean="0">
                <a:solidFill>
                  <a:srgbClr val="080808"/>
                </a:solidFill>
              </a:rPr>
              <a:t>Strong </a:t>
            </a:r>
            <a:r>
              <a:rPr lang="en-GB" sz="2400" dirty="0">
                <a:solidFill>
                  <a:srgbClr val="080808"/>
                </a:solidFill>
              </a:rPr>
              <a:t>structure </a:t>
            </a:r>
            <a:r>
              <a:rPr lang="en-GB" sz="2400" dirty="0" smtClean="0">
                <a:solidFill>
                  <a:srgbClr val="080808"/>
                </a:solidFill>
              </a:rPr>
              <a:t>with mechanical </a:t>
            </a:r>
            <a:r>
              <a:rPr lang="en-GB" sz="2400" dirty="0">
                <a:solidFill>
                  <a:srgbClr val="080808"/>
                </a:solidFill>
              </a:rPr>
              <a:t>strength </a:t>
            </a:r>
            <a:r>
              <a:rPr lang="en-GB" sz="2400" dirty="0" smtClean="0">
                <a:solidFill>
                  <a:srgbClr val="080808"/>
                </a:solidFill>
              </a:rPr>
              <a:t>and rigidity to </a:t>
            </a:r>
            <a:r>
              <a:rPr lang="en-GB" sz="2400" dirty="0">
                <a:solidFill>
                  <a:srgbClr val="080808"/>
                </a:solidFill>
              </a:rPr>
              <a:t>connect </a:t>
            </a:r>
            <a:r>
              <a:rPr lang="en-GB" sz="2400" dirty="0" smtClean="0">
                <a:solidFill>
                  <a:srgbClr val="080808"/>
                </a:solidFill>
              </a:rPr>
              <a:t>many devices</a:t>
            </a:r>
            <a:r>
              <a:rPr lang="en-GB" sz="2400" dirty="0">
                <a:solidFill>
                  <a:srgbClr val="080808"/>
                </a:solidFill>
              </a:rPr>
              <a:t> </a:t>
            </a:r>
            <a:r>
              <a:rPr lang="en-GB" sz="2400" dirty="0" smtClean="0">
                <a:solidFill>
                  <a:srgbClr val="080808"/>
                </a:solidFill>
              </a:rPr>
              <a:t>through “holes”.</a:t>
            </a:r>
            <a:endParaRPr lang="it-IT" sz="2400" b="1" dirty="0">
              <a:solidFill>
                <a:srgbClr val="080808"/>
              </a:solidFill>
            </a:endParaRPr>
          </a:p>
        </p:txBody>
      </p:sp>
      <p:pic>
        <p:nvPicPr>
          <p:cNvPr id="10" name="Immagine 9"/>
          <p:cNvPicPr>
            <a:picLocks noChangeAspect="1"/>
          </p:cNvPicPr>
          <p:nvPr/>
        </p:nvPicPr>
        <p:blipFill>
          <a:blip r:embed="rId3"/>
          <a:stretch>
            <a:fillRect/>
          </a:stretch>
        </p:blipFill>
        <p:spPr>
          <a:xfrm>
            <a:off x="682721" y="5233112"/>
            <a:ext cx="4542765" cy="3617716"/>
          </a:xfrm>
          <a:prstGeom prst="rect">
            <a:avLst/>
          </a:prstGeom>
        </p:spPr>
      </p:pic>
      <p:sp>
        <p:nvSpPr>
          <p:cNvPr id="3" name="Rettangolo 2"/>
          <p:cNvSpPr/>
          <p:nvPr/>
        </p:nvSpPr>
        <p:spPr>
          <a:xfrm>
            <a:off x="1940632" y="1810530"/>
            <a:ext cx="12492813" cy="584775"/>
          </a:xfrm>
          <a:prstGeom prst="rect">
            <a:avLst/>
          </a:prstGeom>
        </p:spPr>
        <p:txBody>
          <a:bodyPr wrap="square">
            <a:spAutoFit/>
          </a:bodyPr>
          <a:lstStyle/>
          <a:p>
            <a:pPr algn="ctr"/>
            <a:r>
              <a:rPr lang="en-GB" dirty="0">
                <a:solidFill>
                  <a:srgbClr val="002060"/>
                </a:solidFill>
              </a:rPr>
              <a:t>The PANDORA </a:t>
            </a:r>
            <a:r>
              <a:rPr lang="en-GB" dirty="0" smtClean="0">
                <a:solidFill>
                  <a:srgbClr val="002060"/>
                </a:solidFill>
              </a:rPr>
              <a:t>plasma </a:t>
            </a:r>
            <a:r>
              <a:rPr lang="en-GB" dirty="0">
                <a:solidFill>
                  <a:srgbClr val="002060"/>
                </a:solidFill>
              </a:rPr>
              <a:t>chamber consists of two </a:t>
            </a:r>
            <a:r>
              <a:rPr lang="en-GB" dirty="0" smtClean="0">
                <a:solidFill>
                  <a:srgbClr val="002060"/>
                </a:solidFill>
              </a:rPr>
              <a:t>parts</a:t>
            </a:r>
          </a:p>
        </p:txBody>
      </p:sp>
      <p:sp>
        <p:nvSpPr>
          <p:cNvPr id="11" name="Rettangolo 10"/>
          <p:cNvSpPr/>
          <p:nvPr/>
        </p:nvSpPr>
        <p:spPr>
          <a:xfrm>
            <a:off x="682721" y="2705075"/>
            <a:ext cx="3904615" cy="584775"/>
          </a:xfrm>
          <a:prstGeom prst="rect">
            <a:avLst/>
          </a:prstGeom>
        </p:spPr>
        <p:txBody>
          <a:bodyPr wrap="square">
            <a:spAutoFit/>
          </a:bodyPr>
          <a:lstStyle/>
          <a:p>
            <a:r>
              <a:rPr lang="en-GB" dirty="0" smtClean="0">
                <a:solidFill>
                  <a:srgbClr val="002060"/>
                </a:solidFill>
              </a:rPr>
              <a:t>The MAIN chamber:</a:t>
            </a:r>
            <a:endParaRPr lang="en-GB" dirty="0"/>
          </a:p>
        </p:txBody>
      </p:sp>
      <p:sp>
        <p:nvSpPr>
          <p:cNvPr id="15" name="Rettangolo 14"/>
          <p:cNvSpPr/>
          <p:nvPr/>
        </p:nvSpPr>
        <p:spPr>
          <a:xfrm>
            <a:off x="7592760" y="2705074"/>
            <a:ext cx="5275747" cy="584775"/>
          </a:xfrm>
          <a:prstGeom prst="rect">
            <a:avLst/>
          </a:prstGeom>
        </p:spPr>
        <p:txBody>
          <a:bodyPr wrap="square">
            <a:spAutoFit/>
          </a:bodyPr>
          <a:lstStyle/>
          <a:p>
            <a:r>
              <a:rPr lang="en-GB" dirty="0" smtClean="0">
                <a:solidFill>
                  <a:srgbClr val="002060"/>
                </a:solidFill>
              </a:rPr>
              <a:t>The INNER active chamber:</a:t>
            </a:r>
            <a:endParaRPr lang="en-GB" dirty="0"/>
          </a:p>
        </p:txBody>
      </p:sp>
      <p:sp>
        <p:nvSpPr>
          <p:cNvPr id="16" name="CasellaDiTesto 15"/>
          <p:cNvSpPr txBox="1"/>
          <p:nvPr/>
        </p:nvSpPr>
        <p:spPr>
          <a:xfrm>
            <a:off x="7654680" y="3289849"/>
            <a:ext cx="9546517" cy="1003405"/>
          </a:xfrm>
          <a:prstGeom prst="rect">
            <a:avLst/>
          </a:prstGeom>
          <a:noFill/>
          <a:ln>
            <a:noFill/>
          </a:ln>
        </p:spPr>
        <p:txBody>
          <a:bodyPr vert="horz" wrap="square" lIns="130048" tIns="65024" rIns="130048" bIns="65024" rtlCol="0">
            <a:noAutofit/>
          </a:bodyPr>
          <a:lstStyle/>
          <a:p>
            <a:pPr algn="just"/>
            <a:r>
              <a:rPr lang="en-GB" sz="2400" b="1" dirty="0" err="1" smtClean="0">
                <a:solidFill>
                  <a:srgbClr val="080808"/>
                </a:solidFill>
              </a:rPr>
              <a:t>Aluminum</a:t>
            </a:r>
            <a:r>
              <a:rPr lang="en-GB" sz="2400" b="1" dirty="0" smtClean="0">
                <a:solidFill>
                  <a:srgbClr val="080808"/>
                </a:solidFill>
              </a:rPr>
              <a:t> elements</a:t>
            </a:r>
            <a:r>
              <a:rPr lang="en-GB" sz="2400" dirty="0" smtClean="0">
                <a:solidFill>
                  <a:srgbClr val="080808"/>
                </a:solidFill>
              </a:rPr>
              <a:t>: 30 tails (5 axial x 6 radial), 3 mm thickness. Each element has a variable bias.</a:t>
            </a:r>
            <a:endParaRPr lang="it-IT" sz="2400" b="1" dirty="0">
              <a:solidFill>
                <a:srgbClr val="080808"/>
              </a:solidFill>
            </a:endParaRPr>
          </a:p>
        </p:txBody>
      </p:sp>
      <p:grpSp>
        <p:nvGrpSpPr>
          <p:cNvPr id="22" name="Gruppo 21"/>
          <p:cNvGrpSpPr/>
          <p:nvPr/>
        </p:nvGrpSpPr>
        <p:grpSpPr>
          <a:xfrm>
            <a:off x="12718109" y="5465402"/>
            <a:ext cx="3956932" cy="3385426"/>
            <a:chOff x="12718109" y="5465402"/>
            <a:chExt cx="3956932" cy="3385426"/>
          </a:xfrm>
        </p:grpSpPr>
        <p:pic>
          <p:nvPicPr>
            <p:cNvPr id="6" name="Immagine 5"/>
            <p:cNvPicPr>
              <a:picLocks noChangeAspect="1"/>
            </p:cNvPicPr>
            <p:nvPr/>
          </p:nvPicPr>
          <p:blipFill>
            <a:blip r:embed="rId4"/>
            <a:stretch>
              <a:fillRect/>
            </a:stretch>
          </p:blipFill>
          <p:spPr>
            <a:xfrm>
              <a:off x="12718109" y="6368088"/>
              <a:ext cx="3956932" cy="2482740"/>
            </a:xfrm>
            <a:prstGeom prst="rect">
              <a:avLst/>
            </a:prstGeom>
          </p:spPr>
        </p:pic>
        <p:sp>
          <p:nvSpPr>
            <p:cNvPr id="7" name="CasellaDiTesto 6"/>
            <p:cNvSpPr txBox="1"/>
            <p:nvPr/>
          </p:nvSpPr>
          <p:spPr>
            <a:xfrm>
              <a:off x="13282863" y="5465402"/>
              <a:ext cx="293570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80808"/>
                  </a:solidFill>
                  <a:effectLst/>
                  <a:uFillTx/>
                  <a:latin typeface="+mn-lt"/>
                  <a:ea typeface="+mn-ea"/>
                  <a:cs typeface="+mn-cs"/>
                  <a:sym typeface="Palatino"/>
                </a:rPr>
                <a:t>60° radial segmentation</a:t>
              </a:r>
              <a:endParaRPr kumimoji="0" lang="en-GB" sz="2400" b="0" i="0" u="none" strike="noStrike" cap="none" spc="0" normalizeH="0" baseline="0" dirty="0">
                <a:ln>
                  <a:noFill/>
                </a:ln>
                <a:solidFill>
                  <a:srgbClr val="080808"/>
                </a:solidFill>
                <a:effectLst/>
                <a:uFillTx/>
                <a:latin typeface="+mn-lt"/>
                <a:ea typeface="+mn-ea"/>
                <a:cs typeface="+mn-cs"/>
                <a:sym typeface="Palatino"/>
              </a:endParaRPr>
            </a:p>
          </p:txBody>
        </p:sp>
      </p:grpSp>
      <p:grpSp>
        <p:nvGrpSpPr>
          <p:cNvPr id="21" name="Gruppo 20"/>
          <p:cNvGrpSpPr/>
          <p:nvPr/>
        </p:nvGrpSpPr>
        <p:grpSpPr>
          <a:xfrm>
            <a:off x="6696796" y="4293254"/>
            <a:ext cx="6442395" cy="5352467"/>
            <a:chOff x="6696796" y="4293254"/>
            <a:chExt cx="6442395" cy="5352467"/>
          </a:xfrm>
        </p:grpSpPr>
        <p:pic>
          <p:nvPicPr>
            <p:cNvPr id="12" name="Immagine 11"/>
            <p:cNvPicPr>
              <a:picLocks noChangeAspect="1"/>
            </p:cNvPicPr>
            <p:nvPr/>
          </p:nvPicPr>
          <p:blipFill rotWithShape="1">
            <a:blip r:embed="rId5"/>
            <a:srcRect r="45546"/>
            <a:stretch/>
          </p:blipFill>
          <p:spPr>
            <a:xfrm>
              <a:off x="6696796" y="4293254"/>
              <a:ext cx="6442395" cy="4866788"/>
            </a:xfrm>
            <a:prstGeom prst="rect">
              <a:avLst/>
            </a:prstGeom>
          </p:spPr>
        </p:pic>
        <p:sp>
          <p:nvSpPr>
            <p:cNvPr id="13" name="Ovale 12"/>
            <p:cNvSpPr/>
            <p:nvPr/>
          </p:nvSpPr>
          <p:spPr>
            <a:xfrm>
              <a:off x="8186744" y="8509009"/>
              <a:ext cx="796541" cy="772846"/>
            </a:xfrm>
            <a:prstGeom prst="ellipse">
              <a:avLst/>
            </a:prstGeom>
            <a:solidFill>
              <a:srgbClr val="0070C0"/>
            </a:solidFill>
            <a:ln w="12700" cap="flat">
              <a:noFill/>
              <a:miter lim="400000"/>
            </a:ln>
            <a:effectLst/>
            <a:scene3d>
              <a:camera prst="isometricLeftDown">
                <a:rot lat="1200000" lon="1800000" rev="0"/>
              </a:camera>
              <a:lightRig rig="threePt" dir="t">
                <a:rot lat="0" lon="0" rev="3600000"/>
              </a:lightRig>
            </a:scene3d>
            <a:sp3d>
              <a:bevelB w="0" h="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a:ln>
                  <a:noFill/>
                </a:ln>
                <a:solidFill>
                  <a:srgbClr val="F6F8EB"/>
                </a:solidFill>
                <a:effectLst/>
                <a:uFillTx/>
                <a:latin typeface="+mn-lt"/>
                <a:ea typeface="+mn-ea"/>
                <a:cs typeface="+mn-cs"/>
                <a:sym typeface="Palatino"/>
              </a:endParaRPr>
            </a:p>
          </p:txBody>
        </p:sp>
        <p:cxnSp>
          <p:nvCxnSpPr>
            <p:cNvPr id="17" name="Connettore diritto 16"/>
            <p:cNvCxnSpPr/>
            <p:nvPr/>
          </p:nvCxnSpPr>
          <p:spPr>
            <a:xfrm flipV="1">
              <a:off x="8231642" y="8519952"/>
              <a:ext cx="784099" cy="704933"/>
            </a:xfrm>
            <a:prstGeom prst="line">
              <a:avLst/>
            </a:prstGeom>
            <a:noFill/>
            <a:ln w="60325" cap="flat">
              <a:solidFill>
                <a:srgbClr val="080808"/>
              </a:solidFill>
              <a:prstDash val="dashDot"/>
              <a:miter lim="400000"/>
            </a:ln>
            <a:effectLst/>
            <a:sp3d/>
          </p:spPr>
          <p:style>
            <a:lnRef idx="0">
              <a:scrgbClr r="0" g="0" b="0"/>
            </a:lnRef>
            <a:fillRef idx="0">
              <a:scrgbClr r="0" g="0" b="0"/>
            </a:fillRef>
            <a:effectRef idx="0">
              <a:scrgbClr r="0" g="0" b="0"/>
            </a:effectRef>
            <a:fontRef idx="none"/>
          </p:style>
        </p:cxnSp>
        <p:sp>
          <p:nvSpPr>
            <p:cNvPr id="19" name="CasellaDiTesto 18"/>
            <p:cNvSpPr txBox="1"/>
            <p:nvPr/>
          </p:nvSpPr>
          <p:spPr>
            <a:xfrm>
              <a:off x="7592760" y="9173797"/>
              <a:ext cx="354434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smtClean="0">
                  <a:ln>
                    <a:noFill/>
                  </a:ln>
                  <a:solidFill>
                    <a:srgbClr val="080808"/>
                  </a:solidFill>
                  <a:effectLst/>
                  <a:uFillTx/>
                  <a:latin typeface="+mn-lt"/>
                  <a:ea typeface="+mn-ea"/>
                  <a:cs typeface="+mn-cs"/>
                  <a:sym typeface="Palatino"/>
                </a:rPr>
                <a:t>Axial bias disk</a:t>
              </a:r>
              <a:endParaRPr kumimoji="0" lang="en-GB" sz="2400" b="1" i="0" u="none" strike="noStrike" cap="none" spc="0" normalizeH="0" baseline="0" dirty="0">
                <a:ln>
                  <a:noFill/>
                </a:ln>
                <a:solidFill>
                  <a:srgbClr val="080808"/>
                </a:solidFill>
                <a:effectLst/>
                <a:uFillTx/>
                <a:latin typeface="+mn-lt"/>
                <a:ea typeface="+mn-ea"/>
                <a:cs typeface="+mn-cs"/>
                <a:sym typeface="Palatino"/>
              </a:endParaRPr>
            </a:p>
          </p:txBody>
        </p:sp>
        <p:sp>
          <p:nvSpPr>
            <p:cNvPr id="20" name="CasellaDiTesto 19"/>
            <p:cNvSpPr txBox="1"/>
            <p:nvPr/>
          </p:nvSpPr>
          <p:spPr>
            <a:xfrm>
              <a:off x="10250344" y="8580414"/>
              <a:ext cx="2869201" cy="47192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80808"/>
                  </a:solidFill>
                  <a:effectLst/>
                  <a:uFillTx/>
                  <a:latin typeface="+mn-lt"/>
                  <a:ea typeface="+mn-ea"/>
                  <a:cs typeface="+mn-cs"/>
                  <a:sym typeface="Palatino"/>
                </a:rPr>
                <a:t>Axial segmentation</a:t>
              </a:r>
              <a:endParaRPr kumimoji="0" lang="en-GB" sz="2400" b="0" i="0" u="none" strike="noStrike" cap="none" spc="0" normalizeH="0" baseline="0" dirty="0">
                <a:ln>
                  <a:noFill/>
                </a:ln>
                <a:solidFill>
                  <a:srgbClr val="080808"/>
                </a:solidFill>
                <a:effectLst/>
                <a:uFillTx/>
                <a:latin typeface="+mn-lt"/>
                <a:ea typeface="+mn-ea"/>
                <a:cs typeface="+mn-cs"/>
                <a:sym typeface="Palatino"/>
              </a:endParaRPr>
            </a:p>
          </p:txBody>
        </p:sp>
      </p:grpSp>
      <p:sp>
        <p:nvSpPr>
          <p:cNvPr id="26" name="CasellaDiTesto 25">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28" name="Immagin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29" name="Immagine 28"/>
          <p:cNvPicPr>
            <a:picLocks noChangeAspect="1"/>
          </p:cNvPicPr>
          <p:nvPr/>
        </p:nvPicPr>
        <p:blipFill>
          <a:blip r:embed="rId7"/>
          <a:stretch>
            <a:fillRect/>
          </a:stretch>
        </p:blipFill>
        <p:spPr>
          <a:xfrm>
            <a:off x="14583933" y="1"/>
            <a:ext cx="2756330" cy="1856270"/>
          </a:xfrm>
          <a:prstGeom prst="rect">
            <a:avLst/>
          </a:prstGeom>
        </p:spPr>
      </p:pic>
    </p:spTree>
    <p:extLst>
      <p:ext uri="{BB962C8B-B14F-4D97-AF65-F5344CB8AC3E}">
        <p14:creationId xmlns:p14="http://schemas.microsoft.com/office/powerpoint/2010/main" val="184242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A59D1-282F-1B4C-8AC9-045DFEFF4652}"/>
              </a:ext>
            </a:extLst>
          </p:cNvPr>
          <p:cNvSpPr>
            <a:spLocks noGrp="1"/>
          </p:cNvSpPr>
          <p:nvPr>
            <p:ph type="ctrTitle" idx="4294967295"/>
          </p:nvPr>
        </p:nvSpPr>
        <p:spPr>
          <a:xfrm>
            <a:off x="2417826" y="126919"/>
            <a:ext cx="11755037" cy="993511"/>
          </a:xfrm>
        </p:spPr>
        <p:txBody>
          <a:bodyPr>
            <a:normAutofit/>
          </a:bodyPr>
          <a:lstStyle/>
          <a:p>
            <a:pPr algn="ctr"/>
            <a:r>
              <a:rPr lang="en-GB" sz="4000" b="1" dirty="0" smtClean="0">
                <a:solidFill>
                  <a:srgbClr val="002060"/>
                </a:solidFill>
              </a:rPr>
              <a:t>General features of the inner active chamber</a:t>
            </a:r>
            <a:endParaRPr lang="en-GB" sz="4000" b="1" dirty="0">
              <a:solidFill>
                <a:srgbClr val="002060"/>
              </a:solidFill>
            </a:endParaRPr>
          </a:p>
        </p:txBody>
      </p:sp>
      <p:sp>
        <p:nvSpPr>
          <p:cNvPr id="16" name="CasellaDiTesto 15"/>
          <p:cNvSpPr txBox="1"/>
          <p:nvPr/>
        </p:nvSpPr>
        <p:spPr>
          <a:xfrm>
            <a:off x="994957" y="1609097"/>
            <a:ext cx="14533801" cy="3343020"/>
          </a:xfrm>
          <a:prstGeom prst="rect">
            <a:avLst/>
          </a:prstGeom>
          <a:noFill/>
          <a:ln>
            <a:noFill/>
          </a:ln>
        </p:spPr>
        <p:txBody>
          <a:bodyPr vert="horz" wrap="square" lIns="130048" tIns="65024" rIns="130048" bIns="65024" rtlCol="0">
            <a:noAutofit/>
          </a:bodyPr>
          <a:lstStyle/>
          <a:p>
            <a:pPr marL="457200" indent="-457200" algn="just">
              <a:buFont typeface="Wingdings" panose="05000000000000000000" pitchFamily="2" charset="2"/>
              <a:buChar char="q"/>
            </a:pPr>
            <a:r>
              <a:rPr lang="en-GB" sz="2800" dirty="0" smtClean="0">
                <a:solidFill>
                  <a:srgbClr val="080808"/>
                </a:solidFill>
              </a:rPr>
              <a:t>Up to 30 </a:t>
            </a:r>
            <a:r>
              <a:rPr lang="en-GB" sz="2800" dirty="0" err="1" smtClean="0">
                <a:solidFill>
                  <a:srgbClr val="080808"/>
                </a:solidFill>
              </a:rPr>
              <a:t>aluminum</a:t>
            </a:r>
            <a:r>
              <a:rPr lang="en-GB" sz="2800" dirty="0" smtClean="0">
                <a:solidFill>
                  <a:srgbClr val="080808"/>
                </a:solidFill>
              </a:rPr>
              <a:t> segments (5 axial x 6 radial), 3 mm thickness:</a:t>
            </a:r>
          </a:p>
          <a:p>
            <a:pPr marL="342900" lvl="1" indent="-342900" algn="just">
              <a:buFont typeface="Arial" panose="020B0604020202020204" pitchFamily="34" charset="0"/>
              <a:buChar char="•"/>
            </a:pPr>
            <a:r>
              <a:rPr lang="en-GB" sz="2800" dirty="0">
                <a:solidFill>
                  <a:srgbClr val="FF0000"/>
                </a:solidFill>
              </a:rPr>
              <a:t>e</a:t>
            </a:r>
            <a:r>
              <a:rPr lang="en-GB" sz="2800" dirty="0" smtClean="0">
                <a:solidFill>
                  <a:srgbClr val="FF0000"/>
                </a:solidFill>
              </a:rPr>
              <a:t>ach segment anodized (electrochemical anodic oxide) on external </a:t>
            </a:r>
            <a:r>
              <a:rPr lang="en-GB" sz="2800" dirty="0">
                <a:solidFill>
                  <a:srgbClr val="FF0000"/>
                </a:solidFill>
              </a:rPr>
              <a:t>surface </a:t>
            </a:r>
            <a:r>
              <a:rPr lang="en-GB" sz="2800" dirty="0" smtClean="0">
                <a:solidFill>
                  <a:srgbClr val="FF0000"/>
                </a:solidFill>
              </a:rPr>
              <a:t>and edges </a:t>
            </a:r>
            <a:r>
              <a:rPr lang="en-GB" sz="2800" dirty="0">
                <a:solidFill>
                  <a:srgbClr val="FF0000"/>
                </a:solidFill>
              </a:rPr>
              <a:t>so that, </a:t>
            </a:r>
            <a:r>
              <a:rPr lang="en-GB" sz="2800" dirty="0" smtClean="0">
                <a:solidFill>
                  <a:srgbClr val="FF0000"/>
                </a:solidFill>
              </a:rPr>
              <a:t>electrically </a:t>
            </a:r>
            <a:r>
              <a:rPr lang="en-GB" sz="2800" dirty="0">
                <a:solidFill>
                  <a:srgbClr val="FF0000"/>
                </a:solidFill>
              </a:rPr>
              <a:t>isolated from the </a:t>
            </a:r>
            <a:r>
              <a:rPr lang="en-GB" sz="2800" dirty="0" smtClean="0">
                <a:solidFill>
                  <a:srgbClr val="FF0000"/>
                </a:solidFill>
              </a:rPr>
              <a:t>neighbour.</a:t>
            </a:r>
          </a:p>
          <a:p>
            <a:pPr marL="342900" lvl="1" indent="-342900" algn="just">
              <a:buFont typeface="Arial" panose="020B0604020202020204" pitchFamily="34" charset="0"/>
              <a:buChar char="•"/>
            </a:pPr>
            <a:r>
              <a:rPr lang="en-GB" sz="2800" dirty="0" smtClean="0">
                <a:solidFill>
                  <a:srgbClr val="002060"/>
                </a:solidFill>
              </a:rPr>
              <a:t>each segment polarized with individual bias by current-voltage </a:t>
            </a:r>
            <a:r>
              <a:rPr lang="en-GB" sz="2800" dirty="0">
                <a:solidFill>
                  <a:srgbClr val="002060"/>
                </a:solidFill>
              </a:rPr>
              <a:t>measurement </a:t>
            </a:r>
            <a:r>
              <a:rPr lang="en-GB" sz="2800" dirty="0" smtClean="0">
                <a:solidFill>
                  <a:srgbClr val="002060"/>
                </a:solidFill>
              </a:rPr>
              <a:t>circuit</a:t>
            </a:r>
            <a:r>
              <a:rPr lang="en-GB" sz="2800" dirty="0">
                <a:solidFill>
                  <a:srgbClr val="002060"/>
                </a:solidFill>
              </a:rPr>
              <a:t> </a:t>
            </a:r>
            <a:r>
              <a:rPr lang="en-GB" sz="2800" dirty="0" smtClean="0">
                <a:solidFill>
                  <a:srgbClr val="002060"/>
                </a:solidFill>
              </a:rPr>
              <a:t>(to reduce </a:t>
            </a:r>
            <a:r>
              <a:rPr lang="en-GB" sz="2800" dirty="0">
                <a:solidFill>
                  <a:srgbClr val="002060"/>
                </a:solidFill>
              </a:rPr>
              <a:t>radial </a:t>
            </a:r>
            <a:r>
              <a:rPr lang="en-GB" sz="2800" dirty="0" smtClean="0">
                <a:solidFill>
                  <a:srgbClr val="002060"/>
                </a:solidFill>
              </a:rPr>
              <a:t>losses and </a:t>
            </a:r>
            <a:r>
              <a:rPr lang="en-GB" sz="2800" dirty="0">
                <a:solidFill>
                  <a:srgbClr val="002060"/>
                </a:solidFill>
              </a:rPr>
              <a:t>to measure plasma leakage </a:t>
            </a:r>
            <a:r>
              <a:rPr lang="en-GB" sz="2800" dirty="0" smtClean="0">
                <a:solidFill>
                  <a:srgbClr val="002060"/>
                </a:solidFill>
              </a:rPr>
              <a:t>currents) </a:t>
            </a:r>
          </a:p>
          <a:p>
            <a:pPr marL="342900" lvl="1" indent="-342900" algn="just">
              <a:buFont typeface="Arial" panose="020B0604020202020204" pitchFamily="34" charset="0"/>
              <a:buChar char="•"/>
            </a:pPr>
            <a:r>
              <a:rPr lang="en-GB" sz="2800" dirty="0" smtClean="0">
                <a:solidFill>
                  <a:srgbClr val="FF0000"/>
                </a:solidFill>
              </a:rPr>
              <a:t>active </a:t>
            </a:r>
            <a:r>
              <a:rPr lang="en-GB" sz="2800" dirty="0">
                <a:solidFill>
                  <a:srgbClr val="FF0000"/>
                </a:solidFill>
              </a:rPr>
              <a:t>control of the </a:t>
            </a:r>
            <a:r>
              <a:rPr lang="en-GB" sz="2800" dirty="0" smtClean="0">
                <a:solidFill>
                  <a:srgbClr val="FF0000"/>
                </a:solidFill>
              </a:rPr>
              <a:t>bias </a:t>
            </a:r>
            <a:r>
              <a:rPr lang="en-GB" sz="2800" dirty="0">
                <a:solidFill>
                  <a:srgbClr val="FF0000"/>
                </a:solidFill>
              </a:rPr>
              <a:t>voltages </a:t>
            </a:r>
            <a:r>
              <a:rPr lang="en-GB" sz="2800" dirty="0" smtClean="0">
                <a:solidFill>
                  <a:srgbClr val="FF0000"/>
                </a:solidFill>
              </a:rPr>
              <a:t>with automatic </a:t>
            </a:r>
            <a:r>
              <a:rPr lang="en-GB" sz="2800" dirty="0">
                <a:solidFill>
                  <a:srgbClr val="FF0000"/>
                </a:solidFill>
              </a:rPr>
              <a:t>search for the best </a:t>
            </a:r>
            <a:r>
              <a:rPr lang="en-GB" sz="2800" dirty="0" smtClean="0">
                <a:solidFill>
                  <a:srgbClr val="FF0000"/>
                </a:solidFill>
              </a:rPr>
              <a:t>bias map, for any PANDORA </a:t>
            </a:r>
            <a:r>
              <a:rPr lang="en-GB" sz="2800" dirty="0">
                <a:solidFill>
                  <a:srgbClr val="FF0000"/>
                </a:solidFill>
              </a:rPr>
              <a:t>working condition (pressure, </a:t>
            </a:r>
            <a:r>
              <a:rPr lang="en-GB" sz="2800" dirty="0" smtClean="0">
                <a:solidFill>
                  <a:srgbClr val="FF0000"/>
                </a:solidFill>
              </a:rPr>
              <a:t>RF, </a:t>
            </a:r>
            <a:r>
              <a:rPr lang="en-GB" sz="2800" dirty="0" err="1" smtClean="0">
                <a:solidFill>
                  <a:srgbClr val="FF0000"/>
                </a:solidFill>
              </a:rPr>
              <a:t>etc</a:t>
            </a:r>
            <a:r>
              <a:rPr lang="en-GB" sz="2800" dirty="0" smtClean="0">
                <a:solidFill>
                  <a:srgbClr val="FF0000"/>
                </a:solidFill>
              </a:rPr>
              <a:t>)</a:t>
            </a:r>
            <a:endParaRPr lang="it-IT" sz="2800" b="1" dirty="0">
              <a:solidFill>
                <a:srgbClr val="FF0000"/>
              </a:solidFill>
            </a:endParaRPr>
          </a:p>
        </p:txBody>
      </p:sp>
      <p:sp>
        <p:nvSpPr>
          <p:cNvPr id="23" name="CasellaDiTesto 22"/>
          <p:cNvSpPr txBox="1"/>
          <p:nvPr/>
        </p:nvSpPr>
        <p:spPr>
          <a:xfrm>
            <a:off x="994958" y="5409212"/>
            <a:ext cx="8957322" cy="3542932"/>
          </a:xfrm>
          <a:prstGeom prst="rect">
            <a:avLst/>
          </a:prstGeom>
          <a:noFill/>
          <a:ln>
            <a:noFill/>
          </a:ln>
        </p:spPr>
        <p:txBody>
          <a:bodyPr vert="horz" wrap="square" lIns="130048" tIns="65024" rIns="130048" bIns="65024" rtlCol="0">
            <a:noAutofit/>
          </a:bodyPr>
          <a:lstStyle/>
          <a:p>
            <a:pPr marL="457200" indent="-457200">
              <a:buFont typeface="Wingdings" panose="05000000000000000000" pitchFamily="2" charset="2"/>
              <a:buChar char="q"/>
            </a:pPr>
            <a:r>
              <a:rPr lang="en-GB" sz="2800" dirty="0" err="1" smtClean="0">
                <a:solidFill>
                  <a:srgbClr val="002060"/>
                </a:solidFill>
              </a:rPr>
              <a:t>Aluminum</a:t>
            </a:r>
            <a:r>
              <a:rPr lang="en-GB" sz="2800" dirty="0" smtClean="0">
                <a:solidFill>
                  <a:srgbClr val="002060"/>
                </a:solidFill>
              </a:rPr>
              <a:t> gives a Secondary Electron emission </a:t>
            </a:r>
            <a:r>
              <a:rPr lang="en-GB" sz="2800" dirty="0">
                <a:solidFill>
                  <a:srgbClr val="002060"/>
                </a:solidFill>
              </a:rPr>
              <a:t>Y</a:t>
            </a:r>
            <a:r>
              <a:rPr lang="en-GB" sz="2800" dirty="0" smtClean="0">
                <a:solidFill>
                  <a:srgbClr val="002060"/>
                </a:solidFill>
              </a:rPr>
              <a:t>ield (SEY) greater than 1 </a:t>
            </a:r>
            <a:r>
              <a:rPr lang="it-IT" sz="2800" dirty="0">
                <a:solidFill>
                  <a:srgbClr val="002060"/>
                </a:solidFill>
              </a:rPr>
              <a:t>for a large </a:t>
            </a:r>
            <a:r>
              <a:rPr lang="it-IT" sz="2800" dirty="0" err="1" smtClean="0">
                <a:solidFill>
                  <a:srgbClr val="002060"/>
                </a:solidFill>
              </a:rPr>
              <a:t>energy</a:t>
            </a:r>
            <a:r>
              <a:rPr lang="it-IT" sz="2800" dirty="0" smtClean="0">
                <a:solidFill>
                  <a:srgbClr val="002060"/>
                </a:solidFill>
              </a:rPr>
              <a:t> </a:t>
            </a:r>
            <a:r>
              <a:rPr lang="it-IT" sz="2800" dirty="0" err="1" smtClean="0">
                <a:solidFill>
                  <a:srgbClr val="002060"/>
                </a:solidFill>
              </a:rPr>
              <a:t>range</a:t>
            </a:r>
            <a:r>
              <a:rPr lang="it-IT" sz="2800" dirty="0" smtClean="0">
                <a:solidFill>
                  <a:srgbClr val="002060"/>
                </a:solidFill>
              </a:rPr>
              <a:t> </a:t>
            </a:r>
            <a:r>
              <a:rPr lang="it-IT" sz="2800" dirty="0">
                <a:solidFill>
                  <a:srgbClr val="002060"/>
                </a:solidFill>
              </a:rPr>
              <a:t>(&lt; </a:t>
            </a:r>
            <a:r>
              <a:rPr lang="it-IT" sz="2800" dirty="0" smtClean="0">
                <a:solidFill>
                  <a:srgbClr val="002060"/>
                </a:solidFill>
              </a:rPr>
              <a:t>3.2 </a:t>
            </a:r>
            <a:r>
              <a:rPr lang="it-IT" sz="2800" dirty="0" err="1">
                <a:solidFill>
                  <a:srgbClr val="002060"/>
                </a:solidFill>
              </a:rPr>
              <a:t>keV</a:t>
            </a:r>
            <a:r>
              <a:rPr lang="it-IT" sz="2800" dirty="0" smtClean="0">
                <a:solidFill>
                  <a:srgbClr val="002060"/>
                </a:solidFill>
              </a:rPr>
              <a:t>) of </a:t>
            </a:r>
            <a:r>
              <a:rPr lang="it-IT" sz="2800" dirty="0" err="1">
                <a:solidFill>
                  <a:srgbClr val="002060"/>
                </a:solidFill>
              </a:rPr>
              <a:t>impinging</a:t>
            </a:r>
            <a:r>
              <a:rPr lang="it-IT" sz="2800" dirty="0">
                <a:solidFill>
                  <a:srgbClr val="002060"/>
                </a:solidFill>
              </a:rPr>
              <a:t> </a:t>
            </a:r>
            <a:r>
              <a:rPr lang="it-IT" sz="2800" dirty="0" err="1" smtClean="0">
                <a:solidFill>
                  <a:srgbClr val="002060"/>
                </a:solidFill>
              </a:rPr>
              <a:t>electrons</a:t>
            </a:r>
            <a:r>
              <a:rPr lang="it-IT" sz="2800" dirty="0" smtClean="0">
                <a:solidFill>
                  <a:srgbClr val="002060"/>
                </a:solidFill>
              </a:rPr>
              <a:t>.</a:t>
            </a:r>
            <a:r>
              <a:rPr lang="it-IT" sz="2800" b="1" dirty="0" smtClean="0">
                <a:solidFill>
                  <a:srgbClr val="002060"/>
                </a:solidFill>
              </a:rPr>
              <a:t>                 		</a:t>
            </a:r>
            <a:r>
              <a:rPr lang="en-GB" sz="2800" dirty="0" smtClean="0">
                <a:solidFill>
                  <a:srgbClr val="080808"/>
                </a:solidFill>
              </a:rPr>
              <a:t>The </a:t>
            </a:r>
            <a:r>
              <a:rPr lang="en-GB" sz="2800" dirty="0">
                <a:solidFill>
                  <a:srgbClr val="080808"/>
                </a:solidFill>
              </a:rPr>
              <a:t>Al chamber permits to operate with lower pressure and RF power, thus limiting charge exchange process and recombination’s in the plasma, which is very important in order to produce highly charged ions.</a:t>
            </a:r>
            <a:endParaRPr lang="en-GB" sz="2800" dirty="0" smtClean="0">
              <a:solidFill>
                <a:srgbClr val="080808"/>
              </a:solidFill>
            </a:endParaRPr>
          </a:p>
          <a:p>
            <a:pPr algn="just"/>
            <a:endParaRPr lang="en-GB" sz="2800" b="1" dirty="0">
              <a:solidFill>
                <a:srgbClr val="080808"/>
              </a:solidFill>
            </a:endParaRPr>
          </a:p>
          <a:p>
            <a:pPr algn="just"/>
            <a:endParaRPr lang="it-IT" sz="2800" b="1" dirty="0">
              <a:solidFill>
                <a:srgbClr val="080808"/>
              </a:solidFill>
            </a:endParaRPr>
          </a:p>
        </p:txBody>
      </p:sp>
      <p:grpSp>
        <p:nvGrpSpPr>
          <p:cNvPr id="32" name="Gruppo 31"/>
          <p:cNvGrpSpPr>
            <a:grpSpLocks noChangeAspect="1"/>
          </p:cNvGrpSpPr>
          <p:nvPr/>
        </p:nvGrpSpPr>
        <p:grpSpPr>
          <a:xfrm>
            <a:off x="10310057" y="4796590"/>
            <a:ext cx="6446096" cy="4966140"/>
            <a:chOff x="6930189" y="634771"/>
            <a:chExt cx="8233982" cy="6343546"/>
          </a:xfrm>
        </p:grpSpPr>
        <p:grpSp>
          <p:nvGrpSpPr>
            <p:cNvPr id="33" name="Gruppo 32"/>
            <p:cNvGrpSpPr/>
            <p:nvPr/>
          </p:nvGrpSpPr>
          <p:grpSpPr>
            <a:xfrm>
              <a:off x="6930189" y="634771"/>
              <a:ext cx="8233982" cy="6343546"/>
              <a:chOff x="4251158" y="634770"/>
              <a:chExt cx="10913013" cy="8780799"/>
            </a:xfrm>
          </p:grpSpPr>
          <p:pic>
            <p:nvPicPr>
              <p:cNvPr id="35" name="Immagine 34"/>
              <p:cNvPicPr>
                <a:picLocks noChangeAspect="1"/>
              </p:cNvPicPr>
              <p:nvPr/>
            </p:nvPicPr>
            <p:blipFill>
              <a:blip r:embed="rId3"/>
              <a:stretch>
                <a:fillRect/>
              </a:stretch>
            </p:blipFill>
            <p:spPr>
              <a:xfrm>
                <a:off x="4251158" y="634770"/>
                <a:ext cx="10913013" cy="8780799"/>
              </a:xfrm>
              <a:prstGeom prst="rect">
                <a:avLst/>
              </a:prstGeom>
            </p:spPr>
          </p:pic>
          <p:sp>
            <p:nvSpPr>
              <p:cNvPr id="36" name="Rettangolo 35"/>
              <p:cNvSpPr/>
              <p:nvPr/>
            </p:nvSpPr>
            <p:spPr>
              <a:xfrm>
                <a:off x="9570914" y="902239"/>
                <a:ext cx="4933574" cy="239191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a:ln>
                    <a:noFill/>
                  </a:ln>
                  <a:solidFill>
                    <a:srgbClr val="F6F8EB"/>
                  </a:solidFill>
                  <a:effectLst/>
                  <a:uFillTx/>
                  <a:latin typeface="+mn-lt"/>
                  <a:ea typeface="+mn-ea"/>
                  <a:cs typeface="+mn-cs"/>
                  <a:sym typeface="Palatino"/>
                </a:endParaRPr>
              </a:p>
            </p:txBody>
          </p:sp>
          <p:sp>
            <p:nvSpPr>
              <p:cNvPr id="37" name="Figura a mano libera 36"/>
              <p:cNvSpPr/>
              <p:nvPr/>
            </p:nvSpPr>
            <p:spPr>
              <a:xfrm>
                <a:off x="5454316" y="3288632"/>
                <a:ext cx="9079831" cy="4636168"/>
              </a:xfrm>
              <a:custGeom>
                <a:avLst/>
                <a:gdLst>
                  <a:gd name="connsiteX0" fmla="*/ 0 w 9079831"/>
                  <a:gd name="connsiteY0" fmla="*/ 3064042 h 4636168"/>
                  <a:gd name="connsiteX1" fmla="*/ 272716 w 9079831"/>
                  <a:gd name="connsiteY1" fmla="*/ 0 h 4636168"/>
                  <a:gd name="connsiteX2" fmla="*/ 1876926 w 9079831"/>
                  <a:gd name="connsiteY2" fmla="*/ 0 h 4636168"/>
                  <a:gd name="connsiteX3" fmla="*/ 4940968 w 9079831"/>
                  <a:gd name="connsiteY3" fmla="*/ 2871536 h 4636168"/>
                  <a:gd name="connsiteX4" fmla="*/ 4973052 w 9079831"/>
                  <a:gd name="connsiteY4" fmla="*/ 3449052 h 4636168"/>
                  <a:gd name="connsiteX5" fmla="*/ 9063789 w 9079831"/>
                  <a:gd name="connsiteY5" fmla="*/ 3914273 h 4636168"/>
                  <a:gd name="connsiteX6" fmla="*/ 9079831 w 9079831"/>
                  <a:gd name="connsiteY6" fmla="*/ 4636168 h 4636168"/>
                  <a:gd name="connsiteX7" fmla="*/ 1058779 w 9079831"/>
                  <a:gd name="connsiteY7" fmla="*/ 3818021 h 4636168"/>
                  <a:gd name="connsiteX8" fmla="*/ 32084 w 9079831"/>
                  <a:gd name="connsiteY8" fmla="*/ 2871536 h 4636168"/>
                  <a:gd name="connsiteX9" fmla="*/ 112295 w 9079831"/>
                  <a:gd name="connsiteY9" fmla="*/ 1748589 h 463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9831" h="4636168">
                    <a:moveTo>
                      <a:pt x="0" y="3064042"/>
                    </a:moveTo>
                    <a:lnTo>
                      <a:pt x="272716" y="0"/>
                    </a:lnTo>
                    <a:lnTo>
                      <a:pt x="1876926" y="0"/>
                    </a:lnTo>
                    <a:lnTo>
                      <a:pt x="4940968" y="2871536"/>
                    </a:lnTo>
                    <a:lnTo>
                      <a:pt x="4973052" y="3449052"/>
                    </a:lnTo>
                    <a:lnTo>
                      <a:pt x="9063789" y="3914273"/>
                    </a:lnTo>
                    <a:lnTo>
                      <a:pt x="9079831" y="4636168"/>
                    </a:lnTo>
                    <a:lnTo>
                      <a:pt x="1058779" y="3818021"/>
                    </a:lnTo>
                    <a:lnTo>
                      <a:pt x="32084" y="2871536"/>
                    </a:lnTo>
                    <a:lnTo>
                      <a:pt x="112295" y="1748589"/>
                    </a:lnTo>
                  </a:path>
                </a:pathLst>
              </a:cu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grpSp>
        <p:cxnSp>
          <p:nvCxnSpPr>
            <p:cNvPr id="34" name="Connettore diritto 33"/>
            <p:cNvCxnSpPr/>
            <p:nvPr/>
          </p:nvCxnSpPr>
          <p:spPr>
            <a:xfrm flipH="1">
              <a:off x="7837984" y="4389277"/>
              <a:ext cx="3425413" cy="0"/>
            </a:xfrm>
            <a:prstGeom prst="line">
              <a:avLst/>
            </a:prstGeom>
            <a:ln w="34925" cap="flat" cmpd="sng" algn="ctr">
              <a:solidFill>
                <a:schemeClr val="accent4">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8" name="CasellaDiTesto 37">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39" name="Immagin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40" name="Immagine 39"/>
          <p:cNvPicPr>
            <a:picLocks noChangeAspect="1"/>
          </p:cNvPicPr>
          <p:nvPr/>
        </p:nvPicPr>
        <p:blipFill>
          <a:blip r:embed="rId5"/>
          <a:stretch>
            <a:fillRect/>
          </a:stretch>
        </p:blipFill>
        <p:spPr>
          <a:xfrm>
            <a:off x="14583933" y="1"/>
            <a:ext cx="2756330" cy="1856270"/>
          </a:xfrm>
          <a:prstGeom prst="rect">
            <a:avLst/>
          </a:prstGeom>
        </p:spPr>
      </p:pic>
      <p:sp>
        <p:nvSpPr>
          <p:cNvPr id="41" name="CasellaDiTesto 40"/>
          <p:cNvSpPr txBox="1"/>
          <p:nvPr/>
        </p:nvSpPr>
        <p:spPr>
          <a:xfrm>
            <a:off x="10805947" y="8493841"/>
            <a:ext cx="5454316"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fontAlgn="auto" hangingPunct="0">
              <a:spcBef>
                <a:spcPts val="0"/>
              </a:spcBef>
              <a:spcAft>
                <a:spcPts val="0"/>
              </a:spcAft>
            </a:pPr>
            <a:r>
              <a:rPr kumimoji="0" lang="en-GB" sz="1800" b="0" i="1" u="none" strike="noStrike" cap="none" spc="0" normalizeH="0" baseline="0" dirty="0" smtClean="0">
                <a:ln>
                  <a:noFill/>
                </a:ln>
                <a:solidFill>
                  <a:srgbClr val="080808"/>
                </a:solidFill>
                <a:effectLst/>
                <a:uFillTx/>
                <a:latin typeface="+mn-lt"/>
                <a:ea typeface="+mn-ea"/>
                <a:cs typeface="+mn-cs"/>
                <a:sym typeface="Palatino"/>
              </a:rPr>
              <a:t>F. </a:t>
            </a:r>
            <a:r>
              <a:rPr lang="en-GB" sz="1800" i="1" dirty="0" smtClean="0">
                <a:solidFill>
                  <a:srgbClr val="080808"/>
                </a:solidFill>
                <a:latin typeface="+mn-lt"/>
                <a:ea typeface="+mn-ea"/>
                <a:cs typeface="+mn-cs"/>
              </a:rPr>
              <a:t>Wang</a:t>
            </a:r>
            <a:r>
              <a:rPr kumimoji="0" lang="en-GB" sz="1800" b="0" i="1" u="none" strike="noStrike" cap="none" spc="0" normalizeH="0" baseline="0" dirty="0" smtClean="0">
                <a:ln>
                  <a:noFill/>
                </a:ln>
                <a:solidFill>
                  <a:srgbClr val="080808"/>
                </a:solidFill>
                <a:effectLst/>
                <a:uFillTx/>
                <a:latin typeface="+mn-lt"/>
                <a:ea typeface="+mn-ea"/>
                <a:cs typeface="+mn-cs"/>
                <a:sym typeface="Palatino"/>
              </a:rPr>
              <a:t> et al., Coating 2018, 8,</a:t>
            </a:r>
            <a:r>
              <a:rPr kumimoji="0" lang="en-GB" sz="1800" b="0" i="1" u="none" strike="noStrike" cap="none" spc="0" normalizeH="0" dirty="0" smtClean="0">
                <a:ln>
                  <a:noFill/>
                </a:ln>
                <a:solidFill>
                  <a:srgbClr val="080808"/>
                </a:solidFill>
                <a:effectLst/>
                <a:uFillTx/>
                <a:latin typeface="+mn-lt"/>
                <a:ea typeface="+mn-ea"/>
                <a:cs typeface="+mn-cs"/>
                <a:sym typeface="Palatino"/>
              </a:rPr>
              <a:t> 249</a:t>
            </a:r>
            <a:endParaRPr kumimoji="0" lang="en-GB" sz="1800" b="0" i="1" u="none" strike="noStrike" cap="none" spc="0" normalizeH="0" baseline="0" dirty="0">
              <a:ln>
                <a:noFill/>
              </a:ln>
              <a:solidFill>
                <a:srgbClr val="080808"/>
              </a:solidFill>
              <a:effectLst/>
              <a:uFillTx/>
              <a:latin typeface="+mn-lt"/>
              <a:ea typeface="+mn-ea"/>
              <a:cs typeface="+mn-cs"/>
              <a:sym typeface="Palatino"/>
            </a:endParaRPr>
          </a:p>
        </p:txBody>
      </p:sp>
    </p:spTree>
    <p:extLst>
      <p:ext uri="{BB962C8B-B14F-4D97-AF65-F5344CB8AC3E}">
        <p14:creationId xmlns:p14="http://schemas.microsoft.com/office/powerpoint/2010/main" val="3746461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A59D1-282F-1B4C-8AC9-045DFEFF4652}"/>
              </a:ext>
            </a:extLst>
          </p:cNvPr>
          <p:cNvSpPr>
            <a:spLocks noGrp="1"/>
          </p:cNvSpPr>
          <p:nvPr>
            <p:ph type="ctrTitle" idx="4294967295"/>
          </p:nvPr>
        </p:nvSpPr>
        <p:spPr>
          <a:xfrm>
            <a:off x="2417826" y="126919"/>
            <a:ext cx="11755037" cy="993511"/>
          </a:xfrm>
        </p:spPr>
        <p:txBody>
          <a:bodyPr>
            <a:normAutofit fontScale="90000"/>
          </a:bodyPr>
          <a:lstStyle/>
          <a:p>
            <a:pPr algn="ctr"/>
            <a:r>
              <a:rPr lang="en-GB" sz="4000" b="1" dirty="0" smtClean="0">
                <a:solidFill>
                  <a:srgbClr val="002060"/>
                </a:solidFill>
              </a:rPr>
              <a:t>Additional benefits for an Active Plasma Chamber</a:t>
            </a:r>
            <a:endParaRPr lang="en-GB" sz="4000" b="1" dirty="0">
              <a:solidFill>
                <a:srgbClr val="002060"/>
              </a:solidFill>
            </a:endParaRPr>
          </a:p>
        </p:txBody>
      </p:sp>
      <p:sp>
        <p:nvSpPr>
          <p:cNvPr id="27" name="CasellaDiTesto 26"/>
          <p:cNvSpPr txBox="1"/>
          <p:nvPr/>
        </p:nvSpPr>
        <p:spPr>
          <a:xfrm>
            <a:off x="1912319" y="2513839"/>
            <a:ext cx="12766049" cy="4453515"/>
          </a:xfrm>
          <a:prstGeom prst="rect">
            <a:avLst/>
          </a:prstGeom>
          <a:noFill/>
          <a:ln>
            <a:noFill/>
          </a:ln>
        </p:spPr>
        <p:txBody>
          <a:bodyPr vert="horz" wrap="square" lIns="130048" tIns="65024" rIns="130048" bIns="65024" rtlCol="0">
            <a:noAutofit/>
          </a:bodyPr>
          <a:lstStyle/>
          <a:p>
            <a:r>
              <a:rPr lang="it-IT" b="1" dirty="0" err="1" smtClean="0">
                <a:solidFill>
                  <a:srgbClr val="0070C0"/>
                </a:solidFill>
              </a:rPr>
              <a:t>Additional</a:t>
            </a:r>
            <a:r>
              <a:rPr lang="it-IT" b="1" dirty="0" smtClean="0">
                <a:solidFill>
                  <a:srgbClr val="0070C0"/>
                </a:solidFill>
              </a:rPr>
              <a:t> benefits:</a:t>
            </a:r>
          </a:p>
          <a:p>
            <a:endParaRPr lang="it-IT" b="1" dirty="0">
              <a:solidFill>
                <a:srgbClr val="0070C0"/>
              </a:solidFill>
            </a:endParaRPr>
          </a:p>
          <a:p>
            <a:pPr marL="457200" indent="-457200">
              <a:buFont typeface="Arial" panose="020B0604020202020204" pitchFamily="34" charset="0"/>
              <a:buChar char="•"/>
            </a:pPr>
            <a:r>
              <a:rPr lang="it-IT" dirty="0" smtClean="0">
                <a:solidFill>
                  <a:srgbClr val="0070C0"/>
                </a:solidFill>
              </a:rPr>
              <a:t>The </a:t>
            </a:r>
            <a:r>
              <a:rPr lang="it-IT" dirty="0" err="1" smtClean="0">
                <a:solidFill>
                  <a:srgbClr val="0070C0"/>
                </a:solidFill>
              </a:rPr>
              <a:t>bias</a:t>
            </a:r>
            <a:r>
              <a:rPr lang="it-IT" dirty="0" smtClean="0">
                <a:solidFill>
                  <a:srgbClr val="0070C0"/>
                </a:solidFill>
              </a:rPr>
              <a:t> of </a:t>
            </a:r>
            <a:r>
              <a:rPr lang="it-IT" dirty="0" err="1" smtClean="0">
                <a:solidFill>
                  <a:srgbClr val="0070C0"/>
                </a:solidFill>
              </a:rPr>
              <a:t>segmented</a:t>
            </a:r>
            <a:r>
              <a:rPr lang="it-IT" dirty="0" smtClean="0">
                <a:solidFill>
                  <a:srgbClr val="0070C0"/>
                </a:solidFill>
              </a:rPr>
              <a:t> </a:t>
            </a:r>
            <a:r>
              <a:rPr lang="it-IT" dirty="0" err="1" smtClean="0">
                <a:solidFill>
                  <a:srgbClr val="0070C0"/>
                </a:solidFill>
              </a:rPr>
              <a:t>elements</a:t>
            </a:r>
            <a:r>
              <a:rPr lang="it-IT" dirty="0" smtClean="0">
                <a:solidFill>
                  <a:srgbClr val="0070C0"/>
                </a:solidFill>
              </a:rPr>
              <a:t> </a:t>
            </a:r>
            <a:r>
              <a:rPr lang="it-IT" dirty="0" err="1" smtClean="0">
                <a:solidFill>
                  <a:srgbClr val="0070C0"/>
                </a:solidFill>
              </a:rPr>
              <a:t>allow</a:t>
            </a:r>
            <a:r>
              <a:rPr lang="it-IT" dirty="0" smtClean="0">
                <a:solidFill>
                  <a:srgbClr val="0070C0"/>
                </a:solidFill>
              </a:rPr>
              <a:t> real-time </a:t>
            </a:r>
            <a:r>
              <a:rPr lang="it-IT" b="1" dirty="0" err="1" smtClean="0">
                <a:solidFill>
                  <a:srgbClr val="0070C0"/>
                </a:solidFill>
              </a:rPr>
              <a:t>monitoring</a:t>
            </a:r>
            <a:r>
              <a:rPr lang="it-IT" b="1" dirty="0" smtClean="0">
                <a:solidFill>
                  <a:srgbClr val="0070C0"/>
                </a:solidFill>
              </a:rPr>
              <a:t> of </a:t>
            </a:r>
            <a:r>
              <a:rPr lang="it-IT" dirty="0" err="1" smtClean="0">
                <a:solidFill>
                  <a:srgbClr val="0070C0"/>
                </a:solidFill>
              </a:rPr>
              <a:t>variation</a:t>
            </a:r>
            <a:r>
              <a:rPr lang="it-IT" dirty="0" smtClean="0">
                <a:solidFill>
                  <a:srgbClr val="0070C0"/>
                </a:solidFill>
              </a:rPr>
              <a:t> of plasma </a:t>
            </a:r>
            <a:r>
              <a:rPr lang="it-IT" dirty="0" err="1" smtClean="0">
                <a:solidFill>
                  <a:srgbClr val="0070C0"/>
                </a:solidFill>
              </a:rPr>
              <a:t>losses</a:t>
            </a:r>
            <a:r>
              <a:rPr lang="it-IT" dirty="0" smtClean="0">
                <a:solidFill>
                  <a:srgbClr val="0070C0"/>
                </a:solidFill>
              </a:rPr>
              <a:t> due to </a:t>
            </a:r>
            <a:r>
              <a:rPr lang="it-IT" dirty="0" err="1" smtClean="0">
                <a:solidFill>
                  <a:srgbClr val="0070C0"/>
                </a:solidFill>
              </a:rPr>
              <a:t>any</a:t>
            </a:r>
            <a:r>
              <a:rPr lang="it-IT" dirty="0" smtClean="0">
                <a:solidFill>
                  <a:srgbClr val="0070C0"/>
                </a:solidFill>
              </a:rPr>
              <a:t> </a:t>
            </a:r>
            <a:r>
              <a:rPr lang="it-IT" b="1" dirty="0" err="1" smtClean="0">
                <a:solidFill>
                  <a:srgbClr val="0070C0"/>
                </a:solidFill>
              </a:rPr>
              <a:t>unstable</a:t>
            </a:r>
            <a:r>
              <a:rPr lang="it-IT" b="1" dirty="0" smtClean="0">
                <a:solidFill>
                  <a:srgbClr val="0070C0"/>
                </a:solidFill>
              </a:rPr>
              <a:t> </a:t>
            </a:r>
            <a:r>
              <a:rPr lang="it-IT" b="1" dirty="0" err="1" smtClean="0">
                <a:solidFill>
                  <a:srgbClr val="0070C0"/>
                </a:solidFill>
              </a:rPr>
              <a:t>condition</a:t>
            </a:r>
            <a:endParaRPr lang="it-IT" b="1" dirty="0" smtClean="0">
              <a:solidFill>
                <a:srgbClr val="080808"/>
              </a:solidFill>
            </a:endParaRPr>
          </a:p>
          <a:p>
            <a:endParaRPr lang="it-IT" dirty="0" smtClean="0">
              <a:solidFill>
                <a:srgbClr val="080808"/>
              </a:solidFill>
            </a:endParaRPr>
          </a:p>
          <a:p>
            <a:endParaRPr lang="it-IT" dirty="0" smtClean="0">
              <a:solidFill>
                <a:srgbClr val="080808"/>
              </a:solidFill>
              <a:sym typeface="Wingdings" panose="05000000000000000000" pitchFamily="2" charset="2"/>
            </a:endParaRPr>
          </a:p>
          <a:p>
            <a:pPr marL="457200" indent="-457200">
              <a:buFont typeface="Arial" panose="020B0604020202020204" pitchFamily="34" charset="0"/>
              <a:buChar char="•"/>
            </a:pPr>
            <a:r>
              <a:rPr lang="it-IT" dirty="0" smtClean="0">
                <a:solidFill>
                  <a:srgbClr val="002060"/>
                </a:solidFill>
              </a:rPr>
              <a:t>The </a:t>
            </a:r>
            <a:r>
              <a:rPr lang="it-IT" b="1" dirty="0" err="1" smtClean="0">
                <a:solidFill>
                  <a:srgbClr val="002060"/>
                </a:solidFill>
              </a:rPr>
              <a:t>replacement</a:t>
            </a:r>
            <a:r>
              <a:rPr lang="it-IT" b="1" dirty="0" smtClean="0">
                <a:solidFill>
                  <a:srgbClr val="002060"/>
                </a:solidFill>
              </a:rPr>
              <a:t> of the </a:t>
            </a:r>
            <a:r>
              <a:rPr lang="it-IT" b="1" dirty="0" err="1" smtClean="0">
                <a:solidFill>
                  <a:srgbClr val="002060"/>
                </a:solidFill>
              </a:rPr>
              <a:t>inner</a:t>
            </a:r>
            <a:r>
              <a:rPr lang="it-IT" b="1" dirty="0" smtClean="0">
                <a:solidFill>
                  <a:srgbClr val="002060"/>
                </a:solidFill>
              </a:rPr>
              <a:t> </a:t>
            </a:r>
            <a:r>
              <a:rPr lang="it-IT" b="1" dirty="0" err="1" smtClean="0">
                <a:solidFill>
                  <a:srgbClr val="002060"/>
                </a:solidFill>
              </a:rPr>
              <a:t>chamber</a:t>
            </a:r>
            <a:r>
              <a:rPr lang="it-IT" b="1" dirty="0" smtClean="0">
                <a:solidFill>
                  <a:srgbClr val="002060"/>
                </a:solidFill>
              </a:rPr>
              <a:t> </a:t>
            </a:r>
            <a:r>
              <a:rPr lang="it-IT" dirty="0" smtClean="0">
                <a:solidFill>
                  <a:srgbClr val="002060"/>
                </a:solidFill>
              </a:rPr>
              <a:t>can be </a:t>
            </a:r>
            <a:r>
              <a:rPr lang="it-IT" dirty="0" err="1" smtClean="0">
                <a:solidFill>
                  <a:srgbClr val="002060"/>
                </a:solidFill>
              </a:rPr>
              <a:t>done</a:t>
            </a:r>
            <a:r>
              <a:rPr lang="it-IT" dirty="0" smtClean="0">
                <a:solidFill>
                  <a:srgbClr val="002060"/>
                </a:solidFill>
              </a:rPr>
              <a:t> in a relative «short» time, </a:t>
            </a:r>
            <a:r>
              <a:rPr lang="it-IT" dirty="0" err="1" smtClean="0">
                <a:solidFill>
                  <a:srgbClr val="002060"/>
                </a:solidFill>
              </a:rPr>
              <a:t>allowing</a:t>
            </a:r>
            <a:r>
              <a:rPr lang="it-IT" dirty="0" smtClean="0">
                <a:solidFill>
                  <a:srgbClr val="002060"/>
                </a:solidFill>
              </a:rPr>
              <a:t> to </a:t>
            </a:r>
            <a:r>
              <a:rPr lang="it-IT" dirty="0" err="1" smtClean="0">
                <a:solidFill>
                  <a:srgbClr val="002060"/>
                </a:solidFill>
              </a:rPr>
              <a:t>remove</a:t>
            </a:r>
            <a:r>
              <a:rPr lang="it-IT" dirty="0" smtClean="0">
                <a:solidFill>
                  <a:srgbClr val="002060"/>
                </a:solidFill>
              </a:rPr>
              <a:t> </a:t>
            </a:r>
            <a:r>
              <a:rPr lang="it-IT" dirty="0" err="1" smtClean="0">
                <a:solidFill>
                  <a:srgbClr val="002060"/>
                </a:solidFill>
              </a:rPr>
              <a:t>chamber</a:t>
            </a:r>
            <a:r>
              <a:rPr lang="it-IT" dirty="0" smtClean="0">
                <a:solidFill>
                  <a:srgbClr val="002060"/>
                </a:solidFill>
              </a:rPr>
              <a:t> </a:t>
            </a:r>
            <a:r>
              <a:rPr lang="it-IT" dirty="0" err="1" smtClean="0">
                <a:solidFill>
                  <a:srgbClr val="002060"/>
                </a:solidFill>
              </a:rPr>
              <a:t>contamination</a:t>
            </a:r>
            <a:r>
              <a:rPr lang="it-IT" dirty="0" smtClean="0">
                <a:solidFill>
                  <a:srgbClr val="002060"/>
                </a:solidFill>
              </a:rPr>
              <a:t> from </a:t>
            </a:r>
            <a:r>
              <a:rPr lang="it-IT" dirty="0" err="1" smtClean="0">
                <a:solidFill>
                  <a:srgbClr val="002060"/>
                </a:solidFill>
              </a:rPr>
              <a:t>radioactive</a:t>
            </a:r>
            <a:r>
              <a:rPr lang="it-IT" dirty="0" smtClean="0">
                <a:solidFill>
                  <a:srgbClr val="002060"/>
                </a:solidFill>
              </a:rPr>
              <a:t> </a:t>
            </a:r>
            <a:r>
              <a:rPr lang="it-IT" dirty="0" err="1" smtClean="0">
                <a:solidFill>
                  <a:srgbClr val="002060"/>
                </a:solidFill>
              </a:rPr>
              <a:t>isotopes</a:t>
            </a:r>
            <a:r>
              <a:rPr lang="it-IT" dirty="0" smtClean="0">
                <a:solidFill>
                  <a:srgbClr val="002060"/>
                </a:solidFill>
              </a:rPr>
              <a:t> (</a:t>
            </a:r>
            <a:r>
              <a:rPr lang="it-IT" dirty="0" err="1" smtClean="0">
                <a:solidFill>
                  <a:srgbClr val="002060"/>
                </a:solidFill>
              </a:rPr>
              <a:t>switch</a:t>
            </a:r>
            <a:r>
              <a:rPr lang="it-IT" dirty="0" smtClean="0">
                <a:solidFill>
                  <a:srgbClr val="002060"/>
                </a:solidFill>
              </a:rPr>
              <a:t> to a new </a:t>
            </a:r>
            <a:r>
              <a:rPr lang="it-IT" dirty="0" err="1" smtClean="0">
                <a:solidFill>
                  <a:srgbClr val="002060"/>
                </a:solidFill>
              </a:rPr>
              <a:t>physics</a:t>
            </a:r>
            <a:r>
              <a:rPr lang="it-IT" dirty="0" smtClean="0">
                <a:solidFill>
                  <a:srgbClr val="002060"/>
                </a:solidFill>
              </a:rPr>
              <a:t> case) </a:t>
            </a:r>
            <a:endParaRPr lang="it-IT" dirty="0">
              <a:solidFill>
                <a:srgbClr val="002060"/>
              </a:solidFill>
            </a:endParaRPr>
          </a:p>
        </p:txBody>
      </p:sp>
      <p:sp>
        <p:nvSpPr>
          <p:cNvPr id="31" name="Numero diapositiva"/>
          <p:cNvSpPr>
            <a:spLocks noGrp="1"/>
          </p:cNvSpPr>
          <p:nvPr>
            <p:ph type="sldNum" sz="quarter" idx="4294967295"/>
          </p:nvPr>
        </p:nvSpPr>
        <p:spPr>
          <a:xfrm>
            <a:off x="7755805" y="9387457"/>
            <a:ext cx="862468" cy="308086"/>
          </a:xfrm>
          <a:extLst>
            <a:ext uri="{C572A759-6A51-4108-AA02-DFA0A04FC94B}"/>
          </a:extLst>
        </p:spPr>
        <p:txBody>
          <a:bodyPr/>
          <a:lstStyle/>
          <a:p>
            <a:pPr>
              <a:defRPr/>
            </a:pPr>
            <a:endParaRPr dirty="0"/>
          </a:p>
        </p:txBody>
      </p:sp>
      <p:sp>
        <p:nvSpPr>
          <p:cNvPr id="9" name="CasellaDiTesto 8">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11" name="Immagine 10"/>
          <p:cNvPicPr>
            <a:picLocks noChangeAspect="1"/>
          </p:cNvPicPr>
          <p:nvPr/>
        </p:nvPicPr>
        <p:blipFill>
          <a:blip r:embed="rId4"/>
          <a:stretch>
            <a:fillRect/>
          </a:stretch>
        </p:blipFill>
        <p:spPr>
          <a:xfrm>
            <a:off x="14583933" y="1"/>
            <a:ext cx="2756330" cy="1856270"/>
          </a:xfrm>
          <a:prstGeom prst="rect">
            <a:avLst/>
          </a:prstGeom>
        </p:spPr>
      </p:pic>
    </p:spTree>
    <p:extLst>
      <p:ext uri="{BB962C8B-B14F-4D97-AF65-F5344CB8AC3E}">
        <p14:creationId xmlns:p14="http://schemas.microsoft.com/office/powerpoint/2010/main" val="1614302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A59D1-282F-1B4C-8AC9-045DFEFF4652}"/>
              </a:ext>
            </a:extLst>
          </p:cNvPr>
          <p:cNvSpPr>
            <a:spLocks noGrp="1"/>
          </p:cNvSpPr>
          <p:nvPr>
            <p:ph type="ctrTitle" idx="4294967295"/>
          </p:nvPr>
        </p:nvSpPr>
        <p:spPr>
          <a:xfrm>
            <a:off x="2417826" y="126919"/>
            <a:ext cx="11755037" cy="993511"/>
          </a:xfrm>
        </p:spPr>
        <p:txBody>
          <a:bodyPr>
            <a:normAutofit/>
          </a:bodyPr>
          <a:lstStyle/>
          <a:p>
            <a:pPr algn="ctr"/>
            <a:r>
              <a:rPr lang="en-GB" sz="4000" b="1" dirty="0" smtClean="0">
                <a:solidFill>
                  <a:srgbClr val="002060"/>
                </a:solidFill>
              </a:rPr>
              <a:t>Prototype: design for the </a:t>
            </a:r>
            <a:r>
              <a:rPr lang="en-GB" sz="4000" b="1" dirty="0" err="1" smtClean="0">
                <a:solidFill>
                  <a:srgbClr val="002060"/>
                </a:solidFill>
              </a:rPr>
              <a:t>AISHa</a:t>
            </a:r>
            <a:r>
              <a:rPr lang="en-GB" sz="4000" b="1" dirty="0" smtClean="0">
                <a:solidFill>
                  <a:srgbClr val="002060"/>
                </a:solidFill>
              </a:rPr>
              <a:t> ECRIS @ LNS</a:t>
            </a:r>
            <a:endParaRPr lang="en-GB" sz="4000" b="1" dirty="0">
              <a:solidFill>
                <a:srgbClr val="002060"/>
              </a:solidFill>
            </a:endParaRPr>
          </a:p>
        </p:txBody>
      </p:sp>
      <p:sp>
        <p:nvSpPr>
          <p:cNvPr id="27" name="CasellaDiTesto 26"/>
          <p:cNvSpPr txBox="1"/>
          <p:nvPr/>
        </p:nvSpPr>
        <p:spPr>
          <a:xfrm>
            <a:off x="1581835" y="1405316"/>
            <a:ext cx="12950196" cy="4139975"/>
          </a:xfrm>
          <a:prstGeom prst="rect">
            <a:avLst/>
          </a:prstGeom>
          <a:noFill/>
          <a:ln>
            <a:noFill/>
          </a:ln>
        </p:spPr>
        <p:txBody>
          <a:bodyPr vert="horz" wrap="square" lIns="130048" tIns="65024" rIns="130048" bIns="65024" rtlCol="0">
            <a:noAutofit/>
          </a:bodyPr>
          <a:lstStyle/>
          <a:p>
            <a:pPr marL="342900" indent="-342900">
              <a:lnSpc>
                <a:spcPct val="150000"/>
              </a:lnSpc>
              <a:buFont typeface="Wingdings" panose="05000000000000000000" pitchFamily="2" charset="2"/>
              <a:buChar char="Ø"/>
            </a:pPr>
            <a:r>
              <a:rPr lang="it-IT" sz="2400" dirty="0" smtClean="0">
                <a:solidFill>
                  <a:srgbClr val="0070C0"/>
                </a:solidFill>
              </a:rPr>
              <a:t>Work </a:t>
            </a:r>
            <a:r>
              <a:rPr lang="it-IT" sz="2400" dirty="0" err="1" smtClean="0">
                <a:solidFill>
                  <a:srgbClr val="0070C0"/>
                </a:solidFill>
              </a:rPr>
              <a:t>is</a:t>
            </a:r>
            <a:r>
              <a:rPr lang="it-IT" sz="2400" dirty="0" smtClean="0">
                <a:solidFill>
                  <a:srgbClr val="0070C0"/>
                </a:solidFill>
              </a:rPr>
              <a:t> under IONS </a:t>
            </a:r>
            <a:r>
              <a:rPr lang="it-IT" sz="2400" dirty="0" err="1" smtClean="0">
                <a:solidFill>
                  <a:srgbClr val="0070C0"/>
                </a:solidFill>
              </a:rPr>
              <a:t>experiment</a:t>
            </a:r>
            <a:r>
              <a:rPr lang="it-IT" sz="2400" dirty="0" smtClean="0">
                <a:solidFill>
                  <a:srgbClr val="0070C0"/>
                </a:solidFill>
              </a:rPr>
              <a:t> (INFN </a:t>
            </a:r>
            <a:r>
              <a:rPr lang="it-IT" sz="2400" dirty="0">
                <a:solidFill>
                  <a:srgbClr val="0070C0"/>
                </a:solidFill>
              </a:rPr>
              <a:t>5th </a:t>
            </a:r>
            <a:r>
              <a:rPr lang="it-IT" sz="2400" dirty="0" err="1" smtClean="0">
                <a:solidFill>
                  <a:srgbClr val="0070C0"/>
                </a:solidFill>
              </a:rPr>
              <a:t>Scientific</a:t>
            </a:r>
            <a:r>
              <a:rPr lang="it-IT" sz="2400" dirty="0" smtClean="0">
                <a:solidFill>
                  <a:srgbClr val="0070C0"/>
                </a:solidFill>
              </a:rPr>
              <a:t> </a:t>
            </a:r>
            <a:r>
              <a:rPr lang="it-IT" sz="2400" dirty="0" err="1" smtClean="0">
                <a:solidFill>
                  <a:srgbClr val="0070C0"/>
                </a:solidFill>
              </a:rPr>
              <a:t>Commission</a:t>
            </a:r>
            <a:r>
              <a:rPr lang="it-IT" sz="2400" dirty="0" smtClean="0">
                <a:solidFill>
                  <a:srgbClr val="0070C0"/>
                </a:solidFill>
              </a:rPr>
              <a:t>)</a:t>
            </a:r>
          </a:p>
          <a:p>
            <a:pPr marL="342900" indent="-342900">
              <a:lnSpc>
                <a:spcPct val="150000"/>
              </a:lnSpc>
              <a:buFont typeface="Wingdings" panose="05000000000000000000" pitchFamily="2" charset="2"/>
              <a:buChar char="Ø"/>
            </a:pPr>
            <a:r>
              <a:rPr lang="it-IT" sz="2400" dirty="0" err="1" smtClean="0">
                <a:solidFill>
                  <a:srgbClr val="080808"/>
                </a:solidFill>
              </a:rPr>
              <a:t>Mechanical</a:t>
            </a:r>
            <a:r>
              <a:rPr lang="it-IT" sz="2400" dirty="0" smtClean="0">
                <a:solidFill>
                  <a:srgbClr val="080808"/>
                </a:solidFill>
              </a:rPr>
              <a:t> design of the </a:t>
            </a:r>
            <a:r>
              <a:rPr lang="it-IT" sz="2400" dirty="0" err="1" smtClean="0">
                <a:solidFill>
                  <a:srgbClr val="080808"/>
                </a:solidFill>
              </a:rPr>
              <a:t>active</a:t>
            </a:r>
            <a:r>
              <a:rPr lang="it-IT" sz="2400" dirty="0" smtClean="0">
                <a:solidFill>
                  <a:srgbClr val="080808"/>
                </a:solidFill>
              </a:rPr>
              <a:t> </a:t>
            </a:r>
            <a:r>
              <a:rPr lang="it-IT" sz="2400" dirty="0" err="1" smtClean="0">
                <a:solidFill>
                  <a:srgbClr val="080808"/>
                </a:solidFill>
              </a:rPr>
              <a:t>chamber</a:t>
            </a:r>
            <a:r>
              <a:rPr lang="it-IT" sz="2400" dirty="0" smtClean="0">
                <a:solidFill>
                  <a:srgbClr val="0070C0"/>
                </a:solidFill>
              </a:rPr>
              <a:t> to be </a:t>
            </a:r>
            <a:r>
              <a:rPr lang="it-IT" sz="2400" dirty="0" err="1" smtClean="0">
                <a:solidFill>
                  <a:srgbClr val="0070C0"/>
                </a:solidFill>
              </a:rPr>
              <a:t>compatible</a:t>
            </a:r>
            <a:r>
              <a:rPr lang="it-IT" sz="2400" dirty="0" smtClean="0">
                <a:solidFill>
                  <a:srgbClr val="0070C0"/>
                </a:solidFill>
              </a:rPr>
              <a:t> with </a:t>
            </a:r>
            <a:r>
              <a:rPr lang="it-IT" sz="2400" dirty="0" smtClean="0">
                <a:solidFill>
                  <a:srgbClr val="CC0000"/>
                </a:solidFill>
              </a:rPr>
              <a:t>the </a:t>
            </a:r>
            <a:r>
              <a:rPr lang="en-US" sz="2400" dirty="0">
                <a:solidFill>
                  <a:srgbClr val="CC0000"/>
                </a:solidFill>
              </a:rPr>
              <a:t>Advanced Ion Source for </a:t>
            </a:r>
            <a:r>
              <a:rPr lang="en-US" sz="2400" dirty="0" err="1">
                <a:solidFill>
                  <a:srgbClr val="CC0000"/>
                </a:solidFill>
              </a:rPr>
              <a:t>Hadrontherapy</a:t>
            </a:r>
            <a:r>
              <a:rPr lang="en-US" sz="2400" dirty="0">
                <a:solidFill>
                  <a:srgbClr val="CC0000"/>
                </a:solidFill>
              </a:rPr>
              <a:t> (</a:t>
            </a:r>
            <a:r>
              <a:rPr lang="en-US" sz="2400" dirty="0" err="1">
                <a:solidFill>
                  <a:srgbClr val="CC0000"/>
                </a:solidFill>
              </a:rPr>
              <a:t>AISHa</a:t>
            </a:r>
            <a:r>
              <a:rPr lang="en-US" sz="2400" dirty="0" smtClean="0">
                <a:solidFill>
                  <a:srgbClr val="CC0000"/>
                </a:solidFill>
              </a:rPr>
              <a:t>)</a:t>
            </a:r>
            <a:r>
              <a:rPr lang="en-US" sz="2400" dirty="0" smtClean="0"/>
              <a:t>, </a:t>
            </a:r>
            <a:r>
              <a:rPr lang="en-US" sz="2400" dirty="0" smtClean="0">
                <a:solidFill>
                  <a:srgbClr val="080808"/>
                </a:solidFill>
              </a:rPr>
              <a:t>which is a compact</a:t>
            </a:r>
            <a:r>
              <a:rPr lang="it-IT" sz="2400" dirty="0">
                <a:solidFill>
                  <a:srgbClr val="080808"/>
                </a:solidFill>
              </a:rPr>
              <a:t> </a:t>
            </a:r>
            <a:r>
              <a:rPr lang="it-IT" sz="2400" dirty="0" smtClean="0">
                <a:solidFill>
                  <a:srgbClr val="080808"/>
                </a:solidFill>
              </a:rPr>
              <a:t>ECRIS:</a:t>
            </a:r>
          </a:p>
          <a:p>
            <a:pPr lvl="3" indent="0">
              <a:lnSpc>
                <a:spcPct val="150000"/>
              </a:lnSpc>
            </a:pPr>
            <a:r>
              <a:rPr lang="en-US" sz="2400" dirty="0" smtClean="0"/>
              <a:t>		</a:t>
            </a:r>
            <a:r>
              <a:rPr lang="en-US" sz="2400" dirty="0" smtClean="0">
                <a:solidFill>
                  <a:srgbClr val="080808"/>
                </a:solidFill>
              </a:rPr>
              <a:t>&gt; operating </a:t>
            </a:r>
            <a:r>
              <a:rPr lang="en-US" sz="2400" dirty="0">
                <a:solidFill>
                  <a:srgbClr val="080808"/>
                </a:solidFill>
              </a:rPr>
              <a:t>at 18 </a:t>
            </a:r>
            <a:r>
              <a:rPr lang="en-US" sz="2400" dirty="0" smtClean="0">
                <a:solidFill>
                  <a:srgbClr val="080808"/>
                </a:solidFill>
              </a:rPr>
              <a:t>GHz (upgrade to 21 GHz, and final </a:t>
            </a:r>
            <a:r>
              <a:rPr lang="en-US" sz="2400" dirty="0" err="1" smtClean="0">
                <a:solidFill>
                  <a:srgbClr val="080808"/>
                </a:solidFill>
              </a:rPr>
              <a:t>config</a:t>
            </a:r>
            <a:r>
              <a:rPr lang="en-US" sz="2400" dirty="0" smtClean="0">
                <a:solidFill>
                  <a:srgbClr val="080808"/>
                </a:solidFill>
              </a:rPr>
              <a:t>. 18 + 21 GHz)</a:t>
            </a:r>
          </a:p>
          <a:p>
            <a:pPr lvl="3" indent="0">
              <a:lnSpc>
                <a:spcPct val="150000"/>
              </a:lnSpc>
            </a:pPr>
            <a:r>
              <a:rPr lang="it-IT" sz="2400" b="1" dirty="0" smtClean="0">
                <a:solidFill>
                  <a:srgbClr val="0070C0"/>
                </a:solidFill>
              </a:rPr>
              <a:t>		&gt; small </a:t>
            </a:r>
            <a:r>
              <a:rPr lang="it-IT" sz="2400" b="1" dirty="0" err="1">
                <a:solidFill>
                  <a:srgbClr val="0070C0"/>
                </a:solidFill>
              </a:rPr>
              <a:t>chamber</a:t>
            </a:r>
            <a:r>
              <a:rPr lang="it-IT" sz="2400" b="1" dirty="0">
                <a:solidFill>
                  <a:srgbClr val="0070C0"/>
                </a:solidFill>
              </a:rPr>
              <a:t> (</a:t>
            </a:r>
            <a:r>
              <a:rPr lang="it-IT" sz="2400" b="1" dirty="0" err="1">
                <a:solidFill>
                  <a:srgbClr val="0070C0"/>
                </a:solidFill>
              </a:rPr>
              <a:t>diam</a:t>
            </a:r>
            <a:r>
              <a:rPr lang="it-IT" sz="2400" b="1" dirty="0">
                <a:solidFill>
                  <a:srgbClr val="0070C0"/>
                </a:solidFill>
              </a:rPr>
              <a:t>. 92 mm, </a:t>
            </a:r>
            <a:r>
              <a:rPr lang="it-IT" sz="2400" b="1" dirty="0" err="1">
                <a:solidFill>
                  <a:srgbClr val="0070C0"/>
                </a:solidFill>
              </a:rPr>
              <a:t>length</a:t>
            </a:r>
            <a:r>
              <a:rPr lang="it-IT" sz="2400" b="1" dirty="0">
                <a:solidFill>
                  <a:srgbClr val="0070C0"/>
                </a:solidFill>
              </a:rPr>
              <a:t> 337 mm) </a:t>
            </a:r>
            <a:endParaRPr lang="it-IT" sz="2400" b="1" dirty="0" smtClean="0">
              <a:solidFill>
                <a:srgbClr val="0070C0"/>
              </a:solidFill>
            </a:endParaRPr>
          </a:p>
          <a:p>
            <a:pPr marL="342900" lvl="3" indent="-342900">
              <a:lnSpc>
                <a:spcPct val="150000"/>
              </a:lnSpc>
              <a:buFont typeface="Wingdings" panose="05000000000000000000" pitchFamily="2" charset="2"/>
              <a:buChar char="Ø"/>
            </a:pPr>
            <a:r>
              <a:rPr lang="it-IT" sz="2400" b="1" dirty="0" err="1" smtClean="0">
                <a:solidFill>
                  <a:srgbClr val="002060"/>
                </a:solidFill>
              </a:rPr>
              <a:t>Chamber</a:t>
            </a:r>
            <a:r>
              <a:rPr lang="it-IT" sz="2400" b="1" dirty="0" smtClean="0">
                <a:solidFill>
                  <a:srgbClr val="002060"/>
                </a:solidFill>
              </a:rPr>
              <a:t> </a:t>
            </a:r>
            <a:r>
              <a:rPr lang="it-IT" sz="2400" b="1" dirty="0" err="1" smtClean="0">
                <a:solidFill>
                  <a:srgbClr val="002060"/>
                </a:solidFill>
              </a:rPr>
              <a:t>segmentation</a:t>
            </a:r>
            <a:r>
              <a:rPr lang="it-IT" sz="2400" b="1" dirty="0" smtClean="0">
                <a:solidFill>
                  <a:srgbClr val="002060"/>
                </a:solidFill>
              </a:rPr>
              <a:t>: 4 </a:t>
            </a:r>
            <a:r>
              <a:rPr lang="it-IT" sz="2400" b="1" dirty="0" err="1" smtClean="0">
                <a:solidFill>
                  <a:srgbClr val="002060"/>
                </a:solidFill>
              </a:rPr>
              <a:t>axial</a:t>
            </a:r>
            <a:r>
              <a:rPr lang="it-IT" sz="2400" b="1" dirty="0" smtClean="0">
                <a:solidFill>
                  <a:srgbClr val="002060"/>
                </a:solidFill>
              </a:rPr>
              <a:t> x 6 </a:t>
            </a:r>
            <a:r>
              <a:rPr lang="it-IT" sz="2400" b="1" dirty="0" err="1" smtClean="0">
                <a:solidFill>
                  <a:srgbClr val="002060"/>
                </a:solidFill>
              </a:rPr>
              <a:t>radial</a:t>
            </a:r>
            <a:r>
              <a:rPr lang="it-IT" sz="2400" b="1" dirty="0" smtClean="0">
                <a:solidFill>
                  <a:srgbClr val="002060"/>
                </a:solidFill>
              </a:rPr>
              <a:t> </a:t>
            </a:r>
            <a:r>
              <a:rPr lang="it-IT" sz="2400" b="1" dirty="0" err="1" smtClean="0">
                <a:solidFill>
                  <a:srgbClr val="002060"/>
                </a:solidFill>
              </a:rPr>
              <a:t>tails</a:t>
            </a:r>
            <a:endParaRPr lang="it-IT" sz="2400" b="1" dirty="0" smtClean="0">
              <a:solidFill>
                <a:srgbClr val="002060"/>
              </a:solidFill>
            </a:endParaRPr>
          </a:p>
          <a:p>
            <a:pPr marL="342900" lvl="3" indent="-342900">
              <a:lnSpc>
                <a:spcPct val="150000"/>
              </a:lnSpc>
              <a:buFont typeface="Wingdings" panose="05000000000000000000" pitchFamily="2" charset="2"/>
              <a:buChar char="Ø"/>
            </a:pPr>
            <a:r>
              <a:rPr lang="it-IT" sz="2400" b="1" dirty="0" err="1" smtClean="0">
                <a:solidFill>
                  <a:srgbClr val="002060"/>
                </a:solidFill>
              </a:rPr>
              <a:t>Final</a:t>
            </a:r>
            <a:r>
              <a:rPr lang="it-IT" sz="2400" b="1" dirty="0" smtClean="0">
                <a:solidFill>
                  <a:srgbClr val="002060"/>
                </a:solidFill>
              </a:rPr>
              <a:t> 3D model (</a:t>
            </a:r>
            <a:r>
              <a:rPr lang="it-IT" sz="2400" b="1" dirty="0" err="1" smtClean="0">
                <a:solidFill>
                  <a:srgbClr val="002060"/>
                </a:solidFill>
              </a:rPr>
              <a:t>resp</a:t>
            </a:r>
            <a:r>
              <a:rPr lang="it-IT" sz="2400" b="1" dirty="0" smtClean="0">
                <a:solidFill>
                  <a:srgbClr val="002060"/>
                </a:solidFill>
              </a:rPr>
              <a:t>. LNS) by </a:t>
            </a:r>
            <a:r>
              <a:rPr lang="it-IT" sz="2400" b="1" dirty="0" err="1" smtClean="0">
                <a:solidFill>
                  <a:srgbClr val="002060"/>
                </a:solidFill>
              </a:rPr>
              <a:t>january</a:t>
            </a:r>
            <a:r>
              <a:rPr lang="it-IT" sz="2400" b="1" dirty="0" smtClean="0">
                <a:solidFill>
                  <a:srgbClr val="002060"/>
                </a:solidFill>
              </a:rPr>
              <a:t> 2022</a:t>
            </a:r>
            <a:endParaRPr lang="it-IT" sz="2400" b="1" dirty="0">
              <a:solidFill>
                <a:srgbClr val="002060"/>
              </a:solidFill>
            </a:endParaRPr>
          </a:p>
          <a:p>
            <a:pPr marL="342900" indent="-342900">
              <a:lnSpc>
                <a:spcPct val="150000"/>
              </a:lnSpc>
              <a:buFont typeface="Arial" panose="020B0604020202020204" pitchFamily="34" charset="0"/>
              <a:buChar char="•"/>
            </a:pPr>
            <a:endParaRPr lang="en-US" sz="2400" dirty="0" smtClean="0"/>
          </a:p>
        </p:txBody>
      </p:sp>
      <p:sp>
        <p:nvSpPr>
          <p:cNvPr id="31" name="Numero diapositiva"/>
          <p:cNvSpPr>
            <a:spLocks noGrp="1"/>
          </p:cNvSpPr>
          <p:nvPr>
            <p:ph type="sldNum" sz="quarter" idx="4294967295"/>
          </p:nvPr>
        </p:nvSpPr>
        <p:spPr>
          <a:xfrm>
            <a:off x="7755805" y="9387457"/>
            <a:ext cx="862468" cy="308086"/>
          </a:xfrm>
          <a:extLst>
            <a:ext uri="{C572A759-6A51-4108-AA02-DFA0A04FC94B}"/>
          </a:extLst>
        </p:spPr>
        <p:txBody>
          <a:bodyPr/>
          <a:lstStyle/>
          <a:p>
            <a:pPr>
              <a:defRPr/>
            </a:pPr>
            <a:r>
              <a:rPr lang="it-IT" dirty="0"/>
              <a:t>1</a:t>
            </a:r>
            <a:r>
              <a:rPr lang="it-IT" dirty="0" smtClean="0"/>
              <a:t>/12</a:t>
            </a:r>
            <a:endParaRPr dirty="0"/>
          </a:p>
        </p:txBody>
      </p:sp>
      <p:sp>
        <p:nvSpPr>
          <p:cNvPr id="9" name="CasellaDiTesto 8">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11" name="Immagine 10"/>
          <p:cNvPicPr>
            <a:picLocks noChangeAspect="1"/>
          </p:cNvPicPr>
          <p:nvPr/>
        </p:nvPicPr>
        <p:blipFill>
          <a:blip r:embed="rId4"/>
          <a:stretch>
            <a:fillRect/>
          </a:stretch>
        </p:blipFill>
        <p:spPr>
          <a:xfrm>
            <a:off x="14583933" y="1"/>
            <a:ext cx="2756330" cy="1856270"/>
          </a:xfrm>
          <a:prstGeom prst="rect">
            <a:avLst/>
          </a:prstGeom>
        </p:spPr>
      </p:pic>
      <p:grpSp>
        <p:nvGrpSpPr>
          <p:cNvPr id="12" name="Gruppo 11"/>
          <p:cNvGrpSpPr>
            <a:grpSpLocks noChangeAspect="1"/>
          </p:cNvGrpSpPr>
          <p:nvPr/>
        </p:nvGrpSpPr>
        <p:grpSpPr>
          <a:xfrm>
            <a:off x="1035696" y="6215547"/>
            <a:ext cx="14443831" cy="2700731"/>
            <a:chOff x="5645944" y="4311332"/>
            <a:chExt cx="6048375" cy="1130935"/>
          </a:xfrm>
        </p:grpSpPr>
        <p:pic>
          <p:nvPicPr>
            <p:cNvPr id="13" name="Immagine 12">
              <a:extLst>
                <a:ext uri="{FF2B5EF4-FFF2-40B4-BE49-F238E27FC236}">
                  <a16:creationId xmlns:a16="http://schemas.microsoft.com/office/drawing/2014/main" id="{138254D2-1609-4F3C-9EEC-741952E76FA1}"/>
                </a:ext>
              </a:extLst>
            </p:cNvPr>
            <p:cNvPicPr/>
            <p:nvPr/>
          </p:nvPicPr>
          <p:blipFill rotWithShape="1">
            <a:blip r:embed="rId5" cstate="print">
              <a:extLst>
                <a:ext uri="{28A0092B-C50C-407E-A947-70E740481C1C}">
                  <a14:useLocalDpi xmlns:a14="http://schemas.microsoft.com/office/drawing/2010/main" val="0"/>
                </a:ext>
              </a:extLst>
            </a:blip>
            <a:srcRect l="7878" t="29727" r="32390" b="35437"/>
            <a:stretch/>
          </p:blipFill>
          <p:spPr bwMode="auto">
            <a:xfrm>
              <a:off x="8097679" y="4311332"/>
              <a:ext cx="3596640" cy="1130935"/>
            </a:xfrm>
            <a:prstGeom prst="rect">
              <a:avLst/>
            </a:prstGeom>
            <a:ln>
              <a:noFill/>
            </a:ln>
            <a:extLst>
              <a:ext uri="{53640926-AAD7-44D8-BBD7-CCE9431645EC}">
                <a14:shadowObscured xmlns:a14="http://schemas.microsoft.com/office/drawing/2010/main"/>
              </a:ext>
            </a:extLst>
          </p:spPr>
        </p:pic>
        <p:pic>
          <p:nvPicPr>
            <p:cNvPr id="14" name="Immagine 13">
              <a:extLst>
                <a:ext uri="{FF2B5EF4-FFF2-40B4-BE49-F238E27FC236}">
                  <a16:creationId xmlns:a16="http://schemas.microsoft.com/office/drawing/2014/main" id="{2A6D6D2F-3DEC-4A45-BF2B-12B362A1B427}"/>
                </a:ext>
              </a:extLst>
            </p:cNvPr>
            <p:cNvPicPr/>
            <p:nvPr/>
          </p:nvPicPr>
          <p:blipFill rotWithShape="1">
            <a:blip r:embed="rId6" cstate="print">
              <a:extLst>
                <a:ext uri="{28A0092B-C50C-407E-A947-70E740481C1C}">
                  <a14:useLocalDpi xmlns:a14="http://schemas.microsoft.com/office/drawing/2010/main" val="0"/>
                </a:ext>
              </a:extLst>
            </a:blip>
            <a:srcRect l="21299" t="1437" r="18859"/>
            <a:stretch/>
          </p:blipFill>
          <p:spPr>
            <a:xfrm>
              <a:off x="6872764" y="4311332"/>
              <a:ext cx="1273175" cy="1130935"/>
            </a:xfrm>
            <a:prstGeom prst="rect">
              <a:avLst/>
            </a:prstGeom>
          </p:spPr>
        </p:pic>
        <p:pic>
          <p:nvPicPr>
            <p:cNvPr id="15" name="Immagine 14">
              <a:extLst>
                <a:ext uri="{FF2B5EF4-FFF2-40B4-BE49-F238E27FC236}">
                  <a16:creationId xmlns:a16="http://schemas.microsoft.com/office/drawing/2014/main" id="{10011828-745C-4524-8BB2-13CF5BD9C0EF}"/>
                </a:ext>
              </a:extLst>
            </p:cNvPr>
            <p:cNvPicPr/>
            <p:nvPr/>
          </p:nvPicPr>
          <p:blipFill rotWithShape="1">
            <a:blip r:embed="rId7"/>
            <a:srcRect r="33203"/>
            <a:stretch/>
          </p:blipFill>
          <p:spPr bwMode="auto">
            <a:xfrm rot="16200000">
              <a:off x="5824379" y="4468812"/>
              <a:ext cx="762635" cy="705485"/>
            </a:xfrm>
            <a:prstGeom prst="rect">
              <a:avLst/>
            </a:prstGeom>
            <a:ln>
              <a:noFill/>
            </a:ln>
            <a:extLst>
              <a:ext uri="{53640926-AAD7-44D8-BBD7-CCE9431645EC}">
                <a14:shadowObscured xmlns:a14="http://schemas.microsoft.com/office/drawing/2010/main"/>
              </a:ext>
            </a:extLst>
          </p:spPr>
        </p:pic>
        <p:cxnSp>
          <p:nvCxnSpPr>
            <p:cNvPr id="16" name="Connettore diritto 15"/>
            <p:cNvCxnSpPr/>
            <p:nvPr/>
          </p:nvCxnSpPr>
          <p:spPr>
            <a:xfrm>
              <a:off x="6529864" y="4997132"/>
              <a:ext cx="342900" cy="45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582D866F-CA67-4C59-99D4-CDA3173F2A9A}"/>
                </a:ext>
              </a:extLst>
            </p:cNvPr>
            <p:cNvSpPr/>
            <p:nvPr/>
          </p:nvSpPr>
          <p:spPr bwMode="auto">
            <a:xfrm>
              <a:off x="6865144" y="4875212"/>
              <a:ext cx="393065" cy="377190"/>
            </a:xfrm>
            <a:prstGeom prst="ellipse">
              <a:avLst/>
            </a:prstGeom>
            <a:noFill/>
            <a:ln w="12700"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p>
          </p:txBody>
        </p:sp>
        <p:sp>
          <p:nvSpPr>
            <p:cNvPr id="18" name="CasellaDiTesto 247"/>
            <p:cNvSpPr txBox="1"/>
            <p:nvPr/>
          </p:nvSpPr>
          <p:spPr>
            <a:xfrm>
              <a:off x="5645944" y="4319587"/>
              <a:ext cx="1310640" cy="266700"/>
            </a:xfrm>
            <a:prstGeom prst="rect">
              <a:avLst/>
            </a:prstGeom>
            <a:noFill/>
          </p:spPr>
          <p:txBody>
            <a:bodyPr wrap="square" rtlCol="0">
              <a:spAutoFit/>
            </a:bodyPr>
            <a:lstStyle/>
            <a:p>
              <a:pPr algn="ctr" fontAlgn="base">
                <a:spcAft>
                  <a:spcPts val="0"/>
                </a:spcAft>
              </a:pPr>
              <a:r>
                <a:rPr lang="en-GB" sz="1200" b="1" kern="12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Detail of tails</a:t>
              </a:r>
              <a:endParaRPr lang="en-GB" sz="1100">
                <a:effectLst/>
                <a:latin typeface="Times"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81987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A59D1-282F-1B4C-8AC9-045DFEFF4652}"/>
              </a:ext>
            </a:extLst>
          </p:cNvPr>
          <p:cNvSpPr>
            <a:spLocks noGrp="1"/>
          </p:cNvSpPr>
          <p:nvPr>
            <p:ph type="ctrTitle" idx="4294967295"/>
          </p:nvPr>
        </p:nvSpPr>
        <p:spPr>
          <a:xfrm>
            <a:off x="2417826" y="126919"/>
            <a:ext cx="11755037" cy="993511"/>
          </a:xfrm>
        </p:spPr>
        <p:txBody>
          <a:bodyPr>
            <a:normAutofit/>
          </a:bodyPr>
          <a:lstStyle/>
          <a:p>
            <a:pPr algn="ctr"/>
            <a:r>
              <a:rPr lang="en-GB" sz="4000" b="1" dirty="0" smtClean="0">
                <a:solidFill>
                  <a:srgbClr val="002060"/>
                </a:solidFill>
              </a:rPr>
              <a:t>Prototype: construction and test</a:t>
            </a:r>
            <a:endParaRPr lang="en-GB" sz="4000" b="1" dirty="0">
              <a:solidFill>
                <a:srgbClr val="002060"/>
              </a:solidFill>
            </a:endParaRPr>
          </a:p>
        </p:txBody>
      </p:sp>
      <p:sp>
        <p:nvSpPr>
          <p:cNvPr id="27" name="CasellaDiTesto 26"/>
          <p:cNvSpPr txBox="1"/>
          <p:nvPr/>
        </p:nvSpPr>
        <p:spPr>
          <a:xfrm>
            <a:off x="645149" y="1694451"/>
            <a:ext cx="13263355" cy="5247720"/>
          </a:xfrm>
          <a:prstGeom prst="rect">
            <a:avLst/>
          </a:prstGeom>
          <a:noFill/>
          <a:ln>
            <a:noFill/>
          </a:ln>
        </p:spPr>
        <p:txBody>
          <a:bodyPr vert="horz" wrap="square" lIns="130048" tIns="65024" rIns="130048" bIns="65024" rtlCol="0">
            <a:noAutofit/>
          </a:bodyPr>
          <a:lstStyle/>
          <a:p>
            <a:pPr marL="342900" indent="-342900">
              <a:lnSpc>
                <a:spcPct val="150000"/>
              </a:lnSpc>
              <a:buFont typeface="Wingdings" panose="05000000000000000000" pitchFamily="2" charset="2"/>
              <a:buChar char="Ø"/>
            </a:pPr>
            <a:r>
              <a:rPr lang="it-IT" sz="2400" b="1" dirty="0" smtClean="0">
                <a:solidFill>
                  <a:srgbClr val="0070C0"/>
                </a:solidFill>
              </a:rPr>
              <a:t>Executive </a:t>
            </a:r>
            <a:r>
              <a:rPr lang="it-IT" sz="2400" b="1" dirty="0" err="1" smtClean="0">
                <a:solidFill>
                  <a:srgbClr val="0070C0"/>
                </a:solidFill>
              </a:rPr>
              <a:t>drawings</a:t>
            </a:r>
            <a:r>
              <a:rPr lang="it-IT" sz="2400" b="1" dirty="0" smtClean="0">
                <a:solidFill>
                  <a:srgbClr val="0070C0"/>
                </a:solidFill>
              </a:rPr>
              <a:t> and </a:t>
            </a:r>
            <a:r>
              <a:rPr lang="it-IT" sz="2400" b="1" dirty="0" err="1" smtClean="0">
                <a:solidFill>
                  <a:srgbClr val="0070C0"/>
                </a:solidFill>
              </a:rPr>
              <a:t>construction</a:t>
            </a:r>
            <a:r>
              <a:rPr lang="it-IT" sz="2400" b="1" dirty="0" smtClean="0">
                <a:solidFill>
                  <a:srgbClr val="0070C0"/>
                </a:solidFill>
              </a:rPr>
              <a:t> </a:t>
            </a:r>
            <a:r>
              <a:rPr lang="it-IT" sz="2400" b="1" dirty="0" err="1" smtClean="0">
                <a:solidFill>
                  <a:srgbClr val="0070C0"/>
                </a:solidFill>
              </a:rPr>
              <a:t>will</a:t>
            </a:r>
            <a:r>
              <a:rPr lang="it-IT" sz="2400" b="1" dirty="0" smtClean="0">
                <a:solidFill>
                  <a:srgbClr val="0070C0"/>
                </a:solidFill>
              </a:rPr>
              <a:t> be made </a:t>
            </a:r>
            <a:r>
              <a:rPr lang="it-IT" sz="2400" b="1" dirty="0" err="1" smtClean="0">
                <a:solidFill>
                  <a:srgbClr val="0070C0"/>
                </a:solidFill>
              </a:rPr>
              <a:t>at</a:t>
            </a:r>
            <a:r>
              <a:rPr lang="it-IT" sz="2400" b="1" dirty="0" smtClean="0">
                <a:solidFill>
                  <a:srgbClr val="0070C0"/>
                </a:solidFill>
              </a:rPr>
              <a:t> Bologna (</a:t>
            </a:r>
            <a:r>
              <a:rPr lang="it-IT" sz="2400" b="1" dirty="0" err="1" smtClean="0">
                <a:solidFill>
                  <a:srgbClr val="0070C0"/>
                </a:solidFill>
              </a:rPr>
              <a:t>feb-june</a:t>
            </a:r>
            <a:r>
              <a:rPr lang="it-IT" sz="2400" b="1" dirty="0" smtClean="0">
                <a:solidFill>
                  <a:srgbClr val="0070C0"/>
                </a:solidFill>
              </a:rPr>
              <a:t> 2022)</a:t>
            </a:r>
          </a:p>
          <a:p>
            <a:pPr marL="342900" indent="-342900">
              <a:lnSpc>
                <a:spcPct val="150000"/>
              </a:lnSpc>
              <a:buFont typeface="Wingdings" panose="05000000000000000000" pitchFamily="2" charset="2"/>
              <a:buChar char="Ø"/>
            </a:pPr>
            <a:r>
              <a:rPr lang="it-IT" sz="2400" b="1" dirty="0" smtClean="0">
                <a:solidFill>
                  <a:srgbClr val="002060"/>
                </a:solidFill>
              </a:rPr>
              <a:t>2 test </a:t>
            </a:r>
            <a:r>
              <a:rPr lang="it-IT" sz="2400" b="1" dirty="0" err="1" smtClean="0">
                <a:solidFill>
                  <a:srgbClr val="002060"/>
                </a:solidFill>
              </a:rPr>
              <a:t>campaigns</a:t>
            </a:r>
            <a:r>
              <a:rPr lang="it-IT" sz="2400" b="1" dirty="0" smtClean="0">
                <a:solidFill>
                  <a:srgbClr val="002060"/>
                </a:solidFill>
              </a:rPr>
              <a:t> (</a:t>
            </a:r>
            <a:r>
              <a:rPr lang="it-IT" sz="2400" b="1" dirty="0" err="1" smtClean="0">
                <a:solidFill>
                  <a:srgbClr val="002060"/>
                </a:solidFill>
              </a:rPr>
              <a:t>jun-sep</a:t>
            </a:r>
            <a:r>
              <a:rPr lang="it-IT" sz="2400" b="1" dirty="0" smtClean="0">
                <a:solidFill>
                  <a:srgbClr val="002060"/>
                </a:solidFill>
              </a:rPr>
              <a:t> 2022) on </a:t>
            </a:r>
            <a:r>
              <a:rPr lang="it-IT" sz="2400" b="1" dirty="0" err="1" smtClean="0">
                <a:solidFill>
                  <a:srgbClr val="002060"/>
                </a:solidFill>
              </a:rPr>
              <a:t>AISHa</a:t>
            </a:r>
            <a:r>
              <a:rPr lang="it-IT" sz="2400" b="1" dirty="0" smtClean="0">
                <a:solidFill>
                  <a:srgbClr val="002060"/>
                </a:solidFill>
              </a:rPr>
              <a:t> @ LNS: </a:t>
            </a:r>
            <a:endParaRPr lang="it-IT" sz="2400" b="1" dirty="0">
              <a:solidFill>
                <a:srgbClr val="002060"/>
              </a:solidFill>
            </a:endParaRPr>
          </a:p>
          <a:p>
            <a:pPr>
              <a:lnSpc>
                <a:spcPct val="150000"/>
              </a:lnSpc>
            </a:pPr>
            <a:r>
              <a:rPr lang="it-IT" sz="2400" b="1" dirty="0" smtClean="0">
                <a:solidFill>
                  <a:srgbClr val="002060"/>
                </a:solidFill>
              </a:rPr>
              <a:t>		- Test </a:t>
            </a:r>
            <a:r>
              <a:rPr lang="it-IT" sz="2400" b="1" dirty="0" err="1" smtClean="0">
                <a:solidFill>
                  <a:srgbClr val="002060"/>
                </a:solidFill>
              </a:rPr>
              <a:t>mechanics</a:t>
            </a:r>
            <a:r>
              <a:rPr lang="it-IT" sz="2400" b="1" dirty="0" smtClean="0">
                <a:solidFill>
                  <a:srgbClr val="002060"/>
                </a:solidFill>
              </a:rPr>
              <a:t> vs temperature @ </a:t>
            </a:r>
            <a:r>
              <a:rPr lang="it-IT" sz="2400" b="1" dirty="0" err="1" smtClean="0">
                <a:solidFill>
                  <a:srgbClr val="002060"/>
                </a:solidFill>
              </a:rPr>
              <a:t>different</a:t>
            </a:r>
            <a:r>
              <a:rPr lang="it-IT" sz="2400" b="1" dirty="0" smtClean="0">
                <a:solidFill>
                  <a:srgbClr val="002060"/>
                </a:solidFill>
              </a:rPr>
              <a:t> RF </a:t>
            </a:r>
            <a:r>
              <a:rPr lang="it-IT" sz="2400" b="1" dirty="0" err="1" smtClean="0">
                <a:solidFill>
                  <a:srgbClr val="002060"/>
                </a:solidFill>
              </a:rPr>
              <a:t>power</a:t>
            </a:r>
            <a:endParaRPr lang="it-IT" sz="2400" b="1" dirty="0" smtClean="0">
              <a:solidFill>
                <a:srgbClr val="002060"/>
              </a:solidFill>
            </a:endParaRPr>
          </a:p>
          <a:p>
            <a:pPr>
              <a:lnSpc>
                <a:spcPct val="150000"/>
              </a:lnSpc>
            </a:pPr>
            <a:r>
              <a:rPr lang="it-IT" sz="2400" b="1" dirty="0" smtClean="0">
                <a:solidFill>
                  <a:srgbClr val="002060"/>
                </a:solidFill>
              </a:rPr>
              <a:t>		- </a:t>
            </a:r>
            <a:r>
              <a:rPr lang="it-IT" sz="2400" b="1" dirty="0" err="1" smtClean="0">
                <a:solidFill>
                  <a:srgbClr val="002060"/>
                </a:solidFill>
              </a:rPr>
              <a:t>Measure</a:t>
            </a:r>
            <a:r>
              <a:rPr lang="it-IT" sz="2400" b="1" dirty="0" smtClean="0">
                <a:solidFill>
                  <a:srgbClr val="002060"/>
                </a:solidFill>
              </a:rPr>
              <a:t> plasma </a:t>
            </a:r>
            <a:r>
              <a:rPr lang="it-IT" sz="2400" b="1" dirty="0" err="1" smtClean="0">
                <a:solidFill>
                  <a:srgbClr val="002060"/>
                </a:solidFill>
              </a:rPr>
              <a:t>parameters</a:t>
            </a:r>
            <a:r>
              <a:rPr lang="it-IT" sz="2400" b="1" dirty="0" smtClean="0">
                <a:solidFill>
                  <a:srgbClr val="002060"/>
                </a:solidFill>
              </a:rPr>
              <a:t> with </a:t>
            </a:r>
            <a:r>
              <a:rPr lang="it-IT" sz="2400" b="1" dirty="0" err="1" smtClean="0">
                <a:solidFill>
                  <a:srgbClr val="002060"/>
                </a:solidFill>
              </a:rPr>
              <a:t>active</a:t>
            </a:r>
            <a:r>
              <a:rPr lang="it-IT" sz="2400" b="1" dirty="0" smtClean="0">
                <a:solidFill>
                  <a:srgbClr val="002060"/>
                </a:solidFill>
              </a:rPr>
              <a:t> </a:t>
            </a:r>
            <a:r>
              <a:rPr lang="it-IT" sz="2400" b="1" dirty="0" err="1" smtClean="0">
                <a:solidFill>
                  <a:srgbClr val="002060"/>
                </a:solidFill>
              </a:rPr>
              <a:t>bias</a:t>
            </a:r>
            <a:r>
              <a:rPr lang="it-IT" sz="2400" b="1" dirty="0" smtClean="0">
                <a:solidFill>
                  <a:srgbClr val="002060"/>
                </a:solidFill>
              </a:rPr>
              <a:t> in </a:t>
            </a:r>
            <a:r>
              <a:rPr lang="it-IT" sz="2400" b="1" dirty="0" err="1" smtClean="0">
                <a:solidFill>
                  <a:srgbClr val="002060"/>
                </a:solidFill>
              </a:rPr>
              <a:t>different</a:t>
            </a:r>
            <a:r>
              <a:rPr lang="it-IT" sz="2400" b="1" dirty="0" smtClean="0">
                <a:solidFill>
                  <a:srgbClr val="002060"/>
                </a:solidFill>
              </a:rPr>
              <a:t> </a:t>
            </a:r>
            <a:r>
              <a:rPr lang="it-IT" sz="2400" b="1" dirty="0" err="1" smtClean="0">
                <a:solidFill>
                  <a:srgbClr val="002060"/>
                </a:solidFill>
              </a:rPr>
              <a:t>configurations</a:t>
            </a:r>
            <a:r>
              <a:rPr lang="it-IT" sz="2400" b="1" dirty="0" smtClean="0">
                <a:solidFill>
                  <a:srgbClr val="002060"/>
                </a:solidFill>
              </a:rPr>
              <a:t> </a:t>
            </a:r>
          </a:p>
          <a:p>
            <a:pPr marL="342900" indent="-342900">
              <a:lnSpc>
                <a:spcPct val="150000"/>
              </a:lnSpc>
              <a:buFont typeface="Wingdings" panose="05000000000000000000" pitchFamily="2" charset="2"/>
              <a:buChar char="Ø"/>
            </a:pPr>
            <a:r>
              <a:rPr lang="it-IT" sz="2400" b="1" dirty="0" err="1" smtClean="0">
                <a:solidFill>
                  <a:srgbClr val="002060"/>
                </a:solidFill>
              </a:rPr>
              <a:t>Bias</a:t>
            </a:r>
            <a:r>
              <a:rPr lang="it-IT" sz="2400" b="1" dirty="0" smtClean="0">
                <a:solidFill>
                  <a:srgbClr val="002060"/>
                </a:solidFill>
              </a:rPr>
              <a:t> </a:t>
            </a:r>
            <a:r>
              <a:rPr lang="it-IT" sz="2400" b="1" dirty="0" err="1" smtClean="0">
                <a:solidFill>
                  <a:srgbClr val="002060"/>
                </a:solidFill>
              </a:rPr>
              <a:t>electronics</a:t>
            </a:r>
            <a:r>
              <a:rPr lang="it-IT" sz="2400" b="1" dirty="0" smtClean="0">
                <a:solidFill>
                  <a:srgbClr val="002060"/>
                </a:solidFill>
              </a:rPr>
              <a:t> </a:t>
            </a:r>
            <a:r>
              <a:rPr lang="it-IT" sz="2400" b="1" dirty="0" err="1" smtClean="0">
                <a:solidFill>
                  <a:srgbClr val="002060"/>
                </a:solidFill>
              </a:rPr>
              <a:t>based</a:t>
            </a:r>
            <a:r>
              <a:rPr lang="it-IT" sz="2400" b="1" dirty="0" smtClean="0">
                <a:solidFill>
                  <a:srgbClr val="002060"/>
                </a:solidFill>
              </a:rPr>
              <a:t> on CAEN </a:t>
            </a:r>
            <a:r>
              <a:rPr lang="it-IT" sz="2400" b="1" dirty="0" err="1" smtClean="0">
                <a:solidFill>
                  <a:srgbClr val="002060"/>
                </a:solidFill>
              </a:rPr>
              <a:t>modules</a:t>
            </a:r>
            <a:r>
              <a:rPr lang="it-IT" sz="2400" b="1" dirty="0" smtClean="0">
                <a:solidFill>
                  <a:srgbClr val="002060"/>
                </a:solidFill>
              </a:rPr>
              <a:t> A1539, </a:t>
            </a:r>
            <a:r>
              <a:rPr lang="it-IT" sz="2400" b="1" dirty="0" smtClean="0">
                <a:solidFill>
                  <a:srgbClr val="002060"/>
                </a:solidFill>
                <a:sym typeface="Symbol" panose="05050102010706020507" pitchFamily="18" charset="2"/>
              </a:rPr>
              <a:t></a:t>
            </a:r>
            <a:r>
              <a:rPr lang="it-IT" sz="2400" b="1" dirty="0" smtClean="0">
                <a:solidFill>
                  <a:srgbClr val="002060"/>
                </a:solidFill>
              </a:rPr>
              <a:t>100 V, 20 </a:t>
            </a:r>
            <a:r>
              <a:rPr lang="it-IT" sz="2400" b="1" dirty="0" err="1" smtClean="0">
                <a:solidFill>
                  <a:srgbClr val="002060"/>
                </a:solidFill>
              </a:rPr>
              <a:t>mA</a:t>
            </a:r>
            <a:r>
              <a:rPr lang="it-IT" sz="2400" b="1" dirty="0" smtClean="0">
                <a:solidFill>
                  <a:srgbClr val="002060"/>
                </a:solidFill>
              </a:rPr>
              <a:t>, 32 </a:t>
            </a:r>
            <a:r>
              <a:rPr lang="it-IT" sz="2400" b="1" dirty="0" err="1" smtClean="0">
                <a:solidFill>
                  <a:srgbClr val="002060"/>
                </a:solidFill>
              </a:rPr>
              <a:t>ch</a:t>
            </a:r>
            <a:r>
              <a:rPr lang="it-IT" sz="2400" b="1" dirty="0" smtClean="0">
                <a:solidFill>
                  <a:srgbClr val="002060"/>
                </a:solidFill>
              </a:rPr>
              <a:t>, </a:t>
            </a:r>
            <a:r>
              <a:rPr lang="it-IT" sz="2400" b="1" dirty="0" err="1" smtClean="0">
                <a:solidFill>
                  <a:srgbClr val="002060"/>
                </a:solidFill>
              </a:rPr>
              <a:t>into</a:t>
            </a:r>
            <a:r>
              <a:rPr lang="it-IT" sz="2400" b="1" dirty="0" smtClean="0">
                <a:solidFill>
                  <a:srgbClr val="002060"/>
                </a:solidFill>
              </a:rPr>
              <a:t> a </a:t>
            </a:r>
            <a:r>
              <a:rPr lang="it-IT" sz="2400" b="1" dirty="0" err="1" smtClean="0">
                <a:solidFill>
                  <a:srgbClr val="002060"/>
                </a:solidFill>
              </a:rPr>
              <a:t>crate</a:t>
            </a:r>
            <a:r>
              <a:rPr lang="it-IT" sz="2400" b="1" dirty="0" smtClean="0">
                <a:solidFill>
                  <a:srgbClr val="002060"/>
                </a:solidFill>
              </a:rPr>
              <a:t> SY5527 </a:t>
            </a:r>
            <a:r>
              <a:rPr lang="it-IT" sz="2400" b="1" dirty="0" err="1" smtClean="0">
                <a:solidFill>
                  <a:srgbClr val="002060"/>
                </a:solidFill>
              </a:rPr>
              <a:t>optically</a:t>
            </a:r>
            <a:r>
              <a:rPr lang="it-IT" sz="2400" b="1" dirty="0" smtClean="0">
                <a:solidFill>
                  <a:srgbClr val="002060"/>
                </a:solidFill>
              </a:rPr>
              <a:t> </a:t>
            </a:r>
            <a:r>
              <a:rPr lang="it-IT" sz="2400" b="1" dirty="0" err="1" smtClean="0">
                <a:solidFill>
                  <a:srgbClr val="002060"/>
                </a:solidFill>
              </a:rPr>
              <a:t>linked</a:t>
            </a:r>
            <a:r>
              <a:rPr lang="it-IT" sz="2400" b="1" dirty="0" smtClean="0">
                <a:solidFill>
                  <a:srgbClr val="002060"/>
                </a:solidFill>
              </a:rPr>
              <a:t> to the control room.</a:t>
            </a:r>
          </a:p>
        </p:txBody>
      </p:sp>
      <p:sp>
        <p:nvSpPr>
          <p:cNvPr id="31" name="Numero diapositiva"/>
          <p:cNvSpPr>
            <a:spLocks noGrp="1"/>
          </p:cNvSpPr>
          <p:nvPr>
            <p:ph type="sldNum" sz="quarter" idx="4294967295"/>
          </p:nvPr>
        </p:nvSpPr>
        <p:spPr>
          <a:xfrm>
            <a:off x="7755805" y="9387457"/>
            <a:ext cx="862468" cy="308086"/>
          </a:xfrm>
          <a:extLst>
            <a:ext uri="{C572A759-6A51-4108-AA02-DFA0A04FC94B}"/>
          </a:extLst>
        </p:spPr>
        <p:txBody>
          <a:bodyPr/>
          <a:lstStyle/>
          <a:p>
            <a:pPr>
              <a:defRPr/>
            </a:pPr>
            <a:endParaRPr dirty="0"/>
          </a:p>
        </p:txBody>
      </p:sp>
      <p:pic>
        <p:nvPicPr>
          <p:cNvPr id="9" name="Immagine 8"/>
          <p:cNvPicPr>
            <a:picLocks noChangeAspect="1"/>
          </p:cNvPicPr>
          <p:nvPr/>
        </p:nvPicPr>
        <p:blipFill rotWithShape="1">
          <a:blip r:embed="rId3" cstate="print">
            <a:extLst>
              <a:ext uri="{28A0092B-C50C-407E-A947-70E740481C1C}">
                <a14:useLocalDpi xmlns:a14="http://schemas.microsoft.com/office/drawing/2010/main" val="0"/>
              </a:ext>
            </a:extLst>
          </a:blip>
          <a:srcRect l="17372" t="1477" r="25009" b="6991"/>
          <a:stretch/>
        </p:blipFill>
        <p:spPr>
          <a:xfrm rot="5400000">
            <a:off x="5992795" y="3323538"/>
            <a:ext cx="2568062" cy="7237266"/>
          </a:xfrm>
          <a:prstGeom prst="rect">
            <a:avLst/>
          </a:prstGeom>
        </p:spPr>
      </p:pic>
      <p:sp>
        <p:nvSpPr>
          <p:cNvPr id="10" name="CasellaDiTesto 9">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12" name="Immagine 11"/>
          <p:cNvPicPr>
            <a:picLocks noChangeAspect="1"/>
          </p:cNvPicPr>
          <p:nvPr/>
        </p:nvPicPr>
        <p:blipFill>
          <a:blip r:embed="rId5"/>
          <a:stretch>
            <a:fillRect/>
          </a:stretch>
        </p:blipFill>
        <p:spPr>
          <a:xfrm>
            <a:off x="14583933" y="1"/>
            <a:ext cx="2756330" cy="1856270"/>
          </a:xfrm>
          <a:prstGeom prst="rect">
            <a:avLst/>
          </a:prstGeom>
        </p:spPr>
      </p:pic>
    </p:spTree>
    <p:extLst>
      <p:ext uri="{BB962C8B-B14F-4D97-AF65-F5344CB8AC3E}">
        <p14:creationId xmlns:p14="http://schemas.microsoft.com/office/powerpoint/2010/main" val="408905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A59D1-282F-1B4C-8AC9-045DFEFF4652}"/>
              </a:ext>
            </a:extLst>
          </p:cNvPr>
          <p:cNvSpPr>
            <a:spLocks noGrp="1"/>
          </p:cNvSpPr>
          <p:nvPr>
            <p:ph type="ctrTitle" idx="4294967295"/>
          </p:nvPr>
        </p:nvSpPr>
        <p:spPr>
          <a:xfrm>
            <a:off x="2417826" y="126919"/>
            <a:ext cx="11755037" cy="993511"/>
          </a:xfrm>
        </p:spPr>
        <p:txBody>
          <a:bodyPr>
            <a:normAutofit/>
          </a:bodyPr>
          <a:lstStyle/>
          <a:p>
            <a:pPr algn="ctr"/>
            <a:r>
              <a:rPr lang="en-GB" sz="4000" b="1" dirty="0" smtClean="0">
                <a:solidFill>
                  <a:srgbClr val="002060"/>
                </a:solidFill>
              </a:rPr>
              <a:t>Perspectives &amp; schedule</a:t>
            </a:r>
            <a:endParaRPr lang="en-GB" sz="4000" b="1" dirty="0">
              <a:solidFill>
                <a:srgbClr val="002060"/>
              </a:solidFill>
            </a:endParaRPr>
          </a:p>
        </p:txBody>
      </p:sp>
      <p:sp>
        <p:nvSpPr>
          <p:cNvPr id="31" name="Numero diapositiva"/>
          <p:cNvSpPr>
            <a:spLocks noGrp="1"/>
          </p:cNvSpPr>
          <p:nvPr>
            <p:ph type="sldNum" sz="quarter" idx="4294967295"/>
          </p:nvPr>
        </p:nvSpPr>
        <p:spPr>
          <a:xfrm>
            <a:off x="7755805" y="9387457"/>
            <a:ext cx="862468" cy="308086"/>
          </a:xfrm>
          <a:extLst>
            <a:ext uri="{C572A759-6A51-4108-AA02-DFA0A04FC94B}"/>
          </a:extLst>
        </p:spPr>
        <p:txBody>
          <a:bodyPr/>
          <a:lstStyle/>
          <a:p>
            <a:pPr>
              <a:defRPr/>
            </a:pPr>
            <a:endParaRPr dirty="0"/>
          </a:p>
        </p:txBody>
      </p:sp>
      <p:graphicFrame>
        <p:nvGraphicFramePr>
          <p:cNvPr id="4" name="Tabella 3"/>
          <p:cNvGraphicFramePr>
            <a:graphicFrameLocks noGrp="1"/>
          </p:cNvGraphicFramePr>
          <p:nvPr>
            <p:extLst>
              <p:ext uri="{D42A27DB-BD31-4B8C-83A1-F6EECF244321}">
                <p14:modId xmlns:p14="http://schemas.microsoft.com/office/powerpoint/2010/main" val="3968771898"/>
              </p:ext>
            </p:extLst>
          </p:nvPr>
        </p:nvGraphicFramePr>
        <p:xfrm>
          <a:off x="656557" y="2979116"/>
          <a:ext cx="15910911" cy="5346738"/>
        </p:xfrm>
        <a:graphic>
          <a:graphicData uri="http://schemas.openxmlformats.org/drawingml/2006/table">
            <a:tbl>
              <a:tblPr firstRow="1" bandRow="1">
                <a:tableStyleId>{5940675A-B579-460E-94D1-54222C63F5DA}</a:tableStyleId>
              </a:tblPr>
              <a:tblGrid>
                <a:gridCol w="2999520">
                  <a:extLst>
                    <a:ext uri="{9D8B030D-6E8A-4147-A177-3AD203B41FA5}">
                      <a16:colId xmlns:a16="http://schemas.microsoft.com/office/drawing/2014/main" val="1682917840"/>
                    </a:ext>
                  </a:extLst>
                </a:gridCol>
                <a:gridCol w="7152368">
                  <a:extLst>
                    <a:ext uri="{9D8B030D-6E8A-4147-A177-3AD203B41FA5}">
                      <a16:colId xmlns:a16="http://schemas.microsoft.com/office/drawing/2014/main" val="4115570406"/>
                    </a:ext>
                  </a:extLst>
                </a:gridCol>
                <a:gridCol w="1671955">
                  <a:extLst>
                    <a:ext uri="{9D8B030D-6E8A-4147-A177-3AD203B41FA5}">
                      <a16:colId xmlns:a16="http://schemas.microsoft.com/office/drawing/2014/main" val="565551125"/>
                    </a:ext>
                  </a:extLst>
                </a:gridCol>
                <a:gridCol w="4087068">
                  <a:extLst>
                    <a:ext uri="{9D8B030D-6E8A-4147-A177-3AD203B41FA5}">
                      <a16:colId xmlns:a16="http://schemas.microsoft.com/office/drawing/2014/main" val="2062556422"/>
                    </a:ext>
                  </a:extLst>
                </a:gridCol>
              </a:tblGrid>
              <a:tr h="594082">
                <a:tc>
                  <a:txBody>
                    <a:bodyPr/>
                    <a:lstStyle/>
                    <a:p>
                      <a:r>
                        <a:rPr lang="en-GB" sz="2400" b="1" dirty="0" smtClean="0">
                          <a:solidFill>
                            <a:srgbClr val="080808"/>
                          </a:solidFill>
                        </a:rPr>
                        <a:t>DATE</a:t>
                      </a:r>
                      <a:endParaRPr lang="en-GB" sz="2400" b="1" dirty="0">
                        <a:solidFill>
                          <a:srgbClr val="080808"/>
                        </a:solidFill>
                      </a:endParaRPr>
                    </a:p>
                  </a:txBody>
                  <a:tcPr/>
                </a:tc>
                <a:tc>
                  <a:txBody>
                    <a:bodyPr/>
                    <a:lstStyle/>
                    <a:p>
                      <a:pPr algn="l"/>
                      <a:r>
                        <a:rPr lang="en-GB" sz="2400" b="1" dirty="0" smtClean="0">
                          <a:solidFill>
                            <a:srgbClr val="080808"/>
                          </a:solidFill>
                        </a:rPr>
                        <a:t>ACTIVITY</a:t>
                      </a:r>
                      <a:endParaRPr lang="en-GB" sz="2400" b="1" dirty="0">
                        <a:solidFill>
                          <a:srgbClr val="080808"/>
                        </a:solidFill>
                      </a:endParaRPr>
                    </a:p>
                  </a:txBody>
                  <a:tcPr/>
                </a:tc>
                <a:tc>
                  <a:txBody>
                    <a:bodyPr/>
                    <a:lstStyle/>
                    <a:p>
                      <a:r>
                        <a:rPr lang="en-GB" sz="2400" b="1" dirty="0" smtClean="0">
                          <a:solidFill>
                            <a:srgbClr val="080808"/>
                          </a:solidFill>
                        </a:rPr>
                        <a:t>RESP.</a:t>
                      </a:r>
                      <a:endParaRPr lang="en-GB" sz="2400" b="1" dirty="0">
                        <a:solidFill>
                          <a:srgbClr val="080808"/>
                        </a:solidFill>
                      </a:endParaRPr>
                    </a:p>
                  </a:txBody>
                  <a:tcPr/>
                </a:tc>
                <a:tc>
                  <a:txBody>
                    <a:bodyPr/>
                    <a:lstStyle/>
                    <a:p>
                      <a:r>
                        <a:rPr lang="en-GB" sz="2400" b="1" dirty="0" smtClean="0">
                          <a:solidFill>
                            <a:srgbClr val="080808"/>
                          </a:solidFill>
                        </a:rPr>
                        <a:t>COMMENTS</a:t>
                      </a:r>
                      <a:endParaRPr lang="en-GB" sz="2400" b="1" dirty="0">
                        <a:solidFill>
                          <a:srgbClr val="080808"/>
                        </a:solidFill>
                      </a:endParaRPr>
                    </a:p>
                  </a:txBody>
                  <a:tcPr/>
                </a:tc>
                <a:extLst>
                  <a:ext uri="{0D108BD9-81ED-4DB2-BD59-A6C34878D82A}">
                    <a16:rowId xmlns:a16="http://schemas.microsoft.com/office/drawing/2014/main" val="3260970258"/>
                  </a:ext>
                </a:extLst>
              </a:tr>
              <a:tr h="594082">
                <a:tc>
                  <a:txBody>
                    <a:bodyPr/>
                    <a:lstStyle/>
                    <a:p>
                      <a:r>
                        <a:rPr lang="en-GB" sz="2400" dirty="0" err="1" smtClean="0">
                          <a:solidFill>
                            <a:srgbClr val="FF0000"/>
                          </a:solidFill>
                        </a:rPr>
                        <a:t>jan</a:t>
                      </a:r>
                      <a:r>
                        <a:rPr lang="en-GB" sz="2400" baseline="0" dirty="0" smtClean="0">
                          <a:solidFill>
                            <a:srgbClr val="FF0000"/>
                          </a:solidFill>
                        </a:rPr>
                        <a:t> </a:t>
                      </a:r>
                      <a:r>
                        <a:rPr lang="en-GB" sz="2400" dirty="0" smtClean="0">
                          <a:solidFill>
                            <a:srgbClr val="FF0000"/>
                          </a:solidFill>
                        </a:rPr>
                        <a:t>2022</a:t>
                      </a:r>
                      <a:endParaRPr lang="en-GB" sz="2400" dirty="0">
                        <a:solidFill>
                          <a:srgbClr val="FF0000"/>
                        </a:solidFill>
                      </a:endParaRPr>
                    </a:p>
                  </a:txBody>
                  <a:tcPr/>
                </a:tc>
                <a:tc>
                  <a:txBody>
                    <a:bodyPr/>
                    <a:lstStyle/>
                    <a:p>
                      <a:pPr algn="l"/>
                      <a:r>
                        <a:rPr lang="en-GB" sz="2400" dirty="0" smtClean="0">
                          <a:solidFill>
                            <a:srgbClr val="FF0000"/>
                          </a:solidFill>
                        </a:rPr>
                        <a:t>Prototype of active chamber: 3D model</a:t>
                      </a:r>
                      <a:endParaRPr lang="en-GB" sz="2400" dirty="0">
                        <a:solidFill>
                          <a:srgbClr val="FF0000"/>
                        </a:solidFill>
                      </a:endParaRPr>
                    </a:p>
                  </a:txBody>
                  <a:tcPr/>
                </a:tc>
                <a:tc>
                  <a:txBody>
                    <a:bodyPr/>
                    <a:lstStyle/>
                    <a:p>
                      <a:r>
                        <a:rPr lang="en-GB" sz="2400" dirty="0" smtClean="0">
                          <a:solidFill>
                            <a:srgbClr val="FF0000"/>
                          </a:solidFill>
                        </a:rPr>
                        <a:t>LNS</a:t>
                      </a:r>
                      <a:endParaRPr lang="en-GB" sz="2400" dirty="0">
                        <a:solidFill>
                          <a:srgbClr val="FF0000"/>
                        </a:solidFill>
                      </a:endParaRPr>
                    </a:p>
                  </a:txBody>
                  <a:tcPr/>
                </a:tc>
                <a:tc>
                  <a:txBody>
                    <a:bodyPr/>
                    <a:lstStyle/>
                    <a:p>
                      <a:r>
                        <a:rPr lang="en-GB" sz="2400" dirty="0" smtClean="0">
                          <a:solidFill>
                            <a:srgbClr val="FF0000"/>
                          </a:solidFill>
                        </a:rPr>
                        <a:t>Integration with </a:t>
                      </a:r>
                      <a:r>
                        <a:rPr lang="en-GB" sz="2400" dirty="0" err="1" smtClean="0">
                          <a:solidFill>
                            <a:srgbClr val="FF0000"/>
                          </a:solidFill>
                        </a:rPr>
                        <a:t>AISHa</a:t>
                      </a:r>
                      <a:endParaRPr lang="en-GB" sz="2400" dirty="0">
                        <a:solidFill>
                          <a:srgbClr val="FF0000"/>
                        </a:solidFill>
                      </a:endParaRPr>
                    </a:p>
                  </a:txBody>
                  <a:tcPr/>
                </a:tc>
                <a:extLst>
                  <a:ext uri="{0D108BD9-81ED-4DB2-BD59-A6C34878D82A}">
                    <a16:rowId xmlns:a16="http://schemas.microsoft.com/office/drawing/2014/main" val="2127708851"/>
                  </a:ext>
                </a:extLst>
              </a:tr>
              <a:tr h="594082">
                <a:tc>
                  <a:txBody>
                    <a:bodyPr/>
                    <a:lstStyle/>
                    <a:p>
                      <a:r>
                        <a:rPr lang="en-GB" sz="2400" dirty="0" err="1" smtClean="0">
                          <a:solidFill>
                            <a:srgbClr val="FF0000"/>
                          </a:solidFill>
                        </a:rPr>
                        <a:t>feb</a:t>
                      </a:r>
                      <a:r>
                        <a:rPr lang="en-GB" sz="2400" baseline="0" dirty="0" smtClean="0">
                          <a:solidFill>
                            <a:srgbClr val="FF0000"/>
                          </a:solidFill>
                        </a:rPr>
                        <a:t> </a:t>
                      </a:r>
                      <a:r>
                        <a:rPr lang="en-GB" sz="2400" dirty="0" smtClean="0">
                          <a:solidFill>
                            <a:srgbClr val="FF0000"/>
                          </a:solidFill>
                        </a:rPr>
                        <a:t>2022</a:t>
                      </a:r>
                      <a:endParaRPr lang="en-GB" sz="2400" dirty="0">
                        <a:solidFill>
                          <a:srgbClr val="FF0000"/>
                        </a:solidFill>
                      </a:endParaRPr>
                    </a:p>
                  </a:txBody>
                  <a:tcPr/>
                </a:tc>
                <a:tc>
                  <a:txBody>
                    <a:bodyPr/>
                    <a:lstStyle/>
                    <a:p>
                      <a:pPr algn="l"/>
                      <a:r>
                        <a:rPr lang="en-GB" sz="2400" dirty="0" smtClean="0">
                          <a:solidFill>
                            <a:srgbClr val="FF0000"/>
                          </a:solidFill>
                        </a:rPr>
                        <a:t>Prototype</a:t>
                      </a:r>
                      <a:r>
                        <a:rPr lang="en-GB" sz="2400" baseline="0" dirty="0" smtClean="0">
                          <a:solidFill>
                            <a:srgbClr val="FF0000"/>
                          </a:solidFill>
                        </a:rPr>
                        <a:t> of active chamber: executive drawings</a:t>
                      </a:r>
                      <a:endParaRPr lang="en-GB" sz="2400" dirty="0">
                        <a:solidFill>
                          <a:srgbClr val="FF0000"/>
                        </a:solidFill>
                      </a:endParaRPr>
                    </a:p>
                  </a:txBody>
                  <a:tcPr/>
                </a:tc>
                <a:tc>
                  <a:txBody>
                    <a:bodyPr/>
                    <a:lstStyle/>
                    <a:p>
                      <a:r>
                        <a:rPr lang="en-GB" sz="2400" dirty="0" smtClean="0">
                          <a:solidFill>
                            <a:srgbClr val="FF0000"/>
                          </a:solidFill>
                        </a:rPr>
                        <a:t>BO</a:t>
                      </a:r>
                      <a:endParaRPr lang="en-GB" sz="2400" dirty="0">
                        <a:solidFill>
                          <a:srgbClr val="FF0000"/>
                        </a:solidFill>
                      </a:endParaRPr>
                    </a:p>
                  </a:txBody>
                  <a:tcPr/>
                </a:tc>
                <a:tc>
                  <a:txBody>
                    <a:bodyPr/>
                    <a:lstStyle/>
                    <a:p>
                      <a:endParaRPr lang="en-GB" sz="2400">
                        <a:solidFill>
                          <a:srgbClr val="FF0000"/>
                        </a:solidFill>
                      </a:endParaRPr>
                    </a:p>
                  </a:txBody>
                  <a:tcPr/>
                </a:tc>
                <a:extLst>
                  <a:ext uri="{0D108BD9-81ED-4DB2-BD59-A6C34878D82A}">
                    <a16:rowId xmlns:a16="http://schemas.microsoft.com/office/drawing/2014/main" val="2870076946"/>
                  </a:ext>
                </a:extLst>
              </a:tr>
              <a:tr h="594082">
                <a:tc>
                  <a:txBody>
                    <a:bodyPr/>
                    <a:lstStyle/>
                    <a:p>
                      <a:r>
                        <a:rPr lang="en-GB" sz="2400" dirty="0" err="1" smtClean="0">
                          <a:solidFill>
                            <a:srgbClr val="FF0000"/>
                          </a:solidFill>
                        </a:rPr>
                        <a:t>jun</a:t>
                      </a:r>
                      <a:r>
                        <a:rPr lang="en-GB" sz="2400" baseline="0" dirty="0" smtClean="0">
                          <a:solidFill>
                            <a:srgbClr val="FF0000"/>
                          </a:solidFill>
                        </a:rPr>
                        <a:t> </a:t>
                      </a:r>
                      <a:r>
                        <a:rPr lang="en-GB" sz="2400" dirty="0" smtClean="0">
                          <a:solidFill>
                            <a:srgbClr val="FF0000"/>
                          </a:solidFill>
                        </a:rPr>
                        <a:t>2022</a:t>
                      </a:r>
                      <a:endParaRPr lang="en-GB" sz="2400" dirty="0">
                        <a:solidFill>
                          <a:srgbClr val="FF0000"/>
                        </a:solidFill>
                      </a:endParaRPr>
                    </a:p>
                  </a:txBody>
                  <a:tcPr/>
                </a:tc>
                <a:tc>
                  <a:txBody>
                    <a:bodyPr/>
                    <a:lstStyle/>
                    <a:p>
                      <a:pPr algn="l"/>
                      <a:r>
                        <a:rPr lang="en-GB" sz="2400" dirty="0" smtClean="0">
                          <a:solidFill>
                            <a:srgbClr val="FF0000"/>
                          </a:solidFill>
                        </a:rPr>
                        <a:t>Prototype</a:t>
                      </a:r>
                      <a:r>
                        <a:rPr lang="en-GB" sz="2400" baseline="0" dirty="0" smtClean="0">
                          <a:solidFill>
                            <a:srgbClr val="FF0000"/>
                          </a:solidFill>
                        </a:rPr>
                        <a:t> of active chamber: construction</a:t>
                      </a:r>
                      <a:endParaRPr lang="en-GB" sz="2400" dirty="0">
                        <a:solidFill>
                          <a:srgbClr val="FF0000"/>
                        </a:solidFill>
                      </a:endParaRPr>
                    </a:p>
                  </a:txBody>
                  <a:tcPr/>
                </a:tc>
                <a:tc>
                  <a:txBody>
                    <a:bodyPr/>
                    <a:lstStyle/>
                    <a:p>
                      <a:r>
                        <a:rPr lang="en-GB" sz="2400" dirty="0" smtClean="0">
                          <a:solidFill>
                            <a:srgbClr val="FF0000"/>
                          </a:solidFill>
                        </a:rPr>
                        <a:t>BO</a:t>
                      </a:r>
                      <a:endParaRPr lang="en-GB" sz="2400" dirty="0">
                        <a:solidFill>
                          <a:srgbClr val="FF0000"/>
                        </a:solidFill>
                      </a:endParaRPr>
                    </a:p>
                  </a:txBody>
                  <a:tcPr/>
                </a:tc>
                <a:tc>
                  <a:txBody>
                    <a:bodyPr/>
                    <a:lstStyle/>
                    <a:p>
                      <a:endParaRPr lang="en-GB" sz="2400" dirty="0">
                        <a:solidFill>
                          <a:srgbClr val="FF0000"/>
                        </a:solidFill>
                      </a:endParaRPr>
                    </a:p>
                  </a:txBody>
                  <a:tcPr/>
                </a:tc>
                <a:extLst>
                  <a:ext uri="{0D108BD9-81ED-4DB2-BD59-A6C34878D82A}">
                    <a16:rowId xmlns:a16="http://schemas.microsoft.com/office/drawing/2014/main" val="2904973577"/>
                  </a:ext>
                </a:extLst>
              </a:tr>
              <a:tr h="594082">
                <a:tc>
                  <a:txBody>
                    <a:bodyPr/>
                    <a:lstStyle/>
                    <a:p>
                      <a:r>
                        <a:rPr lang="en-GB" sz="2400" dirty="0" err="1" smtClean="0">
                          <a:solidFill>
                            <a:srgbClr val="FF0000"/>
                          </a:solidFill>
                        </a:rPr>
                        <a:t>jun-sep</a:t>
                      </a:r>
                      <a:r>
                        <a:rPr lang="en-GB" sz="2400" baseline="0" dirty="0" smtClean="0">
                          <a:solidFill>
                            <a:srgbClr val="FF0000"/>
                          </a:solidFill>
                        </a:rPr>
                        <a:t> </a:t>
                      </a:r>
                      <a:r>
                        <a:rPr lang="en-GB" sz="2400" dirty="0" smtClean="0">
                          <a:solidFill>
                            <a:srgbClr val="FF0000"/>
                          </a:solidFill>
                        </a:rPr>
                        <a:t>2022</a:t>
                      </a:r>
                      <a:endParaRPr lang="en-GB" sz="2400" dirty="0">
                        <a:solidFill>
                          <a:srgbClr val="FF0000"/>
                        </a:solidFill>
                      </a:endParaRPr>
                    </a:p>
                  </a:txBody>
                  <a:tcPr/>
                </a:tc>
                <a:tc>
                  <a:txBody>
                    <a:bodyPr/>
                    <a:lstStyle/>
                    <a:p>
                      <a:pPr algn="l"/>
                      <a:r>
                        <a:rPr lang="en-GB" sz="2400" dirty="0" smtClean="0">
                          <a:solidFill>
                            <a:srgbClr val="FF0000"/>
                          </a:solidFill>
                        </a:rPr>
                        <a:t>Prototype</a:t>
                      </a:r>
                      <a:r>
                        <a:rPr lang="en-GB" sz="2400" baseline="0" dirty="0" smtClean="0">
                          <a:solidFill>
                            <a:srgbClr val="FF0000"/>
                          </a:solidFill>
                        </a:rPr>
                        <a:t> of active chamber: tests</a:t>
                      </a:r>
                      <a:r>
                        <a:rPr lang="en-GB" sz="2400" dirty="0" smtClean="0">
                          <a:solidFill>
                            <a:srgbClr val="FF0000"/>
                          </a:solidFill>
                        </a:rPr>
                        <a:t> </a:t>
                      </a:r>
                      <a:endParaRPr lang="en-GB" sz="2400" dirty="0">
                        <a:solidFill>
                          <a:srgbClr val="FF0000"/>
                        </a:solidFill>
                      </a:endParaRPr>
                    </a:p>
                  </a:txBody>
                  <a:tcPr/>
                </a:tc>
                <a:tc>
                  <a:txBody>
                    <a:bodyPr/>
                    <a:lstStyle/>
                    <a:p>
                      <a:r>
                        <a:rPr lang="en-GB" sz="2400" dirty="0" smtClean="0">
                          <a:solidFill>
                            <a:srgbClr val="FF0000"/>
                          </a:solidFill>
                        </a:rPr>
                        <a:t>LNS &amp; BO</a:t>
                      </a:r>
                      <a:endParaRPr lang="en-GB" sz="2400" dirty="0">
                        <a:solidFill>
                          <a:srgbClr val="FF0000"/>
                        </a:solidFill>
                      </a:endParaRPr>
                    </a:p>
                  </a:txBody>
                  <a:tcPr/>
                </a:tc>
                <a:tc>
                  <a:txBody>
                    <a:bodyPr/>
                    <a:lstStyle/>
                    <a:p>
                      <a:endParaRPr lang="en-GB" sz="2400" dirty="0">
                        <a:solidFill>
                          <a:srgbClr val="FF0000"/>
                        </a:solidFill>
                      </a:endParaRPr>
                    </a:p>
                  </a:txBody>
                  <a:tcPr/>
                </a:tc>
                <a:extLst>
                  <a:ext uri="{0D108BD9-81ED-4DB2-BD59-A6C34878D82A}">
                    <a16:rowId xmlns:a16="http://schemas.microsoft.com/office/drawing/2014/main" val="1961022673"/>
                  </a:ext>
                </a:extLst>
              </a:tr>
              <a:tr h="594082">
                <a:tc>
                  <a:txBody>
                    <a:bodyPr/>
                    <a:lstStyle/>
                    <a:p>
                      <a:r>
                        <a:rPr lang="en-GB" sz="2400" dirty="0" err="1" smtClean="0">
                          <a:solidFill>
                            <a:srgbClr val="002060"/>
                          </a:solidFill>
                        </a:rPr>
                        <a:t>jan</a:t>
                      </a:r>
                      <a:r>
                        <a:rPr lang="en-GB" sz="2400" dirty="0" smtClean="0">
                          <a:solidFill>
                            <a:srgbClr val="002060"/>
                          </a:solidFill>
                        </a:rPr>
                        <a:t> 2023</a:t>
                      </a:r>
                      <a:endParaRPr lang="en-GB" sz="2400" dirty="0">
                        <a:solidFill>
                          <a:srgbClr val="002060"/>
                        </a:solidFill>
                      </a:endParaRPr>
                    </a:p>
                  </a:txBody>
                  <a:tcPr/>
                </a:tc>
                <a:tc>
                  <a:txBody>
                    <a:bodyPr/>
                    <a:lstStyle/>
                    <a:p>
                      <a:pPr algn="l"/>
                      <a:r>
                        <a:rPr lang="en-GB" sz="2400" dirty="0" smtClean="0">
                          <a:solidFill>
                            <a:srgbClr val="002060"/>
                          </a:solidFill>
                        </a:rPr>
                        <a:t>PANDORA active chamber: 3D </a:t>
                      </a:r>
                      <a:r>
                        <a:rPr lang="en-GB" sz="2400" dirty="0" smtClean="0">
                          <a:solidFill>
                            <a:srgbClr val="002060"/>
                          </a:solidFill>
                        </a:rPr>
                        <a:t>model</a:t>
                      </a:r>
                      <a:endParaRPr lang="en-GB" sz="2400" dirty="0">
                        <a:solidFill>
                          <a:srgbClr val="002060"/>
                        </a:solidFill>
                      </a:endParaRPr>
                    </a:p>
                  </a:txBody>
                  <a:tcPr/>
                </a:tc>
                <a:tc>
                  <a:txBody>
                    <a:bodyPr/>
                    <a:lstStyle/>
                    <a:p>
                      <a:r>
                        <a:rPr lang="en-GB" sz="2400" dirty="0" smtClean="0">
                          <a:solidFill>
                            <a:srgbClr val="002060"/>
                          </a:solidFill>
                        </a:rPr>
                        <a:t>BO &amp; LNS</a:t>
                      </a:r>
                      <a:endParaRPr lang="en-GB" sz="2400" dirty="0">
                        <a:solidFill>
                          <a:srgbClr val="002060"/>
                        </a:solidFill>
                      </a:endParaRPr>
                    </a:p>
                  </a:txBody>
                  <a:tcPr/>
                </a:tc>
                <a:tc>
                  <a:txBody>
                    <a:bodyPr/>
                    <a:lstStyle/>
                    <a:p>
                      <a:r>
                        <a:rPr lang="en-GB" sz="2400" dirty="0" smtClean="0">
                          <a:solidFill>
                            <a:srgbClr val="002060"/>
                          </a:solidFill>
                        </a:rPr>
                        <a:t>Integration with Trap design</a:t>
                      </a:r>
                      <a:endParaRPr lang="en-GB" sz="2400" dirty="0">
                        <a:solidFill>
                          <a:srgbClr val="002060"/>
                        </a:solidFill>
                      </a:endParaRPr>
                    </a:p>
                  </a:txBody>
                  <a:tcPr/>
                </a:tc>
                <a:extLst>
                  <a:ext uri="{0D108BD9-81ED-4DB2-BD59-A6C34878D82A}">
                    <a16:rowId xmlns:a16="http://schemas.microsoft.com/office/drawing/2014/main" val="1880240241"/>
                  </a:ext>
                </a:extLst>
              </a:tr>
              <a:tr h="594082">
                <a:tc>
                  <a:txBody>
                    <a:bodyPr/>
                    <a:lstStyle/>
                    <a:p>
                      <a:r>
                        <a:rPr lang="en-GB" sz="2400" dirty="0" err="1" smtClean="0">
                          <a:solidFill>
                            <a:srgbClr val="002060"/>
                          </a:solidFill>
                        </a:rPr>
                        <a:t>feb</a:t>
                      </a:r>
                      <a:r>
                        <a:rPr lang="en-GB" sz="2400" dirty="0" smtClean="0">
                          <a:solidFill>
                            <a:srgbClr val="002060"/>
                          </a:solidFill>
                        </a:rPr>
                        <a:t> 2023</a:t>
                      </a:r>
                      <a:endParaRPr lang="en-GB" sz="2400" dirty="0">
                        <a:solidFill>
                          <a:srgbClr val="002060"/>
                        </a:solidFill>
                      </a:endParaRPr>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GB" sz="2400" dirty="0" smtClean="0">
                          <a:solidFill>
                            <a:srgbClr val="002060"/>
                          </a:solidFill>
                        </a:rPr>
                        <a:t>PANDORA</a:t>
                      </a:r>
                      <a:r>
                        <a:rPr lang="en-GB" sz="2400" baseline="0" dirty="0" smtClean="0">
                          <a:solidFill>
                            <a:srgbClr val="002060"/>
                          </a:solidFill>
                        </a:rPr>
                        <a:t> active chamber: executive drawings</a:t>
                      </a:r>
                      <a:endParaRPr lang="en-GB" sz="2400" dirty="0" smtClean="0">
                        <a:solidFill>
                          <a:srgbClr val="002060"/>
                        </a:solidFill>
                      </a:endParaRPr>
                    </a:p>
                  </a:txBody>
                  <a:tcPr/>
                </a:tc>
                <a:tc>
                  <a:txBody>
                    <a:bodyPr/>
                    <a:lstStyle/>
                    <a:p>
                      <a:r>
                        <a:rPr lang="en-GB" sz="2400" dirty="0" smtClean="0">
                          <a:solidFill>
                            <a:srgbClr val="002060"/>
                          </a:solidFill>
                        </a:rPr>
                        <a:t>BO</a:t>
                      </a:r>
                      <a:endParaRPr lang="en-GB" sz="2400" dirty="0">
                        <a:solidFill>
                          <a:srgbClr val="002060"/>
                        </a:solidFill>
                      </a:endParaRPr>
                    </a:p>
                  </a:txBody>
                  <a:tcPr/>
                </a:tc>
                <a:tc>
                  <a:txBody>
                    <a:bodyPr/>
                    <a:lstStyle/>
                    <a:p>
                      <a:endParaRPr lang="en-GB" sz="2400" dirty="0">
                        <a:solidFill>
                          <a:srgbClr val="002060"/>
                        </a:solidFill>
                      </a:endParaRPr>
                    </a:p>
                  </a:txBody>
                  <a:tcPr/>
                </a:tc>
                <a:extLst>
                  <a:ext uri="{0D108BD9-81ED-4DB2-BD59-A6C34878D82A}">
                    <a16:rowId xmlns:a16="http://schemas.microsoft.com/office/drawing/2014/main" val="66999675"/>
                  </a:ext>
                </a:extLst>
              </a:tr>
              <a:tr h="594082">
                <a:tc>
                  <a:txBody>
                    <a:bodyPr/>
                    <a:lstStyle/>
                    <a:p>
                      <a:r>
                        <a:rPr lang="en-GB" sz="2400" dirty="0" err="1" smtClean="0">
                          <a:solidFill>
                            <a:srgbClr val="002060"/>
                          </a:solidFill>
                        </a:rPr>
                        <a:t>jun</a:t>
                      </a:r>
                      <a:r>
                        <a:rPr lang="en-GB" sz="2400" dirty="0" smtClean="0">
                          <a:solidFill>
                            <a:srgbClr val="002060"/>
                          </a:solidFill>
                        </a:rPr>
                        <a:t> 2023</a:t>
                      </a:r>
                      <a:endParaRPr lang="en-GB" sz="2400" dirty="0">
                        <a:solidFill>
                          <a:srgbClr val="002060"/>
                        </a:solidFill>
                      </a:endParaRPr>
                    </a:p>
                  </a:txBody>
                  <a:tcPr/>
                </a:tc>
                <a:tc>
                  <a:txBody>
                    <a:bodyPr/>
                    <a:lstStyle/>
                    <a:p>
                      <a:pPr algn="l"/>
                      <a:r>
                        <a:rPr lang="en-GB" sz="2400" dirty="0" smtClean="0">
                          <a:solidFill>
                            <a:srgbClr val="002060"/>
                          </a:solidFill>
                        </a:rPr>
                        <a:t>PANDORA</a:t>
                      </a:r>
                      <a:r>
                        <a:rPr lang="en-GB" sz="2400" baseline="0" dirty="0" smtClean="0">
                          <a:solidFill>
                            <a:srgbClr val="002060"/>
                          </a:solidFill>
                        </a:rPr>
                        <a:t> active chamber: construction</a:t>
                      </a:r>
                      <a:endParaRPr lang="en-GB" sz="2400" dirty="0">
                        <a:solidFill>
                          <a:srgbClr val="002060"/>
                        </a:solidFill>
                      </a:endParaRPr>
                    </a:p>
                  </a:txBody>
                  <a:tcPr/>
                </a:tc>
                <a:tc>
                  <a:txBody>
                    <a:bodyPr/>
                    <a:lstStyle/>
                    <a:p>
                      <a:r>
                        <a:rPr lang="en-GB" sz="2400" dirty="0" smtClean="0">
                          <a:solidFill>
                            <a:srgbClr val="002060"/>
                          </a:solidFill>
                        </a:rPr>
                        <a:t>BO</a:t>
                      </a:r>
                      <a:endParaRPr lang="en-GB" sz="2400" dirty="0">
                        <a:solidFill>
                          <a:srgbClr val="002060"/>
                        </a:solidFill>
                      </a:endParaRPr>
                    </a:p>
                  </a:txBody>
                  <a:tcPr/>
                </a:tc>
                <a:tc>
                  <a:txBody>
                    <a:bodyPr/>
                    <a:lstStyle/>
                    <a:p>
                      <a:endParaRPr lang="en-GB" sz="2400" dirty="0">
                        <a:solidFill>
                          <a:srgbClr val="002060"/>
                        </a:solidFill>
                      </a:endParaRPr>
                    </a:p>
                  </a:txBody>
                  <a:tcPr/>
                </a:tc>
                <a:extLst>
                  <a:ext uri="{0D108BD9-81ED-4DB2-BD59-A6C34878D82A}">
                    <a16:rowId xmlns:a16="http://schemas.microsoft.com/office/drawing/2014/main" val="1869348301"/>
                  </a:ext>
                </a:extLst>
              </a:tr>
              <a:tr h="594082">
                <a:tc>
                  <a:txBody>
                    <a:bodyPr/>
                    <a:lstStyle/>
                    <a:p>
                      <a:r>
                        <a:rPr lang="en-GB" sz="2400" dirty="0" err="1" smtClean="0">
                          <a:solidFill>
                            <a:srgbClr val="002060"/>
                          </a:solidFill>
                        </a:rPr>
                        <a:t>jun</a:t>
                      </a:r>
                      <a:r>
                        <a:rPr lang="en-GB" sz="2400" dirty="0" smtClean="0">
                          <a:solidFill>
                            <a:srgbClr val="002060"/>
                          </a:solidFill>
                        </a:rPr>
                        <a:t> 2023 - </a:t>
                      </a:r>
                      <a:r>
                        <a:rPr lang="en-GB" sz="2400" dirty="0" err="1" smtClean="0">
                          <a:solidFill>
                            <a:srgbClr val="002060"/>
                          </a:solidFill>
                        </a:rPr>
                        <a:t>feb</a:t>
                      </a:r>
                      <a:r>
                        <a:rPr lang="en-GB" sz="2400" dirty="0" smtClean="0">
                          <a:solidFill>
                            <a:srgbClr val="002060"/>
                          </a:solidFill>
                        </a:rPr>
                        <a:t> 2024</a:t>
                      </a:r>
                      <a:endParaRPr lang="en-GB" sz="2400" dirty="0">
                        <a:solidFill>
                          <a:srgbClr val="002060"/>
                        </a:solidFill>
                      </a:endParaRPr>
                    </a:p>
                  </a:txBody>
                  <a:tcPr/>
                </a:tc>
                <a:tc>
                  <a:txBody>
                    <a:bodyPr/>
                    <a:lstStyle/>
                    <a:p>
                      <a:pPr algn="l"/>
                      <a:r>
                        <a:rPr lang="en-GB" sz="2400" dirty="0" smtClean="0">
                          <a:solidFill>
                            <a:srgbClr val="002060"/>
                          </a:solidFill>
                        </a:rPr>
                        <a:t>PANDORA</a:t>
                      </a:r>
                      <a:r>
                        <a:rPr lang="en-GB" sz="2400" baseline="0" dirty="0" smtClean="0">
                          <a:solidFill>
                            <a:srgbClr val="002060"/>
                          </a:solidFill>
                        </a:rPr>
                        <a:t> active chamber: integration &amp; test</a:t>
                      </a:r>
                      <a:endParaRPr lang="en-GB" sz="2400" dirty="0">
                        <a:solidFill>
                          <a:srgbClr val="002060"/>
                        </a:solidFill>
                      </a:endParaRPr>
                    </a:p>
                  </a:txBody>
                  <a:tcPr/>
                </a:tc>
                <a:tc>
                  <a:txBody>
                    <a:bodyPr/>
                    <a:lstStyle/>
                    <a:p>
                      <a:r>
                        <a:rPr lang="en-GB" sz="2400" dirty="0" smtClean="0">
                          <a:solidFill>
                            <a:srgbClr val="002060"/>
                          </a:solidFill>
                        </a:rPr>
                        <a:t>LNS &amp; BO</a:t>
                      </a:r>
                      <a:endParaRPr lang="en-GB" sz="2400" dirty="0">
                        <a:solidFill>
                          <a:srgbClr val="002060"/>
                        </a:solidFill>
                      </a:endParaRPr>
                    </a:p>
                  </a:txBody>
                  <a:tcPr/>
                </a:tc>
                <a:tc>
                  <a:txBody>
                    <a:bodyPr/>
                    <a:lstStyle/>
                    <a:p>
                      <a:r>
                        <a:rPr lang="en-GB" sz="2400" dirty="0" smtClean="0">
                          <a:solidFill>
                            <a:srgbClr val="002060"/>
                          </a:solidFill>
                        </a:rPr>
                        <a:t>HW-SW integration</a:t>
                      </a:r>
                      <a:endParaRPr lang="en-GB" sz="2400" dirty="0">
                        <a:solidFill>
                          <a:srgbClr val="002060"/>
                        </a:solidFill>
                      </a:endParaRPr>
                    </a:p>
                  </a:txBody>
                  <a:tcPr/>
                </a:tc>
                <a:extLst>
                  <a:ext uri="{0D108BD9-81ED-4DB2-BD59-A6C34878D82A}">
                    <a16:rowId xmlns:a16="http://schemas.microsoft.com/office/drawing/2014/main" val="2055791147"/>
                  </a:ext>
                </a:extLst>
              </a:tr>
            </a:tbl>
          </a:graphicData>
        </a:graphic>
      </p:graphicFrame>
      <p:sp>
        <p:nvSpPr>
          <p:cNvPr id="6" name="CasellaDiTesto 5"/>
          <p:cNvSpPr txBox="1"/>
          <p:nvPr/>
        </p:nvSpPr>
        <p:spPr>
          <a:xfrm>
            <a:off x="641683" y="2051344"/>
            <a:ext cx="13707642" cy="533479"/>
          </a:xfrm>
          <a:prstGeom prst="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smtClean="0">
                <a:ln>
                  <a:noFill/>
                </a:ln>
                <a:solidFill>
                  <a:srgbClr val="FFFFFF"/>
                </a:solidFill>
                <a:effectLst/>
                <a:uFillTx/>
                <a:latin typeface="+mn-lt"/>
                <a:ea typeface="+mn-ea"/>
                <a:cs typeface="+mn-cs"/>
                <a:sym typeface="Palatino"/>
              </a:rPr>
              <a:t>Wait for results from prototype</a:t>
            </a:r>
            <a:r>
              <a:rPr kumimoji="0" lang="en-GB" sz="2800" b="0" i="0" u="none" strike="noStrike" cap="none" spc="0" normalizeH="0" dirty="0" smtClean="0">
                <a:ln>
                  <a:noFill/>
                </a:ln>
                <a:solidFill>
                  <a:srgbClr val="FFFFFF"/>
                </a:solidFill>
                <a:effectLst/>
                <a:uFillTx/>
                <a:latin typeface="+mn-lt"/>
                <a:ea typeface="+mn-ea"/>
                <a:cs typeface="+mn-cs"/>
                <a:sym typeface="Palatino"/>
              </a:rPr>
              <a:t> tests on </a:t>
            </a:r>
            <a:r>
              <a:rPr kumimoji="0" lang="en-GB" sz="2800" b="0" i="0" u="none" strike="noStrike" cap="none" spc="0" normalizeH="0" dirty="0" err="1" smtClean="0">
                <a:ln>
                  <a:noFill/>
                </a:ln>
                <a:solidFill>
                  <a:srgbClr val="FFFFFF"/>
                </a:solidFill>
                <a:effectLst/>
                <a:uFillTx/>
                <a:latin typeface="+mn-lt"/>
                <a:ea typeface="+mn-ea"/>
                <a:cs typeface="+mn-cs"/>
                <a:sym typeface="Palatino"/>
              </a:rPr>
              <a:t>AISHa</a:t>
            </a:r>
            <a:r>
              <a:rPr kumimoji="0" lang="en-GB" sz="2800" b="0" i="0" u="none" strike="noStrike" cap="none" spc="0" normalizeH="0" dirty="0" smtClean="0">
                <a:ln>
                  <a:noFill/>
                </a:ln>
                <a:solidFill>
                  <a:srgbClr val="FFFFFF"/>
                </a:solidFill>
                <a:effectLst/>
                <a:uFillTx/>
                <a:latin typeface="+mn-lt"/>
                <a:ea typeface="+mn-ea"/>
                <a:cs typeface="+mn-cs"/>
                <a:sym typeface="Palatino"/>
              </a:rPr>
              <a:t> before final design for PANDORA </a:t>
            </a:r>
            <a:endParaRPr kumimoji="0" lang="en-GB" sz="2800" b="0" i="0" u="none" strike="noStrike" cap="none" spc="0" normalizeH="0" baseline="0" dirty="0">
              <a:ln>
                <a:noFill/>
              </a:ln>
              <a:solidFill>
                <a:srgbClr val="FFFFFF"/>
              </a:solidFill>
              <a:effectLst/>
              <a:uFillTx/>
              <a:latin typeface="+mn-lt"/>
              <a:ea typeface="+mn-ea"/>
              <a:cs typeface="+mn-cs"/>
              <a:sym typeface="Palatino"/>
            </a:endParaRPr>
          </a:p>
        </p:txBody>
      </p:sp>
      <p:sp>
        <p:nvSpPr>
          <p:cNvPr id="11" name="CasellaDiTesto 10">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13" name="Immagine 12"/>
          <p:cNvPicPr>
            <a:picLocks noChangeAspect="1"/>
          </p:cNvPicPr>
          <p:nvPr/>
        </p:nvPicPr>
        <p:blipFill>
          <a:blip r:embed="rId4"/>
          <a:stretch>
            <a:fillRect/>
          </a:stretch>
        </p:blipFill>
        <p:spPr>
          <a:xfrm>
            <a:off x="14583933" y="1"/>
            <a:ext cx="2756330" cy="1856270"/>
          </a:xfrm>
          <a:prstGeom prst="rect">
            <a:avLst/>
          </a:prstGeom>
        </p:spPr>
      </p:pic>
    </p:spTree>
    <p:extLst>
      <p:ext uri="{BB962C8B-B14F-4D97-AF65-F5344CB8AC3E}">
        <p14:creationId xmlns:p14="http://schemas.microsoft.com/office/powerpoint/2010/main" val="524208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227B16-F6A7-A84B-9456-4F649788866F}"/>
              </a:ext>
            </a:extLst>
          </p:cNvPr>
          <p:cNvSpPr>
            <a:spLocks noGrp="1"/>
          </p:cNvSpPr>
          <p:nvPr>
            <p:ph type="title"/>
          </p:nvPr>
        </p:nvSpPr>
        <p:spPr>
          <a:xfrm>
            <a:off x="1853641" y="570330"/>
            <a:ext cx="12992396" cy="1517227"/>
          </a:xfrm>
        </p:spPr>
        <p:txBody>
          <a:bodyPr>
            <a:normAutofit/>
          </a:bodyPr>
          <a:lstStyle/>
          <a:p>
            <a:pPr algn="ctr"/>
            <a:r>
              <a:rPr lang="en-GB" sz="3982" b="1" dirty="0">
                <a:solidFill>
                  <a:srgbClr val="004ACD"/>
                </a:solidFill>
                <a:latin typeface="Georgia" panose="02040502050405020303" pitchFamily="18" charset="0"/>
              </a:rPr>
              <a:t>PANDORA Timescale – GANTT “master”</a:t>
            </a:r>
          </a:p>
        </p:txBody>
      </p:sp>
      <p:sp>
        <p:nvSpPr>
          <p:cNvPr id="4" name="Segnaposto numero diapositiva 3">
            <a:extLst>
              <a:ext uri="{FF2B5EF4-FFF2-40B4-BE49-F238E27FC236}">
                <a16:creationId xmlns:a16="http://schemas.microsoft.com/office/drawing/2014/main" id="{CCC708B1-AA3C-BD4B-94D9-12BDBB798917}"/>
              </a:ext>
            </a:extLst>
          </p:cNvPr>
          <p:cNvSpPr>
            <a:spLocks noGrp="1"/>
          </p:cNvSpPr>
          <p:nvPr>
            <p:ph type="sldNum" sz="quarter" idx="12"/>
          </p:nvPr>
        </p:nvSpPr>
        <p:spPr/>
        <p:txBody>
          <a:bodyPr/>
          <a:lstStyle/>
          <a:p>
            <a:fld id="{825A1364-9D83-4D37-A282-5E5560CE45FB}" type="slidenum">
              <a:rPr lang="it-IT" smtClean="0"/>
              <a:pPr/>
              <a:t>9</a:t>
            </a:fld>
            <a:endParaRPr lang="it-IT"/>
          </a:p>
        </p:txBody>
      </p:sp>
      <p:sp>
        <p:nvSpPr>
          <p:cNvPr id="8" name="Rettangolo 7">
            <a:extLst>
              <a:ext uri="{FF2B5EF4-FFF2-40B4-BE49-F238E27FC236}">
                <a16:creationId xmlns:a16="http://schemas.microsoft.com/office/drawing/2014/main" id="{8D9AEB2B-F21E-284A-98D8-8E2B32A6B70F}"/>
              </a:ext>
            </a:extLst>
          </p:cNvPr>
          <p:cNvSpPr/>
          <p:nvPr/>
        </p:nvSpPr>
        <p:spPr>
          <a:xfrm>
            <a:off x="9462311" y="6716106"/>
            <a:ext cx="6349505" cy="6144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1" b="1" dirty="0">
                <a:solidFill>
                  <a:srgbClr val="080808"/>
                </a:solidFill>
              </a:rPr>
              <a:t>GAMMA-PANDORA agreement: </a:t>
            </a:r>
          </a:p>
          <a:p>
            <a:pPr algn="ctr"/>
            <a:r>
              <a:rPr lang="en-GB" sz="1991" b="1" dirty="0">
                <a:solidFill>
                  <a:srgbClr val="080808"/>
                </a:solidFill>
              </a:rPr>
              <a:t>HpGe det. @ LNS</a:t>
            </a:r>
          </a:p>
        </p:txBody>
      </p:sp>
      <p:sp>
        <p:nvSpPr>
          <p:cNvPr id="9" name="Rettangolo 8">
            <a:extLst>
              <a:ext uri="{FF2B5EF4-FFF2-40B4-BE49-F238E27FC236}">
                <a16:creationId xmlns:a16="http://schemas.microsoft.com/office/drawing/2014/main" id="{E11027C4-DE66-F14B-AA47-2AD9F70842C3}"/>
              </a:ext>
            </a:extLst>
          </p:cNvPr>
          <p:cNvSpPr/>
          <p:nvPr/>
        </p:nvSpPr>
        <p:spPr>
          <a:xfrm>
            <a:off x="1209551" y="3856030"/>
            <a:ext cx="10330694" cy="6144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1" b="1" dirty="0">
                <a:solidFill>
                  <a:srgbClr val="FFFFFF"/>
                </a:solidFill>
              </a:rPr>
              <a:t>Trap’s design, procurement, installation and commissioning</a:t>
            </a:r>
          </a:p>
        </p:txBody>
      </p:sp>
      <p:sp>
        <p:nvSpPr>
          <p:cNvPr id="11" name="Rettangolo 10">
            <a:extLst>
              <a:ext uri="{FF2B5EF4-FFF2-40B4-BE49-F238E27FC236}">
                <a16:creationId xmlns:a16="http://schemas.microsoft.com/office/drawing/2014/main" id="{4B333888-37DB-924D-8F0D-BAFF8EF75C7B}"/>
              </a:ext>
            </a:extLst>
          </p:cNvPr>
          <p:cNvSpPr/>
          <p:nvPr/>
        </p:nvSpPr>
        <p:spPr>
          <a:xfrm>
            <a:off x="11539251" y="7399337"/>
            <a:ext cx="2662696" cy="6144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rgbClr val="FFFFFF"/>
                </a:solidFill>
              </a:rPr>
              <a:t>PANDORA plasma characterization</a:t>
            </a:r>
          </a:p>
        </p:txBody>
      </p:sp>
      <p:sp>
        <p:nvSpPr>
          <p:cNvPr id="12" name="Rettangolo 11">
            <a:extLst>
              <a:ext uri="{FF2B5EF4-FFF2-40B4-BE49-F238E27FC236}">
                <a16:creationId xmlns:a16="http://schemas.microsoft.com/office/drawing/2014/main" id="{38B9F69E-1A97-564D-905D-CAFB2D95A9E5}"/>
              </a:ext>
            </a:extLst>
          </p:cNvPr>
          <p:cNvSpPr/>
          <p:nvPr/>
        </p:nvSpPr>
        <p:spPr>
          <a:xfrm>
            <a:off x="12461948" y="8013805"/>
            <a:ext cx="3349868" cy="6144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rgbClr val="080808"/>
                </a:solidFill>
              </a:rPr>
              <a:t>PANDORA Phase-1 experimental run</a:t>
            </a:r>
          </a:p>
        </p:txBody>
      </p:sp>
      <p:cxnSp>
        <p:nvCxnSpPr>
          <p:cNvPr id="14" name="Connettore 2 13">
            <a:extLst>
              <a:ext uri="{FF2B5EF4-FFF2-40B4-BE49-F238E27FC236}">
                <a16:creationId xmlns:a16="http://schemas.microsoft.com/office/drawing/2014/main" id="{1CFD7FF7-2EC9-694F-95E5-2230864FA12F}"/>
              </a:ext>
            </a:extLst>
          </p:cNvPr>
          <p:cNvCxnSpPr/>
          <p:nvPr/>
        </p:nvCxnSpPr>
        <p:spPr>
          <a:xfrm>
            <a:off x="1209550" y="3497590"/>
            <a:ext cx="14939207"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Segnaposto contenuto 15">
            <a:extLst>
              <a:ext uri="{FF2B5EF4-FFF2-40B4-BE49-F238E27FC236}">
                <a16:creationId xmlns:a16="http://schemas.microsoft.com/office/drawing/2014/main" id="{C31ABEC4-6542-FC45-BA85-680B84192AD7}"/>
              </a:ext>
            </a:extLst>
          </p:cNvPr>
          <p:cNvSpPr>
            <a:spLocks noGrp="1"/>
          </p:cNvSpPr>
          <p:nvPr>
            <p:ph idx="1"/>
          </p:nvPr>
        </p:nvSpPr>
        <p:spPr>
          <a:xfrm>
            <a:off x="1071626" y="2680170"/>
            <a:ext cx="15077131" cy="958662"/>
          </a:xfrm>
        </p:spPr>
        <p:txBody>
          <a:bodyPr>
            <a:normAutofit/>
          </a:bodyPr>
          <a:lstStyle/>
          <a:p>
            <a:pPr marL="156055" indent="0">
              <a:buNone/>
            </a:pPr>
            <a:r>
              <a:rPr lang="en-GB" sz="3413" dirty="0">
                <a:solidFill>
                  <a:srgbClr val="080808"/>
                </a:solidFill>
              </a:rPr>
              <a:t>2020          2021	         2022	       </a:t>
            </a:r>
            <a:r>
              <a:rPr lang="en-GB" sz="3413" dirty="0" smtClean="0">
                <a:solidFill>
                  <a:srgbClr val="080808"/>
                </a:solidFill>
              </a:rPr>
              <a:t>   2023</a:t>
            </a:r>
            <a:r>
              <a:rPr lang="en-GB" sz="3413" dirty="0">
                <a:solidFill>
                  <a:srgbClr val="080808"/>
                </a:solidFill>
              </a:rPr>
              <a:t>	      </a:t>
            </a:r>
            <a:r>
              <a:rPr lang="en-GB" sz="3413" dirty="0" smtClean="0">
                <a:solidFill>
                  <a:srgbClr val="080808"/>
                </a:solidFill>
              </a:rPr>
              <a:t>      2024            </a:t>
            </a:r>
            <a:r>
              <a:rPr lang="en-GB" sz="3413" dirty="0">
                <a:solidFill>
                  <a:srgbClr val="080808"/>
                </a:solidFill>
              </a:rPr>
              <a:t>2025</a:t>
            </a:r>
          </a:p>
        </p:txBody>
      </p:sp>
      <p:sp>
        <p:nvSpPr>
          <p:cNvPr id="17" name="Ovale 16">
            <a:extLst>
              <a:ext uri="{FF2B5EF4-FFF2-40B4-BE49-F238E27FC236}">
                <a16:creationId xmlns:a16="http://schemas.microsoft.com/office/drawing/2014/main" id="{D75CDF14-FDCB-574F-BEDC-E3DC30C6608A}"/>
              </a:ext>
            </a:extLst>
          </p:cNvPr>
          <p:cNvSpPr/>
          <p:nvPr/>
        </p:nvSpPr>
        <p:spPr>
          <a:xfrm>
            <a:off x="1209550" y="3412509"/>
            <a:ext cx="191969" cy="1874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51"/>
          </a:p>
        </p:txBody>
      </p:sp>
      <p:sp>
        <p:nvSpPr>
          <p:cNvPr id="18" name="Ovale 17">
            <a:extLst>
              <a:ext uri="{FF2B5EF4-FFF2-40B4-BE49-F238E27FC236}">
                <a16:creationId xmlns:a16="http://schemas.microsoft.com/office/drawing/2014/main" id="{BB6C57E1-83AF-DD47-8913-C88180F2A9C9}"/>
              </a:ext>
            </a:extLst>
          </p:cNvPr>
          <p:cNvSpPr/>
          <p:nvPr/>
        </p:nvSpPr>
        <p:spPr>
          <a:xfrm>
            <a:off x="3449746" y="3412509"/>
            <a:ext cx="191969" cy="1874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51"/>
          </a:p>
        </p:txBody>
      </p:sp>
      <p:sp>
        <p:nvSpPr>
          <p:cNvPr id="19" name="Ovale 18">
            <a:extLst>
              <a:ext uri="{FF2B5EF4-FFF2-40B4-BE49-F238E27FC236}">
                <a16:creationId xmlns:a16="http://schemas.microsoft.com/office/drawing/2014/main" id="{9DED30D1-5FE2-354B-8369-244D54870AD8}"/>
              </a:ext>
            </a:extLst>
          </p:cNvPr>
          <p:cNvSpPr/>
          <p:nvPr/>
        </p:nvSpPr>
        <p:spPr>
          <a:xfrm>
            <a:off x="5907619" y="3395179"/>
            <a:ext cx="191969" cy="1874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51"/>
          </a:p>
        </p:txBody>
      </p:sp>
      <p:sp>
        <p:nvSpPr>
          <p:cNvPr id="20" name="Ovale 19">
            <a:extLst>
              <a:ext uri="{FF2B5EF4-FFF2-40B4-BE49-F238E27FC236}">
                <a16:creationId xmlns:a16="http://schemas.microsoft.com/office/drawing/2014/main" id="{2EDF9396-1DE2-E549-A86B-0AC185F52DD0}"/>
              </a:ext>
            </a:extLst>
          </p:cNvPr>
          <p:cNvSpPr/>
          <p:nvPr/>
        </p:nvSpPr>
        <p:spPr>
          <a:xfrm>
            <a:off x="8378347" y="3395179"/>
            <a:ext cx="191969" cy="1874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51"/>
          </a:p>
        </p:txBody>
      </p:sp>
      <p:sp>
        <p:nvSpPr>
          <p:cNvPr id="21" name="Ovale 20">
            <a:extLst>
              <a:ext uri="{FF2B5EF4-FFF2-40B4-BE49-F238E27FC236}">
                <a16:creationId xmlns:a16="http://schemas.microsoft.com/office/drawing/2014/main" id="{D089DD16-B1C5-6648-AED1-675518681FD1}"/>
              </a:ext>
            </a:extLst>
          </p:cNvPr>
          <p:cNvSpPr/>
          <p:nvPr/>
        </p:nvSpPr>
        <p:spPr>
          <a:xfrm>
            <a:off x="11041042" y="3395179"/>
            <a:ext cx="191969" cy="1874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51"/>
          </a:p>
        </p:txBody>
      </p:sp>
      <p:sp>
        <p:nvSpPr>
          <p:cNvPr id="22" name="Ovale 21">
            <a:extLst>
              <a:ext uri="{FF2B5EF4-FFF2-40B4-BE49-F238E27FC236}">
                <a16:creationId xmlns:a16="http://schemas.microsoft.com/office/drawing/2014/main" id="{F9A6ED33-0CE5-124D-AEF5-AA75FA2AF762}"/>
              </a:ext>
            </a:extLst>
          </p:cNvPr>
          <p:cNvSpPr/>
          <p:nvPr/>
        </p:nvSpPr>
        <p:spPr>
          <a:xfrm>
            <a:off x="13498915" y="3395179"/>
            <a:ext cx="191969" cy="1874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51"/>
          </a:p>
        </p:txBody>
      </p:sp>
      <p:sp>
        <p:nvSpPr>
          <p:cNvPr id="23" name="CasellaDiTesto 22">
            <a:extLst>
              <a:ext uri="{FF2B5EF4-FFF2-40B4-BE49-F238E27FC236}">
                <a16:creationId xmlns:a16="http://schemas.microsoft.com/office/drawing/2014/main" id="{F9606C3F-2DF1-D04C-ACA0-076258540A8B}"/>
              </a:ext>
            </a:extLst>
          </p:cNvPr>
          <p:cNvSpPr txBox="1"/>
          <p:nvPr/>
        </p:nvSpPr>
        <p:spPr>
          <a:xfrm>
            <a:off x="7478890" y="1717905"/>
            <a:ext cx="8669867" cy="333040"/>
          </a:xfrm>
          <a:prstGeom prst="rect">
            <a:avLst/>
          </a:prstGeom>
          <a:noFill/>
        </p:spPr>
        <p:txBody>
          <a:bodyPr wrap="square">
            <a:spAutoFit/>
          </a:bodyPr>
          <a:lstStyle/>
          <a:p>
            <a:pPr algn="ctr" defTabSz="1300460" fontAlgn="auto">
              <a:spcBef>
                <a:spcPts val="0"/>
              </a:spcBef>
              <a:spcAft>
                <a:spcPts val="0"/>
              </a:spcAft>
              <a:defRPr/>
            </a:pPr>
            <a:r>
              <a:rPr lang="it-IT" sz="1564" b="1" i="1" dirty="0">
                <a:solidFill>
                  <a:schemeClr val="bg1"/>
                </a:solidFill>
                <a:latin typeface="Calibri" panose="020F0502020204030204" pitchFamily="34" charset="0"/>
                <a:cs typeface="Calibri" panose="020F0502020204030204" pitchFamily="34" charset="0"/>
              </a:rPr>
              <a:t>David Mascali - PANDORA </a:t>
            </a:r>
            <a:r>
              <a:rPr lang="it-IT" sz="1564" b="1" i="1" dirty="0" smtClean="0">
                <a:solidFill>
                  <a:schemeClr val="bg1"/>
                </a:solidFill>
                <a:latin typeface="Calibri" panose="020F0502020204030204" pitchFamily="34" charset="0"/>
                <a:cs typeface="Calibri" panose="020F0502020204030204" pitchFamily="34" charset="0"/>
              </a:rPr>
              <a:t>Progress </a:t>
            </a:r>
            <a:r>
              <a:rPr lang="it-IT" sz="1564" b="1" i="1" dirty="0">
                <a:solidFill>
                  <a:schemeClr val="bg1"/>
                </a:solidFill>
                <a:latin typeface="Calibri" panose="020F0502020204030204" pitchFamily="34" charset="0"/>
                <a:cs typeface="Calibri" panose="020F0502020204030204" pitchFamily="34" charset="0"/>
              </a:rPr>
              <a:t>Meeting – </a:t>
            </a:r>
            <a:r>
              <a:rPr lang="it-IT" sz="1564" b="1" i="1" dirty="0" smtClean="0">
                <a:solidFill>
                  <a:schemeClr val="bg1"/>
                </a:solidFill>
                <a:latin typeface="Calibri" panose="020F0502020204030204" pitchFamily="34" charset="0"/>
                <a:cs typeface="Calibri" panose="020F0502020204030204" pitchFamily="34" charset="0"/>
              </a:rPr>
              <a:t>16 </a:t>
            </a:r>
            <a:r>
              <a:rPr lang="it-IT" sz="1564" b="1" i="1" dirty="0">
                <a:solidFill>
                  <a:schemeClr val="bg1"/>
                </a:solidFill>
                <a:latin typeface="Calibri" panose="020F0502020204030204" pitchFamily="34" charset="0"/>
                <a:cs typeface="Calibri" panose="020F0502020204030204" pitchFamily="34" charset="0"/>
              </a:rPr>
              <a:t>Dec 2021</a:t>
            </a:r>
          </a:p>
        </p:txBody>
      </p:sp>
      <p:sp>
        <p:nvSpPr>
          <p:cNvPr id="3" name="Freccia giù 2">
            <a:extLst>
              <a:ext uri="{FF2B5EF4-FFF2-40B4-BE49-F238E27FC236}">
                <a16:creationId xmlns:a16="http://schemas.microsoft.com/office/drawing/2014/main" id="{6513249B-2FE2-C546-8035-D6B41CB14A14}"/>
              </a:ext>
            </a:extLst>
          </p:cNvPr>
          <p:cNvSpPr/>
          <p:nvPr/>
        </p:nvSpPr>
        <p:spPr>
          <a:xfrm>
            <a:off x="5324212" y="2249942"/>
            <a:ext cx="378586" cy="9201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51"/>
          </a:p>
        </p:txBody>
      </p:sp>
      <p:sp>
        <p:nvSpPr>
          <p:cNvPr id="28" name="Rettangolo 27">
            <a:extLst>
              <a:ext uri="{FF2B5EF4-FFF2-40B4-BE49-F238E27FC236}">
                <a16:creationId xmlns:a16="http://schemas.microsoft.com/office/drawing/2014/main" id="{8D9AEB2B-F21E-284A-98D8-8E2B32A6B70F}"/>
              </a:ext>
            </a:extLst>
          </p:cNvPr>
          <p:cNvSpPr/>
          <p:nvPr/>
        </p:nvSpPr>
        <p:spPr>
          <a:xfrm>
            <a:off x="4273639" y="5621906"/>
            <a:ext cx="1825948" cy="6144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1" b="1" dirty="0" smtClean="0">
                <a:solidFill>
                  <a:srgbClr val="080808"/>
                </a:solidFill>
              </a:rPr>
              <a:t>Prototype </a:t>
            </a:r>
          </a:p>
          <a:p>
            <a:pPr algn="ctr"/>
            <a:r>
              <a:rPr lang="en-GB" sz="1991" b="1" dirty="0" smtClean="0">
                <a:solidFill>
                  <a:srgbClr val="080808"/>
                </a:solidFill>
              </a:rPr>
              <a:t>3D design</a:t>
            </a:r>
            <a:endParaRPr lang="en-GB" sz="1991" b="1" dirty="0">
              <a:solidFill>
                <a:srgbClr val="080808"/>
              </a:solidFill>
            </a:endParaRPr>
          </a:p>
        </p:txBody>
      </p:sp>
      <p:sp>
        <p:nvSpPr>
          <p:cNvPr id="5" name="CasellaDiTesto 4"/>
          <p:cNvSpPr txBox="1"/>
          <p:nvPr/>
        </p:nvSpPr>
        <p:spPr>
          <a:xfrm>
            <a:off x="1209550" y="5027444"/>
            <a:ext cx="10329700" cy="595035"/>
          </a:xfrm>
          <a:prstGeom prst="rect">
            <a:avLst/>
          </a:prstGeom>
          <a:noFill/>
          <a:ln w="28575" cap="flat">
            <a:solidFill>
              <a:srgbClr val="00B0F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rgbClr val="002060"/>
                </a:solidFill>
                <a:effectLst/>
                <a:uFillTx/>
                <a:latin typeface="+mn-lt"/>
                <a:ea typeface="+mn-ea"/>
                <a:cs typeface="+mn-cs"/>
                <a:sym typeface="Palatino"/>
              </a:rPr>
              <a:t>Advanced Plasma Chamber</a:t>
            </a:r>
            <a:endParaRPr kumimoji="0" lang="en-GB" sz="3200" b="1" i="0" u="none" strike="noStrike" cap="none" spc="0" normalizeH="0" baseline="0" dirty="0">
              <a:ln>
                <a:noFill/>
              </a:ln>
              <a:solidFill>
                <a:srgbClr val="002060"/>
              </a:solidFill>
              <a:effectLst/>
              <a:uFillTx/>
              <a:latin typeface="+mn-lt"/>
              <a:ea typeface="+mn-ea"/>
              <a:cs typeface="+mn-cs"/>
              <a:sym typeface="Palatino"/>
            </a:endParaRPr>
          </a:p>
        </p:txBody>
      </p:sp>
      <p:sp>
        <p:nvSpPr>
          <p:cNvPr id="29" name="Rettangolo 28">
            <a:extLst>
              <a:ext uri="{FF2B5EF4-FFF2-40B4-BE49-F238E27FC236}">
                <a16:creationId xmlns:a16="http://schemas.microsoft.com/office/drawing/2014/main" id="{8D9AEB2B-F21E-284A-98D8-8E2B32A6B70F}"/>
              </a:ext>
            </a:extLst>
          </p:cNvPr>
          <p:cNvSpPr/>
          <p:nvPr/>
        </p:nvSpPr>
        <p:spPr>
          <a:xfrm>
            <a:off x="6099588" y="5621906"/>
            <a:ext cx="1671230" cy="6144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80808"/>
                </a:solidFill>
              </a:rPr>
              <a:t>Proto</a:t>
            </a:r>
          </a:p>
          <a:p>
            <a:pPr algn="ctr"/>
            <a:r>
              <a:rPr lang="en-GB" sz="2000" b="1" dirty="0" err="1">
                <a:solidFill>
                  <a:srgbClr val="080808"/>
                </a:solidFill>
              </a:rPr>
              <a:t>c</a:t>
            </a:r>
            <a:r>
              <a:rPr lang="en-GB" sz="2000" b="1" dirty="0" err="1" smtClean="0">
                <a:solidFill>
                  <a:srgbClr val="080808"/>
                </a:solidFill>
              </a:rPr>
              <a:t>onstr&amp;test</a:t>
            </a:r>
            <a:endParaRPr lang="en-GB" sz="2000" b="1" dirty="0">
              <a:solidFill>
                <a:srgbClr val="080808"/>
              </a:solidFill>
            </a:endParaRPr>
          </a:p>
        </p:txBody>
      </p:sp>
      <p:sp>
        <p:nvSpPr>
          <p:cNvPr id="30" name="Rettangolo 29">
            <a:extLst>
              <a:ext uri="{FF2B5EF4-FFF2-40B4-BE49-F238E27FC236}">
                <a16:creationId xmlns:a16="http://schemas.microsoft.com/office/drawing/2014/main" id="{8D9AEB2B-F21E-284A-98D8-8E2B32A6B70F}"/>
              </a:ext>
            </a:extLst>
          </p:cNvPr>
          <p:cNvSpPr/>
          <p:nvPr/>
        </p:nvSpPr>
        <p:spPr>
          <a:xfrm>
            <a:off x="7768502" y="5621906"/>
            <a:ext cx="3770748" cy="6144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1" b="1" dirty="0" smtClean="0">
                <a:solidFill>
                  <a:srgbClr val="080808"/>
                </a:solidFill>
              </a:rPr>
              <a:t>PANDORA advanced </a:t>
            </a:r>
            <a:r>
              <a:rPr lang="en-GB" sz="1991" b="1" dirty="0" err="1" smtClean="0">
                <a:solidFill>
                  <a:srgbClr val="080808"/>
                </a:solidFill>
              </a:rPr>
              <a:t>ch.</a:t>
            </a:r>
            <a:endParaRPr lang="en-GB" sz="1991" b="1" dirty="0" smtClean="0">
              <a:solidFill>
                <a:srgbClr val="080808"/>
              </a:solidFill>
            </a:endParaRPr>
          </a:p>
          <a:p>
            <a:pPr algn="ctr"/>
            <a:r>
              <a:rPr lang="en-GB" sz="1991" b="1" dirty="0" smtClean="0">
                <a:solidFill>
                  <a:srgbClr val="080808"/>
                </a:solidFill>
              </a:rPr>
              <a:t>3D design, constr. &amp; install.</a:t>
            </a:r>
            <a:endParaRPr lang="en-GB" sz="1991" b="1" dirty="0">
              <a:solidFill>
                <a:srgbClr val="080808"/>
              </a:solidFill>
            </a:endParaRPr>
          </a:p>
        </p:txBody>
      </p:sp>
      <p:sp>
        <p:nvSpPr>
          <p:cNvPr id="31" name="CasellaDiTesto 30">
            <a:extLst>
              <a:ext uri="{FF2B5EF4-FFF2-40B4-BE49-F238E27FC236}">
                <a16:creationId xmlns:a16="http://schemas.microsoft.com/office/drawing/2014/main" id="{412315C4-9E39-B942-B472-52F03B717F0C}"/>
              </a:ext>
            </a:extLst>
          </p:cNvPr>
          <p:cNvSpPr txBox="1"/>
          <p:nvPr/>
        </p:nvSpPr>
        <p:spPr>
          <a:xfrm>
            <a:off x="10641" y="9342994"/>
            <a:ext cx="7625401" cy="396498"/>
          </a:xfrm>
          <a:prstGeom prst="rect">
            <a:avLst/>
          </a:prstGeom>
          <a:noFill/>
          <a:ln>
            <a:noFill/>
          </a:ln>
        </p:spPr>
        <p:txBody>
          <a:bodyPr vert="horz" wrap="square" lIns="130048" tIns="65024" rIns="130048" bIns="65024" rtlCol="0">
            <a:noAutofit/>
          </a:bodyPr>
          <a:lstStyle/>
          <a:p>
            <a:pPr algn="ctr"/>
            <a:r>
              <a:rPr lang="it-IT" sz="1400" b="1" dirty="0" smtClean="0">
                <a:solidFill>
                  <a:srgbClr val="002060"/>
                </a:solidFill>
              </a:rPr>
              <a:t>PANDORA progress </a:t>
            </a:r>
            <a:r>
              <a:rPr lang="it-IT" sz="1400" b="1" dirty="0" err="1" smtClean="0">
                <a:solidFill>
                  <a:srgbClr val="002060"/>
                </a:solidFill>
              </a:rPr>
              <a:t>meeeting</a:t>
            </a:r>
            <a:r>
              <a:rPr lang="it-IT" sz="1400" b="1" dirty="0" smtClean="0">
                <a:solidFill>
                  <a:srgbClr val="002060"/>
                </a:solidFill>
              </a:rPr>
              <a:t>, </a:t>
            </a:r>
            <a:r>
              <a:rPr lang="it-IT" sz="1400" b="1" dirty="0" err="1" smtClean="0">
                <a:solidFill>
                  <a:srgbClr val="002060"/>
                </a:solidFill>
              </a:rPr>
              <a:t>december</a:t>
            </a:r>
            <a:r>
              <a:rPr lang="it-IT" sz="1400" b="1" dirty="0" smtClean="0">
                <a:solidFill>
                  <a:srgbClr val="002060"/>
                </a:solidFill>
              </a:rPr>
              <a:t> 16-17, 2021 @ LNS – F. </a:t>
            </a:r>
            <a:r>
              <a:rPr lang="it-IT" sz="1400" b="1" dirty="0" err="1" smtClean="0">
                <a:solidFill>
                  <a:srgbClr val="002060"/>
                </a:solidFill>
              </a:rPr>
              <a:t>Odorici</a:t>
            </a:r>
            <a:r>
              <a:rPr lang="it-IT" sz="1400" b="1" dirty="0" smtClean="0">
                <a:solidFill>
                  <a:srgbClr val="002060"/>
                </a:solidFill>
              </a:rPr>
              <a:t> (INFN-Bo)</a:t>
            </a:r>
            <a:endParaRPr lang="it-IT" sz="1400" b="1" dirty="0">
              <a:solidFill>
                <a:srgbClr val="002060"/>
              </a:solidFill>
            </a:endParaRPr>
          </a:p>
        </p:txBody>
      </p:sp>
      <p:pic>
        <p:nvPicPr>
          <p:cNvPr id="32" name="Immagin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 y="22987"/>
            <a:ext cx="2088237" cy="1388718"/>
          </a:xfrm>
          <a:prstGeom prst="rect">
            <a:avLst/>
          </a:prstGeom>
        </p:spPr>
      </p:pic>
      <p:pic>
        <p:nvPicPr>
          <p:cNvPr id="33" name="Immagine 32"/>
          <p:cNvPicPr>
            <a:picLocks noChangeAspect="1"/>
          </p:cNvPicPr>
          <p:nvPr/>
        </p:nvPicPr>
        <p:blipFill>
          <a:blip r:embed="rId4"/>
          <a:stretch>
            <a:fillRect/>
          </a:stretch>
        </p:blipFill>
        <p:spPr>
          <a:xfrm>
            <a:off x="14583933" y="1"/>
            <a:ext cx="2756330" cy="1856270"/>
          </a:xfrm>
          <a:prstGeom prst="rect">
            <a:avLst/>
          </a:prstGeom>
        </p:spPr>
      </p:pic>
      <p:sp>
        <p:nvSpPr>
          <p:cNvPr id="34" name="Freccia a destra 33"/>
          <p:cNvSpPr/>
          <p:nvPr/>
        </p:nvSpPr>
        <p:spPr>
          <a:xfrm>
            <a:off x="242564" y="3818275"/>
            <a:ext cx="829061" cy="689977"/>
          </a:xfrm>
          <a:prstGeom prst="rightArrow">
            <a:avLst>
              <a:gd name="adj1" fmla="val 36050"/>
              <a:gd name="adj2" fmla="val 45350"/>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a:ln>
                <a:noFill/>
              </a:ln>
              <a:solidFill>
                <a:srgbClr val="F6F8EB"/>
              </a:solidFill>
              <a:effectLst/>
              <a:uFillTx/>
              <a:latin typeface="+mn-lt"/>
              <a:ea typeface="+mn-ea"/>
              <a:cs typeface="+mn-cs"/>
              <a:sym typeface="Palatino"/>
            </a:endParaRPr>
          </a:p>
        </p:txBody>
      </p:sp>
      <p:sp>
        <p:nvSpPr>
          <p:cNvPr id="35" name="Freccia a destra 34"/>
          <p:cNvSpPr/>
          <p:nvPr/>
        </p:nvSpPr>
        <p:spPr>
          <a:xfrm>
            <a:off x="242565" y="4979972"/>
            <a:ext cx="829061" cy="689977"/>
          </a:xfrm>
          <a:prstGeom prst="rightArrow">
            <a:avLst>
              <a:gd name="adj1" fmla="val 36050"/>
              <a:gd name="adj2" fmla="val 45350"/>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a:ln>
                <a:noFill/>
              </a:ln>
              <a:solidFill>
                <a:srgbClr val="F6F8EB"/>
              </a:solidFill>
              <a:effectLst/>
              <a:uFillTx/>
              <a:latin typeface="+mn-lt"/>
              <a:ea typeface="+mn-ea"/>
              <a:cs typeface="+mn-cs"/>
              <a:sym typeface="Palatino"/>
            </a:endParaRPr>
          </a:p>
        </p:txBody>
      </p:sp>
      <p:sp>
        <p:nvSpPr>
          <p:cNvPr id="15" name="Rettangolo 14"/>
          <p:cNvSpPr/>
          <p:nvPr/>
        </p:nvSpPr>
        <p:spPr>
          <a:xfrm>
            <a:off x="242564" y="4042611"/>
            <a:ext cx="222657" cy="1282349"/>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a:ln>
                <a:noFill/>
              </a:ln>
              <a:solidFill>
                <a:srgbClr val="F6F8EB"/>
              </a:solidFill>
              <a:effectLst/>
              <a:uFillTx/>
              <a:latin typeface="+mn-lt"/>
              <a:ea typeface="+mn-ea"/>
              <a:cs typeface="+mn-cs"/>
              <a:sym typeface="Palatino"/>
            </a:endParaRPr>
          </a:p>
        </p:txBody>
      </p:sp>
      <p:cxnSp>
        <p:nvCxnSpPr>
          <p:cNvPr id="37" name="Connettore 2 36"/>
          <p:cNvCxnSpPr/>
          <p:nvPr/>
        </p:nvCxnSpPr>
        <p:spPr>
          <a:xfrm>
            <a:off x="535521" y="5621906"/>
            <a:ext cx="433137" cy="1777431"/>
          </a:xfrm>
          <a:prstGeom prst="straightConnector1">
            <a:avLst/>
          </a:prstGeom>
          <a:noFill/>
          <a:ln w="28575" cap="flat">
            <a:solidFill>
              <a:srgbClr val="FF0000"/>
            </a:solidFill>
            <a:prstDash val="solid"/>
            <a:miter lim="400000"/>
            <a:headEnd type="triangle" w="lg" len="lg"/>
            <a:tailEnd type="none" w="med" len="med"/>
          </a:ln>
          <a:effectLst/>
          <a:sp3d/>
        </p:spPr>
        <p:style>
          <a:lnRef idx="0">
            <a:scrgbClr r="0" g="0" b="0"/>
          </a:lnRef>
          <a:fillRef idx="0">
            <a:scrgbClr r="0" g="0" b="0"/>
          </a:fillRef>
          <a:effectRef idx="0">
            <a:scrgbClr r="0" g="0" b="0"/>
          </a:effectRef>
          <a:fontRef idx="none"/>
        </p:style>
      </p:cxnSp>
      <p:sp>
        <p:nvSpPr>
          <p:cNvPr id="40" name="CasellaDiTesto 39"/>
          <p:cNvSpPr txBox="1"/>
          <p:nvPr/>
        </p:nvSpPr>
        <p:spPr>
          <a:xfrm>
            <a:off x="242564" y="7001759"/>
            <a:ext cx="5593934"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i="0" u="none" strike="noStrike" cap="none" spc="0" normalizeH="0" baseline="0" dirty="0" smtClean="0">
                <a:ln>
                  <a:noFill/>
                </a:ln>
                <a:solidFill>
                  <a:srgbClr val="FF0000"/>
                </a:solidFill>
                <a:effectLst/>
                <a:uFillTx/>
                <a:latin typeface="+mn-lt"/>
                <a:ea typeface="+mn-ea"/>
                <a:cs typeface="+mn-cs"/>
                <a:sym typeface="Palatino"/>
              </a:rPr>
              <a:t>We have to check </a:t>
            </a:r>
            <a:r>
              <a:rPr kumimoji="0" lang="en-GB" sz="3200" i="0" u="none" strike="noStrike" cap="none" spc="0" normalizeH="0" dirty="0" smtClean="0">
                <a:ln>
                  <a:noFill/>
                </a:ln>
                <a:solidFill>
                  <a:srgbClr val="FF0000"/>
                </a:solidFill>
                <a:effectLst/>
                <a:uFillTx/>
                <a:latin typeface="+mn-lt"/>
                <a:ea typeface="+mn-ea"/>
                <a:cs typeface="+mn-cs"/>
                <a:sym typeface="Palatino"/>
              </a:rPr>
              <a:t>compatibility of the two schedules …</a:t>
            </a:r>
            <a:endParaRPr kumimoji="0" lang="en-GB" sz="3200" i="0" u="none" strike="noStrike" cap="none" spc="0" normalizeH="0" baseline="0" dirty="0">
              <a:ln>
                <a:noFill/>
              </a:ln>
              <a:solidFill>
                <a:srgbClr val="FF0000"/>
              </a:solidFill>
              <a:effectLst/>
              <a:uFillTx/>
              <a:latin typeface="+mn-lt"/>
              <a:ea typeface="+mn-ea"/>
              <a:cs typeface="+mn-cs"/>
              <a:sym typeface="Palatino"/>
            </a:endParaRPr>
          </a:p>
        </p:txBody>
      </p:sp>
    </p:spTree>
    <p:extLst>
      <p:ext uri="{BB962C8B-B14F-4D97-AF65-F5344CB8AC3E}">
        <p14:creationId xmlns:p14="http://schemas.microsoft.com/office/powerpoint/2010/main" val="122377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6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6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16070</TotalTime>
  <Words>893</Words>
  <Application>Microsoft Office PowerPoint</Application>
  <PresentationFormat>Personalizzato</PresentationFormat>
  <Paragraphs>134</Paragraphs>
  <Slides>10</Slides>
  <Notes>10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10</vt:i4>
      </vt:variant>
    </vt:vector>
  </HeadingPairs>
  <TitlesOfParts>
    <vt:vector size="22" baseType="lpstr">
      <vt:lpstr>Arial</vt:lpstr>
      <vt:lpstr>Calibri</vt:lpstr>
      <vt:lpstr>Georgia</vt:lpstr>
      <vt:lpstr>Hoefler Text</vt:lpstr>
      <vt:lpstr>Lucida Grande</vt:lpstr>
      <vt:lpstr>Palatino</vt:lpstr>
      <vt:lpstr>Symbol</vt:lpstr>
      <vt:lpstr>Times</vt:lpstr>
      <vt:lpstr>Times New Roman</vt:lpstr>
      <vt:lpstr>Wingdings</vt:lpstr>
      <vt:lpstr>Zapf Dingbats</vt:lpstr>
      <vt:lpstr>BrushedCanvas</vt:lpstr>
      <vt:lpstr>Active Plasma Chamber: status and perspectives</vt:lpstr>
      <vt:lpstr>Motivations for an Active Plasma Chamber</vt:lpstr>
      <vt:lpstr>General features of the plasma chamber</vt:lpstr>
      <vt:lpstr>General features of the inner active chamber</vt:lpstr>
      <vt:lpstr>Additional benefits for an Active Plasma Chamber</vt:lpstr>
      <vt:lpstr>Prototype: design for the AISHa ECRIS @ LNS</vt:lpstr>
      <vt:lpstr>Prototype: construction and test</vt:lpstr>
      <vt:lpstr>Perspectives &amp; schedule</vt:lpstr>
      <vt:lpstr>PANDORA Timescale – GANTT “master”</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PANDORA project: an experimental setup for measuring in-plasma β-decays of astrophysical interest</dc:title>
  <dc:creator>Odorici</dc:creator>
  <cp:lastModifiedBy>FO</cp:lastModifiedBy>
  <cp:revision>219</cp:revision>
  <dcterms:modified xsi:type="dcterms:W3CDTF">2021-12-17T00:35:35Z</dcterms:modified>
</cp:coreProperties>
</file>