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omments/modernComment_23F_6B4EAAB7.xml" ContentType="application/vnd.ms-powerpoint.comments+xml"/>
  <Override PartName="/ppt/tags/tag2.xml" ContentType="application/vnd.openxmlformats-officedocument.presentationml.tags+xml"/>
  <Override PartName="/ppt/notesSlides/notesSlide3.xml" ContentType="application/vnd.openxmlformats-officedocument.presentationml.notesSlide+xml"/>
  <Override PartName="/ppt/comments/modernComment_276_55457CFA.xml" ContentType="application/vnd.ms-powerpoint.comments+xml"/>
  <Override PartName="/ppt/comments/modernComment_273_BD923F2A.xml" ContentType="application/vnd.ms-powerpoint.comments+xml"/>
  <Override PartName="/ppt/notesSlides/notesSlide4.xml" ContentType="application/vnd.openxmlformats-officedocument.presentationml.notesSlide+xml"/>
  <Override PartName="/ppt/comments/modernComment_274_6C92D5A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672" r:id="rId2"/>
  </p:sldMasterIdLst>
  <p:notesMasterIdLst>
    <p:notesMasterId r:id="rId18"/>
  </p:notesMasterIdLst>
  <p:sldIdLst>
    <p:sldId id="622" r:id="rId3"/>
    <p:sldId id="575" r:id="rId4"/>
    <p:sldId id="633" r:id="rId5"/>
    <p:sldId id="630" r:id="rId6"/>
    <p:sldId id="625" r:id="rId7"/>
    <p:sldId id="624" r:id="rId8"/>
    <p:sldId id="627" r:id="rId9"/>
    <p:sldId id="631" r:id="rId10"/>
    <p:sldId id="626" r:id="rId11"/>
    <p:sldId id="632" r:id="rId12"/>
    <p:sldId id="623" r:id="rId13"/>
    <p:sldId id="628" r:id="rId14"/>
    <p:sldId id="634" r:id="rId15"/>
    <p:sldId id="635" r:id="rId16"/>
    <p:sldId id="636"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D14963-DD6B-1618-9B33-C133C428A830}" name="Eugenia Naselli" initials="EN" userId="Eugenia Nasell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CD"/>
    <a:srgbClr val="000000"/>
    <a:srgbClr val="009242"/>
    <a:srgbClr val="F9DB7F"/>
    <a:srgbClr val="007033"/>
    <a:srgbClr val="9ECBDA"/>
    <a:srgbClr val="BC7014"/>
    <a:srgbClr val="0070C0"/>
    <a:srgbClr val="002948"/>
    <a:srgbClr val="AC7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DD907D-A72E-4674-961E-690C1F562AFE}" v="19" dt="2021-12-15T22:41:17.624"/>
    <p1510:client id="{7DDC70AE-020D-0227-82A2-E684922C7CC5}" v="24" dt="2021-12-15T22:00:51.378"/>
    <p1510:client id="{898C215A-8FFB-8844-F54D-003FB9D0EBB5}" v="6" dt="2021-12-15T22:13:34.413"/>
    <p1510:client id="{A5E473BF-F15A-264E-AED8-AA79D0F6D278}" v="31" dt="2021-12-16T06:02:45.626"/>
    <p1510:client id="{B01C7D37-27D5-164C-8499-471D2B00530B}" v="2" dt="2021-12-15T21:49:44.525"/>
    <p1510:client id="{C97A9DAB-819F-544C-A1BE-1070C025E52D}" v="121" dt="2021-12-15T17:22:23.911"/>
  </p1510:revLst>
</p1510:revInfo>
</file>

<file path=ppt/tableStyles.xml><?xml version="1.0" encoding="utf-8"?>
<a:tblStyleLst xmlns:a="http://schemas.openxmlformats.org/drawingml/2006/main" def="{5C22544A-7EE6-4342-B048-85BDC9FD1C3A}">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09" autoAdjust="0"/>
    <p:restoredTop sz="84832" autoAdjust="0"/>
  </p:normalViewPr>
  <p:slideViewPr>
    <p:cSldViewPr>
      <p:cViewPr varScale="1">
        <p:scale>
          <a:sx n="95" d="100"/>
          <a:sy n="95" d="100"/>
        </p:scale>
        <p:origin x="888" y="184"/>
      </p:cViewPr>
      <p:guideLst>
        <p:guide orient="horz" pos="2160"/>
        <p:guide pos="3840"/>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100" d="100"/>
        <a:sy n="100" d="100"/>
      </p:scale>
      <p:origin x="0" y="0"/>
    </p:cViewPr>
  </p:sorterViewPr>
  <p:notesViewPr>
    <p:cSldViewPr>
      <p:cViewPr varScale="1">
        <p:scale>
          <a:sx n="69" d="100"/>
          <a:sy n="69" d="100"/>
        </p:scale>
        <p:origin x="3082"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seppe Torrisi" userId="7e2d242d-86da-4aa3-bb66-1f88aeb4d0c6" providerId="ADAL" clId="{B01C7D37-27D5-164C-8499-471D2B00530B}"/>
    <pc:docChg chg="custSel modSld">
      <pc:chgData name="Giuseppe Torrisi" userId="7e2d242d-86da-4aa3-bb66-1f88aeb4d0c6" providerId="ADAL" clId="{B01C7D37-27D5-164C-8499-471D2B00530B}" dt="2021-12-15T21:49:44.525" v="1" actId="14100"/>
      <pc:docMkLst>
        <pc:docMk/>
      </pc:docMkLst>
      <pc:sldChg chg="modSp">
        <pc:chgData name="Giuseppe Torrisi" userId="7e2d242d-86da-4aa3-bb66-1f88aeb4d0c6" providerId="ADAL" clId="{B01C7D37-27D5-164C-8499-471D2B00530B}" dt="2021-12-15T21:49:44.525" v="1" actId="14100"/>
        <pc:sldMkLst>
          <pc:docMk/>
          <pc:sldMk cId="2760118852" sldId="622"/>
        </pc:sldMkLst>
        <pc:picChg chg="mod">
          <ac:chgData name="Giuseppe Torrisi" userId="7e2d242d-86da-4aa3-bb66-1f88aeb4d0c6" providerId="ADAL" clId="{B01C7D37-27D5-164C-8499-471D2B00530B}" dt="2021-12-15T21:49:44.525" v="1" actId="14100"/>
          <ac:picMkLst>
            <pc:docMk/>
            <pc:sldMk cId="2760118852" sldId="622"/>
            <ac:picMk id="2050" creationId="{7E9AC4F1-ABDB-B647-957A-62305F4DA5C4}"/>
          </ac:picMkLst>
        </pc:picChg>
      </pc:sldChg>
      <pc:sldChg chg="modSp mod">
        <pc:chgData name="Giuseppe Torrisi" userId="7e2d242d-86da-4aa3-bb66-1f88aeb4d0c6" providerId="ADAL" clId="{B01C7D37-27D5-164C-8499-471D2B00530B}" dt="2021-12-15T21:46:54.842" v="0" actId="313"/>
        <pc:sldMkLst>
          <pc:docMk/>
          <pc:sldMk cId="1821562274" sldId="628"/>
        </pc:sldMkLst>
        <pc:spChg chg="mod">
          <ac:chgData name="Giuseppe Torrisi" userId="7e2d242d-86da-4aa3-bb66-1f88aeb4d0c6" providerId="ADAL" clId="{B01C7D37-27D5-164C-8499-471D2B00530B}" dt="2021-12-15T21:46:54.842" v="0" actId="313"/>
          <ac:spMkLst>
            <pc:docMk/>
            <pc:sldMk cId="1821562274" sldId="628"/>
            <ac:spMk id="3" creationId="{A42C3CEC-3DD0-DC48-9FFC-97F3714E79B4}"/>
          </ac:spMkLst>
        </pc:spChg>
      </pc:sldChg>
    </pc:docChg>
  </pc:docChgLst>
  <pc:docChgLst>
    <pc:chgData name="David Mascali" userId="995c983d-e557-4815-a45c-6229ba26b172" providerId="ADAL" clId="{A5E473BF-F15A-264E-AED8-AA79D0F6D278}"/>
    <pc:docChg chg="undo custSel addSld modSld sldOrd">
      <pc:chgData name="David Mascali" userId="995c983d-e557-4815-a45c-6229ba26b172" providerId="ADAL" clId="{A5E473BF-F15A-264E-AED8-AA79D0F6D278}" dt="2021-12-16T13:24:35.187" v="1329" actId="20577"/>
      <pc:docMkLst>
        <pc:docMk/>
      </pc:docMkLst>
      <pc:sldChg chg="modSp mod">
        <pc:chgData name="David Mascali" userId="995c983d-e557-4815-a45c-6229ba26b172" providerId="ADAL" clId="{A5E473BF-F15A-264E-AED8-AA79D0F6D278}" dt="2021-12-16T06:05:06.951" v="1087" actId="403"/>
        <pc:sldMkLst>
          <pc:docMk/>
          <pc:sldMk cId="1800317623" sldId="575"/>
        </pc:sldMkLst>
        <pc:spChg chg="mod">
          <ac:chgData name="David Mascali" userId="995c983d-e557-4815-a45c-6229ba26b172" providerId="ADAL" clId="{A5E473BF-F15A-264E-AED8-AA79D0F6D278}" dt="2021-12-16T06:05:06.951" v="1087" actId="403"/>
          <ac:spMkLst>
            <pc:docMk/>
            <pc:sldMk cId="1800317623" sldId="575"/>
            <ac:spMk id="60" creationId="{2C625EEC-B9C2-427E-9504-E923075AC3D5}"/>
          </ac:spMkLst>
        </pc:spChg>
      </pc:sldChg>
      <pc:sldChg chg="modSp mod">
        <pc:chgData name="David Mascali" userId="995c983d-e557-4815-a45c-6229ba26b172" providerId="ADAL" clId="{A5E473BF-F15A-264E-AED8-AA79D0F6D278}" dt="2021-12-16T05:48:01.613" v="190" actId="14100"/>
        <pc:sldMkLst>
          <pc:docMk/>
          <pc:sldMk cId="1868981083" sldId="624"/>
        </pc:sldMkLst>
        <pc:cxnChg chg="mod">
          <ac:chgData name="David Mascali" userId="995c983d-e557-4815-a45c-6229ba26b172" providerId="ADAL" clId="{A5E473BF-F15A-264E-AED8-AA79D0F6D278}" dt="2021-12-16T05:47:57.984" v="189" actId="14100"/>
          <ac:cxnSpMkLst>
            <pc:docMk/>
            <pc:sldMk cId="1868981083" sldId="624"/>
            <ac:cxnSpMk id="11" creationId="{8FBE4ACA-C9EB-9D40-81D5-54D13BEC0ED4}"/>
          </ac:cxnSpMkLst>
        </pc:cxnChg>
        <pc:cxnChg chg="mod">
          <ac:chgData name="David Mascali" userId="995c983d-e557-4815-a45c-6229ba26b172" providerId="ADAL" clId="{A5E473BF-F15A-264E-AED8-AA79D0F6D278}" dt="2021-12-16T05:48:01.613" v="190" actId="14100"/>
          <ac:cxnSpMkLst>
            <pc:docMk/>
            <pc:sldMk cId="1868981083" sldId="624"/>
            <ac:cxnSpMk id="13" creationId="{BA78734B-003E-DB45-A0A9-CB63F2C81D21}"/>
          </ac:cxnSpMkLst>
        </pc:cxnChg>
      </pc:sldChg>
      <pc:sldChg chg="modSp mod">
        <pc:chgData name="David Mascali" userId="995c983d-e557-4815-a45c-6229ba26b172" providerId="ADAL" clId="{A5E473BF-F15A-264E-AED8-AA79D0F6D278}" dt="2021-12-16T05:55:00.736" v="538" actId="14100"/>
        <pc:sldMkLst>
          <pc:docMk/>
          <pc:sldMk cId="3119674137" sldId="626"/>
        </pc:sldMkLst>
        <pc:spChg chg="mod">
          <ac:chgData name="David Mascali" userId="995c983d-e557-4815-a45c-6229ba26b172" providerId="ADAL" clId="{A5E473BF-F15A-264E-AED8-AA79D0F6D278}" dt="2021-12-16T05:54:25.076" v="519" actId="20577"/>
          <ac:spMkLst>
            <pc:docMk/>
            <pc:sldMk cId="3119674137" sldId="626"/>
            <ac:spMk id="6" creationId="{FA030998-88AA-3E43-B0F6-6327AE058825}"/>
          </ac:spMkLst>
        </pc:spChg>
        <pc:spChg chg="mod">
          <ac:chgData name="David Mascali" userId="995c983d-e557-4815-a45c-6229ba26b172" providerId="ADAL" clId="{A5E473BF-F15A-264E-AED8-AA79D0F6D278}" dt="2021-12-16T05:55:00.736" v="538" actId="14100"/>
          <ac:spMkLst>
            <pc:docMk/>
            <pc:sldMk cId="3119674137" sldId="626"/>
            <ac:spMk id="7" creationId="{C95A8787-E8D6-7640-B00B-D0195F5616FE}"/>
          </ac:spMkLst>
        </pc:spChg>
      </pc:sldChg>
      <pc:sldChg chg="modSp mod">
        <pc:chgData name="David Mascali" userId="995c983d-e557-4815-a45c-6229ba26b172" providerId="ADAL" clId="{A5E473BF-F15A-264E-AED8-AA79D0F6D278}" dt="2021-12-16T05:44:41.283" v="166" actId="1038"/>
        <pc:sldMkLst>
          <pc:docMk/>
          <pc:sldMk cId="3180478250" sldId="627"/>
        </pc:sldMkLst>
        <pc:spChg chg="mod">
          <ac:chgData name="David Mascali" userId="995c983d-e557-4815-a45c-6229ba26b172" providerId="ADAL" clId="{A5E473BF-F15A-264E-AED8-AA79D0F6D278}" dt="2021-12-16T05:44:41.283" v="166" actId="1038"/>
          <ac:spMkLst>
            <pc:docMk/>
            <pc:sldMk cId="3180478250" sldId="627"/>
            <ac:spMk id="23" creationId="{7B63B0BC-950E-1041-A75E-5A823A9AA396}"/>
          </ac:spMkLst>
        </pc:spChg>
      </pc:sldChg>
      <pc:sldChg chg="modSp mod">
        <pc:chgData name="David Mascali" userId="995c983d-e557-4815-a45c-6229ba26b172" providerId="ADAL" clId="{A5E473BF-F15A-264E-AED8-AA79D0F6D278}" dt="2021-12-16T08:58:46.580" v="1184" actId="1035"/>
        <pc:sldMkLst>
          <pc:docMk/>
          <pc:sldMk cId="1821562274" sldId="628"/>
        </pc:sldMkLst>
        <pc:spChg chg="mod">
          <ac:chgData name="David Mascali" userId="995c983d-e557-4815-a45c-6229ba26b172" providerId="ADAL" clId="{A5E473BF-F15A-264E-AED8-AA79D0F6D278}" dt="2021-12-16T08:58:46.580" v="1184" actId="1035"/>
          <ac:spMkLst>
            <pc:docMk/>
            <pc:sldMk cId="1821562274" sldId="628"/>
            <ac:spMk id="3" creationId="{A42C3CEC-3DD0-DC48-9FFC-97F3714E79B4}"/>
          </ac:spMkLst>
        </pc:spChg>
      </pc:sldChg>
      <pc:sldChg chg="addSp delSp modSp mod">
        <pc:chgData name="David Mascali" userId="995c983d-e557-4815-a45c-6229ba26b172" providerId="ADAL" clId="{A5E473BF-F15A-264E-AED8-AA79D0F6D278}" dt="2021-12-16T05:52:48.836" v="503" actId="1035"/>
        <pc:sldMkLst>
          <pc:docMk/>
          <pc:sldMk cId="1430617338" sldId="630"/>
        </pc:sldMkLst>
        <pc:spChg chg="add mod">
          <ac:chgData name="David Mascali" userId="995c983d-e557-4815-a45c-6229ba26b172" providerId="ADAL" clId="{A5E473BF-F15A-264E-AED8-AA79D0F6D278}" dt="2021-12-16T05:52:48.836" v="503" actId="1035"/>
          <ac:spMkLst>
            <pc:docMk/>
            <pc:sldMk cId="1430617338" sldId="630"/>
            <ac:spMk id="3" creationId="{8E47FC26-4E4E-CF4C-9EDC-FB3BC7BB9866}"/>
          </ac:spMkLst>
        </pc:spChg>
        <pc:spChg chg="add del mod">
          <ac:chgData name="David Mascali" userId="995c983d-e557-4815-a45c-6229ba26b172" providerId="ADAL" clId="{A5E473BF-F15A-264E-AED8-AA79D0F6D278}" dt="2021-12-16T05:43:27.115" v="49"/>
          <ac:spMkLst>
            <pc:docMk/>
            <pc:sldMk cId="1430617338" sldId="630"/>
            <ac:spMk id="4" creationId="{38C1B963-7C72-5440-A73C-2DFF3C598D69}"/>
          </ac:spMkLst>
        </pc:spChg>
        <pc:spChg chg="mod">
          <ac:chgData name="David Mascali" userId="995c983d-e557-4815-a45c-6229ba26b172" providerId="ADAL" clId="{A5E473BF-F15A-264E-AED8-AA79D0F6D278}" dt="2021-12-16T05:52:40.319" v="499" actId="1035"/>
          <ac:spMkLst>
            <pc:docMk/>
            <pc:sldMk cId="1430617338" sldId="630"/>
            <ac:spMk id="5" creationId="{763B432A-DDB7-B445-8AB9-627271EDC006}"/>
          </ac:spMkLst>
        </pc:spChg>
        <pc:spChg chg="add del mod">
          <ac:chgData name="David Mascali" userId="995c983d-e557-4815-a45c-6229ba26b172" providerId="ADAL" clId="{A5E473BF-F15A-264E-AED8-AA79D0F6D278}" dt="2021-12-16T05:43:35.835" v="51"/>
          <ac:spMkLst>
            <pc:docMk/>
            <pc:sldMk cId="1430617338" sldId="630"/>
            <ac:spMk id="7" creationId="{6B6D74CE-F95C-5642-96C3-E76CB5E036B7}"/>
          </ac:spMkLst>
        </pc:spChg>
        <pc:spChg chg="mod">
          <ac:chgData name="David Mascali" userId="995c983d-e557-4815-a45c-6229ba26b172" providerId="ADAL" clId="{A5E473BF-F15A-264E-AED8-AA79D0F6D278}" dt="2021-12-16T05:52:40.319" v="499" actId="1035"/>
          <ac:spMkLst>
            <pc:docMk/>
            <pc:sldMk cId="1430617338" sldId="630"/>
            <ac:spMk id="60" creationId="{2C625EEC-B9C2-427E-9504-E923075AC3D5}"/>
          </ac:spMkLst>
        </pc:spChg>
      </pc:sldChg>
      <pc:sldChg chg="addSp modSp mod">
        <pc:chgData name="David Mascali" userId="995c983d-e557-4815-a45c-6229ba26b172" providerId="ADAL" clId="{A5E473BF-F15A-264E-AED8-AA79D0F6D278}" dt="2021-12-16T05:54:05.294" v="514" actId="5793"/>
        <pc:sldMkLst>
          <pc:docMk/>
          <pc:sldMk cId="2006957963" sldId="631"/>
        </pc:sldMkLst>
        <pc:spChg chg="add mod">
          <ac:chgData name="David Mascali" userId="995c983d-e557-4815-a45c-6229ba26b172" providerId="ADAL" clId="{A5E473BF-F15A-264E-AED8-AA79D0F6D278}" dt="2021-12-16T05:53:36.383" v="507" actId="207"/>
          <ac:spMkLst>
            <pc:docMk/>
            <pc:sldMk cId="2006957963" sldId="631"/>
            <ac:spMk id="3" creationId="{6513249B-2FE2-C546-8035-D6B41CB14A14}"/>
          </ac:spMkLst>
        </pc:spChg>
        <pc:spChg chg="mod">
          <ac:chgData name="David Mascali" userId="995c983d-e557-4815-a45c-6229ba26b172" providerId="ADAL" clId="{A5E473BF-F15A-264E-AED8-AA79D0F6D278}" dt="2021-12-16T05:54:05.294" v="514" actId="5793"/>
          <ac:spMkLst>
            <pc:docMk/>
            <pc:sldMk cId="2006957963" sldId="631"/>
            <ac:spMk id="7" creationId="{6E91C287-EE1D-F646-BA47-107A6B6396DB}"/>
          </ac:spMkLst>
        </pc:spChg>
        <pc:spChg chg="mod">
          <ac:chgData name="David Mascali" userId="995c983d-e557-4815-a45c-6229ba26b172" providerId="ADAL" clId="{A5E473BF-F15A-264E-AED8-AA79D0F6D278}" dt="2021-12-16T05:53:11.156" v="504" actId="404"/>
          <ac:spMkLst>
            <pc:docMk/>
            <pc:sldMk cId="2006957963" sldId="631"/>
            <ac:spMk id="16" creationId="{C31ABEC4-6542-FC45-BA85-680B84192AD7}"/>
          </ac:spMkLst>
        </pc:spChg>
      </pc:sldChg>
      <pc:sldChg chg="modSp mod">
        <pc:chgData name="David Mascali" userId="995c983d-e557-4815-a45c-6229ba26b172" providerId="ADAL" clId="{A5E473BF-F15A-264E-AED8-AA79D0F6D278}" dt="2021-12-16T05:48:33.144" v="193" actId="20577"/>
        <pc:sldMkLst>
          <pc:docMk/>
          <pc:sldMk cId="1603821796" sldId="632"/>
        </pc:sldMkLst>
        <pc:spChg chg="mod">
          <ac:chgData name="David Mascali" userId="995c983d-e557-4815-a45c-6229ba26b172" providerId="ADAL" clId="{A5E473BF-F15A-264E-AED8-AA79D0F6D278}" dt="2021-12-16T05:48:33.144" v="193" actId="20577"/>
          <ac:spMkLst>
            <pc:docMk/>
            <pc:sldMk cId="1603821796" sldId="632"/>
            <ac:spMk id="16" creationId="{737250C9-ED96-7A43-8F88-6980F14F800E}"/>
          </ac:spMkLst>
        </pc:spChg>
      </pc:sldChg>
      <pc:sldChg chg="modSp new mod">
        <pc:chgData name="David Mascali" userId="995c983d-e557-4815-a45c-6229ba26b172" providerId="ADAL" clId="{A5E473BF-F15A-264E-AED8-AA79D0F6D278}" dt="2021-12-16T06:02:00.150" v="823" actId="5793"/>
        <pc:sldMkLst>
          <pc:docMk/>
          <pc:sldMk cId="1706663123" sldId="634"/>
        </pc:sldMkLst>
        <pc:spChg chg="mod">
          <ac:chgData name="David Mascali" userId="995c983d-e557-4815-a45c-6229ba26b172" providerId="ADAL" clId="{A5E473BF-F15A-264E-AED8-AA79D0F6D278}" dt="2021-12-16T06:01:10.659" v="685" actId="20577"/>
          <ac:spMkLst>
            <pc:docMk/>
            <pc:sldMk cId="1706663123" sldId="634"/>
            <ac:spMk id="2" creationId="{967567EF-0126-894B-8920-49A6506C65F6}"/>
          </ac:spMkLst>
        </pc:spChg>
        <pc:spChg chg="mod">
          <ac:chgData name="David Mascali" userId="995c983d-e557-4815-a45c-6229ba26b172" providerId="ADAL" clId="{A5E473BF-F15A-264E-AED8-AA79D0F6D278}" dt="2021-12-16T06:02:00.150" v="823" actId="5793"/>
          <ac:spMkLst>
            <pc:docMk/>
            <pc:sldMk cId="1706663123" sldId="634"/>
            <ac:spMk id="3" creationId="{27F82291-A756-AB40-90BF-0FA0C47796AB}"/>
          </ac:spMkLst>
        </pc:spChg>
      </pc:sldChg>
      <pc:sldChg chg="addSp delSp modSp new mod">
        <pc:chgData name="David Mascali" userId="995c983d-e557-4815-a45c-6229ba26b172" providerId="ADAL" clId="{A5E473BF-F15A-264E-AED8-AA79D0F6D278}" dt="2021-12-16T06:00:46.070" v="667" actId="1076"/>
        <pc:sldMkLst>
          <pc:docMk/>
          <pc:sldMk cId="3026313191" sldId="635"/>
        </pc:sldMkLst>
        <pc:spChg chg="del">
          <ac:chgData name="David Mascali" userId="995c983d-e557-4815-a45c-6229ba26b172" providerId="ADAL" clId="{A5E473BF-F15A-264E-AED8-AA79D0F6D278}" dt="2021-12-16T05:57:56.509" v="541" actId="478"/>
          <ac:spMkLst>
            <pc:docMk/>
            <pc:sldMk cId="3026313191" sldId="635"/>
            <ac:spMk id="2" creationId="{F21B9C34-1559-A841-8403-F2BDF6DB1E55}"/>
          </ac:spMkLst>
        </pc:spChg>
        <pc:spChg chg="del">
          <ac:chgData name="David Mascali" userId="995c983d-e557-4815-a45c-6229ba26b172" providerId="ADAL" clId="{A5E473BF-F15A-264E-AED8-AA79D0F6D278}" dt="2021-12-16T05:57:56.509" v="541" actId="478"/>
          <ac:spMkLst>
            <pc:docMk/>
            <pc:sldMk cId="3026313191" sldId="635"/>
            <ac:spMk id="3" creationId="{2141CE92-9A23-CE47-A141-BF42E5789469}"/>
          </ac:spMkLst>
        </pc:spChg>
        <pc:spChg chg="add del mod">
          <ac:chgData name="David Mascali" userId="995c983d-e557-4815-a45c-6229ba26b172" providerId="ADAL" clId="{A5E473BF-F15A-264E-AED8-AA79D0F6D278}" dt="2021-12-16T05:58:00.958" v="546" actId="478"/>
          <ac:spMkLst>
            <pc:docMk/>
            <pc:sldMk cId="3026313191" sldId="635"/>
            <ac:spMk id="5" creationId="{A94107D5-32DD-4B4A-9E5E-E5542B55CB55}"/>
          </ac:spMkLst>
        </pc:spChg>
        <pc:spChg chg="add mod">
          <ac:chgData name="David Mascali" userId="995c983d-e557-4815-a45c-6229ba26b172" providerId="ADAL" clId="{A5E473BF-F15A-264E-AED8-AA79D0F6D278}" dt="2021-12-16T06:00:46.070" v="667" actId="1076"/>
          <ac:spMkLst>
            <pc:docMk/>
            <pc:sldMk cId="3026313191" sldId="635"/>
            <ac:spMk id="12" creationId="{32EF7D59-DBB0-344B-916F-E73A4154FF34}"/>
          </ac:spMkLst>
        </pc:spChg>
        <pc:picChg chg="add mod modCrop">
          <ac:chgData name="David Mascali" userId="995c983d-e557-4815-a45c-6229ba26b172" providerId="ADAL" clId="{A5E473BF-F15A-264E-AED8-AA79D0F6D278}" dt="2021-12-16T05:59:30.952" v="567" actId="1037"/>
          <ac:picMkLst>
            <pc:docMk/>
            <pc:sldMk cId="3026313191" sldId="635"/>
            <ac:picMk id="7" creationId="{7EADAE93-5A71-C34E-A563-3832AF328321}"/>
          </ac:picMkLst>
        </pc:picChg>
        <pc:picChg chg="add mod modCrop">
          <ac:chgData name="David Mascali" userId="995c983d-e557-4815-a45c-6229ba26b172" providerId="ADAL" clId="{A5E473BF-F15A-264E-AED8-AA79D0F6D278}" dt="2021-12-16T05:59:32.485" v="571" actId="1037"/>
          <ac:picMkLst>
            <pc:docMk/>
            <pc:sldMk cId="3026313191" sldId="635"/>
            <ac:picMk id="8" creationId="{50203937-F5F6-CF45-A2A5-F878782CB47F}"/>
          </ac:picMkLst>
        </pc:picChg>
        <pc:picChg chg="add mod">
          <ac:chgData name="David Mascali" userId="995c983d-e557-4815-a45c-6229ba26b172" providerId="ADAL" clId="{A5E473BF-F15A-264E-AED8-AA79D0F6D278}" dt="2021-12-16T05:59:40.277" v="573" actId="1076"/>
          <ac:picMkLst>
            <pc:docMk/>
            <pc:sldMk cId="3026313191" sldId="635"/>
            <ac:picMk id="9" creationId="{A03121B8-0311-F54A-80B0-9D97AA41B832}"/>
          </ac:picMkLst>
        </pc:picChg>
        <pc:picChg chg="add mod">
          <ac:chgData name="David Mascali" userId="995c983d-e557-4815-a45c-6229ba26b172" providerId="ADAL" clId="{A5E473BF-F15A-264E-AED8-AA79D0F6D278}" dt="2021-12-16T05:59:44.450" v="574" actId="1076"/>
          <ac:picMkLst>
            <pc:docMk/>
            <pc:sldMk cId="3026313191" sldId="635"/>
            <ac:picMk id="10" creationId="{BDBFE355-3ABD-E24F-8E5D-2F2C60540528}"/>
          </ac:picMkLst>
        </pc:picChg>
        <pc:picChg chg="add mod">
          <ac:chgData name="David Mascali" userId="995c983d-e557-4815-a45c-6229ba26b172" providerId="ADAL" clId="{A5E473BF-F15A-264E-AED8-AA79D0F6D278}" dt="2021-12-16T06:00:02.629" v="578" actId="14100"/>
          <ac:picMkLst>
            <pc:docMk/>
            <pc:sldMk cId="3026313191" sldId="635"/>
            <ac:picMk id="11" creationId="{DC59278A-9BCB-2349-880A-F8F6A6C479D1}"/>
          </ac:picMkLst>
        </pc:picChg>
      </pc:sldChg>
      <pc:sldChg chg="modSp new mod ord">
        <pc:chgData name="David Mascali" userId="995c983d-e557-4815-a45c-6229ba26b172" providerId="ADAL" clId="{A5E473BF-F15A-264E-AED8-AA79D0F6D278}" dt="2021-12-16T13:24:35.187" v="1329" actId="20577"/>
        <pc:sldMkLst>
          <pc:docMk/>
          <pc:sldMk cId="3105526710" sldId="636"/>
        </pc:sldMkLst>
        <pc:spChg chg="mod">
          <ac:chgData name="David Mascali" userId="995c983d-e557-4815-a45c-6229ba26b172" providerId="ADAL" clId="{A5E473BF-F15A-264E-AED8-AA79D0F6D278}" dt="2021-12-16T06:02:44.073" v="839" actId="20577"/>
          <ac:spMkLst>
            <pc:docMk/>
            <pc:sldMk cId="3105526710" sldId="636"/>
            <ac:spMk id="2" creationId="{2C193B3E-86D6-CC41-8102-CA2463E4D71E}"/>
          </ac:spMkLst>
        </pc:spChg>
        <pc:spChg chg="mod">
          <ac:chgData name="David Mascali" userId="995c983d-e557-4815-a45c-6229ba26b172" providerId="ADAL" clId="{A5E473BF-F15A-264E-AED8-AA79D0F6D278}" dt="2021-12-16T13:24:35.187" v="1329" actId="20577"/>
          <ac:spMkLst>
            <pc:docMk/>
            <pc:sldMk cId="3105526710" sldId="636"/>
            <ac:spMk id="3" creationId="{8748A17B-7AF3-1843-ACE6-E67EA200DCE2}"/>
          </ac:spMkLst>
        </pc:spChg>
      </pc:sldChg>
    </pc:docChg>
  </pc:docChgLst>
  <pc:docChgLst>
    <pc:chgData name="Angelo Pidatella" userId="S::angelopidatella@infn.it::483b8991-cc6f-4eb3-92ae-ea568ceb30cb" providerId="AD" clId="Web-{7DDC70AE-020D-0227-82A2-E684922C7CC5}"/>
    <pc:docChg chg="modSld">
      <pc:chgData name="Angelo Pidatella" userId="S::angelopidatella@infn.it::483b8991-cc6f-4eb3-92ae-ea568ceb30cb" providerId="AD" clId="Web-{7DDC70AE-020D-0227-82A2-E684922C7CC5}" dt="2021-12-15T22:00:51.378" v="11" actId="20577"/>
      <pc:docMkLst>
        <pc:docMk/>
      </pc:docMkLst>
      <pc:sldChg chg="modSp">
        <pc:chgData name="Angelo Pidatella" userId="S::angelopidatella@infn.it::483b8991-cc6f-4eb3-92ae-ea568ceb30cb" providerId="AD" clId="Web-{7DDC70AE-020D-0227-82A2-E684922C7CC5}" dt="2021-12-15T21:59:28.782" v="5" actId="20577"/>
        <pc:sldMkLst>
          <pc:docMk/>
          <pc:sldMk cId="1463559965" sldId="623"/>
        </pc:sldMkLst>
        <pc:spChg chg="mod">
          <ac:chgData name="Angelo Pidatella" userId="S::angelopidatella@infn.it::483b8991-cc6f-4eb3-92ae-ea568ceb30cb" providerId="AD" clId="Web-{7DDC70AE-020D-0227-82A2-E684922C7CC5}" dt="2021-12-15T21:59:28.782" v="5" actId="20577"/>
          <ac:spMkLst>
            <pc:docMk/>
            <pc:sldMk cId="1463559965" sldId="623"/>
            <ac:spMk id="5" creationId="{E4C0DCB8-6169-9645-A2BC-DB895FACE566}"/>
          </ac:spMkLst>
        </pc:spChg>
      </pc:sldChg>
      <pc:sldChg chg="modSp">
        <pc:chgData name="Angelo Pidatella" userId="S::angelopidatella@infn.it::483b8991-cc6f-4eb3-92ae-ea568ceb30cb" providerId="AD" clId="Web-{7DDC70AE-020D-0227-82A2-E684922C7CC5}" dt="2021-12-15T21:57:38.357" v="2" actId="20577"/>
        <pc:sldMkLst>
          <pc:docMk/>
          <pc:sldMk cId="2636130281" sldId="625"/>
        </pc:sldMkLst>
        <pc:spChg chg="mod">
          <ac:chgData name="Angelo Pidatella" userId="S::angelopidatella@infn.it::483b8991-cc6f-4eb3-92ae-ea568ceb30cb" providerId="AD" clId="Web-{7DDC70AE-020D-0227-82A2-E684922C7CC5}" dt="2021-12-15T21:57:38.357" v="2" actId="20577"/>
          <ac:spMkLst>
            <pc:docMk/>
            <pc:sldMk cId="2636130281" sldId="625"/>
            <ac:spMk id="8" creationId="{F3359969-88E3-7049-8D6C-D1D6ABE96DEA}"/>
          </ac:spMkLst>
        </pc:spChg>
      </pc:sldChg>
      <pc:sldChg chg="modSp">
        <pc:chgData name="Angelo Pidatella" userId="S::angelopidatella@infn.it::483b8991-cc6f-4eb3-92ae-ea568ceb30cb" providerId="AD" clId="Web-{7DDC70AE-020D-0227-82A2-E684922C7CC5}" dt="2021-12-15T22:00:18.237" v="7" actId="20577"/>
        <pc:sldMkLst>
          <pc:docMk/>
          <pc:sldMk cId="1430617338" sldId="630"/>
        </pc:sldMkLst>
        <pc:spChg chg="mod">
          <ac:chgData name="Angelo Pidatella" userId="S::angelopidatella@infn.it::483b8991-cc6f-4eb3-92ae-ea568ceb30cb" providerId="AD" clId="Web-{7DDC70AE-020D-0227-82A2-E684922C7CC5}" dt="2021-12-15T22:00:18.237" v="7" actId="20577"/>
          <ac:spMkLst>
            <pc:docMk/>
            <pc:sldMk cId="1430617338" sldId="630"/>
            <ac:spMk id="6" creationId="{5F291EC0-D155-1448-8D3E-D350B6AB41B7}"/>
          </ac:spMkLst>
        </pc:spChg>
      </pc:sldChg>
      <pc:sldChg chg="modSp">
        <pc:chgData name="Angelo Pidatella" userId="S::angelopidatella@infn.it::483b8991-cc6f-4eb3-92ae-ea568ceb30cb" providerId="AD" clId="Web-{7DDC70AE-020D-0227-82A2-E684922C7CC5}" dt="2021-12-15T22:00:51.378" v="11" actId="20577"/>
        <pc:sldMkLst>
          <pc:docMk/>
          <pc:sldMk cId="3168165320" sldId="633"/>
        </pc:sldMkLst>
        <pc:spChg chg="mod">
          <ac:chgData name="Angelo Pidatella" userId="S::angelopidatella@infn.it::483b8991-cc6f-4eb3-92ae-ea568ceb30cb" providerId="AD" clId="Web-{7DDC70AE-020D-0227-82A2-E684922C7CC5}" dt="2021-12-15T22:00:51.378" v="11" actId="20577"/>
          <ac:spMkLst>
            <pc:docMk/>
            <pc:sldMk cId="3168165320" sldId="633"/>
            <ac:spMk id="11" creationId="{105CE8EF-6DC5-354A-AD0E-AD80651ECA36}"/>
          </ac:spMkLst>
        </pc:spChg>
      </pc:sldChg>
    </pc:docChg>
  </pc:docChgLst>
  <pc:docChgLst>
    <pc:chgData name="Eugenia Naselli" userId="2b76dbf4-c673-44f2-86c1-4cf16f1518ac" providerId="ADAL" clId="{1FDD907D-A72E-4674-961E-690C1F562AFE}"/>
    <pc:docChg chg="undo custSel modSld">
      <pc:chgData name="Eugenia Naselli" userId="2b76dbf4-c673-44f2-86c1-4cf16f1518ac" providerId="ADAL" clId="{1FDD907D-A72E-4674-961E-690C1F562AFE}" dt="2021-12-15T22:43:12.523" v="110" actId="732"/>
      <pc:docMkLst>
        <pc:docMk/>
      </pc:docMkLst>
      <pc:sldChg chg="addCm">
        <pc:chgData name="Eugenia Naselli" userId="2b76dbf4-c673-44f2-86c1-4cf16f1518ac" providerId="ADAL" clId="{1FDD907D-A72E-4674-961E-690C1F562AFE}" dt="2021-12-15T22:09:13.564" v="0"/>
        <pc:sldMkLst>
          <pc:docMk/>
          <pc:sldMk cId="1800317623" sldId="575"/>
        </pc:sldMkLst>
      </pc:sldChg>
      <pc:sldChg chg="modSp mod">
        <pc:chgData name="Eugenia Naselli" userId="2b76dbf4-c673-44f2-86c1-4cf16f1518ac" providerId="ADAL" clId="{1FDD907D-A72E-4674-961E-690C1F562AFE}" dt="2021-12-15T22:11:03.358" v="11" actId="947"/>
        <pc:sldMkLst>
          <pc:docMk/>
          <pc:sldMk cId="2636130281" sldId="625"/>
        </pc:sldMkLst>
        <pc:spChg chg="mod">
          <ac:chgData name="Eugenia Naselli" userId="2b76dbf4-c673-44f2-86c1-4cf16f1518ac" providerId="ADAL" clId="{1FDD907D-A72E-4674-961E-690C1F562AFE}" dt="2021-12-15T22:11:03.358" v="11" actId="947"/>
          <ac:spMkLst>
            <pc:docMk/>
            <pc:sldMk cId="2636130281" sldId="625"/>
            <ac:spMk id="8" creationId="{F3359969-88E3-7049-8D6C-D1D6ABE96DEA}"/>
          </ac:spMkLst>
        </pc:spChg>
      </pc:sldChg>
      <pc:sldChg chg="addCm">
        <pc:chgData name="Eugenia Naselli" userId="2b76dbf4-c673-44f2-86c1-4cf16f1518ac" providerId="ADAL" clId="{1FDD907D-A72E-4674-961E-690C1F562AFE}" dt="2021-12-15T22:16:13.563" v="12"/>
        <pc:sldMkLst>
          <pc:docMk/>
          <pc:sldMk cId="3180478250" sldId="627"/>
        </pc:sldMkLst>
      </pc:sldChg>
      <pc:sldChg chg="addCm">
        <pc:chgData name="Eugenia Naselli" userId="2b76dbf4-c673-44f2-86c1-4cf16f1518ac" providerId="ADAL" clId="{1FDD907D-A72E-4674-961E-690C1F562AFE}" dt="2021-12-15T22:16:53.281" v="13"/>
        <pc:sldMkLst>
          <pc:docMk/>
          <pc:sldMk cId="1821562274" sldId="628"/>
        </pc:sldMkLst>
      </pc:sldChg>
      <pc:sldChg chg="addSp delSp modSp mod addCm">
        <pc:chgData name="Eugenia Naselli" userId="2b76dbf4-c673-44f2-86c1-4cf16f1518ac" providerId="ADAL" clId="{1FDD907D-A72E-4674-961E-690C1F562AFE}" dt="2021-12-15T22:43:12.523" v="110" actId="732"/>
        <pc:sldMkLst>
          <pc:docMk/>
          <pc:sldMk cId="1430617338" sldId="630"/>
        </pc:sldMkLst>
        <pc:picChg chg="add del">
          <ac:chgData name="Eugenia Naselli" userId="2b76dbf4-c673-44f2-86c1-4cf16f1518ac" providerId="ADAL" clId="{1FDD907D-A72E-4674-961E-690C1F562AFE}" dt="2021-12-15T22:41:49.813" v="96" actId="478"/>
          <ac:picMkLst>
            <pc:docMk/>
            <pc:sldMk cId="1430617338" sldId="630"/>
            <ac:picMk id="4" creationId="{E334C497-31C7-8645-B6E3-D09C5DA88FDF}"/>
          </ac:picMkLst>
        </pc:picChg>
        <pc:picChg chg="add del mod modCrop">
          <ac:chgData name="Eugenia Naselli" userId="2b76dbf4-c673-44f2-86c1-4cf16f1518ac" providerId="ADAL" clId="{1FDD907D-A72E-4674-961E-690C1F562AFE}" dt="2021-12-15T22:34:51.771" v="50" actId="478"/>
          <ac:picMkLst>
            <pc:docMk/>
            <pc:sldMk cId="1430617338" sldId="630"/>
            <ac:picMk id="7" creationId="{9A911BB7-2211-4F5E-AA4C-0B5BD4BD9A69}"/>
          </ac:picMkLst>
        </pc:picChg>
        <pc:picChg chg="add del mod ord">
          <ac:chgData name="Eugenia Naselli" userId="2b76dbf4-c673-44f2-86c1-4cf16f1518ac" providerId="ADAL" clId="{1FDD907D-A72E-4674-961E-690C1F562AFE}" dt="2021-12-15T22:39:56.708" v="82" actId="478"/>
          <ac:picMkLst>
            <pc:docMk/>
            <pc:sldMk cId="1430617338" sldId="630"/>
            <ac:picMk id="10" creationId="{250059EC-DE3F-4804-8139-9BA641854CB5}"/>
          </ac:picMkLst>
        </pc:picChg>
        <pc:picChg chg="add del mod">
          <ac:chgData name="Eugenia Naselli" userId="2b76dbf4-c673-44f2-86c1-4cf16f1518ac" providerId="ADAL" clId="{1FDD907D-A72E-4674-961E-690C1F562AFE}" dt="2021-12-15T22:40:35.670" v="86" actId="478"/>
          <ac:picMkLst>
            <pc:docMk/>
            <pc:sldMk cId="1430617338" sldId="630"/>
            <ac:picMk id="14" creationId="{E4714573-AF66-43E0-AABB-AFBCDD45D4D8}"/>
          </ac:picMkLst>
        </pc:picChg>
        <pc:picChg chg="add mod ord modCrop">
          <ac:chgData name="Eugenia Naselli" userId="2b76dbf4-c673-44f2-86c1-4cf16f1518ac" providerId="ADAL" clId="{1FDD907D-A72E-4674-961E-690C1F562AFE}" dt="2021-12-15T22:43:12.523" v="110" actId="732"/>
          <ac:picMkLst>
            <pc:docMk/>
            <pc:sldMk cId="1430617338" sldId="630"/>
            <ac:picMk id="16" creationId="{AB8C0868-44FD-41C5-B39C-7EE4941A42E9}"/>
          </ac:picMkLst>
        </pc:picChg>
      </pc:sldChg>
    </pc:docChg>
  </pc:docChgLst>
  <pc:docChgLst>
    <pc:chgData name="Bharat Mishra" userId="S::bharatmishra@infn.it::1d42ccca-ff0d-44af-bf70-5d925b46ed4d" providerId="AD" clId="Web-{898C215A-8FFB-8844-F54D-003FB9D0EBB5}"/>
    <pc:docChg chg="modSld">
      <pc:chgData name="Bharat Mishra" userId="S::bharatmishra@infn.it::1d42ccca-ff0d-44af-bf70-5d925b46ed4d" providerId="AD" clId="Web-{898C215A-8FFB-8844-F54D-003FB9D0EBB5}" dt="2021-12-15T22:13:34.413" v="2" actId="20577"/>
      <pc:docMkLst>
        <pc:docMk/>
      </pc:docMkLst>
      <pc:sldChg chg="modSp">
        <pc:chgData name="Bharat Mishra" userId="S::bharatmishra@infn.it::1d42ccca-ff0d-44af-bf70-5d925b46ed4d" providerId="AD" clId="Web-{898C215A-8FFB-8844-F54D-003FB9D0EBB5}" dt="2021-12-15T22:13:34.413" v="2" actId="20577"/>
        <pc:sldMkLst>
          <pc:docMk/>
          <pc:sldMk cId="1800317623" sldId="575"/>
        </pc:sldMkLst>
        <pc:spChg chg="mod">
          <ac:chgData name="Bharat Mishra" userId="S::bharatmishra@infn.it::1d42ccca-ff0d-44af-bf70-5d925b46ed4d" providerId="AD" clId="Web-{898C215A-8FFB-8844-F54D-003FB9D0EBB5}" dt="2021-12-15T22:13:34.413" v="2" actId="20577"/>
          <ac:spMkLst>
            <pc:docMk/>
            <pc:sldMk cId="1800317623" sldId="575"/>
            <ac:spMk id="60" creationId="{2C625EEC-B9C2-427E-9504-E923075AC3D5}"/>
          </ac:spMkLst>
        </pc:spChg>
      </pc:sldChg>
    </pc:docChg>
  </pc:docChgLst>
</pc:chgInfo>
</file>

<file path=ppt/comments/modernComment_23F_6B4EAAB7.xml><?xml version="1.0" encoding="utf-8"?>
<p188:cmLst xmlns:a="http://schemas.openxmlformats.org/drawingml/2006/main" xmlns:r="http://schemas.openxmlformats.org/officeDocument/2006/relationships" xmlns:p188="http://schemas.microsoft.com/office/powerpoint/2018/8/main">
  <p188:cm id="{9C47C8DD-E39C-4DBE-B518-F25BC57EABA1}" authorId="{37D14963-DD6B-1618-9B33-C133C428A830}" created="2021-12-15T22:09:13.500">
    <pc:sldMkLst xmlns:pc="http://schemas.microsoft.com/office/powerpoint/2013/main/command">
      <pc:docMk/>
      <pc:sldMk cId="1800317623" sldId="575"/>
    </pc:sldMkLst>
    <p188:txBody>
      <a:bodyPr/>
      <a:lstStyle/>
      <a:p>
        <a:r>
          <a:rPr lang="it-IT"/>
          <a:t>from LNS (20.00) to the Restaurant (20.30)... Stesicoro's Square (20.15)</a:t>
        </a:r>
      </a:p>
    </p188:txBody>
  </p188:cm>
</p188:cmLst>
</file>

<file path=ppt/comments/modernComment_273_BD923F2A.xml><?xml version="1.0" encoding="utf-8"?>
<p188:cmLst xmlns:a="http://schemas.openxmlformats.org/drawingml/2006/main" xmlns:r="http://schemas.openxmlformats.org/officeDocument/2006/relationships" xmlns:p188="http://schemas.microsoft.com/office/powerpoint/2018/8/main">
  <p188:cm id="{CF8F2E1F-DA4D-47A5-BD32-E70F75C55157}" authorId="{37D14963-DD6B-1618-9B33-C133C428A830}" created="2021-12-15T22:16:13.478">
    <pc:sldMkLst xmlns:pc="http://schemas.microsoft.com/office/powerpoint/2013/main/command">
      <pc:docMk/>
      <pc:sldMk cId="3180478250" sldId="627"/>
    </pc:sldMkLst>
    <p188:txBody>
      <a:bodyPr/>
      <a:lstStyle/>
      <a:p>
        <a:r>
          <a:rPr lang="it-IT"/>
          <a:t>1) tra i contributi delle collaborazioni estere riportate nel riquadro in giallo menzionerei anche ATOMKI;
2) Nella tabella, la cifra del HPGe array non corrisponde, e di conseguenza neanche il totale all'ultima riga... immagino perché il contributo sia in-kind, forse si potrebbe indicare con un "*" anche nella tabella? </a:t>
        </a:r>
      </a:p>
    </p188:txBody>
  </p188:cm>
</p188:cmLst>
</file>

<file path=ppt/comments/modernComment_274_6C92D5A2.xml><?xml version="1.0" encoding="utf-8"?>
<p188:cmLst xmlns:a="http://schemas.openxmlformats.org/drawingml/2006/main" xmlns:r="http://schemas.openxmlformats.org/officeDocument/2006/relationships" xmlns:p188="http://schemas.microsoft.com/office/powerpoint/2018/8/main">
  <p188:cm id="{807FB523-23C4-4CD6-AEC1-BE40497B540F}" authorId="{37D14963-DD6B-1618-9B33-C133C428A830}" created="2021-12-15T22:16:53.206">
    <pc:sldMkLst xmlns:pc="http://schemas.microsoft.com/office/powerpoint/2013/main/command">
      <pc:docMk/>
      <pc:sldMk cId="1821562274" sldId="628"/>
    </pc:sldMkLst>
    <p188:txBody>
      <a:bodyPr/>
      <a:lstStyle/>
      <a:p>
        <a:r>
          <a:rPr lang="it-IT"/>
          <a:t>EPJ-Plus</a:t>
        </a:r>
      </a:p>
    </p188:txBody>
  </p188:cm>
</p188:cmLst>
</file>

<file path=ppt/comments/modernComment_276_55457CFA.xml><?xml version="1.0" encoding="utf-8"?>
<p188:cmLst xmlns:a="http://schemas.openxmlformats.org/drawingml/2006/main" xmlns:r="http://schemas.openxmlformats.org/officeDocument/2006/relationships" xmlns:p188="http://schemas.microsoft.com/office/powerpoint/2018/8/main">
  <p188:cm id="{136CD819-FBEC-4DD2-8F86-78C50D1BC8F8}" authorId="{37D14963-DD6B-1618-9B33-C133C428A830}" created="2021-12-15T22:17:58.476">
    <pc:sldMkLst xmlns:pc="http://schemas.microsoft.com/office/powerpoint/2013/main/command">
      <pc:docMk/>
      <pc:sldMk cId="1430617338" sldId="630"/>
    </pc:sldMkLst>
    <p188:txBody>
      <a:bodyPr/>
      <a:lstStyle/>
      <a:p>
        <a:r>
          <a:rPr lang="it-IT"/>
          <a:t>indicherei la voce "chair"</a:t>
        </a:r>
      </a:p>
    </p188:txBody>
  </p188:cm>
  <p188:cm id="{9549F520-9DA0-446C-A673-9A6663DCBADA}" authorId="{37D14963-DD6B-1618-9B33-C133C428A830}" created="2021-12-15T22:42:22.230">
    <pc:sldMkLst xmlns:pc="http://schemas.microsoft.com/office/powerpoint/2013/main/command">
      <pc:docMk/>
      <pc:sldMk cId="1430617338" sldId="630"/>
    </pc:sldMkLst>
    <p188:txBody>
      <a:bodyPr/>
      <a:lstStyle/>
      <a:p>
        <a:r>
          <a:rPr lang="it-IT"/>
          <a:t>Ho sostituito la timetable con quella aggiornata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CB23F4-5E42-4E57-8F79-D1818F09B9CC}" type="datetimeFigureOut">
              <a:rPr lang="it-IT" smtClean="0"/>
              <a:pPr/>
              <a:t>16/12/21</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74AD4F-B870-44F2-BC28-2FE68B1C307A}"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974AD4F-B870-44F2-BC28-2FE68B1C307A}" type="slidenum">
              <a:rPr lang="it-IT" smtClean="0"/>
              <a:pPr/>
              <a:t>0</a:t>
            </a:fld>
            <a:endParaRPr lang="it-IT"/>
          </a:p>
        </p:txBody>
      </p:sp>
    </p:spTree>
    <p:extLst>
      <p:ext uri="{BB962C8B-B14F-4D97-AF65-F5344CB8AC3E}">
        <p14:creationId xmlns:p14="http://schemas.microsoft.com/office/powerpoint/2010/main" val="298038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974AD4F-B870-44F2-BC28-2FE68B1C307A}" type="slidenum">
              <a:rPr lang="it-IT" smtClean="0"/>
              <a:pPr/>
              <a:t>1</a:t>
            </a:fld>
            <a:endParaRPr lang="it-IT"/>
          </a:p>
        </p:txBody>
      </p:sp>
    </p:spTree>
    <p:extLst>
      <p:ext uri="{BB962C8B-B14F-4D97-AF65-F5344CB8AC3E}">
        <p14:creationId xmlns:p14="http://schemas.microsoft.com/office/powerpoint/2010/main" val="3244896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974AD4F-B870-44F2-BC28-2FE68B1C307A}" type="slidenum">
              <a:rPr lang="it-IT" smtClean="0"/>
              <a:pPr/>
              <a:t>3</a:t>
            </a:fld>
            <a:endParaRPr lang="it-IT"/>
          </a:p>
        </p:txBody>
      </p:sp>
    </p:spTree>
    <p:extLst>
      <p:ext uri="{BB962C8B-B14F-4D97-AF65-F5344CB8AC3E}">
        <p14:creationId xmlns:p14="http://schemas.microsoft.com/office/powerpoint/2010/main" val="131680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974AD4F-B870-44F2-BC28-2FE68B1C307A}" type="slidenum">
              <a:rPr lang="it-IT" smtClean="0"/>
              <a:pPr/>
              <a:t>7</a:t>
            </a:fld>
            <a:endParaRPr lang="it-IT"/>
          </a:p>
        </p:txBody>
      </p:sp>
    </p:spTree>
    <p:extLst>
      <p:ext uri="{BB962C8B-B14F-4D97-AF65-F5344CB8AC3E}">
        <p14:creationId xmlns:p14="http://schemas.microsoft.com/office/powerpoint/2010/main" val="229796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3" name="Rettangolo 22"/>
          <p:cNvSpPr/>
          <p:nvPr/>
        </p:nvSpPr>
        <p:spPr>
          <a:xfrm flipV="1">
            <a:off x="7213578" y="3810003"/>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ttangolo 23"/>
          <p:cNvSpPr/>
          <p:nvPr/>
        </p:nvSpPr>
        <p:spPr>
          <a:xfrm flipV="1">
            <a:off x="7213602"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ttangolo 24"/>
          <p:cNvSpPr/>
          <p:nvPr/>
        </p:nvSpPr>
        <p:spPr>
          <a:xfrm flipV="1">
            <a:off x="7213602"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ttangolo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ttangolo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ettangolo arrotondato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ettangolo arrotondato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ttangolo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ttangolo 9"/>
          <p:cNvSpPr/>
          <p:nvPr/>
        </p:nvSpPr>
        <p:spPr>
          <a:xfrm>
            <a:off x="2" y="3675530"/>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ttangolo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ttangolo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olo 7"/>
          <p:cNvSpPr>
            <a:spLocks noGrp="1"/>
          </p:cNvSpPr>
          <p:nvPr>
            <p:ph type="ctrTitle"/>
          </p:nvPr>
        </p:nvSpPr>
        <p:spPr>
          <a:xfrm>
            <a:off x="609600" y="2401890"/>
            <a:ext cx="11277600" cy="1470025"/>
          </a:xfrm>
        </p:spPr>
        <p:txBody>
          <a:bodyPr anchor="b"/>
          <a:lstStyle>
            <a:lvl1pPr>
              <a:defRPr sz="4400">
                <a:solidFill>
                  <a:schemeClr val="bg1"/>
                </a:solidFill>
              </a:defRPr>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8940800" y="4206240"/>
            <a:ext cx="1280160" cy="457200"/>
          </a:xfrm>
        </p:spPr>
        <p:txBody>
          <a:bodyPr/>
          <a:lstStyle/>
          <a:p>
            <a:fld id="{69F0C062-AB77-4A28-8687-DAD03F9C43E8}" type="datetime1">
              <a:rPr lang="it-IT" smtClean="0"/>
              <a:t>16/12/21</a:t>
            </a:fld>
            <a:endParaRPr lang="it-IT"/>
          </a:p>
        </p:txBody>
      </p:sp>
      <p:sp>
        <p:nvSpPr>
          <p:cNvPr id="17" name="Segnaposto piè di pagina 16"/>
          <p:cNvSpPr>
            <a:spLocks noGrp="1"/>
          </p:cNvSpPr>
          <p:nvPr>
            <p:ph type="ftr" sz="quarter" idx="11"/>
          </p:nvPr>
        </p:nvSpPr>
        <p:spPr>
          <a:xfrm>
            <a:off x="7213600" y="4205288"/>
            <a:ext cx="1727200" cy="457200"/>
          </a:xfrm>
        </p:spPr>
        <p:txBody>
          <a:bodyPr/>
          <a:lstStyle/>
          <a:p>
            <a:endParaRPr lang="it-IT"/>
          </a:p>
        </p:txBody>
      </p:sp>
      <p:sp>
        <p:nvSpPr>
          <p:cNvPr id="29" name="Segnaposto numero diapositiva 28"/>
          <p:cNvSpPr>
            <a:spLocks noGrp="1"/>
          </p:cNvSpPr>
          <p:nvPr>
            <p:ph type="sldNum" sz="quarter" idx="12"/>
          </p:nvPr>
        </p:nvSpPr>
        <p:spPr>
          <a:xfrm>
            <a:off x="11093452" y="1136"/>
            <a:ext cx="996949" cy="365760"/>
          </a:xfrm>
        </p:spPr>
        <p:txBody>
          <a:bodyPr/>
          <a:lstStyle>
            <a:lvl1pPr algn="r">
              <a:defRPr sz="1800">
                <a:solidFill>
                  <a:schemeClr val="bg1"/>
                </a:solidFill>
              </a:defRPr>
            </a:lvl1pPr>
          </a:lstStyle>
          <a:p>
            <a:fld id="{825A1364-9D83-4D37-A282-5E5560CE45FB}" type="slidenum">
              <a:rPr lang="it-IT" smtClean="0"/>
              <a:pPr/>
              <a:t>‹N›</a:t>
            </a:fld>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BC4B1B8F-1C8B-4EA0-AB58-050E6D5F7361}" type="datetime1">
              <a:rPr lang="it-IT" smtClean="0"/>
              <a:t>16/12/21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2400" y="1143000"/>
            <a:ext cx="2540000" cy="5486400"/>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1143000"/>
            <a:ext cx="8331200" cy="5486400"/>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0EDE425-3E60-486C-831E-6F220C530EAE}" type="datetime1">
              <a:rPr lang="it-IT" smtClean="0"/>
              <a:t>16/12/21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919E56-77B0-4C7A-AC24-1D91C588B7D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1D5101F-EF5D-4361-85A1-A7E607BFFC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F0249EC-27FE-43B6-811B-60636619F319}"/>
              </a:ext>
            </a:extLst>
          </p:cNvPr>
          <p:cNvSpPr>
            <a:spLocks noGrp="1"/>
          </p:cNvSpPr>
          <p:nvPr>
            <p:ph type="dt" sz="half" idx="10"/>
          </p:nvPr>
        </p:nvSpPr>
        <p:spPr/>
        <p:txBody>
          <a:bodyPr/>
          <a:lstStyle/>
          <a:p>
            <a:fld id="{03DCEB56-47A5-4511-A390-5FD305BF0BBF}" type="datetimeFigureOut">
              <a:rPr lang="it-IT" smtClean="0"/>
              <a:t>16/12/21</a:t>
            </a:fld>
            <a:endParaRPr lang="it-IT"/>
          </a:p>
        </p:txBody>
      </p:sp>
      <p:sp>
        <p:nvSpPr>
          <p:cNvPr id="5" name="Segnaposto piè di pagina 4">
            <a:extLst>
              <a:ext uri="{FF2B5EF4-FFF2-40B4-BE49-F238E27FC236}">
                <a16:creationId xmlns:a16="http://schemas.microsoft.com/office/drawing/2014/main" id="{E66F4E59-D56F-4B58-85B0-8D5C0B18E4F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1354283-7432-4A9F-9E51-1E693040CEEB}"/>
              </a:ext>
            </a:extLst>
          </p:cNvPr>
          <p:cNvSpPr>
            <a:spLocks noGrp="1"/>
          </p:cNvSpPr>
          <p:nvPr>
            <p:ph type="sldNum" sz="quarter" idx="12"/>
          </p:nvPr>
        </p:nvSpPr>
        <p:spPr/>
        <p:txBody>
          <a:bodyPr/>
          <a:lstStyle/>
          <a:p>
            <a:fld id="{BE1C1C32-1428-428E-A142-BB1BD19C2579}" type="slidenum">
              <a:rPr lang="it-IT" smtClean="0"/>
              <a:t>‹N›</a:t>
            </a:fld>
            <a:endParaRPr lang="it-IT"/>
          </a:p>
        </p:txBody>
      </p:sp>
    </p:spTree>
    <p:extLst>
      <p:ext uri="{BB962C8B-B14F-4D97-AF65-F5344CB8AC3E}">
        <p14:creationId xmlns:p14="http://schemas.microsoft.com/office/powerpoint/2010/main" val="406526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CE3529-F719-4AFB-929B-B2D182D6147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8A62318-17A5-4E43-BD2B-7AABE504187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5CD099F-3995-4C22-B108-57F56B9220BC}"/>
              </a:ext>
            </a:extLst>
          </p:cNvPr>
          <p:cNvSpPr>
            <a:spLocks noGrp="1"/>
          </p:cNvSpPr>
          <p:nvPr>
            <p:ph type="dt" sz="half" idx="10"/>
          </p:nvPr>
        </p:nvSpPr>
        <p:spPr/>
        <p:txBody>
          <a:bodyPr/>
          <a:lstStyle/>
          <a:p>
            <a:fld id="{03DCEB56-47A5-4511-A390-5FD305BF0BBF}" type="datetimeFigureOut">
              <a:rPr lang="it-IT" smtClean="0"/>
              <a:t>16/12/21</a:t>
            </a:fld>
            <a:endParaRPr lang="it-IT"/>
          </a:p>
        </p:txBody>
      </p:sp>
      <p:sp>
        <p:nvSpPr>
          <p:cNvPr id="5" name="Segnaposto piè di pagina 4">
            <a:extLst>
              <a:ext uri="{FF2B5EF4-FFF2-40B4-BE49-F238E27FC236}">
                <a16:creationId xmlns:a16="http://schemas.microsoft.com/office/drawing/2014/main" id="{4EF6A398-FA94-4A7A-A3A6-F877630A7C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9CE5EB9-CA18-4273-9342-0ADBE8FF7BC0}"/>
              </a:ext>
            </a:extLst>
          </p:cNvPr>
          <p:cNvSpPr>
            <a:spLocks noGrp="1"/>
          </p:cNvSpPr>
          <p:nvPr>
            <p:ph type="sldNum" sz="quarter" idx="12"/>
          </p:nvPr>
        </p:nvSpPr>
        <p:spPr/>
        <p:txBody>
          <a:bodyPr/>
          <a:lstStyle/>
          <a:p>
            <a:fld id="{BE1C1C32-1428-428E-A142-BB1BD19C2579}" type="slidenum">
              <a:rPr lang="it-IT" smtClean="0"/>
              <a:t>‹N›</a:t>
            </a:fld>
            <a:endParaRPr lang="it-IT"/>
          </a:p>
        </p:txBody>
      </p:sp>
    </p:spTree>
    <p:extLst>
      <p:ext uri="{BB962C8B-B14F-4D97-AF65-F5344CB8AC3E}">
        <p14:creationId xmlns:p14="http://schemas.microsoft.com/office/powerpoint/2010/main" val="2364347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876069-7D62-4A8F-BBAD-F0A10DFA3E2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2DF71AE-E5B9-42C8-95A5-D062C08A16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CEF03FC-C947-46EF-96CA-66CB9B0AF1B9}"/>
              </a:ext>
            </a:extLst>
          </p:cNvPr>
          <p:cNvSpPr>
            <a:spLocks noGrp="1"/>
          </p:cNvSpPr>
          <p:nvPr>
            <p:ph type="dt" sz="half" idx="10"/>
          </p:nvPr>
        </p:nvSpPr>
        <p:spPr/>
        <p:txBody>
          <a:bodyPr/>
          <a:lstStyle/>
          <a:p>
            <a:fld id="{03DCEB56-47A5-4511-A390-5FD305BF0BBF}" type="datetimeFigureOut">
              <a:rPr lang="it-IT" smtClean="0"/>
              <a:t>16/12/21</a:t>
            </a:fld>
            <a:endParaRPr lang="it-IT"/>
          </a:p>
        </p:txBody>
      </p:sp>
      <p:sp>
        <p:nvSpPr>
          <p:cNvPr id="5" name="Segnaposto piè di pagina 4">
            <a:extLst>
              <a:ext uri="{FF2B5EF4-FFF2-40B4-BE49-F238E27FC236}">
                <a16:creationId xmlns:a16="http://schemas.microsoft.com/office/drawing/2014/main" id="{623DC31A-CF77-4A8B-B435-BA2C7B0556E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A467B21-7281-45AF-834A-BB5EC226AA44}"/>
              </a:ext>
            </a:extLst>
          </p:cNvPr>
          <p:cNvSpPr>
            <a:spLocks noGrp="1"/>
          </p:cNvSpPr>
          <p:nvPr>
            <p:ph type="sldNum" sz="quarter" idx="12"/>
          </p:nvPr>
        </p:nvSpPr>
        <p:spPr/>
        <p:txBody>
          <a:bodyPr/>
          <a:lstStyle/>
          <a:p>
            <a:fld id="{BE1C1C32-1428-428E-A142-BB1BD19C2579}" type="slidenum">
              <a:rPr lang="it-IT" smtClean="0"/>
              <a:t>‹N›</a:t>
            </a:fld>
            <a:endParaRPr lang="it-IT"/>
          </a:p>
        </p:txBody>
      </p:sp>
    </p:spTree>
    <p:extLst>
      <p:ext uri="{BB962C8B-B14F-4D97-AF65-F5344CB8AC3E}">
        <p14:creationId xmlns:p14="http://schemas.microsoft.com/office/powerpoint/2010/main" val="4091764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98D55E-D2B4-473C-A7B5-91EE4247CAA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BE6654-DC93-4D86-A9E7-C0E06F53AB2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49A490A-5105-4500-88F8-CBCA12FDBB9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6B082BB-501A-42D3-9707-2B0873D507DE}"/>
              </a:ext>
            </a:extLst>
          </p:cNvPr>
          <p:cNvSpPr>
            <a:spLocks noGrp="1"/>
          </p:cNvSpPr>
          <p:nvPr>
            <p:ph type="dt" sz="half" idx="10"/>
          </p:nvPr>
        </p:nvSpPr>
        <p:spPr/>
        <p:txBody>
          <a:bodyPr/>
          <a:lstStyle/>
          <a:p>
            <a:fld id="{03DCEB56-47A5-4511-A390-5FD305BF0BBF}" type="datetimeFigureOut">
              <a:rPr lang="it-IT" smtClean="0"/>
              <a:t>16/12/21</a:t>
            </a:fld>
            <a:endParaRPr lang="it-IT"/>
          </a:p>
        </p:txBody>
      </p:sp>
      <p:sp>
        <p:nvSpPr>
          <p:cNvPr id="6" name="Segnaposto piè di pagina 5">
            <a:extLst>
              <a:ext uri="{FF2B5EF4-FFF2-40B4-BE49-F238E27FC236}">
                <a16:creationId xmlns:a16="http://schemas.microsoft.com/office/drawing/2014/main" id="{C46C9E77-08AE-435C-B252-232F6287AC8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E95E2E1-01EA-48B8-8EFB-BF10A870B3D2}"/>
              </a:ext>
            </a:extLst>
          </p:cNvPr>
          <p:cNvSpPr>
            <a:spLocks noGrp="1"/>
          </p:cNvSpPr>
          <p:nvPr>
            <p:ph type="sldNum" sz="quarter" idx="12"/>
          </p:nvPr>
        </p:nvSpPr>
        <p:spPr/>
        <p:txBody>
          <a:bodyPr/>
          <a:lstStyle/>
          <a:p>
            <a:fld id="{BE1C1C32-1428-428E-A142-BB1BD19C2579}" type="slidenum">
              <a:rPr lang="it-IT" smtClean="0"/>
              <a:t>‹N›</a:t>
            </a:fld>
            <a:endParaRPr lang="it-IT"/>
          </a:p>
        </p:txBody>
      </p:sp>
    </p:spTree>
    <p:extLst>
      <p:ext uri="{BB962C8B-B14F-4D97-AF65-F5344CB8AC3E}">
        <p14:creationId xmlns:p14="http://schemas.microsoft.com/office/powerpoint/2010/main" val="2769235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D22BA1-BD61-45D4-9663-696FE03203B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0764EC4-050E-4723-ACDA-14DB95955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4176D45-9A35-45C1-ADEC-6D539AA746D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342812F-F779-4BE4-8533-CB744F37A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E7240E4-3D85-4AC3-88BD-DDD351447C6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57EF232-07D7-446F-A4F8-7265FAD22E18}"/>
              </a:ext>
            </a:extLst>
          </p:cNvPr>
          <p:cNvSpPr>
            <a:spLocks noGrp="1"/>
          </p:cNvSpPr>
          <p:nvPr>
            <p:ph type="dt" sz="half" idx="10"/>
          </p:nvPr>
        </p:nvSpPr>
        <p:spPr/>
        <p:txBody>
          <a:bodyPr/>
          <a:lstStyle/>
          <a:p>
            <a:fld id="{03DCEB56-47A5-4511-A390-5FD305BF0BBF}" type="datetimeFigureOut">
              <a:rPr lang="it-IT" smtClean="0"/>
              <a:t>16/12/21</a:t>
            </a:fld>
            <a:endParaRPr lang="it-IT"/>
          </a:p>
        </p:txBody>
      </p:sp>
      <p:sp>
        <p:nvSpPr>
          <p:cNvPr id="8" name="Segnaposto piè di pagina 7">
            <a:extLst>
              <a:ext uri="{FF2B5EF4-FFF2-40B4-BE49-F238E27FC236}">
                <a16:creationId xmlns:a16="http://schemas.microsoft.com/office/drawing/2014/main" id="{882F6868-DEAF-4A1C-839B-AF8CA4216DD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B588C66-0958-470C-995D-D3BAD8A4C855}"/>
              </a:ext>
            </a:extLst>
          </p:cNvPr>
          <p:cNvSpPr>
            <a:spLocks noGrp="1"/>
          </p:cNvSpPr>
          <p:nvPr>
            <p:ph type="sldNum" sz="quarter" idx="12"/>
          </p:nvPr>
        </p:nvSpPr>
        <p:spPr/>
        <p:txBody>
          <a:bodyPr/>
          <a:lstStyle/>
          <a:p>
            <a:fld id="{BE1C1C32-1428-428E-A142-BB1BD19C2579}" type="slidenum">
              <a:rPr lang="it-IT" smtClean="0"/>
              <a:t>‹N›</a:t>
            </a:fld>
            <a:endParaRPr lang="it-IT"/>
          </a:p>
        </p:txBody>
      </p:sp>
    </p:spTree>
    <p:extLst>
      <p:ext uri="{BB962C8B-B14F-4D97-AF65-F5344CB8AC3E}">
        <p14:creationId xmlns:p14="http://schemas.microsoft.com/office/powerpoint/2010/main" val="210771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46D5A2-B2C9-4974-BC27-A7B727AE488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72A1CA4-7A4C-406A-A59B-FD998972769D}"/>
              </a:ext>
            </a:extLst>
          </p:cNvPr>
          <p:cNvSpPr>
            <a:spLocks noGrp="1"/>
          </p:cNvSpPr>
          <p:nvPr>
            <p:ph type="dt" sz="half" idx="10"/>
          </p:nvPr>
        </p:nvSpPr>
        <p:spPr/>
        <p:txBody>
          <a:bodyPr/>
          <a:lstStyle/>
          <a:p>
            <a:fld id="{03DCEB56-47A5-4511-A390-5FD305BF0BBF}" type="datetimeFigureOut">
              <a:rPr lang="it-IT" smtClean="0"/>
              <a:t>16/12/21</a:t>
            </a:fld>
            <a:endParaRPr lang="it-IT"/>
          </a:p>
        </p:txBody>
      </p:sp>
      <p:sp>
        <p:nvSpPr>
          <p:cNvPr id="4" name="Segnaposto piè di pagina 3">
            <a:extLst>
              <a:ext uri="{FF2B5EF4-FFF2-40B4-BE49-F238E27FC236}">
                <a16:creationId xmlns:a16="http://schemas.microsoft.com/office/drawing/2014/main" id="{FDC1A297-BBD7-445E-9688-36E842EA0D1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15473F2-F80F-497D-9F45-6A9F36549D8B}"/>
              </a:ext>
            </a:extLst>
          </p:cNvPr>
          <p:cNvSpPr>
            <a:spLocks noGrp="1"/>
          </p:cNvSpPr>
          <p:nvPr>
            <p:ph type="sldNum" sz="quarter" idx="12"/>
          </p:nvPr>
        </p:nvSpPr>
        <p:spPr/>
        <p:txBody>
          <a:bodyPr/>
          <a:lstStyle/>
          <a:p>
            <a:fld id="{BE1C1C32-1428-428E-A142-BB1BD19C2579}" type="slidenum">
              <a:rPr lang="it-IT" smtClean="0"/>
              <a:t>‹N›</a:t>
            </a:fld>
            <a:endParaRPr lang="it-IT"/>
          </a:p>
        </p:txBody>
      </p:sp>
    </p:spTree>
    <p:extLst>
      <p:ext uri="{BB962C8B-B14F-4D97-AF65-F5344CB8AC3E}">
        <p14:creationId xmlns:p14="http://schemas.microsoft.com/office/powerpoint/2010/main" val="3460857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A167EA2-FB38-48CC-83E9-B9E8FD56C84B}"/>
              </a:ext>
            </a:extLst>
          </p:cNvPr>
          <p:cNvSpPr>
            <a:spLocks noGrp="1"/>
          </p:cNvSpPr>
          <p:nvPr>
            <p:ph type="dt" sz="half" idx="10"/>
          </p:nvPr>
        </p:nvSpPr>
        <p:spPr/>
        <p:txBody>
          <a:bodyPr/>
          <a:lstStyle/>
          <a:p>
            <a:fld id="{03DCEB56-47A5-4511-A390-5FD305BF0BBF}" type="datetimeFigureOut">
              <a:rPr lang="it-IT" smtClean="0"/>
              <a:t>16/12/21</a:t>
            </a:fld>
            <a:endParaRPr lang="it-IT"/>
          </a:p>
        </p:txBody>
      </p:sp>
      <p:sp>
        <p:nvSpPr>
          <p:cNvPr id="3" name="Segnaposto piè di pagina 2">
            <a:extLst>
              <a:ext uri="{FF2B5EF4-FFF2-40B4-BE49-F238E27FC236}">
                <a16:creationId xmlns:a16="http://schemas.microsoft.com/office/drawing/2014/main" id="{18EE2DDF-CC57-4B06-819B-CAEF4119D11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7DFD5F1-9681-49DC-8357-719E41D2AA7A}"/>
              </a:ext>
            </a:extLst>
          </p:cNvPr>
          <p:cNvSpPr>
            <a:spLocks noGrp="1"/>
          </p:cNvSpPr>
          <p:nvPr>
            <p:ph type="sldNum" sz="quarter" idx="12"/>
          </p:nvPr>
        </p:nvSpPr>
        <p:spPr/>
        <p:txBody>
          <a:bodyPr/>
          <a:lstStyle/>
          <a:p>
            <a:fld id="{BE1C1C32-1428-428E-A142-BB1BD19C2579}" type="slidenum">
              <a:rPr lang="it-IT" smtClean="0"/>
              <a:t>‹N›</a:t>
            </a:fld>
            <a:endParaRPr lang="it-IT"/>
          </a:p>
        </p:txBody>
      </p:sp>
    </p:spTree>
    <p:extLst>
      <p:ext uri="{BB962C8B-B14F-4D97-AF65-F5344CB8AC3E}">
        <p14:creationId xmlns:p14="http://schemas.microsoft.com/office/powerpoint/2010/main" val="3186957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26CF7F-D127-44A5-9D61-24B3B7A7836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A5F3556-B8CA-440C-A5BC-85B3EDF51B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678D478-90A0-433E-8008-150905E9F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20FAB31-B4C8-45A8-9B90-3927E8231BFD}"/>
              </a:ext>
            </a:extLst>
          </p:cNvPr>
          <p:cNvSpPr>
            <a:spLocks noGrp="1"/>
          </p:cNvSpPr>
          <p:nvPr>
            <p:ph type="dt" sz="half" idx="10"/>
          </p:nvPr>
        </p:nvSpPr>
        <p:spPr/>
        <p:txBody>
          <a:bodyPr/>
          <a:lstStyle/>
          <a:p>
            <a:fld id="{03DCEB56-47A5-4511-A390-5FD305BF0BBF}" type="datetimeFigureOut">
              <a:rPr lang="it-IT" smtClean="0"/>
              <a:t>16/12/21</a:t>
            </a:fld>
            <a:endParaRPr lang="it-IT"/>
          </a:p>
        </p:txBody>
      </p:sp>
      <p:sp>
        <p:nvSpPr>
          <p:cNvPr id="6" name="Segnaposto piè di pagina 5">
            <a:extLst>
              <a:ext uri="{FF2B5EF4-FFF2-40B4-BE49-F238E27FC236}">
                <a16:creationId xmlns:a16="http://schemas.microsoft.com/office/drawing/2014/main" id="{410C53F2-AB45-4CB0-B3AE-F7BEADDA5B1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01D5943-BA9B-4C7A-B7ED-5494441DAB9D}"/>
              </a:ext>
            </a:extLst>
          </p:cNvPr>
          <p:cNvSpPr>
            <a:spLocks noGrp="1"/>
          </p:cNvSpPr>
          <p:nvPr>
            <p:ph type="sldNum" sz="quarter" idx="12"/>
          </p:nvPr>
        </p:nvSpPr>
        <p:spPr/>
        <p:txBody>
          <a:bodyPr/>
          <a:lstStyle/>
          <a:p>
            <a:fld id="{BE1C1C32-1428-428E-A142-BB1BD19C2579}" type="slidenum">
              <a:rPr lang="it-IT" smtClean="0"/>
              <a:t>‹N›</a:t>
            </a:fld>
            <a:endParaRPr lang="it-IT"/>
          </a:p>
        </p:txBody>
      </p:sp>
    </p:spTree>
    <p:extLst>
      <p:ext uri="{BB962C8B-B14F-4D97-AF65-F5344CB8AC3E}">
        <p14:creationId xmlns:p14="http://schemas.microsoft.com/office/powerpoint/2010/main" val="1095947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7ED3EC2-CD36-4F46-95C0-F74620B27B83}" type="datetime1">
              <a:rPr lang="it-IT" smtClean="0"/>
              <a:t>16/12/21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D85558-663C-4ECD-9889-34B8F3C53CA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A2C9C7D-41C3-46C3-9B5F-B830ECFAB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BE206D9-B130-4C51-949F-ABC39AB8B5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464AAA3-2BDE-4E22-82AD-5EE9D5EFAD7A}"/>
              </a:ext>
            </a:extLst>
          </p:cNvPr>
          <p:cNvSpPr>
            <a:spLocks noGrp="1"/>
          </p:cNvSpPr>
          <p:nvPr>
            <p:ph type="dt" sz="half" idx="10"/>
          </p:nvPr>
        </p:nvSpPr>
        <p:spPr/>
        <p:txBody>
          <a:bodyPr/>
          <a:lstStyle/>
          <a:p>
            <a:fld id="{03DCEB56-47A5-4511-A390-5FD305BF0BBF}" type="datetimeFigureOut">
              <a:rPr lang="it-IT" smtClean="0"/>
              <a:t>16/12/21</a:t>
            </a:fld>
            <a:endParaRPr lang="it-IT"/>
          </a:p>
        </p:txBody>
      </p:sp>
      <p:sp>
        <p:nvSpPr>
          <p:cNvPr id="6" name="Segnaposto piè di pagina 5">
            <a:extLst>
              <a:ext uri="{FF2B5EF4-FFF2-40B4-BE49-F238E27FC236}">
                <a16:creationId xmlns:a16="http://schemas.microsoft.com/office/drawing/2014/main" id="{93AE1F61-6E40-4311-B5FD-5E6266D4B2F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8BF3098-5B29-47FB-BC5A-CDDA8028F9CC}"/>
              </a:ext>
            </a:extLst>
          </p:cNvPr>
          <p:cNvSpPr>
            <a:spLocks noGrp="1"/>
          </p:cNvSpPr>
          <p:nvPr>
            <p:ph type="sldNum" sz="quarter" idx="12"/>
          </p:nvPr>
        </p:nvSpPr>
        <p:spPr/>
        <p:txBody>
          <a:bodyPr/>
          <a:lstStyle/>
          <a:p>
            <a:fld id="{BE1C1C32-1428-428E-A142-BB1BD19C2579}" type="slidenum">
              <a:rPr lang="it-IT" smtClean="0"/>
              <a:t>‹N›</a:t>
            </a:fld>
            <a:endParaRPr lang="it-IT"/>
          </a:p>
        </p:txBody>
      </p:sp>
    </p:spTree>
    <p:extLst>
      <p:ext uri="{BB962C8B-B14F-4D97-AF65-F5344CB8AC3E}">
        <p14:creationId xmlns:p14="http://schemas.microsoft.com/office/powerpoint/2010/main" val="3816511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0BA560-B707-4CE8-8508-3FAD9DA118A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2473846-BA83-4FF5-BC86-2FC46886EF2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C3EDD05-DD5B-40CE-9D6C-41508D2E5DAD}"/>
              </a:ext>
            </a:extLst>
          </p:cNvPr>
          <p:cNvSpPr>
            <a:spLocks noGrp="1"/>
          </p:cNvSpPr>
          <p:nvPr>
            <p:ph type="dt" sz="half" idx="10"/>
          </p:nvPr>
        </p:nvSpPr>
        <p:spPr/>
        <p:txBody>
          <a:bodyPr/>
          <a:lstStyle/>
          <a:p>
            <a:fld id="{03DCEB56-47A5-4511-A390-5FD305BF0BBF}" type="datetimeFigureOut">
              <a:rPr lang="it-IT" smtClean="0"/>
              <a:t>16/12/21</a:t>
            </a:fld>
            <a:endParaRPr lang="it-IT"/>
          </a:p>
        </p:txBody>
      </p:sp>
      <p:sp>
        <p:nvSpPr>
          <p:cNvPr id="5" name="Segnaposto piè di pagina 4">
            <a:extLst>
              <a:ext uri="{FF2B5EF4-FFF2-40B4-BE49-F238E27FC236}">
                <a16:creationId xmlns:a16="http://schemas.microsoft.com/office/drawing/2014/main" id="{2F4E26E2-99C8-4790-9872-2C2799BCA4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3632229-7B8C-4AEB-BEB8-F037A3F0E0A1}"/>
              </a:ext>
            </a:extLst>
          </p:cNvPr>
          <p:cNvSpPr>
            <a:spLocks noGrp="1"/>
          </p:cNvSpPr>
          <p:nvPr>
            <p:ph type="sldNum" sz="quarter" idx="12"/>
          </p:nvPr>
        </p:nvSpPr>
        <p:spPr/>
        <p:txBody>
          <a:bodyPr/>
          <a:lstStyle/>
          <a:p>
            <a:fld id="{BE1C1C32-1428-428E-A142-BB1BD19C2579}" type="slidenum">
              <a:rPr lang="it-IT" smtClean="0"/>
              <a:t>‹N›</a:t>
            </a:fld>
            <a:endParaRPr lang="it-IT"/>
          </a:p>
        </p:txBody>
      </p:sp>
    </p:spTree>
    <p:extLst>
      <p:ext uri="{BB962C8B-B14F-4D97-AF65-F5344CB8AC3E}">
        <p14:creationId xmlns:p14="http://schemas.microsoft.com/office/powerpoint/2010/main" val="3395972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12E3C7D-620D-481F-9DEB-E39C3E75D04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4231043-8608-48AD-B93C-276644DE7FC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09D2B4-C35B-46A1-94B7-B7942F831805}"/>
              </a:ext>
            </a:extLst>
          </p:cNvPr>
          <p:cNvSpPr>
            <a:spLocks noGrp="1"/>
          </p:cNvSpPr>
          <p:nvPr>
            <p:ph type="dt" sz="half" idx="10"/>
          </p:nvPr>
        </p:nvSpPr>
        <p:spPr/>
        <p:txBody>
          <a:bodyPr/>
          <a:lstStyle/>
          <a:p>
            <a:fld id="{03DCEB56-47A5-4511-A390-5FD305BF0BBF}" type="datetimeFigureOut">
              <a:rPr lang="it-IT" smtClean="0"/>
              <a:t>16/12/21</a:t>
            </a:fld>
            <a:endParaRPr lang="it-IT"/>
          </a:p>
        </p:txBody>
      </p:sp>
      <p:sp>
        <p:nvSpPr>
          <p:cNvPr id="5" name="Segnaposto piè di pagina 4">
            <a:extLst>
              <a:ext uri="{FF2B5EF4-FFF2-40B4-BE49-F238E27FC236}">
                <a16:creationId xmlns:a16="http://schemas.microsoft.com/office/drawing/2014/main" id="{52E68313-9753-44EA-92D5-CC411595FA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123907B-0F08-4C06-A4CC-F298FEEB05B3}"/>
              </a:ext>
            </a:extLst>
          </p:cNvPr>
          <p:cNvSpPr>
            <a:spLocks noGrp="1"/>
          </p:cNvSpPr>
          <p:nvPr>
            <p:ph type="sldNum" sz="quarter" idx="12"/>
          </p:nvPr>
        </p:nvSpPr>
        <p:spPr/>
        <p:txBody>
          <a:bodyPr/>
          <a:lstStyle/>
          <a:p>
            <a:fld id="{BE1C1C32-1428-428E-A142-BB1BD19C2579}" type="slidenum">
              <a:rPr lang="it-IT" smtClean="0"/>
              <a:t>‹N›</a:t>
            </a:fld>
            <a:endParaRPr lang="it-IT"/>
          </a:p>
        </p:txBody>
      </p:sp>
    </p:spTree>
    <p:extLst>
      <p:ext uri="{BB962C8B-B14F-4D97-AF65-F5344CB8AC3E}">
        <p14:creationId xmlns:p14="http://schemas.microsoft.com/office/powerpoint/2010/main" val="121959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1981203"/>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A75D4145-067E-4E73-8AB8-184BB7A3C011}" type="datetime1">
              <a:rPr lang="it-IT" smtClean="0"/>
              <a:t>16/12/21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609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6197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A7BE23D0-0DBA-4428-811C-1818178EE46F}" type="datetime1">
              <a:rPr lang="it-IT" smtClean="0"/>
              <a:t>16/12/21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8000" y="1143000"/>
            <a:ext cx="11176000" cy="1069848"/>
          </a:xfrm>
        </p:spPr>
        <p:txBody>
          <a:bodyPr anchor="ctr"/>
          <a:lstStyle>
            <a:lvl1pPr>
              <a:defRPr sz="4000" b="0" i="0"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6294969"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6291074"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6" name="Segnaposto data 25"/>
          <p:cNvSpPr>
            <a:spLocks noGrp="1"/>
          </p:cNvSpPr>
          <p:nvPr>
            <p:ph type="dt" sz="half" idx="10"/>
          </p:nvPr>
        </p:nvSpPr>
        <p:spPr/>
        <p:txBody>
          <a:bodyPr rtlCol="0"/>
          <a:lstStyle/>
          <a:p>
            <a:fld id="{BFEDA260-5228-449E-8387-9BE9318FC3D7}" type="datetime1">
              <a:rPr lang="it-IT" smtClean="0"/>
              <a:t>16/12/21</a:t>
            </a:fld>
            <a:endParaRPr lang="it-IT"/>
          </a:p>
        </p:txBody>
      </p:sp>
      <p:sp>
        <p:nvSpPr>
          <p:cNvPr id="27" name="Segnaposto numero diapositiva 26"/>
          <p:cNvSpPr>
            <a:spLocks noGrp="1"/>
          </p:cNvSpPr>
          <p:nvPr>
            <p:ph type="sldNum" sz="quarter" idx="11"/>
          </p:nvPr>
        </p:nvSpPr>
        <p:spPr/>
        <p:txBody>
          <a:bodyPr rtlCol="0"/>
          <a:lstStyle/>
          <a:p>
            <a:fld id="{825A1364-9D83-4D37-A282-5E5560CE45FB}" type="slidenum">
              <a:rPr lang="it-IT" smtClean="0"/>
              <a:pPr/>
              <a:t>‹N›</a:t>
            </a:fld>
            <a:endParaRPr lang="it-IT"/>
          </a:p>
        </p:txBody>
      </p:sp>
      <p:sp>
        <p:nvSpPr>
          <p:cNvPr id="28" name="Segnaposto piè di pagina 27"/>
          <p:cNvSpPr>
            <a:spLocks noGrp="1"/>
          </p:cNvSpPr>
          <p:nvPr>
            <p:ph type="ftr" sz="quarter" idx="12"/>
          </p:nvPr>
        </p:nvSpPr>
        <p:spPr/>
        <p:txBody>
          <a:bodyPr rtlCol="0"/>
          <a:lstStyle/>
          <a:p>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it-IT"/>
              <a:t>Fare clic per modificare lo stile del titolo</a:t>
            </a:r>
            <a:endParaRPr kumimoji="0" lang="en-US"/>
          </a:p>
        </p:txBody>
      </p:sp>
      <p:sp>
        <p:nvSpPr>
          <p:cNvPr id="3" name="Segnaposto data 2"/>
          <p:cNvSpPr>
            <a:spLocks noGrp="1"/>
          </p:cNvSpPr>
          <p:nvPr>
            <p:ph type="dt" sz="half" idx="10"/>
          </p:nvPr>
        </p:nvSpPr>
        <p:spPr>
          <a:xfrm>
            <a:off x="8778240" y="612648"/>
            <a:ext cx="1276352" cy="457200"/>
          </a:xfrm>
        </p:spPr>
        <p:txBody>
          <a:bodyPr/>
          <a:lstStyle/>
          <a:p>
            <a:fld id="{59863955-01A9-42ED-A1C8-064ED0677A81}" type="datetime1">
              <a:rPr lang="it-IT" smtClean="0"/>
              <a:t>16/12/21</a:t>
            </a:fld>
            <a:endParaRPr lang="it-IT"/>
          </a:p>
        </p:txBody>
      </p:sp>
      <p:sp>
        <p:nvSpPr>
          <p:cNvPr id="4" name="Segnaposto piè di pagina 3"/>
          <p:cNvSpPr>
            <a:spLocks noGrp="1"/>
          </p:cNvSpPr>
          <p:nvPr>
            <p:ph type="ftr" sz="quarter" idx="11"/>
          </p:nvPr>
        </p:nvSpPr>
        <p:spPr>
          <a:xfrm>
            <a:off x="7010400" y="612648"/>
            <a:ext cx="1767840" cy="457200"/>
          </a:xfrm>
        </p:spPr>
        <p:txBody>
          <a:bodyPr/>
          <a:lstStyle/>
          <a:p>
            <a:endParaRPr lang="it-IT"/>
          </a:p>
        </p:txBody>
      </p:sp>
      <p:sp>
        <p:nvSpPr>
          <p:cNvPr id="5" name="Segnaposto numero diapositiva 4"/>
          <p:cNvSpPr>
            <a:spLocks noGrp="1"/>
          </p:cNvSpPr>
          <p:nvPr>
            <p:ph type="sldNum" sz="quarter" idx="12"/>
          </p:nvPr>
        </p:nvSpPr>
        <p:spPr>
          <a:xfrm>
            <a:off x="10899648" y="2272"/>
            <a:ext cx="1016000" cy="365760"/>
          </a:xfrm>
        </p:spPr>
        <p:txBody>
          <a:bodyPr/>
          <a:lstStyle/>
          <a:p>
            <a:fld id="{825A1364-9D83-4D37-A282-5E5560CE45F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2BA06F3-3ACD-498E-BF81-55BB60E8045A}" type="datetime1">
              <a:rPr lang="it-IT" smtClean="0"/>
              <a:t>16/12/21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137995" y="1101970"/>
            <a:ext cx="4511040" cy="877824"/>
          </a:xfrm>
        </p:spPr>
        <p:txBody>
          <a:bodyPr anchor="b"/>
          <a:lstStyle>
            <a:lvl1pPr algn="l">
              <a:buNone/>
              <a:defRPr sz="1800" b="1"/>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65CD582B-338B-467F-BD26-DEC27DEB0C1C}" type="datetime1">
              <a:rPr lang="it-IT" smtClean="0"/>
              <a:t>16/12/21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253914" y="1109162"/>
            <a:ext cx="782404" cy="4681637"/>
          </a:xfrm>
        </p:spPr>
        <p:txBody>
          <a:bodyPr vert="vert270" lIns="45720" tIns="0" rIns="45720" anchor="t"/>
          <a:lstStyle>
            <a:lvl1pPr algn="ctr">
              <a:buNone/>
              <a:defRPr sz="2000" b="1"/>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it-IT"/>
              <a:t>Fare clic sull'icona per inserire un'immagine</a:t>
            </a:r>
            <a:endParaRPr kumimoji="0" lang="en-US" dirty="0"/>
          </a:p>
        </p:txBody>
      </p:sp>
      <p:sp>
        <p:nvSpPr>
          <p:cNvPr id="4" name="Segnaposto testo 3"/>
          <p:cNvSpPr>
            <a:spLocks noGrp="1"/>
          </p:cNvSpPr>
          <p:nvPr>
            <p:ph type="body" sz="half" idx="2"/>
          </p:nvPr>
        </p:nvSpPr>
        <p:spPr>
          <a:xfrm>
            <a:off x="8117924" y="3274311"/>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9C4382B5-01F5-497D-8E1C-DDA54D29BBD7}" type="datetime1">
              <a:rPr lang="it-IT" smtClean="0"/>
              <a:t>16/12/21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ttangolo 27"/>
          <p:cNvSpPr/>
          <p:nvPr/>
        </p:nvSpPr>
        <p:spPr>
          <a:xfrm>
            <a:off x="1" y="366821"/>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ttangolo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ttangolo 29"/>
          <p:cNvSpPr/>
          <p:nvPr/>
        </p:nvSpPr>
        <p:spPr>
          <a:xfrm>
            <a:off x="2" y="308279"/>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ttangolo 30"/>
          <p:cNvSpPr/>
          <p:nvPr/>
        </p:nvSpPr>
        <p:spPr>
          <a:xfrm flipV="1">
            <a:off x="7213578" y="360249"/>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ttangolo 31"/>
          <p:cNvSpPr/>
          <p:nvPr/>
        </p:nvSpPr>
        <p:spPr>
          <a:xfrm flipV="1">
            <a:off x="7213602" y="440115"/>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ettangolo arrotondato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ettangolo arrotondato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ttangolo 34"/>
          <p:cNvSpPr/>
          <p:nvPr/>
        </p:nvSpPr>
        <p:spPr bwMode="invGray">
          <a:xfrm>
            <a:off x="12113289"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ttangolo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ttangolo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ttangolo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ttangolo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ttangolo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Segnaposto titolo 21"/>
          <p:cNvSpPr>
            <a:spLocks noGrp="1"/>
          </p:cNvSpPr>
          <p:nvPr>
            <p:ph type="title"/>
          </p:nvPr>
        </p:nvSpPr>
        <p:spPr>
          <a:xfrm>
            <a:off x="609600" y="1143000"/>
            <a:ext cx="10972800" cy="1066800"/>
          </a:xfrm>
          <a:prstGeom prst="rect">
            <a:avLst/>
          </a:prstGeom>
        </p:spPr>
        <p:txBody>
          <a:bodyPr vert="horz" anchor="ctr">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5B94ED94-DD8F-4A02-869D-F8DB3743DAE9}" type="datetime1">
              <a:rPr lang="it-IT" smtClean="0"/>
              <a:t>16/12/21</a:t>
            </a:fld>
            <a:endParaRPr lang="it-IT"/>
          </a:p>
        </p:txBody>
      </p:sp>
      <p:sp>
        <p:nvSpPr>
          <p:cNvPr id="3" name="Segnaposto piè di pagina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it-IT"/>
          </a:p>
        </p:txBody>
      </p:sp>
      <p:sp>
        <p:nvSpPr>
          <p:cNvPr id="23" name="Segnaposto numero diapositiva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825A1364-9D83-4D37-A282-5E5560CE45FB}"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D84A736-1870-4C51-A9D6-A0CF13699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2FFD99-4C0D-42E8-B4FC-FB71F9F5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C02CFB-3AEE-4094-912E-96B8CD80A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CEB56-47A5-4511-A390-5FD305BF0BBF}" type="datetimeFigureOut">
              <a:rPr lang="it-IT" smtClean="0"/>
              <a:t>16/12/21</a:t>
            </a:fld>
            <a:endParaRPr lang="it-IT"/>
          </a:p>
        </p:txBody>
      </p:sp>
      <p:sp>
        <p:nvSpPr>
          <p:cNvPr id="5" name="Segnaposto piè di pagina 4">
            <a:extLst>
              <a:ext uri="{FF2B5EF4-FFF2-40B4-BE49-F238E27FC236}">
                <a16:creationId xmlns:a16="http://schemas.microsoft.com/office/drawing/2014/main" id="{DB8779CF-1704-476E-A03C-1C3F21555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079A743-E9FA-4607-8B32-BC763D96E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C1C32-1428-428E-A142-BB1BD19C2579}" type="slidenum">
              <a:rPr lang="it-IT" smtClean="0"/>
              <a:t>‹N›</a:t>
            </a:fld>
            <a:endParaRPr lang="it-IT"/>
          </a:p>
        </p:txBody>
      </p:sp>
    </p:spTree>
    <p:extLst>
      <p:ext uri="{BB962C8B-B14F-4D97-AF65-F5344CB8AC3E}">
        <p14:creationId xmlns:p14="http://schemas.microsoft.com/office/powerpoint/2010/main" val="3215599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tif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274_6C92D5A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microsoft.com/office/2018/10/relationships/comments" Target="../comments/modernComment_23F_6B4EAAB7.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14.png"/><Relationship Id="rId4" Type="http://schemas.microsoft.com/office/2018/10/relationships/comments" Target="../comments/modernComment_276_55457CFA.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273_BD923F2A.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tif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F859636-F86B-48A6-9269-513B4687B502}"/>
              </a:ext>
            </a:extLst>
          </p:cNvPr>
          <p:cNvSpPr/>
          <p:nvPr/>
        </p:nvSpPr>
        <p:spPr>
          <a:xfrm>
            <a:off x="0" y="5589240"/>
            <a:ext cx="12192000" cy="126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DA4B987-5B3B-4ACE-810D-87280E71277E}"/>
              </a:ext>
            </a:extLst>
          </p:cNvPr>
          <p:cNvSpPr>
            <a:spLocks noGrp="1"/>
          </p:cNvSpPr>
          <p:nvPr>
            <p:ph type="ctrTitle"/>
          </p:nvPr>
        </p:nvSpPr>
        <p:spPr>
          <a:xfrm>
            <a:off x="171755" y="520563"/>
            <a:ext cx="4568945" cy="1193367"/>
          </a:xfrm>
        </p:spPr>
        <p:txBody>
          <a:bodyPr vert="horz" lIns="91440" tIns="45720" rIns="91440" bIns="45720" rtlCol="0" anchor="b">
            <a:normAutofit/>
          </a:bodyPr>
          <a:lstStyle/>
          <a:p>
            <a:r>
              <a:rPr lang="en-US" sz="3600" b="1" kern="1200" dirty="0">
                <a:solidFill>
                  <a:schemeClr val="bg1"/>
                </a:solidFill>
                <a:effectLst>
                  <a:outerShdw blurRad="38100" dist="38100" dir="2700000" algn="tl">
                    <a:srgbClr val="000000">
                      <a:alpha val="43137"/>
                    </a:srgbClr>
                  </a:outerShdw>
                </a:effectLst>
                <a:latin typeface="Palatino Linotype" panose="02040502050505030304" pitchFamily="18" charset="0"/>
              </a:rPr>
              <a:t>Intro &amp; Overview</a:t>
            </a:r>
          </a:p>
        </p:txBody>
      </p:sp>
      <p:pic>
        <p:nvPicPr>
          <p:cNvPr id="22" name="Immagine 21">
            <a:extLst>
              <a:ext uri="{FF2B5EF4-FFF2-40B4-BE49-F238E27FC236}">
                <a16:creationId xmlns:a16="http://schemas.microsoft.com/office/drawing/2014/main" id="{01CC90D6-46EC-4AE4-84D2-96284D6E75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5715" y="1268760"/>
            <a:ext cx="4548424" cy="3159591"/>
          </a:xfrm>
          <a:prstGeom prst="rect">
            <a:avLst/>
          </a:prstGeom>
        </p:spPr>
      </p:pic>
      <p:pic>
        <p:nvPicPr>
          <p:cNvPr id="19" name="Immagine 18">
            <a:extLst>
              <a:ext uri="{FF2B5EF4-FFF2-40B4-BE49-F238E27FC236}">
                <a16:creationId xmlns:a16="http://schemas.microsoft.com/office/drawing/2014/main" id="{0BE4B0D8-9E5D-447A-BECB-04601D39B5D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b="4155"/>
          <a:stretch/>
        </p:blipFill>
        <p:spPr>
          <a:xfrm>
            <a:off x="335360" y="188640"/>
            <a:ext cx="4241744" cy="663847"/>
          </a:xfrm>
          <a:prstGeom prst="rect">
            <a:avLst/>
          </a:prstGeom>
        </p:spPr>
      </p:pic>
      <p:cxnSp>
        <p:nvCxnSpPr>
          <p:cNvPr id="4" name="Connettore diritto 3">
            <a:extLst>
              <a:ext uri="{FF2B5EF4-FFF2-40B4-BE49-F238E27FC236}">
                <a16:creationId xmlns:a16="http://schemas.microsoft.com/office/drawing/2014/main" id="{4BCB50EA-1EC1-4254-855D-3637D6D93D3D}"/>
              </a:ext>
            </a:extLst>
          </p:cNvPr>
          <p:cNvCxnSpPr/>
          <p:nvPr/>
        </p:nvCxnSpPr>
        <p:spPr>
          <a:xfrm>
            <a:off x="5519936" y="954618"/>
            <a:ext cx="0" cy="38425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17DF0B09-37DF-4616-AC2D-B945271AFF4C}"/>
              </a:ext>
            </a:extLst>
          </p:cNvPr>
          <p:cNvPicPr>
            <a:picLocks noChangeAspect="1"/>
          </p:cNvPicPr>
          <p:nvPr/>
        </p:nvPicPr>
        <p:blipFill>
          <a:blip r:embed="rId6"/>
          <a:stretch>
            <a:fillRect/>
          </a:stretch>
        </p:blipFill>
        <p:spPr>
          <a:xfrm>
            <a:off x="0" y="5517232"/>
            <a:ext cx="12192000" cy="577289"/>
          </a:xfrm>
          <a:prstGeom prst="rect">
            <a:avLst/>
          </a:prstGeom>
        </p:spPr>
      </p:pic>
      <p:pic>
        <p:nvPicPr>
          <p:cNvPr id="6" name="Picture 2" descr="INFN Laboratori Nazionali del Sud - SHARPER Night">
            <a:extLst>
              <a:ext uri="{FF2B5EF4-FFF2-40B4-BE49-F238E27FC236}">
                <a16:creationId xmlns:a16="http://schemas.microsoft.com/office/drawing/2014/main" id="{389F5E4B-89F9-42FC-AE52-64865FCC1B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72464" y="5940760"/>
            <a:ext cx="1460014" cy="944624"/>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7CD141C8-B214-48A8-9E66-C838785B8DA7}"/>
              </a:ext>
            </a:extLst>
          </p:cNvPr>
          <p:cNvSpPr txBox="1"/>
          <p:nvPr/>
        </p:nvSpPr>
        <p:spPr>
          <a:xfrm>
            <a:off x="522395" y="5997136"/>
            <a:ext cx="386766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400" cap="none" spc="-50" normalizeH="0" baseline="0" noProof="0" dirty="0">
                <a:ln>
                  <a:noFill/>
                </a:ln>
                <a:effectLst/>
                <a:uLnTx/>
                <a:uFillTx/>
                <a:latin typeface="Avenir Next LT Pro Light" panose="020B0304020202020204" pitchFamily="34" charset="0"/>
                <a:ea typeface="Times New Roman" panose="02020603050405020304" pitchFamily="18" charset="0"/>
                <a:cs typeface="Times New Roman" panose="02020603050405020304" pitchFamily="18" charset="0"/>
              </a:rPr>
              <a:t>David Mascali (LNS-INFN)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400" cap="none" spc="-5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on </a:t>
            </a:r>
            <a:r>
              <a:rPr kumimoji="0" lang="it-IT" sz="1800" b="1" i="1" u="none" strike="noStrike" kern="1400" cap="none" spc="-5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behalf</a:t>
            </a:r>
            <a:r>
              <a:rPr kumimoji="0" lang="it-IT" sz="1800" b="1" i="1" u="none" strike="noStrike" kern="1400" cap="none" spc="-5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of the PANDORA </a:t>
            </a:r>
            <a:r>
              <a:rPr kumimoji="0" lang="it-IT" sz="1800" b="1" i="1" u="none" strike="noStrike" kern="1400" cap="none" spc="-5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collaboration</a:t>
            </a:r>
            <a:endParaRPr kumimoji="0" lang="it-IT" sz="1800" b="0" i="0" u="none" strike="noStrike" kern="1200" cap="none" spc="0" normalizeH="0" baseline="0" noProof="0" dirty="0">
              <a:ln>
                <a:noFill/>
              </a:ln>
              <a:effectLst/>
              <a:uLnTx/>
              <a:uFillTx/>
              <a:latin typeface="Calibri" panose="020F0502020204030204"/>
              <a:ea typeface="+mn-ea"/>
              <a:cs typeface="+mn-cs"/>
            </a:endParaRPr>
          </a:p>
        </p:txBody>
      </p:sp>
      <p:pic>
        <p:nvPicPr>
          <p:cNvPr id="2050" name="Picture 2" descr="Fig3 Ita">
            <a:extLst>
              <a:ext uri="{FF2B5EF4-FFF2-40B4-BE49-F238E27FC236}">
                <a16:creationId xmlns:a16="http://schemas.microsoft.com/office/drawing/2014/main" id="{7E9AC4F1-ABDB-B647-957A-62305F4DA5C4}"/>
              </a:ext>
            </a:extLst>
          </p:cNvPr>
          <p:cNvPicPr>
            <a:picLocks noChangeAspect="1" noChangeArrowheads="1"/>
          </p:cNvPicPr>
          <p:nvPr/>
        </p:nvPicPr>
        <p:blipFill>
          <a:blip r:embed="rId8">
            <a:clrChange>
              <a:clrFrom>
                <a:srgbClr val="212121"/>
              </a:clrFrom>
              <a:clrTo>
                <a:srgbClr val="212121">
                  <a:alpha val="0"/>
                </a:srgbClr>
              </a:clrTo>
            </a:clrChange>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335360" y="1748333"/>
            <a:ext cx="5308656" cy="355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18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FA81F98-66C2-A340-B875-C2F3633EFD4B}"/>
              </a:ext>
            </a:extLst>
          </p:cNvPr>
          <p:cNvSpPr>
            <a:spLocks noGrp="1"/>
          </p:cNvSpPr>
          <p:nvPr>
            <p:ph type="sldNum" sz="quarter" idx="12"/>
          </p:nvPr>
        </p:nvSpPr>
        <p:spPr/>
        <p:txBody>
          <a:bodyPr/>
          <a:lstStyle/>
          <a:p>
            <a:fld id="{825A1364-9D83-4D37-A282-5E5560CE45FB}" type="slidenum">
              <a:rPr lang="it-IT" smtClean="0"/>
              <a:pPr/>
              <a:t>9</a:t>
            </a:fld>
            <a:endParaRPr lang="it-IT"/>
          </a:p>
        </p:txBody>
      </p:sp>
      <p:sp>
        <p:nvSpPr>
          <p:cNvPr id="7" name="Rettangolo 6">
            <a:extLst>
              <a:ext uri="{FF2B5EF4-FFF2-40B4-BE49-F238E27FC236}">
                <a16:creationId xmlns:a16="http://schemas.microsoft.com/office/drawing/2014/main" id="{354096F1-E326-B248-922F-F57337FE592C}"/>
              </a:ext>
            </a:extLst>
          </p:cNvPr>
          <p:cNvSpPr/>
          <p:nvPr/>
        </p:nvSpPr>
        <p:spPr>
          <a:xfrm>
            <a:off x="2750778" y="806009"/>
            <a:ext cx="7083991" cy="590931"/>
          </a:xfrm>
          <a:prstGeom prst="rect">
            <a:avLst/>
          </a:prstGeom>
        </p:spPr>
        <p:txBody>
          <a:bodyPr wrap="none">
            <a:spAutoFit/>
          </a:bodyPr>
          <a:lstStyle/>
          <a:p>
            <a:pPr lvl="0">
              <a:lnSpc>
                <a:spcPct val="90000"/>
              </a:lnSpc>
              <a:spcBef>
                <a:spcPct val="0"/>
              </a:spcBef>
              <a:defRPr/>
            </a:pPr>
            <a:r>
              <a:rPr lang="en-GB" b="1" dirty="0">
                <a:solidFill>
                  <a:srgbClr val="0070C0"/>
                </a:solidFill>
                <a:latin typeface="Palatino Linotype" panose="02040502050505030304" pitchFamily="18" charset="0"/>
              </a:rPr>
              <a:t>Partnerships, Management, Organization: status and perspectives</a:t>
            </a:r>
          </a:p>
          <a:p>
            <a:pPr lvl="0">
              <a:lnSpc>
                <a:spcPct val="90000"/>
              </a:lnSpc>
              <a:spcBef>
                <a:spcPct val="0"/>
              </a:spcBef>
              <a:defRPr/>
            </a:pPr>
            <a:r>
              <a:rPr lang="en-GB" dirty="0">
                <a:latin typeface="Palatino Linotype" panose="02040502050505030304" pitchFamily="18" charset="0"/>
              </a:rPr>
              <a:t>(to be discussed during Round Table)</a:t>
            </a:r>
          </a:p>
        </p:txBody>
      </p:sp>
      <p:pic>
        <p:nvPicPr>
          <p:cNvPr id="8" name="Immagine 7">
            <a:extLst>
              <a:ext uri="{FF2B5EF4-FFF2-40B4-BE49-F238E27FC236}">
                <a16:creationId xmlns:a16="http://schemas.microsoft.com/office/drawing/2014/main" id="{511D4A95-6782-E948-ABD8-075ACA1FE9A5}"/>
              </a:ext>
            </a:extLst>
          </p:cNvPr>
          <p:cNvPicPr>
            <a:picLocks noChangeAspect="1"/>
          </p:cNvPicPr>
          <p:nvPr/>
        </p:nvPicPr>
        <p:blipFill>
          <a:blip r:embed="rId2"/>
          <a:stretch>
            <a:fillRect/>
          </a:stretch>
        </p:blipFill>
        <p:spPr>
          <a:xfrm>
            <a:off x="-168696" y="2468532"/>
            <a:ext cx="6183588" cy="4572451"/>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30EB3CBA-7683-E24A-8E36-210A01B2B73E}"/>
              </a:ext>
            </a:extLst>
          </p:cNvPr>
          <p:cNvPicPr>
            <a:picLocks noChangeAspect="1"/>
          </p:cNvPicPr>
          <p:nvPr/>
        </p:nvPicPr>
        <p:blipFill>
          <a:blip r:embed="rId3"/>
          <a:stretch>
            <a:fillRect/>
          </a:stretch>
        </p:blipFill>
        <p:spPr>
          <a:xfrm>
            <a:off x="7351222" y="3429000"/>
            <a:ext cx="4840778" cy="3201688"/>
          </a:xfrm>
          <a:prstGeom prst="rect">
            <a:avLst/>
          </a:prstGeom>
        </p:spPr>
      </p:pic>
      <p:pic>
        <p:nvPicPr>
          <p:cNvPr id="10" name="Immagine 9">
            <a:extLst>
              <a:ext uri="{FF2B5EF4-FFF2-40B4-BE49-F238E27FC236}">
                <a16:creationId xmlns:a16="http://schemas.microsoft.com/office/drawing/2014/main" id="{14557F2D-4084-784F-A262-5983EBEF1A32}"/>
              </a:ext>
            </a:extLst>
          </p:cNvPr>
          <p:cNvPicPr>
            <a:picLocks noChangeAspect="1"/>
          </p:cNvPicPr>
          <p:nvPr/>
        </p:nvPicPr>
        <p:blipFill>
          <a:blip r:embed="rId4"/>
          <a:stretch>
            <a:fillRect/>
          </a:stretch>
        </p:blipFill>
        <p:spPr>
          <a:xfrm>
            <a:off x="4107704" y="1439624"/>
            <a:ext cx="8100501" cy="1890117"/>
          </a:xfrm>
          <a:prstGeom prst="rect">
            <a:avLst/>
          </a:prstGeom>
        </p:spPr>
      </p:pic>
      <p:sp>
        <p:nvSpPr>
          <p:cNvPr id="11" name="Rettangolo 10">
            <a:extLst>
              <a:ext uri="{FF2B5EF4-FFF2-40B4-BE49-F238E27FC236}">
                <a16:creationId xmlns:a16="http://schemas.microsoft.com/office/drawing/2014/main" id="{4A11CD7A-4420-6E48-A6BD-87E5AED22926}"/>
              </a:ext>
            </a:extLst>
          </p:cNvPr>
          <p:cNvSpPr/>
          <p:nvPr/>
        </p:nvSpPr>
        <p:spPr>
          <a:xfrm>
            <a:off x="354749" y="2132856"/>
            <a:ext cx="835537"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magine 5">
            <a:extLst>
              <a:ext uri="{FF2B5EF4-FFF2-40B4-BE49-F238E27FC236}">
                <a16:creationId xmlns:a16="http://schemas.microsoft.com/office/drawing/2014/main" id="{C23F4F30-1F9B-604B-AF77-8FD015530E85}"/>
              </a:ext>
            </a:extLst>
          </p:cNvPr>
          <p:cNvPicPr>
            <a:picLocks noChangeAspect="1"/>
          </p:cNvPicPr>
          <p:nvPr/>
        </p:nvPicPr>
        <p:blipFill>
          <a:blip r:embed="rId5"/>
          <a:stretch>
            <a:fillRect/>
          </a:stretch>
        </p:blipFill>
        <p:spPr>
          <a:xfrm>
            <a:off x="82145" y="530580"/>
            <a:ext cx="2722471" cy="2799161"/>
          </a:xfrm>
          <a:prstGeom prst="rect">
            <a:avLst/>
          </a:prstGeom>
        </p:spPr>
      </p:pic>
      <p:sp>
        <p:nvSpPr>
          <p:cNvPr id="13" name="Rettangolo 12">
            <a:extLst>
              <a:ext uri="{FF2B5EF4-FFF2-40B4-BE49-F238E27FC236}">
                <a16:creationId xmlns:a16="http://schemas.microsoft.com/office/drawing/2014/main" id="{395A8749-8062-2740-97A9-93C8131421DF}"/>
              </a:ext>
            </a:extLst>
          </p:cNvPr>
          <p:cNvSpPr/>
          <p:nvPr/>
        </p:nvSpPr>
        <p:spPr>
          <a:xfrm>
            <a:off x="7351222" y="5157192"/>
            <a:ext cx="4856983" cy="504056"/>
          </a:xfrm>
          <a:prstGeom prst="rect">
            <a:avLst/>
          </a:prstGeom>
          <a:noFill/>
          <a:ln>
            <a:solidFill>
              <a:srgbClr val="004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nettore 4 14">
            <a:extLst>
              <a:ext uri="{FF2B5EF4-FFF2-40B4-BE49-F238E27FC236}">
                <a16:creationId xmlns:a16="http://schemas.microsoft.com/office/drawing/2014/main" id="{50DF78B4-4E1B-894C-AAE5-99E7F42CD2AC}"/>
              </a:ext>
            </a:extLst>
          </p:cNvPr>
          <p:cNvCxnSpPr>
            <a:stCxn id="13" idx="1"/>
          </p:cNvCxnSpPr>
          <p:nvPr/>
        </p:nvCxnSpPr>
        <p:spPr>
          <a:xfrm rot="10800000">
            <a:off x="6816080" y="4581128"/>
            <a:ext cx="535142" cy="828092"/>
          </a:xfrm>
          <a:prstGeom prst="bentConnector2">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16" name="CasellaDiTesto 15">
            <a:extLst>
              <a:ext uri="{FF2B5EF4-FFF2-40B4-BE49-F238E27FC236}">
                <a16:creationId xmlns:a16="http://schemas.microsoft.com/office/drawing/2014/main" id="{737250C9-ED96-7A43-8F88-6980F14F800E}"/>
              </a:ext>
            </a:extLst>
          </p:cNvPr>
          <p:cNvSpPr txBox="1"/>
          <p:nvPr/>
        </p:nvSpPr>
        <p:spPr>
          <a:xfrm>
            <a:off x="6023992" y="3503910"/>
            <a:ext cx="3452917" cy="1077218"/>
          </a:xfrm>
          <a:prstGeom prst="rect">
            <a:avLst/>
          </a:prstGeom>
          <a:noFill/>
        </p:spPr>
        <p:txBody>
          <a:bodyPr wrap="square" rtlCol="0">
            <a:spAutoFit/>
          </a:bodyPr>
          <a:lstStyle/>
          <a:p>
            <a:r>
              <a:rPr lang="en-GB" sz="1600" dirty="0"/>
              <a:t>Workflow of actions and responsibilities have been provisionally defined at this level… let’s improve it for all the tasks</a:t>
            </a:r>
          </a:p>
        </p:txBody>
      </p:sp>
    </p:spTree>
    <p:extLst>
      <p:ext uri="{BB962C8B-B14F-4D97-AF65-F5344CB8AC3E}">
        <p14:creationId xmlns:p14="http://schemas.microsoft.com/office/powerpoint/2010/main" val="1603821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453E83E-E507-3E47-AFF9-A3B5D64DE4DE}"/>
              </a:ext>
            </a:extLst>
          </p:cNvPr>
          <p:cNvSpPr>
            <a:spLocks noGrp="1"/>
          </p:cNvSpPr>
          <p:nvPr>
            <p:ph type="sldNum" sz="quarter" idx="12"/>
          </p:nvPr>
        </p:nvSpPr>
        <p:spPr/>
        <p:txBody>
          <a:bodyPr/>
          <a:lstStyle/>
          <a:p>
            <a:fld id="{825A1364-9D83-4D37-A282-5E5560CE45FB}" type="slidenum">
              <a:rPr lang="it-IT" smtClean="0"/>
              <a:pPr/>
              <a:t>10</a:t>
            </a:fld>
            <a:endParaRPr lang="it-IT"/>
          </a:p>
        </p:txBody>
      </p:sp>
      <p:sp>
        <p:nvSpPr>
          <p:cNvPr id="5" name="Rettangolo 4">
            <a:extLst>
              <a:ext uri="{FF2B5EF4-FFF2-40B4-BE49-F238E27FC236}">
                <a16:creationId xmlns:a16="http://schemas.microsoft.com/office/drawing/2014/main" id="{E4C0DCB8-6169-9645-A2BC-DB895FACE566}"/>
              </a:ext>
            </a:extLst>
          </p:cNvPr>
          <p:cNvSpPr/>
          <p:nvPr/>
        </p:nvSpPr>
        <p:spPr>
          <a:xfrm>
            <a:off x="1636274" y="3606378"/>
            <a:ext cx="10595375" cy="3293209"/>
          </a:xfrm>
          <a:prstGeom prst="rect">
            <a:avLst/>
          </a:prstGeom>
        </p:spPr>
        <p:txBody>
          <a:bodyPr wrap="square" lIns="91440" tIns="45720" rIns="91440" bIns="45720" anchor="t">
            <a:spAutoFit/>
          </a:bodyPr>
          <a:lstStyle/>
          <a:p>
            <a:r>
              <a:rPr lang="en-AU" sz="1600" b="1">
                <a:latin typeface="Palatino Linotype"/>
                <a:ea typeface="+mj-ea"/>
                <a:cs typeface="+mj-cs"/>
              </a:rPr>
              <a:t>We would organize the Research Topic according to the following sub-topics:</a:t>
            </a:r>
          </a:p>
          <a:p>
            <a:endParaRPr lang="en-AU" sz="1600" b="1" dirty="0">
              <a:latin typeface="Palatino Linotype" panose="02040502050505030304" pitchFamily="18" charset="0"/>
              <a:ea typeface="+mj-ea"/>
              <a:cs typeface="+mj-cs"/>
            </a:endParaRPr>
          </a:p>
          <a:p>
            <a:pPr>
              <a:buFont typeface="+mj-lt"/>
              <a:buAutoNum type="arabicPeriod"/>
            </a:pPr>
            <a:r>
              <a:rPr lang="en-AU" sz="1600" b="1">
                <a:solidFill>
                  <a:schemeClr val="accent2"/>
                </a:solidFill>
                <a:latin typeface="Palatino Linotype"/>
                <a:ea typeface="+mj-ea"/>
                <a:cs typeface="+mj-cs"/>
              </a:rPr>
              <a:t>Physics and Technology of plasma traps for fundamental studies: the PANDORA project;</a:t>
            </a:r>
          </a:p>
          <a:p>
            <a:pPr>
              <a:buFont typeface="+mj-lt"/>
              <a:buAutoNum type="arabicPeriod"/>
            </a:pPr>
            <a:endParaRPr lang="en-AU" sz="1600" b="1" dirty="0">
              <a:solidFill>
                <a:schemeClr val="accent2"/>
              </a:solidFill>
              <a:latin typeface="Palatino Linotype" panose="02040502050505030304" pitchFamily="18" charset="0"/>
              <a:ea typeface="+mj-ea"/>
              <a:cs typeface="+mj-cs"/>
            </a:endParaRPr>
          </a:p>
          <a:p>
            <a:pPr>
              <a:buFont typeface="+mj-lt"/>
              <a:buAutoNum type="arabicPeriod"/>
            </a:pPr>
            <a:r>
              <a:rPr lang="en-AU" sz="1600" b="1">
                <a:solidFill>
                  <a:schemeClr val="accent2"/>
                </a:solidFill>
                <a:latin typeface="Palatino Linotype"/>
                <a:ea typeface="+mj-ea"/>
                <a:cs typeface="+mj-cs"/>
              </a:rPr>
              <a:t>β-decay detection in plasmas: instruments and methods;</a:t>
            </a:r>
          </a:p>
          <a:p>
            <a:pPr>
              <a:buFont typeface="+mj-lt"/>
              <a:buAutoNum type="arabicPeriod"/>
            </a:pPr>
            <a:endParaRPr lang="en-AU" sz="1600" b="1" dirty="0">
              <a:solidFill>
                <a:schemeClr val="accent2"/>
              </a:solidFill>
              <a:latin typeface="Palatino Linotype" panose="02040502050505030304" pitchFamily="18" charset="0"/>
              <a:ea typeface="+mj-ea"/>
              <a:cs typeface="+mj-cs"/>
            </a:endParaRPr>
          </a:p>
          <a:p>
            <a:pPr>
              <a:buFont typeface="+mj-lt"/>
              <a:buAutoNum type="arabicPeriod"/>
            </a:pPr>
            <a:r>
              <a:rPr lang="en-AU" sz="1600" b="1">
                <a:solidFill>
                  <a:schemeClr val="accent2"/>
                </a:solidFill>
                <a:latin typeface="Palatino Linotype"/>
                <a:ea typeface="+mj-ea"/>
                <a:cs typeface="+mj-cs"/>
              </a:rPr>
              <a:t>Nuclear and Atomic Physics of β-decays in plasmas;</a:t>
            </a:r>
          </a:p>
          <a:p>
            <a:pPr>
              <a:buFont typeface="+mj-lt"/>
              <a:buAutoNum type="arabicPeriod"/>
            </a:pPr>
            <a:endParaRPr lang="en-AU" sz="1600" b="1" dirty="0">
              <a:solidFill>
                <a:schemeClr val="accent2"/>
              </a:solidFill>
              <a:latin typeface="Palatino Linotype" panose="02040502050505030304" pitchFamily="18" charset="0"/>
              <a:ea typeface="+mj-ea"/>
              <a:cs typeface="+mj-cs"/>
            </a:endParaRPr>
          </a:p>
          <a:p>
            <a:pPr>
              <a:buFont typeface="+mj-lt"/>
              <a:buAutoNum type="arabicPeriod"/>
            </a:pPr>
            <a:r>
              <a:rPr lang="en-AU" sz="1600" b="1">
                <a:solidFill>
                  <a:schemeClr val="accent2"/>
                </a:solidFill>
                <a:latin typeface="Palatino Linotype"/>
                <a:ea typeface="+mj-ea"/>
                <a:cs typeface="+mj-cs"/>
              </a:rPr>
              <a:t>Astrophysics Perspectives and Impact: nucleosynthesis of elements in the Universe</a:t>
            </a:r>
          </a:p>
          <a:p>
            <a:pPr>
              <a:buFont typeface="+mj-lt"/>
              <a:buAutoNum type="arabicPeriod"/>
            </a:pPr>
            <a:endParaRPr lang="en-AU" sz="1600" b="1" dirty="0">
              <a:latin typeface="Palatino Linotype" panose="02040502050505030304" pitchFamily="18" charset="0"/>
              <a:ea typeface="+mj-ea"/>
              <a:cs typeface="+mj-cs"/>
            </a:endParaRPr>
          </a:p>
          <a:p>
            <a:r>
              <a:rPr lang="en-AU" sz="1600">
                <a:latin typeface="Palatino Linotype"/>
                <a:ea typeface="+mj-ea"/>
                <a:cs typeface="+mj-cs"/>
              </a:rPr>
              <a:t>Authors are encouraged to submit contributions inherent to the single subtopics, or a merging of them, concerning the overall frame (the nuclear physics problem with fundamental and astrophysical implications) or specific issues and advances in the modelling, design, operations and diagnostics of the plasma-based setup</a:t>
            </a:r>
            <a:r>
              <a:rPr lang="en-AU" sz="1600" b="1">
                <a:latin typeface="Palatino Linotype"/>
                <a:ea typeface="+mj-ea"/>
                <a:cs typeface="+mj-cs"/>
              </a:rPr>
              <a:t>.</a:t>
            </a:r>
          </a:p>
        </p:txBody>
      </p:sp>
      <p:pic>
        <p:nvPicPr>
          <p:cNvPr id="7" name="Immagine 6" descr="Immagine che contiene testo&#10;&#10;Descrizione generata automaticamente">
            <a:extLst>
              <a:ext uri="{FF2B5EF4-FFF2-40B4-BE49-F238E27FC236}">
                <a16:creationId xmlns:a16="http://schemas.microsoft.com/office/drawing/2014/main" id="{3BC2D496-4586-3B4A-BDED-01BA05898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171"/>
            <a:ext cx="7006383" cy="2474514"/>
          </a:xfrm>
          <a:prstGeom prst="rect">
            <a:avLst/>
          </a:prstGeom>
        </p:spPr>
      </p:pic>
      <p:pic>
        <p:nvPicPr>
          <p:cNvPr id="9" name="Immagine 8">
            <a:extLst>
              <a:ext uri="{FF2B5EF4-FFF2-40B4-BE49-F238E27FC236}">
                <a16:creationId xmlns:a16="http://schemas.microsoft.com/office/drawing/2014/main" id="{25CAFDB0-14A9-BF44-8AB2-89FA0990E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583" y="675385"/>
            <a:ext cx="4765417" cy="1251452"/>
          </a:xfrm>
          <a:prstGeom prst="rect">
            <a:avLst/>
          </a:prstGeom>
          <a:ln>
            <a:solidFill>
              <a:srgbClr val="0070C0"/>
            </a:solidFill>
          </a:ln>
        </p:spPr>
      </p:pic>
      <p:pic>
        <p:nvPicPr>
          <p:cNvPr id="13" name="Immagine 12" descr="Immagine che contiene testo&#10;&#10;Descrizione generata automaticamente">
            <a:extLst>
              <a:ext uri="{FF2B5EF4-FFF2-40B4-BE49-F238E27FC236}">
                <a16:creationId xmlns:a16="http://schemas.microsoft.com/office/drawing/2014/main" id="{765F0594-F421-084C-BE4A-23FAB7B12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3218" y="2045143"/>
            <a:ext cx="4370965" cy="1239841"/>
          </a:xfrm>
          <a:prstGeom prst="rect">
            <a:avLst/>
          </a:prstGeom>
          <a:ln>
            <a:solidFill>
              <a:srgbClr val="7030A0"/>
            </a:solidFill>
          </a:ln>
        </p:spPr>
      </p:pic>
      <p:pic>
        <p:nvPicPr>
          <p:cNvPr id="15" name="Immagine 14">
            <a:extLst>
              <a:ext uri="{FF2B5EF4-FFF2-40B4-BE49-F238E27FC236}">
                <a16:creationId xmlns:a16="http://schemas.microsoft.com/office/drawing/2014/main" id="{E2DE2192-B31F-D042-81D9-5D9649E524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944" y="1792271"/>
            <a:ext cx="1948766" cy="687800"/>
          </a:xfrm>
          <a:prstGeom prst="rect">
            <a:avLst/>
          </a:prstGeom>
        </p:spPr>
      </p:pic>
      <p:pic>
        <p:nvPicPr>
          <p:cNvPr id="17" name="Immagine 16" descr="Immagine che contiene tavolo&#10;&#10;Descrizione generata automaticamente">
            <a:extLst>
              <a:ext uri="{FF2B5EF4-FFF2-40B4-BE49-F238E27FC236}">
                <a16:creationId xmlns:a16="http://schemas.microsoft.com/office/drawing/2014/main" id="{6D6964D5-461B-AC46-9677-A3F7555DAB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31" y="3576173"/>
            <a:ext cx="1459357" cy="1459357"/>
          </a:xfrm>
          <a:prstGeom prst="rect">
            <a:avLst/>
          </a:prstGeom>
        </p:spPr>
      </p:pic>
      <p:pic>
        <p:nvPicPr>
          <p:cNvPr id="19" name="Immagine 18" descr="Immagine che contiene testo, esterni&#10;&#10;Descrizione generata automaticamente">
            <a:extLst>
              <a:ext uri="{FF2B5EF4-FFF2-40B4-BE49-F238E27FC236}">
                <a16:creationId xmlns:a16="http://schemas.microsoft.com/office/drawing/2014/main" id="{F1B404B3-2600-5C44-AEC8-621087D0A5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59" y="2396041"/>
            <a:ext cx="3312966" cy="1176975"/>
          </a:xfrm>
          <a:prstGeom prst="rect">
            <a:avLst/>
          </a:prstGeom>
        </p:spPr>
      </p:pic>
      <p:sp>
        <p:nvSpPr>
          <p:cNvPr id="20" name="Rettangolo 19">
            <a:extLst>
              <a:ext uri="{FF2B5EF4-FFF2-40B4-BE49-F238E27FC236}">
                <a16:creationId xmlns:a16="http://schemas.microsoft.com/office/drawing/2014/main" id="{4CFBF8C2-4A15-B64C-9394-733926B77F6E}"/>
              </a:ext>
            </a:extLst>
          </p:cNvPr>
          <p:cNvSpPr/>
          <p:nvPr/>
        </p:nvSpPr>
        <p:spPr>
          <a:xfrm>
            <a:off x="28131" y="4581128"/>
            <a:ext cx="1459357" cy="4544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B44562AE-1893-124F-8A0B-A42F9C967A09}"/>
              </a:ext>
            </a:extLst>
          </p:cNvPr>
          <p:cNvSpPr txBox="1"/>
          <p:nvPr/>
        </p:nvSpPr>
        <p:spPr>
          <a:xfrm>
            <a:off x="6285869" y="24983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dirty="0">
                <a:solidFill>
                  <a:schemeClr val="bg1"/>
                </a:solidFill>
                <a:latin typeface="Calibri" panose="020F0502020204030204" pitchFamily="34" charset="0"/>
                <a:cs typeface="Calibri" panose="020F0502020204030204" pitchFamily="34" charset="0"/>
              </a:rPr>
              <a:t>David Mascali - PANDORA Collaboration Meeting – 16-17 </a:t>
            </a:r>
            <a:r>
              <a:rPr lang="it-IT" sz="1100" b="1" i="1" dirty="0" err="1">
                <a:solidFill>
                  <a:schemeClr val="bg1"/>
                </a:solidFill>
                <a:latin typeface="Calibri" panose="020F0502020204030204" pitchFamily="34" charset="0"/>
                <a:cs typeface="Calibri" panose="020F0502020204030204" pitchFamily="34" charset="0"/>
              </a:rPr>
              <a:t>Dec</a:t>
            </a:r>
            <a:r>
              <a:rPr lang="it-IT" sz="1100" b="1" i="1" dirty="0">
                <a:solidFill>
                  <a:schemeClr val="bg1"/>
                </a:solidFill>
                <a:latin typeface="Calibri" panose="020F0502020204030204" pitchFamily="34" charset="0"/>
                <a:cs typeface="Calibri" panose="020F0502020204030204" pitchFamily="34" charset="0"/>
              </a:rPr>
              <a:t> 2021</a:t>
            </a:r>
          </a:p>
        </p:txBody>
      </p:sp>
    </p:spTree>
    <p:extLst>
      <p:ext uri="{BB962C8B-B14F-4D97-AF65-F5344CB8AC3E}">
        <p14:creationId xmlns:p14="http://schemas.microsoft.com/office/powerpoint/2010/main" val="1463559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D33CE4-0571-6844-B0D8-446635CED890}"/>
              </a:ext>
            </a:extLst>
          </p:cNvPr>
          <p:cNvSpPr>
            <a:spLocks noGrp="1"/>
          </p:cNvSpPr>
          <p:nvPr>
            <p:ph type="title"/>
          </p:nvPr>
        </p:nvSpPr>
        <p:spPr>
          <a:xfrm>
            <a:off x="91752" y="440421"/>
            <a:ext cx="10972800" cy="1066800"/>
          </a:xfrm>
        </p:spPr>
        <p:txBody>
          <a:bodyPr/>
          <a:lstStyle/>
          <a:p>
            <a:r>
              <a:rPr lang="en-GB" dirty="0"/>
              <a:t>Round Table possible topics</a:t>
            </a:r>
          </a:p>
        </p:txBody>
      </p:sp>
      <p:sp>
        <p:nvSpPr>
          <p:cNvPr id="3" name="Segnaposto contenuto 2">
            <a:extLst>
              <a:ext uri="{FF2B5EF4-FFF2-40B4-BE49-F238E27FC236}">
                <a16:creationId xmlns:a16="http://schemas.microsoft.com/office/drawing/2014/main" id="{A42C3CEC-3DD0-DC48-9FFC-97F3714E79B4}"/>
              </a:ext>
            </a:extLst>
          </p:cNvPr>
          <p:cNvSpPr>
            <a:spLocks noGrp="1"/>
          </p:cNvSpPr>
          <p:nvPr>
            <p:ph idx="1"/>
          </p:nvPr>
        </p:nvSpPr>
        <p:spPr>
          <a:xfrm>
            <a:off x="287279" y="1412776"/>
            <a:ext cx="10972800" cy="5373215"/>
          </a:xfrm>
        </p:spPr>
        <p:txBody>
          <a:bodyPr>
            <a:normAutofit lnSpcReduction="10000"/>
          </a:bodyPr>
          <a:lstStyle/>
          <a:p>
            <a:r>
              <a:rPr lang="en-AU" sz="2400" dirty="0"/>
              <a:t>Project outlooks: collaboration, funding, etc.</a:t>
            </a:r>
          </a:p>
          <a:p>
            <a:r>
              <a:rPr lang="en-AU" sz="2400" dirty="0"/>
              <a:t>Publication policy</a:t>
            </a:r>
          </a:p>
          <a:p>
            <a:pPr lvl="1"/>
            <a:r>
              <a:rPr lang="en-AU" sz="2000" dirty="0"/>
              <a:t>Future Publications (e.g. about detailed way to make a measurement-Maurizio)</a:t>
            </a:r>
          </a:p>
          <a:p>
            <a:r>
              <a:rPr lang="en-AU" sz="2400" dirty="0"/>
              <a:t>TDR publication (EPJ-Plus or something else)</a:t>
            </a:r>
          </a:p>
          <a:p>
            <a:r>
              <a:rPr lang="en-AU" sz="2400" dirty="0"/>
              <a:t>Frontiers special issue</a:t>
            </a:r>
          </a:p>
          <a:p>
            <a:r>
              <a:rPr lang="en-AU" sz="2400" dirty="0" err="1"/>
              <a:t>γ</a:t>
            </a:r>
            <a:r>
              <a:rPr lang="en-AU" sz="2400" dirty="0"/>
              <a:t>-spectroscopy perspectives (detectors shipment to LNS, hosting/maintenance lab, etc.)</a:t>
            </a:r>
          </a:p>
          <a:p>
            <a:r>
              <a:rPr lang="en-AU" sz="2400" dirty="0"/>
              <a:t>Isotopes procurement</a:t>
            </a:r>
          </a:p>
          <a:p>
            <a:r>
              <a:rPr lang="en-AU" sz="2400" dirty="0"/>
              <a:t>Tests about vaporization systems </a:t>
            </a:r>
          </a:p>
          <a:p>
            <a:r>
              <a:rPr lang="en-AU" sz="2400" dirty="0"/>
              <a:t>Trap procurement follow-up</a:t>
            </a:r>
          </a:p>
          <a:p>
            <a:r>
              <a:rPr lang="en-AU" sz="2400" dirty="0"/>
              <a:t>2022 rough Agenda, let’s organize meetings on: </a:t>
            </a:r>
          </a:p>
          <a:p>
            <a:pPr lvl="2"/>
            <a:r>
              <a:rPr lang="en-AU" sz="2000" dirty="0">
                <a:solidFill>
                  <a:srgbClr val="004ACD"/>
                </a:solidFill>
              </a:rPr>
              <a:t>diagnostics, </a:t>
            </a:r>
          </a:p>
          <a:p>
            <a:pPr lvl="2"/>
            <a:r>
              <a:rPr lang="en-AU" sz="2000" dirty="0">
                <a:solidFill>
                  <a:srgbClr val="004ACD"/>
                </a:solidFill>
              </a:rPr>
              <a:t>WP leaders, </a:t>
            </a:r>
          </a:p>
          <a:p>
            <a:pPr lvl="2"/>
            <a:r>
              <a:rPr lang="en-AU" sz="2000" dirty="0">
                <a:solidFill>
                  <a:srgbClr val="004ACD"/>
                </a:solidFill>
              </a:rPr>
              <a:t>data acquisition system/architecture</a:t>
            </a:r>
          </a:p>
          <a:p>
            <a:pPr lvl="2"/>
            <a:r>
              <a:rPr lang="en-AU" sz="2000" dirty="0">
                <a:solidFill>
                  <a:srgbClr val="004ACD"/>
                </a:solidFill>
              </a:rPr>
              <a:t>….</a:t>
            </a:r>
          </a:p>
          <a:p>
            <a:pPr marL="109728" indent="0">
              <a:buNone/>
            </a:pPr>
            <a:endParaRPr lang="en-AU" sz="2400" dirty="0"/>
          </a:p>
        </p:txBody>
      </p:sp>
      <p:sp>
        <p:nvSpPr>
          <p:cNvPr id="4" name="Segnaposto numero diapositiva 3">
            <a:extLst>
              <a:ext uri="{FF2B5EF4-FFF2-40B4-BE49-F238E27FC236}">
                <a16:creationId xmlns:a16="http://schemas.microsoft.com/office/drawing/2014/main" id="{CC3434DE-A457-7249-9AB1-8B1E6A849322}"/>
              </a:ext>
            </a:extLst>
          </p:cNvPr>
          <p:cNvSpPr>
            <a:spLocks noGrp="1"/>
          </p:cNvSpPr>
          <p:nvPr>
            <p:ph type="sldNum" sz="quarter" idx="12"/>
          </p:nvPr>
        </p:nvSpPr>
        <p:spPr/>
        <p:txBody>
          <a:bodyPr/>
          <a:lstStyle/>
          <a:p>
            <a:fld id="{825A1364-9D83-4D37-A282-5E5560CE45FB}" type="slidenum">
              <a:rPr lang="it-IT" smtClean="0"/>
              <a:pPr/>
              <a:t>11</a:t>
            </a:fld>
            <a:endParaRPr lang="it-IT"/>
          </a:p>
        </p:txBody>
      </p:sp>
      <p:sp>
        <p:nvSpPr>
          <p:cNvPr id="5" name="CasellaDiTesto 4">
            <a:extLst>
              <a:ext uri="{FF2B5EF4-FFF2-40B4-BE49-F238E27FC236}">
                <a16:creationId xmlns:a16="http://schemas.microsoft.com/office/drawing/2014/main" id="{76517DA5-1D7F-654A-9B2A-E67A38F9EBCE}"/>
              </a:ext>
            </a:extLst>
          </p:cNvPr>
          <p:cNvSpPr txBox="1"/>
          <p:nvPr/>
        </p:nvSpPr>
        <p:spPr>
          <a:xfrm>
            <a:off x="6285869" y="24983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dirty="0">
                <a:solidFill>
                  <a:schemeClr val="bg1"/>
                </a:solidFill>
                <a:latin typeface="Calibri" panose="020F0502020204030204" pitchFamily="34" charset="0"/>
                <a:cs typeface="Calibri" panose="020F0502020204030204" pitchFamily="34" charset="0"/>
              </a:rPr>
              <a:t>David Mascali - PANDORA Collaboration Meeting – 16-17 </a:t>
            </a:r>
            <a:r>
              <a:rPr lang="it-IT" sz="1100" b="1" i="1" dirty="0" err="1">
                <a:solidFill>
                  <a:schemeClr val="bg1"/>
                </a:solidFill>
                <a:latin typeface="Calibri" panose="020F0502020204030204" pitchFamily="34" charset="0"/>
                <a:cs typeface="Calibri" panose="020F0502020204030204" pitchFamily="34" charset="0"/>
              </a:rPr>
              <a:t>Dec</a:t>
            </a:r>
            <a:r>
              <a:rPr lang="it-IT" sz="1100" b="1" i="1" dirty="0">
                <a:solidFill>
                  <a:schemeClr val="bg1"/>
                </a:solidFill>
                <a:latin typeface="Calibri" panose="020F0502020204030204" pitchFamily="34" charset="0"/>
                <a:cs typeface="Calibri" panose="020F0502020204030204" pitchFamily="34" charset="0"/>
              </a:rPr>
              <a:t> 2021</a:t>
            </a:r>
          </a:p>
        </p:txBody>
      </p:sp>
      <p:pic>
        <p:nvPicPr>
          <p:cNvPr id="6" name="Immagine 5">
            <a:extLst>
              <a:ext uri="{FF2B5EF4-FFF2-40B4-BE49-F238E27FC236}">
                <a16:creationId xmlns:a16="http://schemas.microsoft.com/office/drawing/2014/main" id="{131EDF93-3ABC-E741-9C83-2A3A6B3DC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7" name="Gruppo 6">
            <a:extLst>
              <a:ext uri="{FF2B5EF4-FFF2-40B4-BE49-F238E27FC236}">
                <a16:creationId xmlns:a16="http://schemas.microsoft.com/office/drawing/2014/main" id="{4F6EE12D-AF3B-0243-B287-FA1FE9D9C928}"/>
              </a:ext>
            </a:extLst>
          </p:cNvPr>
          <p:cNvGrpSpPr/>
          <p:nvPr/>
        </p:nvGrpSpPr>
        <p:grpSpPr>
          <a:xfrm>
            <a:off x="10055196" y="6100590"/>
            <a:ext cx="916413" cy="409784"/>
            <a:chOff x="9930480" y="51515"/>
            <a:chExt cx="871600" cy="389746"/>
          </a:xfrm>
        </p:grpSpPr>
        <p:sp>
          <p:nvSpPr>
            <p:cNvPr id="8" name="Rettangolo 7">
              <a:extLst>
                <a:ext uri="{FF2B5EF4-FFF2-40B4-BE49-F238E27FC236}">
                  <a16:creationId xmlns:a16="http://schemas.microsoft.com/office/drawing/2014/main" id="{8580B798-DD73-8245-9663-31F0CC724DEC}"/>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Immagine che contiene cibo, segnale&#10;&#10;Descrizione generata automaticamente">
              <a:extLst>
                <a:ext uri="{FF2B5EF4-FFF2-40B4-BE49-F238E27FC236}">
                  <a16:creationId xmlns:a16="http://schemas.microsoft.com/office/drawing/2014/main" id="{75761BF5-B1E5-004D-AC9E-C8C39995B5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Tree>
    <p:extLst>
      <p:ext uri="{BB962C8B-B14F-4D97-AF65-F5344CB8AC3E}">
        <p14:creationId xmlns:p14="http://schemas.microsoft.com/office/powerpoint/2010/main" val="1821562274"/>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7567EF-0126-894B-8920-49A6506C65F6}"/>
              </a:ext>
            </a:extLst>
          </p:cNvPr>
          <p:cNvSpPr>
            <a:spLocks noGrp="1"/>
          </p:cNvSpPr>
          <p:nvPr>
            <p:ph type="title"/>
          </p:nvPr>
        </p:nvSpPr>
        <p:spPr/>
        <p:txBody>
          <a:bodyPr/>
          <a:lstStyle/>
          <a:p>
            <a:r>
              <a:rPr lang="en-GB" dirty="0"/>
              <a:t>Publication policy</a:t>
            </a:r>
          </a:p>
        </p:txBody>
      </p:sp>
      <p:sp>
        <p:nvSpPr>
          <p:cNvPr id="3" name="Segnaposto contenuto 2">
            <a:extLst>
              <a:ext uri="{FF2B5EF4-FFF2-40B4-BE49-F238E27FC236}">
                <a16:creationId xmlns:a16="http://schemas.microsoft.com/office/drawing/2014/main" id="{27F82291-A756-AB40-90BF-0FA0C47796AB}"/>
              </a:ext>
            </a:extLst>
          </p:cNvPr>
          <p:cNvSpPr>
            <a:spLocks noGrp="1"/>
          </p:cNvSpPr>
          <p:nvPr>
            <p:ph idx="1"/>
          </p:nvPr>
        </p:nvSpPr>
        <p:spPr/>
        <p:txBody>
          <a:bodyPr/>
          <a:lstStyle/>
          <a:p>
            <a:r>
              <a:rPr lang="en-GB" dirty="0"/>
              <a:t>Let’s take inspiration from similar size (even larger) collaboration: the n-TOF experience</a:t>
            </a:r>
          </a:p>
          <a:p>
            <a:pPr marL="109728" indent="0">
              <a:buNone/>
            </a:pPr>
            <a:endParaRPr lang="en-GB" dirty="0"/>
          </a:p>
        </p:txBody>
      </p:sp>
      <p:sp>
        <p:nvSpPr>
          <p:cNvPr id="4" name="Segnaposto numero diapositiva 3">
            <a:extLst>
              <a:ext uri="{FF2B5EF4-FFF2-40B4-BE49-F238E27FC236}">
                <a16:creationId xmlns:a16="http://schemas.microsoft.com/office/drawing/2014/main" id="{52C7B1C6-954E-1F46-9455-DE817F9264C8}"/>
              </a:ext>
            </a:extLst>
          </p:cNvPr>
          <p:cNvSpPr>
            <a:spLocks noGrp="1"/>
          </p:cNvSpPr>
          <p:nvPr>
            <p:ph type="sldNum" sz="quarter" idx="12"/>
          </p:nvPr>
        </p:nvSpPr>
        <p:spPr/>
        <p:txBody>
          <a:bodyPr/>
          <a:lstStyle/>
          <a:p>
            <a:fld id="{825A1364-9D83-4D37-A282-5E5560CE45FB}" type="slidenum">
              <a:rPr lang="it-IT" smtClean="0"/>
              <a:pPr/>
              <a:t>12</a:t>
            </a:fld>
            <a:endParaRPr lang="it-IT"/>
          </a:p>
        </p:txBody>
      </p:sp>
    </p:spTree>
    <p:extLst>
      <p:ext uri="{BB962C8B-B14F-4D97-AF65-F5344CB8AC3E}">
        <p14:creationId xmlns:p14="http://schemas.microsoft.com/office/powerpoint/2010/main" val="1706663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E4FBE03-D8C0-3546-BE17-2C4A4F6ADFCF}"/>
              </a:ext>
            </a:extLst>
          </p:cNvPr>
          <p:cNvSpPr>
            <a:spLocks noGrp="1"/>
          </p:cNvSpPr>
          <p:nvPr>
            <p:ph type="sldNum" sz="quarter" idx="12"/>
          </p:nvPr>
        </p:nvSpPr>
        <p:spPr/>
        <p:txBody>
          <a:bodyPr/>
          <a:lstStyle/>
          <a:p>
            <a:fld id="{825A1364-9D83-4D37-A282-5E5560CE45FB}" type="slidenum">
              <a:rPr lang="it-IT" smtClean="0"/>
              <a:pPr/>
              <a:t>13</a:t>
            </a:fld>
            <a:endParaRPr lang="it-IT"/>
          </a:p>
        </p:txBody>
      </p:sp>
      <p:pic>
        <p:nvPicPr>
          <p:cNvPr id="7" name="Immagine 6">
            <a:extLst>
              <a:ext uri="{FF2B5EF4-FFF2-40B4-BE49-F238E27FC236}">
                <a16:creationId xmlns:a16="http://schemas.microsoft.com/office/drawing/2014/main" id="{7EADAE93-5A71-C34E-A563-3832AF328321}"/>
              </a:ext>
            </a:extLst>
          </p:cNvPr>
          <p:cNvPicPr>
            <a:picLocks noChangeAspect="1"/>
          </p:cNvPicPr>
          <p:nvPr/>
        </p:nvPicPr>
        <p:blipFill rotWithShape="1">
          <a:blip r:embed="rId2">
            <a:extLst>
              <a:ext uri="{28A0092B-C50C-407E-A947-70E740481C1C}">
                <a14:useLocalDpi xmlns:a14="http://schemas.microsoft.com/office/drawing/2010/main" val="0"/>
              </a:ext>
            </a:extLst>
          </a:blip>
          <a:srcRect l="68175"/>
          <a:stretch/>
        </p:blipFill>
        <p:spPr>
          <a:xfrm>
            <a:off x="9696400" y="908720"/>
            <a:ext cx="2554656" cy="5877272"/>
          </a:xfrm>
          <a:prstGeom prst="rect">
            <a:avLst/>
          </a:prstGeom>
        </p:spPr>
      </p:pic>
      <p:pic>
        <p:nvPicPr>
          <p:cNvPr id="8" name="Immagine 7">
            <a:extLst>
              <a:ext uri="{FF2B5EF4-FFF2-40B4-BE49-F238E27FC236}">
                <a16:creationId xmlns:a16="http://schemas.microsoft.com/office/drawing/2014/main" id="{50203937-F5F6-CF45-A2A5-F878782CB47F}"/>
              </a:ext>
            </a:extLst>
          </p:cNvPr>
          <p:cNvPicPr>
            <a:picLocks noChangeAspect="1"/>
          </p:cNvPicPr>
          <p:nvPr/>
        </p:nvPicPr>
        <p:blipFill rotWithShape="1">
          <a:blip r:embed="rId2">
            <a:extLst>
              <a:ext uri="{28A0092B-C50C-407E-A947-70E740481C1C}">
                <a14:useLocalDpi xmlns:a14="http://schemas.microsoft.com/office/drawing/2010/main" val="0"/>
              </a:ext>
            </a:extLst>
          </a:blip>
          <a:srcRect r="69500"/>
          <a:stretch/>
        </p:blipFill>
        <p:spPr>
          <a:xfrm>
            <a:off x="7248128" y="836712"/>
            <a:ext cx="2448272" cy="5877272"/>
          </a:xfrm>
          <a:prstGeom prst="rect">
            <a:avLst/>
          </a:prstGeom>
        </p:spPr>
      </p:pic>
      <p:pic>
        <p:nvPicPr>
          <p:cNvPr id="9" name="Immagine 8" descr="Immagine che contiene testo&#10;&#10;Descrizione generata automaticamente">
            <a:extLst>
              <a:ext uri="{FF2B5EF4-FFF2-40B4-BE49-F238E27FC236}">
                <a16:creationId xmlns:a16="http://schemas.microsoft.com/office/drawing/2014/main" id="{A03121B8-0311-F54A-80B0-9D97AA41B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2199"/>
            <a:ext cx="6456040" cy="2280144"/>
          </a:xfrm>
          <a:prstGeom prst="rect">
            <a:avLst/>
          </a:prstGeom>
        </p:spPr>
      </p:pic>
      <p:pic>
        <p:nvPicPr>
          <p:cNvPr id="10" name="Immagine 9">
            <a:extLst>
              <a:ext uri="{FF2B5EF4-FFF2-40B4-BE49-F238E27FC236}">
                <a16:creationId xmlns:a16="http://schemas.microsoft.com/office/drawing/2014/main" id="{BDBFE355-3ABD-E24F-8E5D-2F2C60540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2" y="2733261"/>
            <a:ext cx="1948766" cy="687800"/>
          </a:xfrm>
          <a:prstGeom prst="rect">
            <a:avLst/>
          </a:prstGeom>
        </p:spPr>
      </p:pic>
      <p:pic>
        <p:nvPicPr>
          <p:cNvPr id="11" name="Immagine 10">
            <a:extLst>
              <a:ext uri="{FF2B5EF4-FFF2-40B4-BE49-F238E27FC236}">
                <a16:creationId xmlns:a16="http://schemas.microsoft.com/office/drawing/2014/main" id="{DC59278A-9BCB-2349-880A-F8F6A6C47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34" y="3746157"/>
            <a:ext cx="6686557" cy="1755965"/>
          </a:xfrm>
          <a:prstGeom prst="rect">
            <a:avLst/>
          </a:prstGeom>
          <a:ln>
            <a:solidFill>
              <a:srgbClr val="0070C0"/>
            </a:solidFill>
          </a:ln>
        </p:spPr>
      </p:pic>
      <p:sp>
        <p:nvSpPr>
          <p:cNvPr id="12" name="CasellaDiTesto 11">
            <a:extLst>
              <a:ext uri="{FF2B5EF4-FFF2-40B4-BE49-F238E27FC236}">
                <a16:creationId xmlns:a16="http://schemas.microsoft.com/office/drawing/2014/main" id="{32EF7D59-DBB0-344B-916F-E73A4154FF34}"/>
              </a:ext>
            </a:extLst>
          </p:cNvPr>
          <p:cNvSpPr txBox="1"/>
          <p:nvPr/>
        </p:nvSpPr>
        <p:spPr>
          <a:xfrm>
            <a:off x="354034" y="5642552"/>
            <a:ext cx="6686557" cy="369332"/>
          </a:xfrm>
          <a:prstGeom prst="rect">
            <a:avLst/>
          </a:prstGeom>
          <a:noFill/>
        </p:spPr>
        <p:txBody>
          <a:bodyPr wrap="square" rtlCol="0">
            <a:spAutoFit/>
          </a:bodyPr>
          <a:lstStyle/>
          <a:p>
            <a:r>
              <a:rPr lang="en-GB" dirty="0"/>
              <a:t>Manuscript deadline will be extended, but… not so much!! </a:t>
            </a:r>
          </a:p>
        </p:txBody>
      </p:sp>
    </p:spTree>
    <p:extLst>
      <p:ext uri="{BB962C8B-B14F-4D97-AF65-F5344CB8AC3E}">
        <p14:creationId xmlns:p14="http://schemas.microsoft.com/office/powerpoint/2010/main" val="3026313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193B3E-86D6-CC41-8102-CA2463E4D71E}"/>
              </a:ext>
            </a:extLst>
          </p:cNvPr>
          <p:cNvSpPr>
            <a:spLocks noGrp="1"/>
          </p:cNvSpPr>
          <p:nvPr>
            <p:ph type="title"/>
          </p:nvPr>
        </p:nvSpPr>
        <p:spPr/>
        <p:txBody>
          <a:bodyPr/>
          <a:lstStyle/>
          <a:p>
            <a:r>
              <a:rPr lang="en-GB" dirty="0"/>
              <a:t>2022 Agenda</a:t>
            </a:r>
          </a:p>
        </p:txBody>
      </p:sp>
      <p:sp>
        <p:nvSpPr>
          <p:cNvPr id="3" name="Segnaposto contenuto 2">
            <a:extLst>
              <a:ext uri="{FF2B5EF4-FFF2-40B4-BE49-F238E27FC236}">
                <a16:creationId xmlns:a16="http://schemas.microsoft.com/office/drawing/2014/main" id="{8748A17B-7AF3-1843-ACE6-E67EA200DCE2}"/>
              </a:ext>
            </a:extLst>
          </p:cNvPr>
          <p:cNvSpPr>
            <a:spLocks noGrp="1"/>
          </p:cNvSpPr>
          <p:nvPr>
            <p:ph idx="1"/>
          </p:nvPr>
        </p:nvSpPr>
        <p:spPr/>
        <p:txBody>
          <a:bodyPr>
            <a:normAutofit/>
          </a:bodyPr>
          <a:lstStyle/>
          <a:p>
            <a:r>
              <a:rPr lang="en-AU" dirty="0"/>
              <a:t>2022 rough Agenda, let’s organize meetings on: </a:t>
            </a:r>
          </a:p>
          <a:p>
            <a:pPr lvl="2"/>
            <a:r>
              <a:rPr lang="en-AU" dirty="0">
                <a:solidFill>
                  <a:srgbClr val="004ACD"/>
                </a:solidFill>
              </a:rPr>
              <a:t>Plasma diagnostics: let’s define technical needs (views, windows, acquisition system and integration, etc.)</a:t>
            </a:r>
          </a:p>
          <a:p>
            <a:pPr lvl="2"/>
            <a:r>
              <a:rPr lang="en-AU" dirty="0">
                <a:solidFill>
                  <a:srgbClr val="004ACD"/>
                </a:solidFill>
              </a:rPr>
              <a:t>Organizational issues and management: Resp. Ass. Matrix to be completed </a:t>
            </a:r>
          </a:p>
          <a:p>
            <a:pPr lvl="2"/>
            <a:r>
              <a:rPr lang="en-AU" dirty="0">
                <a:solidFill>
                  <a:srgbClr val="004ACD"/>
                </a:solidFill>
              </a:rPr>
              <a:t>Overall data acquisition system/architecture: data reading/writing, storage, etc.</a:t>
            </a:r>
          </a:p>
          <a:p>
            <a:pPr lvl="2"/>
            <a:r>
              <a:rPr lang="en-AU" dirty="0">
                <a:solidFill>
                  <a:srgbClr val="004ACD"/>
                </a:solidFill>
              </a:rPr>
              <a:t>Joint paper according to Maurizio “trigger” of today morning </a:t>
            </a:r>
          </a:p>
          <a:p>
            <a:pPr lvl="2"/>
            <a:r>
              <a:rPr lang="en-AU" dirty="0">
                <a:solidFill>
                  <a:srgbClr val="004ACD"/>
                </a:solidFill>
              </a:rPr>
              <a:t>Meeting on isotopes procurement and radioprotection</a:t>
            </a:r>
          </a:p>
          <a:p>
            <a:endParaRPr lang="en-GB" sz="3200" dirty="0"/>
          </a:p>
        </p:txBody>
      </p:sp>
      <p:sp>
        <p:nvSpPr>
          <p:cNvPr id="4" name="Segnaposto numero diapositiva 3">
            <a:extLst>
              <a:ext uri="{FF2B5EF4-FFF2-40B4-BE49-F238E27FC236}">
                <a16:creationId xmlns:a16="http://schemas.microsoft.com/office/drawing/2014/main" id="{6954654F-0047-D745-832E-3D8EEB484949}"/>
              </a:ext>
            </a:extLst>
          </p:cNvPr>
          <p:cNvSpPr>
            <a:spLocks noGrp="1"/>
          </p:cNvSpPr>
          <p:nvPr>
            <p:ph type="sldNum" sz="quarter" idx="12"/>
          </p:nvPr>
        </p:nvSpPr>
        <p:spPr/>
        <p:txBody>
          <a:bodyPr/>
          <a:lstStyle/>
          <a:p>
            <a:fld id="{825A1364-9D83-4D37-A282-5E5560CE45FB}" type="slidenum">
              <a:rPr lang="it-IT" smtClean="0"/>
              <a:pPr/>
              <a:t>14</a:t>
            </a:fld>
            <a:endParaRPr lang="it-IT"/>
          </a:p>
        </p:txBody>
      </p:sp>
    </p:spTree>
    <p:extLst>
      <p:ext uri="{BB962C8B-B14F-4D97-AF65-F5344CB8AC3E}">
        <p14:creationId xmlns:p14="http://schemas.microsoft.com/office/powerpoint/2010/main" val="3105526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dirty="0">
                <a:solidFill>
                  <a:schemeClr val="bg1"/>
                </a:solidFill>
                <a:latin typeface="Calibri" panose="020F0502020204030204" pitchFamily="34" charset="0"/>
                <a:cs typeface="Calibri" panose="020F0502020204030204" pitchFamily="34" charset="0"/>
              </a:rPr>
              <a:t>Meeting </a:t>
            </a:r>
            <a:r>
              <a:rPr lang="it-IT" dirty="0" err="1">
                <a:solidFill>
                  <a:schemeClr val="bg1"/>
                </a:solidFill>
                <a:latin typeface="Calibri" panose="020F0502020204030204" pitchFamily="34" charset="0"/>
                <a:cs typeface="Calibri" panose="020F0502020204030204" pitchFamily="34" charset="0"/>
              </a:rPr>
              <a:t>at</a:t>
            </a:r>
            <a:r>
              <a:rPr lang="it-IT" dirty="0">
                <a:solidFill>
                  <a:schemeClr val="bg1"/>
                </a:solidFill>
                <a:latin typeface="Calibri" panose="020F0502020204030204" pitchFamily="34" charset="0"/>
                <a:cs typeface="Calibri" panose="020F0502020204030204" pitchFamily="34" charset="0"/>
              </a:rPr>
              <a:t> a </a:t>
            </a:r>
            <a:r>
              <a:rPr lang="it-IT" dirty="0" err="1">
                <a:solidFill>
                  <a:schemeClr val="bg1"/>
                </a:solidFill>
                <a:latin typeface="Calibri" panose="020F0502020204030204" pitchFamily="34" charset="0"/>
                <a:cs typeface="Calibri" panose="020F0502020204030204" pitchFamily="34" charset="0"/>
              </a:rPr>
              <a:t>glance</a:t>
            </a:r>
            <a:endParaRPr lang="it-IT" dirty="0">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1</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285869" y="24983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dirty="0">
                <a:solidFill>
                  <a:schemeClr val="bg1"/>
                </a:solidFill>
                <a:latin typeface="Calibri" panose="020F0502020204030204" pitchFamily="34" charset="0"/>
                <a:cs typeface="Calibri" panose="020F0502020204030204" pitchFamily="34" charset="0"/>
              </a:rPr>
              <a:t>David Mascali - PANDORA Collaboration Meeting – 16-17 </a:t>
            </a:r>
            <a:r>
              <a:rPr lang="it-IT" sz="1100" b="1" i="1" dirty="0" err="1">
                <a:solidFill>
                  <a:schemeClr val="bg1"/>
                </a:solidFill>
                <a:latin typeface="Calibri" panose="020F0502020204030204" pitchFamily="34" charset="0"/>
                <a:cs typeface="Calibri" panose="020F0502020204030204" pitchFamily="34" charset="0"/>
              </a:rPr>
              <a:t>Dec</a:t>
            </a:r>
            <a:r>
              <a:rPr lang="it-IT" sz="1100" b="1" i="1" dirty="0">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7"/>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7"/>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7"/>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7"/>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7"/>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7"/>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a:extLst>
              <a:ext uri="{FF2B5EF4-FFF2-40B4-BE49-F238E27FC236}">
                <a16:creationId xmlns:a16="http://schemas.microsoft.com/office/drawing/2014/main" id="{2C625EEC-B9C2-427E-9504-E923075AC3D5}"/>
              </a:ext>
            </a:extLst>
          </p:cNvPr>
          <p:cNvSpPr txBox="1"/>
          <p:nvPr/>
        </p:nvSpPr>
        <p:spPr>
          <a:xfrm>
            <a:off x="47328" y="836712"/>
            <a:ext cx="10513168" cy="6407908"/>
          </a:xfrm>
          <a:prstGeom prst="rect">
            <a:avLst/>
          </a:prstGeom>
          <a:noFill/>
        </p:spPr>
        <p:txBody>
          <a:bodyPr wrap="square" lIns="91440" tIns="45720" rIns="91440" bIns="45720" anchor="t">
            <a:spAutoFit/>
          </a:bodyPr>
          <a:lstStyle/>
          <a:p>
            <a:pPr marR="0" lvl="0" algn="l" defTabSz="914400" rtl="0" eaLnBrk="1" fontAlgn="auto" latinLnBrk="0" hangingPunct="1">
              <a:lnSpc>
                <a:spcPct val="90000"/>
              </a:lnSpc>
              <a:spcBef>
                <a:spcPct val="0"/>
              </a:spcBef>
              <a:spcAft>
                <a:spcPts val="0"/>
              </a:spcAft>
              <a:buClrTx/>
              <a:buSzTx/>
              <a:tabLst/>
              <a:defRPr/>
            </a:pPr>
            <a:r>
              <a:rPr kumimoji="0" lang="en-GB" sz="2400" b="1" i="0" u="none" strike="noStrike" kern="1200" cap="none" spc="0" normalizeH="0" baseline="0" noProof="0" dirty="0">
                <a:ln>
                  <a:noFill/>
                </a:ln>
                <a:solidFill>
                  <a:srgbClr val="0070C0"/>
                </a:solidFill>
                <a:effectLst/>
                <a:uLnTx/>
                <a:uFillTx/>
                <a:latin typeface="Palatino Linotype"/>
                <a:ea typeface="+mj-ea"/>
                <a:cs typeface="+mj-cs"/>
              </a:rPr>
              <a:t>Meeting organization and practical info</a:t>
            </a:r>
          </a:p>
          <a:p>
            <a:pPr marR="0" lvl="0" algn="l" defTabSz="914400" rtl="0" eaLnBrk="1" fontAlgn="auto" latinLnBrk="0" hangingPunct="1">
              <a:lnSpc>
                <a:spcPct val="90000"/>
              </a:lnSpc>
              <a:spcBef>
                <a:spcPct val="0"/>
              </a:spcBef>
              <a:spcAft>
                <a:spcPts val="0"/>
              </a:spcAft>
              <a:buClrTx/>
              <a:buSzTx/>
              <a:tabLst/>
              <a:defRPr/>
            </a:pPr>
            <a:endParaRPr kumimoji="0" lang="en-GB" sz="2000" b="1" i="0" u="none" strike="noStrike" kern="1200" cap="none" spc="0" normalizeH="0" baseline="0" noProof="0" dirty="0">
              <a:ln>
                <a:noFill/>
              </a:ln>
              <a:solidFill>
                <a:srgbClr val="0070C0"/>
              </a:solidFill>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latin typeface="Palatino Linotype"/>
                <a:ea typeface="+mj-ea"/>
                <a:cs typeface="+mj-cs"/>
              </a:rPr>
              <a:t>An informal occasion to update the whole collaboration, to foster discussion and further joint actions</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latin typeface="Palatino Linotype"/>
                <a:ea typeface="+mj-ea"/>
                <a:cs typeface="+mj-cs"/>
              </a:rPr>
              <a:t>We are happy about large participation: almost 60 registrations, 50-50 % participation in person/on-line</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GB" sz="1600" b="1" dirty="0">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latin typeface="Palatino Linotype"/>
                <a:ea typeface="+mj-ea"/>
                <a:cs typeface="+mj-cs"/>
              </a:rPr>
              <a:t>Hopefully the next meeting… 100% in person!</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latin typeface="Palatino Linotype"/>
                <a:ea typeface="+mj-ea"/>
                <a:cs typeface="+mj-cs"/>
              </a:rPr>
              <a:t>We have more than 20 speakers: time was allotted to have 5 mins discussion after each talk + the round table and the closing remarks (not a summarizing presentation but a final “recap”)</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latin typeface="Palatino Linotype"/>
                <a:ea typeface="+mj-ea"/>
                <a:cs typeface="+mj-cs"/>
              </a:rPr>
              <a:t>Stay in the </a:t>
            </a:r>
            <a:r>
              <a:rPr lang="en-GB" sz="1600" b="1" dirty="0" err="1">
                <a:latin typeface="Palatino Linotype"/>
                <a:ea typeface="+mj-ea"/>
                <a:cs typeface="+mj-cs"/>
              </a:rPr>
              <a:t>Migneco</a:t>
            </a:r>
            <a:r>
              <a:rPr lang="en-GB" sz="1600" b="1" dirty="0">
                <a:latin typeface="Palatino Linotype"/>
                <a:ea typeface="+mj-ea"/>
                <a:cs typeface="+mj-cs"/>
              </a:rPr>
              <a:t> Room until the end today, and also online, to get a “hybrid” mode meeting photo ;-)</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GB" sz="1600" b="1" dirty="0">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en-GB" sz="1600" b="1" dirty="0">
                <a:latin typeface="Palatino Linotype"/>
                <a:ea typeface="+mj-ea"/>
                <a:cs typeface="+mj-cs"/>
              </a:rPr>
              <a:t>Round-Table to discuss and address early 2022 agenda on WP organization, publication policy, etc. </a:t>
            </a:r>
            <a:endParaRPr lang="en-GB" sz="1600" b="1" dirty="0">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latin typeface="Palatino Linotype"/>
                <a:ea typeface="+mj-ea"/>
                <a:cs typeface="+mj-cs"/>
              </a:rPr>
              <a:t>We kindly recommend to mute microphones for people online, and use the “raise-the-hand” Zoom mode to make questions during the discussion time</a:t>
            </a:r>
          </a:p>
          <a:p>
            <a:pPr marR="0" lvl="0" algn="l" defTabSz="914400" rtl="0" eaLnBrk="1" fontAlgn="auto" latinLnBrk="0" hangingPunct="1">
              <a:lnSpc>
                <a:spcPct val="90000"/>
              </a:lnSpc>
              <a:spcBef>
                <a:spcPct val="0"/>
              </a:spcBef>
              <a:spcAft>
                <a:spcPts val="0"/>
              </a:spcAft>
              <a:buClrTx/>
              <a:buSzTx/>
              <a:tabLst/>
              <a:defRPr/>
            </a:pPr>
            <a:endParaRPr lang="en-GB" sz="1600" b="1" dirty="0">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latin typeface="Palatino Linotype"/>
                <a:ea typeface="+mj-ea"/>
                <a:cs typeface="+mj-cs"/>
              </a:rPr>
              <a:t>People in the meeting room: please await the microphone to make your questions/comments otherwise the colleagues online could not hear you well</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latin typeface="Palatino Linotype"/>
                <a:ea typeface="+mj-ea"/>
                <a:cs typeface="+mj-cs"/>
              </a:rPr>
              <a:t>Social Dinner: transportation has been arranged from LNS (20:00) to the Restaurant (20:30, ZŌ-Restaurant, “Le </a:t>
            </a:r>
            <a:r>
              <a:rPr lang="en-GB" sz="1600" b="1" dirty="0" err="1">
                <a:latin typeface="Palatino Linotype"/>
                <a:ea typeface="+mj-ea"/>
                <a:cs typeface="+mj-cs"/>
              </a:rPr>
              <a:t>Ciminiere</a:t>
            </a:r>
            <a:r>
              <a:rPr lang="en-GB" sz="1600" b="1" dirty="0">
                <a:latin typeface="Palatino Linotype"/>
                <a:ea typeface="+mj-ea"/>
                <a:cs typeface="+mj-cs"/>
              </a:rPr>
              <a:t>”, Catania), with intermediate stop at </a:t>
            </a:r>
            <a:r>
              <a:rPr lang="en-GB" sz="1600" b="1" dirty="0" err="1">
                <a:latin typeface="Palatino Linotype"/>
                <a:ea typeface="+mj-ea"/>
                <a:cs typeface="+mj-cs"/>
              </a:rPr>
              <a:t>Stesicoro’s</a:t>
            </a:r>
            <a:r>
              <a:rPr lang="en-GB" sz="1600" b="1" dirty="0">
                <a:latin typeface="Palatino Linotype"/>
                <a:ea typeface="+mj-ea"/>
                <a:cs typeface="+mj-cs"/>
              </a:rPr>
              <a:t> Square (20:15)</a:t>
            </a:r>
            <a:endParaRPr lang="en-GB" sz="1600" b="1" i="0" u="none" strike="noStrike" kern="1200" cap="none" spc="0" normalizeH="0" baseline="0" noProof="0" dirty="0">
              <a:ln>
                <a:noFill/>
              </a:ln>
              <a:effectLst/>
              <a:uLnTx/>
              <a:uFillTx/>
              <a:latin typeface="Palatino Linotype"/>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R="0" lvl="0" algn="l" defTabSz="914400" rtl="0" eaLnBrk="1" fontAlgn="auto" latinLnBrk="0" hangingPunct="1">
              <a:lnSpc>
                <a:spcPct val="90000"/>
              </a:lnSpc>
              <a:spcBef>
                <a:spcPct val="0"/>
              </a:spcBef>
              <a:spcAft>
                <a:spcPts val="0"/>
              </a:spcAft>
              <a:buClrTx/>
              <a:buSzTx/>
              <a:tabLst/>
              <a:defRPr/>
            </a:pPr>
            <a:endParaRPr lang="en-GB" sz="1600" b="1" dirty="0">
              <a:latin typeface="Palatino Linotype" panose="02040502050505030304" pitchFamily="18" charset="0"/>
              <a:ea typeface="+mj-ea"/>
              <a:cs typeface="+mj-cs"/>
            </a:endParaRPr>
          </a:p>
          <a:p>
            <a:pPr marR="0" lvl="0" algn="l" defTabSz="914400" rtl="0" eaLnBrk="1" fontAlgn="auto" latinLnBrk="0" hangingPunct="1">
              <a:lnSpc>
                <a:spcPct val="90000"/>
              </a:lnSpc>
              <a:spcBef>
                <a:spcPct val="0"/>
              </a:spcBef>
              <a:spcAft>
                <a:spcPts val="0"/>
              </a:spcAft>
              <a:buClrTx/>
              <a:buSzTx/>
              <a:tabLst/>
              <a:defRPr/>
            </a:pPr>
            <a:endParaRPr lang="en-GB" sz="1600" b="1" dirty="0">
              <a:latin typeface="Palatino Linotype" panose="02040502050505030304" pitchFamily="18" charset="0"/>
              <a:ea typeface="+mj-ea"/>
              <a:cs typeface="+mj-cs"/>
            </a:endParaRPr>
          </a:p>
        </p:txBody>
      </p:sp>
      <p:sp>
        <p:nvSpPr>
          <p:cNvPr id="2" name="AutoShape 2">
            <a:extLst>
              <a:ext uri="{FF2B5EF4-FFF2-40B4-BE49-F238E27FC236}">
                <a16:creationId xmlns:a16="http://schemas.microsoft.com/office/drawing/2014/main" id="{DAFDFD18-E2FC-8C42-9BF0-9D08E3EA818D}"/>
              </a:ext>
            </a:extLst>
          </p:cNvPr>
          <p:cNvSpPr>
            <a:spLocks noChangeAspect="1" noChangeArrowheads="1"/>
          </p:cNvSpPr>
          <p:nvPr/>
        </p:nvSpPr>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800317623"/>
      </p:ext>
    </p:extLst>
  </p:cSld>
  <p:clrMapOvr>
    <a:masterClrMapping/>
  </p:clrMapOvr>
  <p:extLst>
    <p:ext uri="{6950BFC3-D8DA-4A85-94F7-54DA5524770B}">
      <p188:commentRel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1">
            <a:extLst>
              <a:ext uri="{FF2B5EF4-FFF2-40B4-BE49-F238E27FC236}">
                <a16:creationId xmlns:a16="http://schemas.microsoft.com/office/drawing/2014/main" id="{0C5E5739-5454-8C46-927C-D8CED3E943B1}"/>
              </a:ext>
            </a:extLst>
          </p:cNvPr>
          <p:cNvPicPr/>
          <p:nvPr/>
        </p:nvPicPr>
        <p:blipFill rotWithShape="1">
          <a:blip r:embed="rId4"/>
          <a:srcRect r="5353"/>
          <a:stretch/>
        </p:blipFill>
        <p:spPr>
          <a:xfrm>
            <a:off x="6512770" y="1590596"/>
            <a:ext cx="5547374" cy="3713469"/>
          </a:xfrm>
          <a:prstGeom prst="rect">
            <a:avLst/>
          </a:prstGeom>
          <a:ln>
            <a:noFill/>
          </a:ln>
        </p:spPr>
      </p:pic>
      <p:sp>
        <p:nvSpPr>
          <p:cNvPr id="2" name="Titolo 1">
            <a:extLst>
              <a:ext uri="{FF2B5EF4-FFF2-40B4-BE49-F238E27FC236}">
                <a16:creationId xmlns:a16="http://schemas.microsoft.com/office/drawing/2014/main" id="{4D647F29-37DE-DB4C-8126-7FB4F513BE1D}"/>
              </a:ext>
            </a:extLst>
          </p:cNvPr>
          <p:cNvSpPr>
            <a:spLocks noGrp="1"/>
          </p:cNvSpPr>
          <p:nvPr>
            <p:ph type="title"/>
          </p:nvPr>
        </p:nvSpPr>
        <p:spPr>
          <a:xfrm>
            <a:off x="89570" y="188640"/>
            <a:ext cx="10972800" cy="1066800"/>
          </a:xfrm>
        </p:spPr>
        <p:txBody>
          <a:bodyPr>
            <a:normAutofit/>
          </a:bodyPr>
          <a:lstStyle/>
          <a:p>
            <a:r>
              <a:rPr lang="en-GB" sz="3600" dirty="0"/>
              <a:t>PANDORA main goal</a:t>
            </a:r>
          </a:p>
        </p:txBody>
      </p:sp>
      <p:sp>
        <p:nvSpPr>
          <p:cNvPr id="3" name="Segnaposto contenuto 2">
            <a:extLst>
              <a:ext uri="{FF2B5EF4-FFF2-40B4-BE49-F238E27FC236}">
                <a16:creationId xmlns:a16="http://schemas.microsoft.com/office/drawing/2014/main" id="{5B600733-CFB4-C648-AE7C-CDB9C92B6B5F}"/>
              </a:ext>
            </a:extLst>
          </p:cNvPr>
          <p:cNvSpPr>
            <a:spLocks noGrp="1"/>
          </p:cNvSpPr>
          <p:nvPr>
            <p:ph idx="1"/>
          </p:nvPr>
        </p:nvSpPr>
        <p:spPr>
          <a:xfrm>
            <a:off x="190283" y="1084806"/>
            <a:ext cx="10972800" cy="4681393"/>
          </a:xfrm>
        </p:spPr>
        <p:txBody>
          <a:bodyPr>
            <a:normAutofit/>
          </a:bodyPr>
          <a:lstStyle/>
          <a:p>
            <a:r>
              <a:rPr lang="en-GB" sz="2400" dirty="0"/>
              <a:t>Investigating </a:t>
            </a:r>
            <a:r>
              <a:rPr lang="el-GR" sz="2400" dirty="0"/>
              <a:t>β</a:t>
            </a:r>
            <a:r>
              <a:rPr lang="it-IT" sz="2400" dirty="0"/>
              <a:t>-</a:t>
            </a:r>
            <a:r>
              <a:rPr lang="it-IT" sz="2400" dirty="0" err="1"/>
              <a:t>radioactivity</a:t>
            </a:r>
            <a:r>
              <a:rPr lang="it-IT" sz="2400" dirty="0"/>
              <a:t> in a «stellar» </a:t>
            </a:r>
            <a:r>
              <a:rPr lang="it-IT" sz="2400" dirty="0" err="1"/>
              <a:t>environment</a:t>
            </a:r>
            <a:endParaRPr lang="it-IT" sz="2400" dirty="0"/>
          </a:p>
          <a:p>
            <a:endParaRPr lang="en-GB" sz="2400" dirty="0"/>
          </a:p>
        </p:txBody>
      </p:sp>
      <p:sp>
        <p:nvSpPr>
          <p:cNvPr id="4" name="Segnaposto numero diapositiva 3">
            <a:extLst>
              <a:ext uri="{FF2B5EF4-FFF2-40B4-BE49-F238E27FC236}">
                <a16:creationId xmlns:a16="http://schemas.microsoft.com/office/drawing/2014/main" id="{9060B4F5-994E-734C-B50E-2DE7F759F3A7}"/>
              </a:ext>
            </a:extLst>
          </p:cNvPr>
          <p:cNvSpPr>
            <a:spLocks noGrp="1"/>
          </p:cNvSpPr>
          <p:nvPr>
            <p:ph type="sldNum" sz="quarter" idx="12"/>
          </p:nvPr>
        </p:nvSpPr>
        <p:spPr/>
        <p:txBody>
          <a:bodyPr/>
          <a:lstStyle/>
          <a:p>
            <a:fld id="{825A1364-9D83-4D37-A282-5E5560CE45FB}" type="slidenum">
              <a:rPr lang="it-IT" smtClean="0"/>
              <a:pPr/>
              <a:t>2</a:t>
            </a:fld>
            <a:endParaRPr lang="it-IT"/>
          </a:p>
        </p:txBody>
      </p:sp>
      <p:pic>
        <p:nvPicPr>
          <p:cNvPr id="5" name="Kép 7">
            <a:extLst>
              <a:ext uri="{FF2B5EF4-FFF2-40B4-BE49-F238E27FC236}">
                <a16:creationId xmlns:a16="http://schemas.microsoft.com/office/drawing/2014/main" id="{0FE0837E-E910-4D40-BB86-CB14FACD0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446" y="2278219"/>
            <a:ext cx="1823867" cy="18238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CasellaDiTesto 6">
            <a:extLst>
              <a:ext uri="{FF2B5EF4-FFF2-40B4-BE49-F238E27FC236}">
                <a16:creationId xmlns:a16="http://schemas.microsoft.com/office/drawing/2014/main" id="{59360D2C-25A7-CD49-9683-4692291A33EE}"/>
              </a:ext>
            </a:extLst>
          </p:cNvPr>
          <p:cNvSpPr txBox="1"/>
          <p:nvPr/>
        </p:nvSpPr>
        <p:spPr>
          <a:xfrm>
            <a:off x="1934530" y="1771945"/>
            <a:ext cx="1574872" cy="954107"/>
          </a:xfrm>
          <a:prstGeom prst="rect">
            <a:avLst/>
          </a:prstGeom>
          <a:noFill/>
        </p:spPr>
        <p:txBody>
          <a:bodyPr wrap="square" rtlCol="0">
            <a:spAutoFit/>
          </a:bodyPr>
          <a:lstStyle/>
          <a:p>
            <a:pPr algn="ctr"/>
            <a:r>
              <a:rPr lang="en-GB" sz="1400" b="1" i="1" dirty="0">
                <a:solidFill>
                  <a:srgbClr val="004ACD"/>
                </a:solidFill>
              </a:rPr>
              <a:t>From a laboratory ECR “Plasma star” to…</a:t>
            </a:r>
          </a:p>
        </p:txBody>
      </p:sp>
      <p:sp>
        <p:nvSpPr>
          <p:cNvPr id="9" name="Freccia destra 8">
            <a:extLst>
              <a:ext uri="{FF2B5EF4-FFF2-40B4-BE49-F238E27FC236}">
                <a16:creationId xmlns:a16="http://schemas.microsoft.com/office/drawing/2014/main" id="{AED13579-6AB9-0E44-A71B-B9191A66FF73}"/>
              </a:ext>
            </a:extLst>
          </p:cNvPr>
          <p:cNvSpPr/>
          <p:nvPr/>
        </p:nvSpPr>
        <p:spPr>
          <a:xfrm>
            <a:off x="2521792" y="3102568"/>
            <a:ext cx="581467" cy="304721"/>
          </a:xfrm>
          <a:prstGeom prst="rightArrow">
            <a:avLst/>
          </a:prstGeom>
          <a:solidFill>
            <a:srgbClr val="004A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a:extLst>
              <a:ext uri="{FF2B5EF4-FFF2-40B4-BE49-F238E27FC236}">
                <a16:creationId xmlns:a16="http://schemas.microsoft.com/office/drawing/2014/main" id="{105CE8EF-6DC5-354A-AD0E-AD80651ECA36}"/>
              </a:ext>
            </a:extLst>
          </p:cNvPr>
          <p:cNvSpPr/>
          <p:nvPr/>
        </p:nvSpPr>
        <p:spPr>
          <a:xfrm>
            <a:off x="6888088" y="6064315"/>
            <a:ext cx="5275575" cy="590931"/>
          </a:xfrm>
          <a:prstGeom prst="rect">
            <a:avLst/>
          </a:prstGeom>
        </p:spPr>
        <p:txBody>
          <a:bodyPr wrap="square" lIns="91440" tIns="45720" rIns="91440" bIns="45720" anchor="t">
            <a:spAutoFit/>
          </a:bodyPr>
          <a:lstStyle/>
          <a:p>
            <a:pPr algn="r">
              <a:lnSpc>
                <a:spcPct val="90000"/>
              </a:lnSpc>
            </a:pPr>
            <a:r>
              <a:rPr lang="en-GB" b="1" spc="-1" dirty="0">
                <a:solidFill>
                  <a:srgbClr val="004ACD"/>
                </a:solidFill>
                <a:latin typeface="Palatino Linotype"/>
                <a:ea typeface="FreeSerif"/>
              </a:rPr>
              <a:t>Variation with </a:t>
            </a:r>
            <a:r>
              <a:rPr lang="en-GB" b="1" spc="-1" dirty="0" err="1">
                <a:solidFill>
                  <a:srgbClr val="004ACD"/>
                </a:solidFill>
                <a:latin typeface="Palatino Linotype"/>
                <a:ea typeface="FreeSerif"/>
              </a:rPr>
              <a:t>T</a:t>
            </a:r>
            <a:r>
              <a:rPr lang="en-GB" b="1" spc="-1" baseline="-33000" dirty="0" err="1">
                <a:solidFill>
                  <a:srgbClr val="004ACD"/>
                </a:solidFill>
                <a:latin typeface="Palatino Linotype"/>
                <a:ea typeface="FreeSerif"/>
              </a:rPr>
              <a:t>e</a:t>
            </a:r>
            <a:r>
              <a:rPr lang="en-GB" b="1" spc="-1" dirty="0">
                <a:solidFill>
                  <a:srgbClr val="004ACD"/>
                </a:solidFill>
                <a:latin typeface="Palatino Linotype"/>
                <a:ea typeface="FreeSerif"/>
              </a:rPr>
              <a:t> stronger than with </a:t>
            </a:r>
            <a:r>
              <a:rPr lang="en-GB" b="1" spc="-1" err="1">
                <a:solidFill>
                  <a:srgbClr val="004ACD"/>
                </a:solidFill>
                <a:latin typeface="FreeSerif"/>
                <a:ea typeface="FreeSerif"/>
              </a:rPr>
              <a:t>ρ</a:t>
            </a:r>
            <a:r>
              <a:rPr lang="en-GB" spc="-1" baseline="-25000" err="1">
                <a:solidFill>
                  <a:srgbClr val="004ACD"/>
                </a:solidFill>
                <a:latin typeface="FreeSerif"/>
                <a:ea typeface="FreeSerif"/>
              </a:rPr>
              <a:t>e</a:t>
            </a:r>
            <a:r>
              <a:rPr lang="en-GB" b="1" spc="-1">
                <a:solidFill>
                  <a:srgbClr val="004ACD"/>
                </a:solidFill>
                <a:latin typeface="Palatino Linotype"/>
                <a:ea typeface="FreeSerif"/>
              </a:rPr>
              <a:t> </a:t>
            </a:r>
            <a:r>
              <a:rPr lang="en-GB" b="1" spc="-1" dirty="0">
                <a:solidFill>
                  <a:srgbClr val="004ACD"/>
                </a:solidFill>
                <a:latin typeface="Palatino Linotype"/>
                <a:ea typeface="FreeSerif"/>
              </a:rPr>
              <a:t>so “stellar effect” can be modelled in ECR plasmas</a:t>
            </a:r>
            <a:r>
              <a:rPr lang="en-GB" b="1" spc="-1">
                <a:solidFill>
                  <a:srgbClr val="004ACD"/>
                </a:solidFill>
                <a:latin typeface="Palatino Linotype"/>
                <a:ea typeface="FreeSerif"/>
              </a:rPr>
              <a:t> </a:t>
            </a:r>
            <a:endParaRPr lang="en-GB" spc="-1" dirty="0">
              <a:solidFill>
                <a:srgbClr val="004ACD"/>
              </a:solidFill>
              <a:latin typeface="Arial"/>
            </a:endParaRPr>
          </a:p>
        </p:txBody>
      </p:sp>
      <p:cxnSp>
        <p:nvCxnSpPr>
          <p:cNvPr id="13" name="Connettore 2 12">
            <a:extLst>
              <a:ext uri="{FF2B5EF4-FFF2-40B4-BE49-F238E27FC236}">
                <a16:creationId xmlns:a16="http://schemas.microsoft.com/office/drawing/2014/main" id="{722AAA03-6A9E-4343-A5CC-E4CA5A33915B}"/>
              </a:ext>
            </a:extLst>
          </p:cNvPr>
          <p:cNvCxnSpPr>
            <a:cxnSpLocks/>
          </p:cNvCxnSpPr>
          <p:nvPr/>
        </p:nvCxnSpPr>
        <p:spPr>
          <a:xfrm flipV="1">
            <a:off x="6637898" y="4003348"/>
            <a:ext cx="628487" cy="2392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a16="http://schemas.microsoft.com/office/drawing/2014/main" id="{E3ADD2CF-0D60-B949-9D73-7A0BEBF954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6755" y="4224276"/>
            <a:ext cx="1077838" cy="751036"/>
          </a:xfrm>
          <a:prstGeom prst="rect">
            <a:avLst/>
          </a:prstGeom>
        </p:spPr>
      </p:pic>
      <p:cxnSp>
        <p:nvCxnSpPr>
          <p:cNvPr id="17" name="Connettore 2 16">
            <a:extLst>
              <a:ext uri="{FF2B5EF4-FFF2-40B4-BE49-F238E27FC236}">
                <a16:creationId xmlns:a16="http://schemas.microsoft.com/office/drawing/2014/main" id="{588EDA4B-9762-C341-9D3B-58BE24CF178E}"/>
              </a:ext>
            </a:extLst>
          </p:cNvPr>
          <p:cNvCxnSpPr>
            <a:cxnSpLocks/>
          </p:cNvCxnSpPr>
          <p:nvPr/>
        </p:nvCxnSpPr>
        <p:spPr>
          <a:xfrm flipV="1">
            <a:off x="7214593" y="4855698"/>
            <a:ext cx="1004501" cy="332721"/>
          </a:xfrm>
          <a:prstGeom prst="straightConnector1">
            <a:avLst/>
          </a:prstGeom>
          <a:ln w="28575">
            <a:solidFill>
              <a:srgbClr val="004ACD"/>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A9C9E5DA-745A-4346-A55C-EB6CF923C521}"/>
              </a:ext>
            </a:extLst>
          </p:cNvPr>
          <p:cNvSpPr txBox="1"/>
          <p:nvPr/>
        </p:nvSpPr>
        <p:spPr>
          <a:xfrm>
            <a:off x="5648674" y="5188419"/>
            <a:ext cx="1944216" cy="584775"/>
          </a:xfrm>
          <a:prstGeom prst="rect">
            <a:avLst/>
          </a:prstGeom>
          <a:noFill/>
        </p:spPr>
        <p:txBody>
          <a:bodyPr wrap="square" rtlCol="0">
            <a:spAutoFit/>
          </a:bodyPr>
          <a:lstStyle/>
          <a:p>
            <a:r>
              <a:rPr lang="en-GB" sz="1600" b="1" dirty="0"/>
              <a:t>Nucleosynthesis in stars</a:t>
            </a:r>
          </a:p>
        </p:txBody>
      </p:sp>
      <p:sp>
        <p:nvSpPr>
          <p:cNvPr id="20" name="Rettangolo 19">
            <a:extLst>
              <a:ext uri="{FF2B5EF4-FFF2-40B4-BE49-F238E27FC236}">
                <a16:creationId xmlns:a16="http://schemas.microsoft.com/office/drawing/2014/main" id="{84906454-38D8-CA41-B477-CEA7701C1322}"/>
              </a:ext>
            </a:extLst>
          </p:cNvPr>
          <p:cNvSpPr/>
          <p:nvPr/>
        </p:nvSpPr>
        <p:spPr>
          <a:xfrm>
            <a:off x="9323870" y="5104326"/>
            <a:ext cx="2621857" cy="480131"/>
          </a:xfrm>
          <a:prstGeom prst="rect">
            <a:avLst/>
          </a:prstGeom>
        </p:spPr>
        <p:txBody>
          <a:bodyPr wrap="square">
            <a:spAutoFit/>
          </a:bodyPr>
          <a:lstStyle/>
          <a:p>
            <a:pPr algn="r">
              <a:lnSpc>
                <a:spcPct val="90000"/>
              </a:lnSpc>
            </a:pPr>
            <a:r>
              <a:rPr lang="en-GB" sz="1400" b="1" spc="-1" dirty="0" err="1">
                <a:solidFill>
                  <a:srgbClr val="C00000"/>
                </a:solidFill>
                <a:latin typeface="Palatino Linotype"/>
                <a:ea typeface="FreeSerif"/>
              </a:rPr>
              <a:t>T</a:t>
            </a:r>
            <a:r>
              <a:rPr lang="en-GB" sz="1400" b="1" spc="-1" baseline="-33000" dirty="0" err="1">
                <a:solidFill>
                  <a:srgbClr val="C00000"/>
                </a:solidFill>
                <a:latin typeface="Palatino Linotype"/>
                <a:ea typeface="FreeSerif"/>
              </a:rPr>
              <a:t>e</a:t>
            </a:r>
            <a:r>
              <a:rPr lang="en-GB" sz="1400" b="1" spc="-1" dirty="0">
                <a:solidFill>
                  <a:srgbClr val="C00000"/>
                </a:solidFill>
                <a:latin typeface="Palatino Linotype"/>
                <a:ea typeface="FreeSerif"/>
              </a:rPr>
              <a:t> = 0.1-100 keV in a lab. </a:t>
            </a:r>
            <a:r>
              <a:rPr lang="en-GB" sz="1400" b="1" spc="-1" dirty="0" err="1">
                <a:solidFill>
                  <a:srgbClr val="C00000"/>
                </a:solidFill>
                <a:latin typeface="Palatino Linotype"/>
                <a:ea typeface="FreeSerif"/>
              </a:rPr>
              <a:t>Magnetoplasma</a:t>
            </a:r>
            <a:endParaRPr lang="en-GB" sz="1400" spc="-1" dirty="0">
              <a:solidFill>
                <a:srgbClr val="C00000"/>
              </a:solidFill>
              <a:latin typeface="Arial"/>
            </a:endParaRPr>
          </a:p>
        </p:txBody>
      </p:sp>
      <p:sp>
        <p:nvSpPr>
          <p:cNvPr id="21" name="CasellaDiTesto 20">
            <a:extLst>
              <a:ext uri="{FF2B5EF4-FFF2-40B4-BE49-F238E27FC236}">
                <a16:creationId xmlns:a16="http://schemas.microsoft.com/office/drawing/2014/main" id="{27203726-C501-1645-B787-0C9640BEBB75}"/>
              </a:ext>
            </a:extLst>
          </p:cNvPr>
          <p:cNvSpPr txBox="1"/>
          <p:nvPr/>
        </p:nvSpPr>
        <p:spPr>
          <a:xfrm>
            <a:off x="177028" y="4982811"/>
            <a:ext cx="2912976" cy="1323439"/>
          </a:xfrm>
          <a:prstGeom prst="rect">
            <a:avLst/>
          </a:prstGeom>
          <a:noFill/>
        </p:spPr>
        <p:txBody>
          <a:bodyPr wrap="square" rtlCol="0">
            <a:spAutoFit/>
          </a:bodyPr>
          <a:lstStyle/>
          <a:p>
            <a:r>
              <a:rPr lang="en-GB" sz="1600" b="1" dirty="0"/>
              <a:t>Additional Goal</a:t>
            </a:r>
          </a:p>
          <a:p>
            <a:endParaRPr lang="en-GB" sz="1600" b="1" dirty="0"/>
          </a:p>
          <a:p>
            <a:pPr marL="285750" indent="-285750">
              <a:buFont typeface="Arial" panose="020B0604020202020204" pitchFamily="34" charset="0"/>
              <a:buChar char="•"/>
            </a:pPr>
            <a:r>
              <a:rPr lang="en-GB" sz="1600" dirty="0"/>
              <a:t>Measuring plasma opacity relevant for compact binary ejecta (</a:t>
            </a:r>
            <a:r>
              <a:rPr lang="en-GB" sz="1600" dirty="0" err="1"/>
              <a:t>Kilonovae</a:t>
            </a:r>
            <a:r>
              <a:rPr lang="en-GB" sz="1600" dirty="0"/>
              <a:t>)</a:t>
            </a:r>
          </a:p>
        </p:txBody>
      </p:sp>
      <p:pic>
        <p:nvPicPr>
          <p:cNvPr id="22" name="ns14-ns15-6mio-3D-density-v5">
            <a:hlinkClick r:id="" action="ppaction://media"/>
            <a:extLst>
              <a:ext uri="{FF2B5EF4-FFF2-40B4-BE49-F238E27FC236}">
                <a16:creationId xmlns:a16="http://schemas.microsoft.com/office/drawing/2014/main" id="{9B6CE42B-766F-BE46-B5FD-61FD508E427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76749" y="4885858"/>
            <a:ext cx="1760681" cy="1760681"/>
          </a:xfrm>
          <a:prstGeom prst="rect">
            <a:avLst/>
          </a:prstGeom>
        </p:spPr>
      </p:pic>
      <p:pic>
        <p:nvPicPr>
          <p:cNvPr id="24" name="Immagine 23" descr="Immagine che contiene esterni, cielo notturno, natura, scuro&#10;&#10;Descrizione generata automaticamente">
            <a:extLst>
              <a:ext uri="{FF2B5EF4-FFF2-40B4-BE49-F238E27FC236}">
                <a16:creationId xmlns:a16="http://schemas.microsoft.com/office/drawing/2014/main" id="{2891CC54-D141-B641-8422-B18EAAF853EE}"/>
              </a:ext>
            </a:extLst>
          </p:cNvPr>
          <p:cNvPicPr>
            <a:picLocks noChangeAspect="1"/>
          </p:cNvPicPr>
          <p:nvPr/>
        </p:nvPicPr>
        <p:blipFill rotWithShape="1">
          <a:blip r:embed="rId8">
            <a:extLst>
              <a:ext uri="{28A0092B-C50C-407E-A947-70E740481C1C}">
                <a14:useLocalDpi xmlns:a14="http://schemas.microsoft.com/office/drawing/2010/main" val="0"/>
              </a:ext>
            </a:extLst>
          </a:blip>
          <a:srcRect l="5982" t="-6345" r="-5982" b="6345"/>
          <a:stretch/>
        </p:blipFill>
        <p:spPr>
          <a:xfrm>
            <a:off x="3334445" y="1300931"/>
            <a:ext cx="2400573" cy="3603274"/>
          </a:xfrm>
          <a:prstGeom prst="rect">
            <a:avLst/>
          </a:prstGeom>
          <a:ln>
            <a:noFill/>
          </a:ln>
          <a:effectLst>
            <a:softEdge rad="112500"/>
          </a:effectLst>
        </p:spPr>
      </p:pic>
      <p:sp>
        <p:nvSpPr>
          <p:cNvPr id="25" name="CasellaDiTesto 24">
            <a:extLst>
              <a:ext uri="{FF2B5EF4-FFF2-40B4-BE49-F238E27FC236}">
                <a16:creationId xmlns:a16="http://schemas.microsoft.com/office/drawing/2014/main" id="{79E23940-9516-1E4E-85A0-7373857F521B}"/>
              </a:ext>
            </a:extLst>
          </p:cNvPr>
          <p:cNvSpPr txBox="1"/>
          <p:nvPr/>
        </p:nvSpPr>
        <p:spPr>
          <a:xfrm>
            <a:off x="6285869" y="24983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dirty="0">
                <a:solidFill>
                  <a:schemeClr val="bg1"/>
                </a:solidFill>
                <a:latin typeface="Calibri" panose="020F0502020204030204" pitchFamily="34" charset="0"/>
                <a:cs typeface="Calibri" panose="020F0502020204030204" pitchFamily="34" charset="0"/>
              </a:rPr>
              <a:t>David Mascali - PANDORA Collaboration Meeting – 16-17 </a:t>
            </a:r>
            <a:r>
              <a:rPr lang="it-IT" sz="1100" b="1" i="1" dirty="0" err="1">
                <a:solidFill>
                  <a:schemeClr val="bg1"/>
                </a:solidFill>
                <a:latin typeface="Calibri" panose="020F0502020204030204" pitchFamily="34" charset="0"/>
                <a:cs typeface="Calibri" panose="020F0502020204030204" pitchFamily="34" charset="0"/>
              </a:rPr>
              <a:t>Dec</a:t>
            </a:r>
            <a:r>
              <a:rPr lang="it-IT" sz="1100" b="1" i="1" dirty="0">
                <a:solidFill>
                  <a:schemeClr val="bg1"/>
                </a:solidFill>
                <a:latin typeface="Calibri" panose="020F0502020204030204" pitchFamily="34" charset="0"/>
                <a:cs typeface="Calibri" panose="020F0502020204030204" pitchFamily="34" charset="0"/>
              </a:rPr>
              <a:t> 2021</a:t>
            </a:r>
          </a:p>
        </p:txBody>
      </p:sp>
    </p:spTree>
    <p:extLst>
      <p:ext uri="{BB962C8B-B14F-4D97-AF65-F5344CB8AC3E}">
        <p14:creationId xmlns:p14="http://schemas.microsoft.com/office/powerpoint/2010/main" val="316816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7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Immagine che contiene tavolo&#10;&#10;Descrizione generata automaticamente">
            <a:extLst>
              <a:ext uri="{FF2B5EF4-FFF2-40B4-BE49-F238E27FC236}">
                <a16:creationId xmlns:a16="http://schemas.microsoft.com/office/drawing/2014/main" id="{AB8C0868-44FD-41C5-B39C-7EE4941A42E9}"/>
              </a:ext>
            </a:extLst>
          </p:cNvPr>
          <p:cNvPicPr>
            <a:picLocks noChangeAspect="1"/>
          </p:cNvPicPr>
          <p:nvPr/>
        </p:nvPicPr>
        <p:blipFill rotWithShape="1">
          <a:blip r:embed="rId5">
            <a:extLst>
              <a:ext uri="{28A0092B-C50C-407E-A947-70E740481C1C}">
                <a14:useLocalDpi xmlns:a14="http://schemas.microsoft.com/office/drawing/2010/main" val="0"/>
              </a:ext>
            </a:extLst>
          </a:blip>
          <a:srcRect r="4689"/>
          <a:stretch/>
        </p:blipFill>
        <p:spPr>
          <a:xfrm>
            <a:off x="4778683" y="908720"/>
            <a:ext cx="7363707" cy="4418373"/>
          </a:xfrm>
          <a:prstGeom prst="rect">
            <a:avLst/>
          </a:prstGeom>
        </p:spPr>
      </p:pic>
      <p:sp>
        <p:nvSpPr>
          <p:cNvPr id="5" name="Freccia giù 4">
            <a:extLst>
              <a:ext uri="{FF2B5EF4-FFF2-40B4-BE49-F238E27FC236}">
                <a16:creationId xmlns:a16="http://schemas.microsoft.com/office/drawing/2014/main" id="{763B432A-DDB7-B445-8AB9-627271EDC006}"/>
              </a:ext>
            </a:extLst>
          </p:cNvPr>
          <p:cNvSpPr/>
          <p:nvPr/>
        </p:nvSpPr>
        <p:spPr>
          <a:xfrm>
            <a:off x="14800" y="1106323"/>
            <a:ext cx="342570" cy="53544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dirty="0">
                <a:solidFill>
                  <a:schemeClr val="bg1"/>
                </a:solidFill>
                <a:latin typeface="Calibri" panose="020F0502020204030204" pitchFamily="34" charset="0"/>
                <a:cs typeface="Calibri" panose="020F0502020204030204" pitchFamily="34" charset="0"/>
              </a:rPr>
              <a:t>Meeting </a:t>
            </a:r>
            <a:r>
              <a:rPr lang="it-IT" dirty="0" err="1">
                <a:solidFill>
                  <a:schemeClr val="bg1"/>
                </a:solidFill>
                <a:latin typeface="Calibri" panose="020F0502020204030204" pitchFamily="34" charset="0"/>
                <a:cs typeface="Calibri" panose="020F0502020204030204" pitchFamily="34" charset="0"/>
              </a:rPr>
              <a:t>at</a:t>
            </a:r>
            <a:r>
              <a:rPr lang="it-IT" dirty="0">
                <a:solidFill>
                  <a:schemeClr val="bg1"/>
                </a:solidFill>
                <a:latin typeface="Calibri" panose="020F0502020204030204" pitchFamily="34" charset="0"/>
                <a:cs typeface="Calibri" panose="020F0502020204030204" pitchFamily="34" charset="0"/>
              </a:rPr>
              <a:t> a </a:t>
            </a:r>
            <a:r>
              <a:rPr lang="it-IT" dirty="0" err="1">
                <a:solidFill>
                  <a:schemeClr val="bg1"/>
                </a:solidFill>
                <a:latin typeface="Calibri" panose="020F0502020204030204" pitchFamily="34" charset="0"/>
                <a:cs typeface="Calibri" panose="020F0502020204030204" pitchFamily="34" charset="0"/>
              </a:rPr>
              <a:t>glance</a:t>
            </a:r>
            <a:endParaRPr lang="it-IT" dirty="0">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3</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285869" y="24983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dirty="0">
                <a:solidFill>
                  <a:schemeClr val="bg1"/>
                </a:solidFill>
                <a:latin typeface="Calibri" panose="020F0502020204030204" pitchFamily="34" charset="0"/>
                <a:cs typeface="Calibri" panose="020F0502020204030204" pitchFamily="34" charset="0"/>
              </a:rPr>
              <a:t>David Mascali - PANDORA Collaboration Meeting – 16-17 </a:t>
            </a:r>
            <a:r>
              <a:rPr lang="it-IT" sz="1100" b="1" i="1" dirty="0" err="1">
                <a:solidFill>
                  <a:schemeClr val="bg1"/>
                </a:solidFill>
                <a:latin typeface="Calibri" panose="020F0502020204030204" pitchFamily="34" charset="0"/>
                <a:cs typeface="Calibri" panose="020F0502020204030204" pitchFamily="34" charset="0"/>
              </a:rPr>
              <a:t>Dec</a:t>
            </a:r>
            <a:r>
              <a:rPr lang="it-IT" sz="1100" b="1" i="1" dirty="0">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8"/>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8"/>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8"/>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8"/>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8"/>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8"/>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a:extLst>
              <a:ext uri="{FF2B5EF4-FFF2-40B4-BE49-F238E27FC236}">
                <a16:creationId xmlns:a16="http://schemas.microsoft.com/office/drawing/2014/main" id="{2C625EEC-B9C2-427E-9504-E923075AC3D5}"/>
              </a:ext>
            </a:extLst>
          </p:cNvPr>
          <p:cNvSpPr txBox="1"/>
          <p:nvPr/>
        </p:nvSpPr>
        <p:spPr>
          <a:xfrm>
            <a:off x="47328" y="692696"/>
            <a:ext cx="5256586" cy="6851106"/>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en-GB" sz="2000" b="1" i="0" u="none" strike="noStrike" kern="1200" cap="none" spc="0" normalizeH="0" baseline="0" noProof="0" dirty="0">
                <a:ln>
                  <a:noFill/>
                </a:ln>
                <a:solidFill>
                  <a:srgbClr val="0070C0"/>
                </a:solidFill>
                <a:effectLst/>
                <a:uLnTx/>
                <a:uFillTx/>
                <a:latin typeface="Palatino Linotype" panose="02040502050505030304" pitchFamily="18" charset="0"/>
                <a:ea typeface="+mj-ea"/>
                <a:cs typeface="+mj-cs"/>
              </a:rPr>
              <a:t>Project Milestones</a:t>
            </a:r>
          </a:p>
          <a:p>
            <a:pPr marR="0" lvl="0" algn="l" defTabSz="914400" rtl="0" eaLnBrk="1" fontAlgn="auto" latinLnBrk="0" hangingPunct="1">
              <a:lnSpc>
                <a:spcPct val="90000"/>
              </a:lnSpc>
              <a:spcBef>
                <a:spcPct val="0"/>
              </a:spcBef>
              <a:spcAft>
                <a:spcPts val="0"/>
              </a:spcAft>
              <a:buClrTx/>
              <a:buSzTx/>
              <a:tabLst/>
              <a:defRPr/>
            </a:pPr>
            <a:endParaRPr kumimoji="0" lang="en-GB" sz="2000" b="1" i="0" u="none" strike="noStrike" kern="1200" cap="none" spc="0" normalizeH="0" baseline="0" noProof="0" dirty="0">
              <a:ln>
                <a:noFill/>
              </a:ln>
              <a:solidFill>
                <a:srgbClr val="0070C0"/>
              </a:solidFill>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solidFill>
                  <a:srgbClr val="004ACD"/>
                </a:solidFill>
                <a:latin typeface="Palatino Linotype" panose="02040502050505030304" pitchFamily="18" charset="0"/>
                <a:ea typeface="+mj-ea"/>
                <a:cs typeface="+mj-cs"/>
              </a:rPr>
              <a:t>Oct.2019 </a:t>
            </a:r>
            <a:r>
              <a:rPr lang="en-GB" sz="1600" b="1" dirty="0">
                <a:latin typeface="Palatino Linotype" panose="02040502050505030304" pitchFamily="18" charset="0"/>
                <a:ea typeface="+mj-ea"/>
                <a:cs typeface="+mj-cs"/>
              </a:rPr>
              <a:t>– </a:t>
            </a:r>
            <a:r>
              <a:rPr lang="en-GB" sz="1600" b="1" dirty="0" err="1">
                <a:latin typeface="Palatino Linotype" panose="02040502050505030304" pitchFamily="18" charset="0"/>
                <a:ea typeface="+mj-ea"/>
                <a:cs typeface="+mj-cs"/>
              </a:rPr>
              <a:t>Progr</a:t>
            </a:r>
            <a:r>
              <a:rPr lang="en-GB" sz="1600" b="1" dirty="0">
                <a:latin typeface="Palatino Linotype" panose="02040502050505030304" pitchFamily="18" charset="0"/>
                <a:ea typeface="+mj-ea"/>
                <a:cs typeface="+mj-cs"/>
              </a:rPr>
              <a:t>. Meeting Perugia: CDR ready</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solidFill>
                  <a:srgbClr val="004ACD"/>
                </a:solidFill>
                <a:latin typeface="Palatino Linotype" panose="02040502050505030304" pitchFamily="18" charset="0"/>
                <a:ea typeface="+mj-ea"/>
                <a:cs typeface="+mj-cs"/>
              </a:rPr>
              <a:t>Jan. 2020 </a:t>
            </a:r>
            <a:r>
              <a:rPr lang="en-GB" sz="1600" b="1" dirty="0">
                <a:latin typeface="Palatino Linotype" panose="02040502050505030304" pitchFamily="18" charset="0"/>
                <a:ea typeface="+mj-ea"/>
                <a:cs typeface="+mj-cs"/>
              </a:rPr>
              <a:t>– official start of the project in the frame of INFN-CSN3</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solidFill>
                  <a:srgbClr val="004ACD"/>
                </a:solidFill>
                <a:latin typeface="Palatino Linotype" panose="02040502050505030304" pitchFamily="18" charset="0"/>
                <a:ea typeface="+mj-ea"/>
                <a:cs typeface="+mj-cs"/>
              </a:rPr>
              <a:t>Mar—Jun. 2020</a:t>
            </a:r>
            <a:r>
              <a:rPr lang="en-GB" sz="1600" b="1" dirty="0">
                <a:latin typeface="Palatino Linotype" panose="02040502050505030304" pitchFamily="18" charset="0"/>
                <a:ea typeface="+mj-ea"/>
                <a:cs typeface="+mj-cs"/>
              </a:rPr>
              <a:t>: TDR release from 3.0 to 5.0. PBS, WBS, RBS done</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solidFill>
                  <a:srgbClr val="004ACD"/>
                </a:solidFill>
                <a:latin typeface="Palatino Linotype" panose="02040502050505030304" pitchFamily="18" charset="0"/>
                <a:ea typeface="+mj-ea"/>
                <a:cs typeface="+mj-cs"/>
              </a:rPr>
              <a:t>Sept. 2020</a:t>
            </a:r>
            <a:r>
              <a:rPr lang="en-GB" sz="1600" b="1" dirty="0">
                <a:latin typeface="Palatino Linotype" panose="02040502050505030304" pitchFamily="18" charset="0"/>
                <a:ea typeface="+mj-ea"/>
                <a:cs typeface="+mj-cs"/>
              </a:rPr>
              <a:t>: CSN3 allocates 400k€: start of procurement phase for (RF system + X-ray camera, Trap)</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solidFill>
                  <a:srgbClr val="004ACD"/>
                </a:solidFill>
                <a:latin typeface="Palatino Linotype" panose="02040502050505030304" pitchFamily="18" charset="0"/>
                <a:ea typeface="+mj-ea"/>
                <a:cs typeface="+mj-cs"/>
              </a:rPr>
              <a:t>Nov. 2020: </a:t>
            </a:r>
            <a:r>
              <a:rPr lang="en-GB" sz="1600" b="1" dirty="0">
                <a:latin typeface="Palatino Linotype" panose="02040502050505030304" pitchFamily="18" charset="0"/>
                <a:ea typeface="+mj-ea"/>
                <a:cs typeface="+mj-cs"/>
              </a:rPr>
              <a:t>start interplay of PANDORA with DTT – Divertor Tokamak Test</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solidFill>
                  <a:srgbClr val="004ACD"/>
                </a:solidFill>
                <a:latin typeface="Palatino Linotype" panose="02040502050505030304" pitchFamily="18" charset="0"/>
                <a:ea typeface="+mj-ea"/>
                <a:cs typeface="+mj-cs"/>
              </a:rPr>
              <a:t>Jan.2021</a:t>
            </a:r>
            <a:r>
              <a:rPr lang="en-GB" sz="1600" b="1" dirty="0">
                <a:latin typeface="Palatino Linotype" panose="02040502050505030304" pitchFamily="18" charset="0"/>
                <a:ea typeface="+mj-ea"/>
                <a:cs typeface="+mj-cs"/>
              </a:rPr>
              <a:t>: start </a:t>
            </a:r>
            <a:r>
              <a:rPr lang="en-GB" sz="1600" b="1" dirty="0" err="1">
                <a:latin typeface="Palatino Linotype" panose="02040502050505030304" pitchFamily="18" charset="0"/>
                <a:ea typeface="+mj-ea"/>
                <a:cs typeface="+mj-cs"/>
              </a:rPr>
              <a:t>adm.</a:t>
            </a:r>
            <a:r>
              <a:rPr lang="en-GB" sz="1600" b="1" dirty="0">
                <a:latin typeface="Palatino Linotype" panose="02040502050505030304" pitchFamily="18" charset="0"/>
                <a:ea typeface="+mj-ea"/>
                <a:cs typeface="+mj-cs"/>
              </a:rPr>
              <a:t> process for Trap </a:t>
            </a:r>
            <a:r>
              <a:rPr lang="en-GB" sz="1600" b="1" dirty="0" err="1">
                <a:latin typeface="Palatino Linotype" panose="02040502050505030304" pitchFamily="18" charset="0"/>
                <a:ea typeface="+mj-ea"/>
                <a:cs typeface="+mj-cs"/>
              </a:rPr>
              <a:t>procur</a:t>
            </a:r>
            <a:r>
              <a:rPr lang="en-GB" sz="1600" b="1" dirty="0">
                <a:latin typeface="Palatino Linotype" panose="02040502050505030304" pitchFamily="18" charset="0"/>
                <a:ea typeface="+mj-ea"/>
                <a:cs typeface="+mj-cs"/>
              </a:rPr>
              <a:t>.</a:t>
            </a:r>
          </a:p>
          <a:p>
            <a:pPr marL="571500" lvl="0" indent="-571500">
              <a:lnSpc>
                <a:spcPct val="90000"/>
              </a:lnSpc>
              <a:spcBef>
                <a:spcPct val="0"/>
              </a:spcBef>
              <a:buFont typeface="Arial" panose="020B0604020202020204" pitchFamily="34" charset="0"/>
              <a:buChar char="•"/>
              <a:defRPr/>
            </a:pPr>
            <a:r>
              <a:rPr lang="en-GB" sz="1600" b="1" dirty="0">
                <a:solidFill>
                  <a:srgbClr val="004ACD"/>
                </a:solidFill>
                <a:latin typeface="Palatino Linotype" panose="02040502050505030304" pitchFamily="18" charset="0"/>
              </a:rPr>
              <a:t>+ </a:t>
            </a:r>
            <a:r>
              <a:rPr lang="en-GB" sz="1600" b="1" dirty="0">
                <a:latin typeface="Palatino Linotype" panose="02040502050505030304" pitchFamily="18" charset="0"/>
              </a:rPr>
              <a:t>submission of n.2 PRIN grants, not funded but some good eval. –&gt; ready for next applications</a:t>
            </a:r>
            <a:endParaRPr lang="en-GB" sz="1600" b="1" dirty="0">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solidFill>
                  <a:srgbClr val="004ACD"/>
                </a:solidFill>
                <a:latin typeface="Palatino Linotype" panose="02040502050505030304" pitchFamily="18" charset="0"/>
                <a:ea typeface="+mj-ea"/>
                <a:cs typeface="+mj-cs"/>
              </a:rPr>
              <a:t>May 2021</a:t>
            </a:r>
            <a:r>
              <a:rPr lang="en-GB" sz="1600" b="1" dirty="0">
                <a:latin typeface="Palatino Linotype" panose="02040502050505030304" pitchFamily="18" charset="0"/>
                <a:ea typeface="+mj-ea"/>
                <a:cs typeface="+mj-cs"/>
              </a:rPr>
              <a:t>: CSN3 approves final release of TDR</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solidFill>
                  <a:srgbClr val="004ACD"/>
                </a:solidFill>
                <a:latin typeface="Palatino Linotype" panose="02040502050505030304" pitchFamily="18" charset="0"/>
                <a:ea typeface="+mj-ea"/>
                <a:cs typeface="+mj-cs"/>
              </a:rPr>
              <a:t>Oct 2021</a:t>
            </a:r>
            <a:r>
              <a:rPr lang="en-GB" sz="1600" b="1" dirty="0">
                <a:latin typeface="Palatino Linotype" panose="02040502050505030304" pitchFamily="18" charset="0"/>
                <a:ea typeface="+mj-ea"/>
                <a:cs typeface="+mj-cs"/>
              </a:rPr>
              <a:t>: Coll. Agreement PANDORA &amp; GAMMA signed</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600" b="1" dirty="0">
                <a:solidFill>
                  <a:srgbClr val="004ACD"/>
                </a:solidFill>
                <a:latin typeface="Palatino Linotype" panose="02040502050505030304" pitchFamily="18" charset="0"/>
                <a:ea typeface="+mj-ea"/>
                <a:cs typeface="+mj-cs"/>
              </a:rPr>
              <a:t>Sept. 2021</a:t>
            </a:r>
            <a:r>
              <a:rPr lang="en-GB" sz="1600" b="1" dirty="0">
                <a:latin typeface="Palatino Linotype" panose="02040502050505030304" pitchFamily="18" charset="0"/>
                <a:ea typeface="+mj-ea"/>
                <a:cs typeface="+mj-cs"/>
              </a:rPr>
              <a:t>: CSN3 allocates around 1 M€ for supporting Trap construction</a:t>
            </a: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1600" b="1" i="0" u="none" strike="noStrike" kern="1200" cap="none" spc="0" normalizeH="0" baseline="0" noProof="0" dirty="0">
              <a:ln>
                <a:noFill/>
              </a:ln>
              <a:effectLst/>
              <a:uLnTx/>
              <a:uFillTx/>
              <a:latin typeface="Palatino Linotype" panose="02040502050505030304" pitchFamily="18" charset="0"/>
              <a:ea typeface="+mj-ea"/>
              <a:cs typeface="+mj-cs"/>
            </a:endParaRPr>
          </a:p>
          <a:p>
            <a:pPr marR="0" lvl="0" algn="l" defTabSz="914400" rtl="0" eaLnBrk="1" fontAlgn="auto" latinLnBrk="0" hangingPunct="1">
              <a:lnSpc>
                <a:spcPct val="90000"/>
              </a:lnSpc>
              <a:spcBef>
                <a:spcPct val="0"/>
              </a:spcBef>
              <a:spcAft>
                <a:spcPts val="0"/>
              </a:spcAft>
              <a:buClrTx/>
              <a:buSzTx/>
              <a:tabLst/>
              <a:defRPr/>
            </a:pPr>
            <a:endParaRPr lang="en-GB" sz="1600" b="1" dirty="0">
              <a:latin typeface="Palatino Linotype" panose="02040502050505030304" pitchFamily="18" charset="0"/>
              <a:ea typeface="+mj-ea"/>
              <a:cs typeface="+mj-cs"/>
            </a:endParaRPr>
          </a:p>
          <a:p>
            <a:pPr marR="0" lvl="0" algn="l" defTabSz="914400" rtl="0" eaLnBrk="1" fontAlgn="auto" latinLnBrk="0" hangingPunct="1">
              <a:lnSpc>
                <a:spcPct val="90000"/>
              </a:lnSpc>
              <a:spcBef>
                <a:spcPct val="0"/>
              </a:spcBef>
              <a:spcAft>
                <a:spcPts val="0"/>
              </a:spcAft>
              <a:buClrTx/>
              <a:buSzTx/>
              <a:tabLst/>
              <a:defRPr/>
            </a:pPr>
            <a:endParaRPr lang="en-GB" sz="1600" b="1" dirty="0">
              <a:latin typeface="Palatino Linotype" panose="02040502050505030304" pitchFamily="18" charset="0"/>
              <a:ea typeface="+mj-ea"/>
              <a:cs typeface="+mj-cs"/>
            </a:endParaRPr>
          </a:p>
        </p:txBody>
      </p:sp>
      <p:sp>
        <p:nvSpPr>
          <p:cNvPr id="2" name="AutoShape 2">
            <a:extLst>
              <a:ext uri="{FF2B5EF4-FFF2-40B4-BE49-F238E27FC236}">
                <a16:creationId xmlns:a16="http://schemas.microsoft.com/office/drawing/2014/main" id="{DAFDFD18-E2FC-8C42-9BF0-9D08E3EA818D}"/>
              </a:ext>
            </a:extLst>
          </p:cNvPr>
          <p:cNvSpPr>
            <a:spLocks noChangeAspect="1" noChangeArrowheads="1"/>
          </p:cNvSpPr>
          <p:nvPr/>
        </p:nvSpPr>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CasellaDiTesto 5">
            <a:extLst>
              <a:ext uri="{FF2B5EF4-FFF2-40B4-BE49-F238E27FC236}">
                <a16:creationId xmlns:a16="http://schemas.microsoft.com/office/drawing/2014/main" id="{5F291EC0-D155-1448-8D3E-D350B6AB41B7}"/>
              </a:ext>
            </a:extLst>
          </p:cNvPr>
          <p:cNvSpPr txBox="1"/>
          <p:nvPr/>
        </p:nvSpPr>
        <p:spPr>
          <a:xfrm>
            <a:off x="9192344" y="3701146"/>
            <a:ext cx="2160240" cy="1477328"/>
          </a:xfrm>
          <a:prstGeom prst="rect">
            <a:avLst/>
          </a:prstGeom>
          <a:noFill/>
        </p:spPr>
        <p:txBody>
          <a:bodyPr wrap="square" lIns="91440" tIns="45720" rIns="91440" bIns="45720" rtlCol="0" anchor="t">
            <a:spAutoFit/>
          </a:bodyPr>
          <a:lstStyle/>
          <a:p>
            <a:r>
              <a:rPr lang="en-GB" dirty="0"/>
              <a:t>Meeting agenda reflects more or less main </a:t>
            </a:r>
            <a:r>
              <a:rPr lang="en-GB"/>
              <a:t>subprojects</a:t>
            </a:r>
            <a:r>
              <a:rPr lang="en-GB" dirty="0"/>
              <a:t> and PBS structure</a:t>
            </a:r>
          </a:p>
        </p:txBody>
      </p:sp>
      <p:sp>
        <p:nvSpPr>
          <p:cNvPr id="3" name="CasellaDiTesto 2">
            <a:extLst>
              <a:ext uri="{FF2B5EF4-FFF2-40B4-BE49-F238E27FC236}">
                <a16:creationId xmlns:a16="http://schemas.microsoft.com/office/drawing/2014/main" id="{8E47FC26-4E4E-CF4C-9EDC-FB3BC7BB9866}"/>
              </a:ext>
            </a:extLst>
          </p:cNvPr>
          <p:cNvSpPr txBox="1"/>
          <p:nvPr/>
        </p:nvSpPr>
        <p:spPr>
          <a:xfrm>
            <a:off x="4963561" y="1052736"/>
            <a:ext cx="772399" cy="276999"/>
          </a:xfrm>
          <a:prstGeom prst="rect">
            <a:avLst/>
          </a:prstGeom>
          <a:noFill/>
        </p:spPr>
        <p:txBody>
          <a:bodyPr wrap="square" rtlCol="0">
            <a:spAutoFit/>
          </a:bodyPr>
          <a:lstStyle/>
          <a:p>
            <a:r>
              <a:rPr lang="en-GB" sz="1200" b="1" dirty="0">
                <a:solidFill>
                  <a:srgbClr val="004ACD"/>
                </a:solidFill>
              </a:rPr>
              <a:t>chair</a:t>
            </a:r>
          </a:p>
        </p:txBody>
      </p:sp>
    </p:spTree>
    <p:custDataLst>
      <p:tags r:id="rId1"/>
    </p:custDataLst>
    <p:extLst>
      <p:ext uri="{BB962C8B-B14F-4D97-AF65-F5344CB8AC3E}">
        <p14:creationId xmlns:p14="http://schemas.microsoft.com/office/powerpoint/2010/main" val="1430617338"/>
      </p:ext>
    </p:extLst>
  </p:cSld>
  <p:clrMapOvr>
    <a:masterClrMapping/>
  </p:clrMapOvr>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A73B2E6-D094-5B4A-84DA-CD36B544D357}"/>
              </a:ext>
            </a:extLst>
          </p:cNvPr>
          <p:cNvSpPr>
            <a:spLocks noGrp="1"/>
          </p:cNvSpPr>
          <p:nvPr>
            <p:ph type="sldNum" sz="quarter" idx="12"/>
          </p:nvPr>
        </p:nvSpPr>
        <p:spPr/>
        <p:txBody>
          <a:bodyPr/>
          <a:lstStyle/>
          <a:p>
            <a:fld id="{825A1364-9D83-4D37-A282-5E5560CE45FB}" type="slidenum">
              <a:rPr lang="it-IT" smtClean="0"/>
              <a:pPr/>
              <a:t>4</a:t>
            </a:fld>
            <a:endParaRPr lang="it-IT"/>
          </a:p>
        </p:txBody>
      </p:sp>
      <p:pic>
        <p:nvPicPr>
          <p:cNvPr id="6" name="Immagine 5">
            <a:extLst>
              <a:ext uri="{FF2B5EF4-FFF2-40B4-BE49-F238E27FC236}">
                <a16:creationId xmlns:a16="http://schemas.microsoft.com/office/drawing/2014/main" id="{54929C5C-1F1F-1A47-84B9-A5461500E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8" y="332656"/>
            <a:ext cx="4715373" cy="6672848"/>
          </a:xfrm>
          <a:prstGeom prst="rect">
            <a:avLst/>
          </a:prstGeom>
        </p:spPr>
      </p:pic>
      <p:sp>
        <p:nvSpPr>
          <p:cNvPr id="7" name="CasellaDiTesto 6">
            <a:extLst>
              <a:ext uri="{FF2B5EF4-FFF2-40B4-BE49-F238E27FC236}">
                <a16:creationId xmlns:a16="http://schemas.microsoft.com/office/drawing/2014/main" id="{87D20218-FCB2-E04B-B685-771B2A98FF66}"/>
              </a:ext>
            </a:extLst>
          </p:cNvPr>
          <p:cNvSpPr txBox="1"/>
          <p:nvPr/>
        </p:nvSpPr>
        <p:spPr>
          <a:xfrm>
            <a:off x="-13882" y="-49976"/>
            <a:ext cx="5832647" cy="369332"/>
          </a:xfrm>
          <a:prstGeom prst="rect">
            <a:avLst/>
          </a:prstGeom>
          <a:noFill/>
        </p:spPr>
        <p:txBody>
          <a:bodyPr wrap="square">
            <a:spAutoFit/>
          </a:bodyPr>
          <a:lstStyle/>
          <a:p>
            <a:r>
              <a:rPr lang="it-IT" dirty="0" err="1">
                <a:solidFill>
                  <a:schemeClr val="bg1"/>
                </a:solidFill>
                <a:latin typeface="Calibri" panose="020F0502020204030204" pitchFamily="34" charset="0"/>
                <a:cs typeface="Calibri" panose="020F0502020204030204" pitchFamily="34" charset="0"/>
              </a:rPr>
              <a:t>Final</a:t>
            </a:r>
            <a:r>
              <a:rPr lang="it-IT" dirty="0">
                <a:solidFill>
                  <a:schemeClr val="bg1"/>
                </a:solidFill>
                <a:latin typeface="Calibri" panose="020F0502020204030204" pitchFamily="34" charset="0"/>
                <a:cs typeface="Calibri" panose="020F0502020204030204" pitchFamily="34" charset="0"/>
              </a:rPr>
              <a:t> TDR release: render </a:t>
            </a:r>
            <a:r>
              <a:rPr lang="it-IT" dirty="0" err="1">
                <a:solidFill>
                  <a:schemeClr val="bg1"/>
                </a:solidFill>
                <a:latin typeface="Calibri" panose="020F0502020204030204" pitchFamily="34" charset="0"/>
                <a:cs typeface="Calibri" panose="020F0502020204030204" pitchFamily="34" charset="0"/>
              </a:rPr>
              <a:t>view</a:t>
            </a:r>
            <a:r>
              <a:rPr lang="it-IT" dirty="0">
                <a:solidFill>
                  <a:schemeClr val="bg1"/>
                </a:solidFill>
                <a:latin typeface="Calibri" panose="020F0502020204030204" pitchFamily="34" charset="0"/>
                <a:cs typeface="Calibri" panose="020F0502020204030204" pitchFamily="34" charset="0"/>
              </a:rPr>
              <a:t> of the setup</a:t>
            </a:r>
          </a:p>
        </p:txBody>
      </p:sp>
      <p:sp>
        <p:nvSpPr>
          <p:cNvPr id="8" name="CasellaDiTesto 7">
            <a:extLst>
              <a:ext uri="{FF2B5EF4-FFF2-40B4-BE49-F238E27FC236}">
                <a16:creationId xmlns:a16="http://schemas.microsoft.com/office/drawing/2014/main" id="{F3359969-88E3-7049-8D6C-D1D6ABE96DEA}"/>
              </a:ext>
            </a:extLst>
          </p:cNvPr>
          <p:cNvSpPr txBox="1"/>
          <p:nvPr/>
        </p:nvSpPr>
        <p:spPr>
          <a:xfrm>
            <a:off x="4782912" y="714071"/>
            <a:ext cx="7001720" cy="4862870"/>
          </a:xfrm>
          <a:prstGeom prst="rect">
            <a:avLst/>
          </a:prstGeom>
          <a:noFill/>
        </p:spPr>
        <p:txBody>
          <a:bodyPr wrap="square" lIns="91440" tIns="45720" rIns="91440" bIns="45720" rtlCol="0" anchor="t">
            <a:spAutoFit/>
          </a:bodyPr>
          <a:lstStyle/>
          <a:p>
            <a:r>
              <a:rPr lang="en-GB" sz="2000" b="1" dirty="0"/>
              <a:t>The approved TDR is a 214 pages document including:</a:t>
            </a:r>
          </a:p>
          <a:p>
            <a:endParaRPr lang="en-GB" dirty="0"/>
          </a:p>
          <a:p>
            <a:pPr marL="285750" indent="-285750">
              <a:buFont typeface="Arial" panose="020B0604020202020204" pitchFamily="34" charset="0"/>
              <a:buChar char="•"/>
            </a:pPr>
            <a:r>
              <a:rPr lang="en-GB" b="1" dirty="0">
                <a:solidFill>
                  <a:schemeClr val="accent2"/>
                </a:solidFill>
              </a:rPr>
              <a:t>The executive summary </a:t>
            </a:r>
            <a:r>
              <a:rPr lang="en-GB" dirty="0"/>
              <a:t>(Goals and physics cases, Team and Partners, PBS - </a:t>
            </a:r>
            <a:r>
              <a:rPr lang="en-GB" dirty="0" err="1"/>
              <a:t>Proj</a:t>
            </a:r>
            <a:r>
              <a:rPr lang="en-GB" dirty="0"/>
              <a:t>. Breakdown Structure)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solidFill>
                  <a:srgbClr val="007033"/>
                </a:solidFill>
              </a:rPr>
              <a:t>The detailed description</a:t>
            </a:r>
            <a:r>
              <a:rPr lang="en-GB" dirty="0"/>
              <a:t>, including:</a:t>
            </a:r>
          </a:p>
          <a:p>
            <a:pPr marL="742950" lvl="1" indent="-285750">
              <a:buFont typeface="Courier New" panose="02070309020205020404" pitchFamily="49" charset="0"/>
              <a:buChar char="o"/>
            </a:pPr>
            <a:r>
              <a:rPr lang="en-GB" dirty="0"/>
              <a:t>List of potential physics cases and shortlist of 3-cases (</a:t>
            </a:r>
            <a:r>
              <a:rPr lang="en-GB" baseline="30000" dirty="0"/>
              <a:t>94</a:t>
            </a:r>
            <a:r>
              <a:rPr lang="en-GB" dirty="0"/>
              <a:t>Nb, </a:t>
            </a:r>
            <a:r>
              <a:rPr lang="en-GB" baseline="30000" dirty="0"/>
              <a:t>176</a:t>
            </a:r>
            <a:r>
              <a:rPr lang="en-GB" dirty="0"/>
              <a:t>Lu, </a:t>
            </a:r>
            <a:r>
              <a:rPr lang="en-GB" baseline="30000" dirty="0"/>
              <a:t>134</a:t>
            </a:r>
            <a:r>
              <a:rPr lang="en-GB" dirty="0"/>
              <a:t>Cs) with motivations</a:t>
            </a:r>
          </a:p>
          <a:p>
            <a:pPr marL="742950" lvl="1" indent="-285750">
              <a:buFont typeface="Courier New" panose="02070309020205020404" pitchFamily="49" charset="0"/>
              <a:buChar char="o"/>
            </a:pPr>
            <a:r>
              <a:rPr lang="en-GB" dirty="0"/>
              <a:t>Experimental procedure and main items description (Trap, Detectors, Diagnostics)</a:t>
            </a:r>
          </a:p>
          <a:p>
            <a:pPr marL="742950" lvl="1" indent="-285750">
              <a:buFont typeface="Courier New" panose="02070309020205020404" pitchFamily="49" charset="0"/>
              <a:buChar char="o"/>
            </a:pPr>
            <a:r>
              <a:rPr lang="en-GB" dirty="0"/>
              <a:t>Risk Assessment and Decision Strategy</a:t>
            </a:r>
          </a:p>
          <a:p>
            <a:endParaRPr lang="en-GB" dirty="0"/>
          </a:p>
          <a:p>
            <a:pPr marL="285750" indent="-285750">
              <a:buFont typeface="Arial" panose="020B0604020202020204" pitchFamily="34" charset="0"/>
              <a:buChar char="•"/>
            </a:pPr>
            <a:r>
              <a:rPr lang="en-GB" b="1" dirty="0">
                <a:solidFill>
                  <a:srgbClr val="C00000"/>
                </a:solidFill>
              </a:rPr>
              <a:t>Annex A: </a:t>
            </a:r>
            <a:r>
              <a:rPr lang="en-GB" b="1" i="1" dirty="0"/>
              <a:t>Document of Requirements </a:t>
            </a:r>
            <a:r>
              <a:rPr lang="en-GB" dirty="0"/>
              <a:t>for the Magnetic Trap procurement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solidFill>
                  <a:srgbClr val="BC7014"/>
                </a:solidFill>
              </a:rPr>
              <a:t>Annex B: </a:t>
            </a:r>
            <a:r>
              <a:rPr lang="en-GB" dirty="0"/>
              <a:t>Diagnostics tools and report of the feasibility study</a:t>
            </a:r>
          </a:p>
        </p:txBody>
      </p:sp>
      <p:sp>
        <p:nvSpPr>
          <p:cNvPr id="9" name="CasellaDiTesto 8">
            <a:extLst>
              <a:ext uri="{FF2B5EF4-FFF2-40B4-BE49-F238E27FC236}">
                <a16:creationId xmlns:a16="http://schemas.microsoft.com/office/drawing/2014/main" id="{48DB56D2-0BA3-1846-A50B-C5C710C15EBA}"/>
              </a:ext>
            </a:extLst>
          </p:cNvPr>
          <p:cNvSpPr txBox="1"/>
          <p:nvPr/>
        </p:nvSpPr>
        <p:spPr>
          <a:xfrm>
            <a:off x="4916065" y="5851541"/>
            <a:ext cx="5739752" cy="584775"/>
          </a:xfrm>
          <a:prstGeom prst="rect">
            <a:avLst/>
          </a:prstGeom>
          <a:solidFill>
            <a:srgbClr val="F9DB7F"/>
          </a:solidFill>
        </p:spPr>
        <p:txBody>
          <a:bodyPr wrap="square" rtlCol="0">
            <a:spAutoFit/>
          </a:bodyPr>
          <a:lstStyle/>
          <a:p>
            <a:r>
              <a:rPr lang="en-GB" sz="1600" dirty="0"/>
              <a:t>Proposal: let’s publish the TDR on EPJ-Plus </a:t>
            </a:r>
            <a:r>
              <a:rPr lang="en-GB" sz="1600" dirty="0">
                <a:sym typeface="Wingdings" pitchFamily="2" charset="2"/>
              </a:rPr>
              <a:t> to be discussed during Round Table</a:t>
            </a:r>
            <a:endParaRPr lang="en-GB" sz="1600" dirty="0"/>
          </a:p>
        </p:txBody>
      </p:sp>
      <p:sp>
        <p:nvSpPr>
          <p:cNvPr id="14" name="CasellaDiTesto 13">
            <a:extLst>
              <a:ext uri="{FF2B5EF4-FFF2-40B4-BE49-F238E27FC236}">
                <a16:creationId xmlns:a16="http://schemas.microsoft.com/office/drawing/2014/main" id="{CE33205D-A7AB-D64E-AD26-B395F019CFBF}"/>
              </a:ext>
            </a:extLst>
          </p:cNvPr>
          <p:cNvSpPr txBox="1"/>
          <p:nvPr/>
        </p:nvSpPr>
        <p:spPr>
          <a:xfrm>
            <a:off x="6285869" y="24983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dirty="0">
                <a:solidFill>
                  <a:schemeClr val="bg1"/>
                </a:solidFill>
                <a:latin typeface="Calibri" panose="020F0502020204030204" pitchFamily="34" charset="0"/>
                <a:cs typeface="Calibri" panose="020F0502020204030204" pitchFamily="34" charset="0"/>
              </a:rPr>
              <a:t>David Mascali - PANDORA Collaboration Meeting – 16-17 </a:t>
            </a:r>
            <a:r>
              <a:rPr lang="it-IT" sz="1100" b="1" i="1" dirty="0" err="1">
                <a:solidFill>
                  <a:schemeClr val="bg1"/>
                </a:solidFill>
                <a:latin typeface="Calibri" panose="020F0502020204030204" pitchFamily="34" charset="0"/>
                <a:cs typeface="Calibri" panose="020F0502020204030204" pitchFamily="34" charset="0"/>
              </a:rPr>
              <a:t>Dec</a:t>
            </a:r>
            <a:r>
              <a:rPr lang="it-IT" sz="1100" b="1" i="1" dirty="0">
                <a:solidFill>
                  <a:schemeClr val="bg1"/>
                </a:solidFill>
                <a:latin typeface="Calibri" panose="020F0502020204030204" pitchFamily="34" charset="0"/>
                <a:cs typeface="Calibri" panose="020F0502020204030204" pitchFamily="34" charset="0"/>
              </a:rPr>
              <a:t> 2021</a:t>
            </a:r>
          </a:p>
        </p:txBody>
      </p:sp>
    </p:spTree>
    <p:extLst>
      <p:ext uri="{BB962C8B-B14F-4D97-AF65-F5344CB8AC3E}">
        <p14:creationId xmlns:p14="http://schemas.microsoft.com/office/powerpoint/2010/main" val="2636130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A53C37F-61D3-454B-9227-FBFD0CCBF1CB}"/>
              </a:ext>
            </a:extLst>
          </p:cNvPr>
          <p:cNvSpPr>
            <a:spLocks noGrp="1"/>
          </p:cNvSpPr>
          <p:nvPr>
            <p:ph type="sldNum" sz="quarter" idx="12"/>
          </p:nvPr>
        </p:nvSpPr>
        <p:spPr/>
        <p:txBody>
          <a:bodyPr/>
          <a:lstStyle/>
          <a:p>
            <a:fld id="{825A1364-9D83-4D37-A282-5E5560CE45FB}" type="slidenum">
              <a:rPr lang="it-IT" smtClean="0"/>
              <a:pPr/>
              <a:t>5</a:t>
            </a:fld>
            <a:endParaRPr lang="it-IT"/>
          </a:p>
        </p:txBody>
      </p:sp>
      <p:pic>
        <p:nvPicPr>
          <p:cNvPr id="5" name="Picture 2">
            <a:extLst>
              <a:ext uri="{FF2B5EF4-FFF2-40B4-BE49-F238E27FC236}">
                <a16:creationId xmlns:a16="http://schemas.microsoft.com/office/drawing/2014/main" id="{EB82D280-3E3E-D44E-91FC-5683043F05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86" y="595239"/>
            <a:ext cx="6317210" cy="401142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giocatore, palla, gioco, aria&#10;&#10;Descrizione generata automaticamente">
            <a:extLst>
              <a:ext uri="{FF2B5EF4-FFF2-40B4-BE49-F238E27FC236}">
                <a16:creationId xmlns:a16="http://schemas.microsoft.com/office/drawing/2014/main" id="{CC0546B8-6157-834D-83C6-DB33366521F8}"/>
              </a:ext>
            </a:extLst>
          </p:cNvPr>
          <p:cNvPicPr/>
          <p:nvPr/>
        </p:nvPicPr>
        <p:blipFill rotWithShape="1">
          <a:blip r:embed="rId3"/>
          <a:srcRect l="11111"/>
          <a:stretch/>
        </p:blipFill>
        <p:spPr>
          <a:xfrm>
            <a:off x="2976768" y="4606667"/>
            <a:ext cx="3854945" cy="2146719"/>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28B56AF4-52F9-5046-8DFE-1CE03CB26F7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785340" y="1378961"/>
            <a:ext cx="6410084" cy="4503081"/>
          </a:xfrm>
          <a:prstGeom prst="rect">
            <a:avLst/>
          </a:prstGeom>
        </p:spPr>
      </p:pic>
      <p:cxnSp>
        <p:nvCxnSpPr>
          <p:cNvPr id="11" name="Connettore 1 10">
            <a:extLst>
              <a:ext uri="{FF2B5EF4-FFF2-40B4-BE49-F238E27FC236}">
                <a16:creationId xmlns:a16="http://schemas.microsoft.com/office/drawing/2014/main" id="{8FBE4ACA-C9EB-9D40-81D5-54D13BEC0ED4}"/>
              </a:ext>
            </a:extLst>
          </p:cNvPr>
          <p:cNvCxnSpPr>
            <a:cxnSpLocks/>
          </p:cNvCxnSpPr>
          <p:nvPr/>
        </p:nvCxnSpPr>
        <p:spPr>
          <a:xfrm>
            <a:off x="2711624" y="3140968"/>
            <a:ext cx="265144" cy="1465699"/>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Connettore 1 12">
            <a:extLst>
              <a:ext uri="{FF2B5EF4-FFF2-40B4-BE49-F238E27FC236}">
                <a16:creationId xmlns:a16="http://schemas.microsoft.com/office/drawing/2014/main" id="{BA78734B-003E-DB45-A0A9-CB63F2C81D21}"/>
              </a:ext>
            </a:extLst>
          </p:cNvPr>
          <p:cNvCxnSpPr>
            <a:cxnSpLocks/>
          </p:cNvCxnSpPr>
          <p:nvPr/>
        </p:nvCxnSpPr>
        <p:spPr>
          <a:xfrm>
            <a:off x="4223792" y="2924944"/>
            <a:ext cx="2607921" cy="1656183"/>
          </a:xfrm>
          <a:prstGeom prst="line">
            <a:avLst/>
          </a:prstGeom>
        </p:spPr>
        <p:style>
          <a:lnRef idx="1">
            <a:schemeClr val="accent2"/>
          </a:lnRef>
          <a:fillRef idx="0">
            <a:schemeClr val="accent2"/>
          </a:fillRef>
          <a:effectRef idx="0">
            <a:schemeClr val="accent2"/>
          </a:effectRef>
          <a:fontRef idx="minor">
            <a:schemeClr val="tx1"/>
          </a:fontRef>
        </p:style>
      </p:cxnSp>
      <p:pic>
        <p:nvPicPr>
          <p:cNvPr id="16" name="Immagine 15">
            <a:extLst>
              <a:ext uri="{FF2B5EF4-FFF2-40B4-BE49-F238E27FC236}">
                <a16:creationId xmlns:a16="http://schemas.microsoft.com/office/drawing/2014/main" id="{72B280EF-34B7-ED4F-AA33-8F7AC15CA0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17" name="Gruppo 16">
            <a:extLst>
              <a:ext uri="{FF2B5EF4-FFF2-40B4-BE49-F238E27FC236}">
                <a16:creationId xmlns:a16="http://schemas.microsoft.com/office/drawing/2014/main" id="{BA1000C4-B5C4-934E-A4B3-7261708C6370}"/>
              </a:ext>
            </a:extLst>
          </p:cNvPr>
          <p:cNvGrpSpPr/>
          <p:nvPr/>
        </p:nvGrpSpPr>
        <p:grpSpPr>
          <a:xfrm>
            <a:off x="10055196" y="6100590"/>
            <a:ext cx="916413" cy="409784"/>
            <a:chOff x="9930480" y="51515"/>
            <a:chExt cx="871600" cy="389746"/>
          </a:xfrm>
        </p:grpSpPr>
        <p:sp>
          <p:nvSpPr>
            <p:cNvPr id="18" name="Rettangolo 17">
              <a:extLst>
                <a:ext uri="{FF2B5EF4-FFF2-40B4-BE49-F238E27FC236}">
                  <a16:creationId xmlns:a16="http://schemas.microsoft.com/office/drawing/2014/main" id="{325B53A7-3B4C-BB44-BDD0-8AE4C40E307A}"/>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descr="Immagine che contiene cibo, segnale&#10;&#10;Descrizione generata automaticamente">
              <a:extLst>
                <a:ext uri="{FF2B5EF4-FFF2-40B4-BE49-F238E27FC236}">
                  <a16:creationId xmlns:a16="http://schemas.microsoft.com/office/drawing/2014/main" id="{67CBCBAC-2F48-5A49-87F3-B36D38BAD7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20" name="CasellaDiTesto 19">
            <a:extLst>
              <a:ext uri="{FF2B5EF4-FFF2-40B4-BE49-F238E27FC236}">
                <a16:creationId xmlns:a16="http://schemas.microsoft.com/office/drawing/2014/main" id="{6F5E6DAF-3675-1F44-81A0-38C91D723400}"/>
              </a:ext>
            </a:extLst>
          </p:cNvPr>
          <p:cNvSpPr txBox="1"/>
          <p:nvPr/>
        </p:nvSpPr>
        <p:spPr>
          <a:xfrm>
            <a:off x="6285869" y="24983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dirty="0">
                <a:solidFill>
                  <a:schemeClr val="bg1"/>
                </a:solidFill>
                <a:latin typeface="Calibri" panose="020F0502020204030204" pitchFamily="34" charset="0"/>
                <a:cs typeface="Calibri" panose="020F0502020204030204" pitchFamily="34" charset="0"/>
              </a:rPr>
              <a:t>David Mascali - PANDORA Collaboration Meeting – 16-17 </a:t>
            </a:r>
            <a:r>
              <a:rPr lang="it-IT" sz="1100" b="1" i="1" dirty="0" err="1">
                <a:solidFill>
                  <a:schemeClr val="bg1"/>
                </a:solidFill>
                <a:latin typeface="Calibri" panose="020F0502020204030204" pitchFamily="34" charset="0"/>
                <a:cs typeface="Calibri" panose="020F0502020204030204" pitchFamily="34" charset="0"/>
              </a:rPr>
              <a:t>Dec</a:t>
            </a:r>
            <a:r>
              <a:rPr lang="it-IT" sz="1100" b="1" i="1" dirty="0">
                <a:solidFill>
                  <a:schemeClr val="bg1"/>
                </a:solidFill>
                <a:latin typeface="Calibri" panose="020F0502020204030204" pitchFamily="34" charset="0"/>
                <a:cs typeface="Calibri" panose="020F0502020204030204" pitchFamily="34" charset="0"/>
              </a:rPr>
              <a:t> 2021</a:t>
            </a:r>
          </a:p>
        </p:txBody>
      </p:sp>
      <p:sp>
        <p:nvSpPr>
          <p:cNvPr id="21" name="CasellaDiTesto 20">
            <a:extLst>
              <a:ext uri="{FF2B5EF4-FFF2-40B4-BE49-F238E27FC236}">
                <a16:creationId xmlns:a16="http://schemas.microsoft.com/office/drawing/2014/main" id="{9CB47CC9-D422-F143-8F83-9B036EF6012F}"/>
              </a:ext>
            </a:extLst>
          </p:cNvPr>
          <p:cNvSpPr txBox="1"/>
          <p:nvPr/>
        </p:nvSpPr>
        <p:spPr>
          <a:xfrm>
            <a:off x="-13882" y="-49976"/>
            <a:ext cx="5832647" cy="369332"/>
          </a:xfrm>
          <a:prstGeom prst="rect">
            <a:avLst/>
          </a:prstGeom>
          <a:noFill/>
        </p:spPr>
        <p:txBody>
          <a:bodyPr wrap="square">
            <a:spAutoFit/>
          </a:bodyPr>
          <a:lstStyle/>
          <a:p>
            <a:r>
              <a:rPr lang="it-IT" dirty="0" err="1">
                <a:solidFill>
                  <a:schemeClr val="bg1"/>
                </a:solidFill>
                <a:latin typeface="Calibri" panose="020F0502020204030204" pitchFamily="34" charset="0"/>
                <a:cs typeface="Calibri" panose="020F0502020204030204" pitchFamily="34" charset="0"/>
              </a:rPr>
              <a:t>Final</a:t>
            </a:r>
            <a:r>
              <a:rPr lang="it-IT" dirty="0">
                <a:solidFill>
                  <a:schemeClr val="bg1"/>
                </a:solidFill>
                <a:latin typeface="Calibri" panose="020F0502020204030204" pitchFamily="34" charset="0"/>
                <a:cs typeface="Calibri" panose="020F0502020204030204" pitchFamily="34" charset="0"/>
              </a:rPr>
              <a:t> TDR release: render </a:t>
            </a:r>
            <a:r>
              <a:rPr lang="it-IT" dirty="0" err="1">
                <a:solidFill>
                  <a:schemeClr val="bg1"/>
                </a:solidFill>
                <a:latin typeface="Calibri" panose="020F0502020204030204" pitchFamily="34" charset="0"/>
                <a:cs typeface="Calibri" panose="020F0502020204030204" pitchFamily="34" charset="0"/>
              </a:rPr>
              <a:t>view</a:t>
            </a:r>
            <a:r>
              <a:rPr lang="it-IT" dirty="0">
                <a:solidFill>
                  <a:schemeClr val="bg1"/>
                </a:solidFill>
                <a:latin typeface="Calibri" panose="020F0502020204030204" pitchFamily="34" charset="0"/>
                <a:cs typeface="Calibri" panose="020F0502020204030204" pitchFamily="34" charset="0"/>
              </a:rPr>
              <a:t> of the setup</a:t>
            </a:r>
          </a:p>
        </p:txBody>
      </p:sp>
    </p:spTree>
    <p:extLst>
      <p:ext uri="{BB962C8B-B14F-4D97-AF65-F5344CB8AC3E}">
        <p14:creationId xmlns:p14="http://schemas.microsoft.com/office/powerpoint/2010/main" val="1868981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C9727C5-9EFF-7F47-A7A8-8AEAD28F95F4}"/>
              </a:ext>
            </a:extLst>
          </p:cNvPr>
          <p:cNvSpPr>
            <a:spLocks noGrp="1"/>
          </p:cNvSpPr>
          <p:nvPr>
            <p:ph type="sldNum" sz="quarter" idx="12"/>
          </p:nvPr>
        </p:nvSpPr>
        <p:spPr/>
        <p:txBody>
          <a:bodyPr/>
          <a:lstStyle/>
          <a:p>
            <a:fld id="{825A1364-9D83-4D37-A282-5E5560CE45FB}" type="slidenum">
              <a:rPr lang="it-IT" smtClean="0"/>
              <a:pPr/>
              <a:t>6</a:t>
            </a:fld>
            <a:endParaRPr lang="it-IT"/>
          </a:p>
        </p:txBody>
      </p:sp>
      <p:sp>
        <p:nvSpPr>
          <p:cNvPr id="6" name="CasellaDiTesto 5">
            <a:extLst>
              <a:ext uri="{FF2B5EF4-FFF2-40B4-BE49-F238E27FC236}">
                <a16:creationId xmlns:a16="http://schemas.microsoft.com/office/drawing/2014/main" id="{90F9086E-FE91-5448-AB30-AAB2BF423BF2}"/>
              </a:ext>
            </a:extLst>
          </p:cNvPr>
          <p:cNvSpPr txBox="1"/>
          <p:nvPr/>
        </p:nvSpPr>
        <p:spPr>
          <a:xfrm>
            <a:off x="3071664" y="3138761"/>
            <a:ext cx="1800200"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k€</a:t>
            </a:r>
          </a:p>
        </p:txBody>
      </p:sp>
      <p:pic>
        <p:nvPicPr>
          <p:cNvPr id="8" name="Immagine 7" descr="Immagine che contiene tavolo&#10;&#10;Descrizione generata automaticamente">
            <a:extLst>
              <a:ext uri="{FF2B5EF4-FFF2-40B4-BE49-F238E27FC236}">
                <a16:creationId xmlns:a16="http://schemas.microsoft.com/office/drawing/2014/main" id="{7C7B144E-50A5-3448-B2DC-6CA21B854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764706"/>
            <a:ext cx="10126845" cy="2875902"/>
          </a:xfrm>
          <a:prstGeom prst="rect">
            <a:avLst/>
          </a:prstGeom>
        </p:spPr>
      </p:pic>
      <p:sp>
        <p:nvSpPr>
          <p:cNvPr id="9" name="Rettangolo 8">
            <a:extLst>
              <a:ext uri="{FF2B5EF4-FFF2-40B4-BE49-F238E27FC236}">
                <a16:creationId xmlns:a16="http://schemas.microsoft.com/office/drawing/2014/main" id="{AD9FEC1A-3C73-B94D-9989-9E3161C1506A}"/>
              </a:ext>
            </a:extLst>
          </p:cNvPr>
          <p:cNvSpPr/>
          <p:nvPr/>
        </p:nvSpPr>
        <p:spPr>
          <a:xfrm>
            <a:off x="3215680" y="764705"/>
            <a:ext cx="4464494" cy="213816"/>
          </a:xfrm>
          <a:prstGeom prst="rect">
            <a:avLst/>
          </a:prstGeom>
          <a:solidFill>
            <a:srgbClr val="007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Already funded</a:t>
            </a:r>
          </a:p>
        </p:txBody>
      </p:sp>
      <p:sp>
        <p:nvSpPr>
          <p:cNvPr id="10" name="Rettangolo 9">
            <a:extLst>
              <a:ext uri="{FF2B5EF4-FFF2-40B4-BE49-F238E27FC236}">
                <a16:creationId xmlns:a16="http://schemas.microsoft.com/office/drawing/2014/main" id="{41D08AF3-8687-3E44-9BBC-9F189F6C08F1}"/>
              </a:ext>
            </a:extLst>
          </p:cNvPr>
          <p:cNvSpPr/>
          <p:nvPr/>
        </p:nvSpPr>
        <p:spPr>
          <a:xfrm>
            <a:off x="7680175" y="764704"/>
            <a:ext cx="2782030" cy="2138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expected</a:t>
            </a:r>
          </a:p>
        </p:txBody>
      </p:sp>
      <p:sp>
        <p:nvSpPr>
          <p:cNvPr id="11" name="CasellaDiTesto 10">
            <a:extLst>
              <a:ext uri="{FF2B5EF4-FFF2-40B4-BE49-F238E27FC236}">
                <a16:creationId xmlns:a16="http://schemas.microsoft.com/office/drawing/2014/main" id="{78CE87D9-1797-D646-870E-427F27E27213}"/>
              </a:ext>
            </a:extLst>
          </p:cNvPr>
          <p:cNvSpPr txBox="1"/>
          <p:nvPr/>
        </p:nvSpPr>
        <p:spPr>
          <a:xfrm>
            <a:off x="2639616" y="3186854"/>
            <a:ext cx="504056" cy="276999"/>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k€</a:t>
            </a:r>
          </a:p>
        </p:txBody>
      </p:sp>
      <p:sp>
        <p:nvSpPr>
          <p:cNvPr id="12" name="CasellaDiTesto 11">
            <a:extLst>
              <a:ext uri="{FF2B5EF4-FFF2-40B4-BE49-F238E27FC236}">
                <a16:creationId xmlns:a16="http://schemas.microsoft.com/office/drawing/2014/main" id="{69332FBB-FC51-0D49-8116-7DA213B14920}"/>
              </a:ext>
            </a:extLst>
          </p:cNvPr>
          <p:cNvSpPr txBox="1"/>
          <p:nvPr/>
        </p:nvSpPr>
        <p:spPr>
          <a:xfrm>
            <a:off x="-13882" y="-49976"/>
            <a:ext cx="5832647" cy="369332"/>
          </a:xfrm>
          <a:prstGeom prst="rect">
            <a:avLst/>
          </a:prstGeom>
          <a:noFill/>
        </p:spPr>
        <p:txBody>
          <a:bodyPr wrap="square">
            <a:spAutoFit/>
          </a:bodyPr>
          <a:lstStyle/>
          <a:p>
            <a:r>
              <a:rPr lang="it-IT" dirty="0">
                <a:solidFill>
                  <a:schemeClr val="bg1"/>
                </a:solidFill>
                <a:latin typeface="Calibri" panose="020F0502020204030204" pitchFamily="34" charset="0"/>
                <a:cs typeface="Calibri" panose="020F0502020204030204" pitchFamily="34" charset="0"/>
              </a:rPr>
              <a:t>Budget </a:t>
            </a:r>
            <a:r>
              <a:rPr lang="it-IT" dirty="0" err="1">
                <a:solidFill>
                  <a:schemeClr val="bg1"/>
                </a:solidFill>
                <a:latin typeface="Calibri" panose="020F0502020204030204" pitchFamily="34" charset="0"/>
                <a:cs typeface="Calibri" panose="020F0502020204030204" pitchFamily="34" charset="0"/>
              </a:rPr>
              <a:t>table</a:t>
            </a:r>
            <a:endParaRPr lang="it-IT" dirty="0">
              <a:solidFill>
                <a:schemeClr val="bg1"/>
              </a:solidFill>
              <a:latin typeface="Calibri" panose="020F0502020204030204" pitchFamily="34" charset="0"/>
              <a:cs typeface="Calibri" panose="020F0502020204030204" pitchFamily="34" charset="0"/>
            </a:endParaRPr>
          </a:p>
        </p:txBody>
      </p:sp>
      <p:sp>
        <p:nvSpPr>
          <p:cNvPr id="13" name="Rettangolo 12">
            <a:extLst>
              <a:ext uri="{FF2B5EF4-FFF2-40B4-BE49-F238E27FC236}">
                <a16:creationId xmlns:a16="http://schemas.microsoft.com/office/drawing/2014/main" id="{328DDB90-62D5-514E-99E6-A88726F9B9F8}"/>
              </a:ext>
            </a:extLst>
          </p:cNvPr>
          <p:cNvSpPr/>
          <p:nvPr/>
        </p:nvSpPr>
        <p:spPr>
          <a:xfrm>
            <a:off x="267462" y="2492898"/>
            <a:ext cx="3092234" cy="248606"/>
          </a:xfrm>
          <a:prstGeom prst="rect">
            <a:avLst/>
          </a:prstGeom>
          <a:noFill/>
          <a:ln w="28575">
            <a:solidFill>
              <a:srgbClr val="004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asellaDiTesto 13">
            <a:extLst>
              <a:ext uri="{FF2B5EF4-FFF2-40B4-BE49-F238E27FC236}">
                <a16:creationId xmlns:a16="http://schemas.microsoft.com/office/drawing/2014/main" id="{B406117D-55AC-1B4C-8635-EF0A853E1257}"/>
              </a:ext>
            </a:extLst>
          </p:cNvPr>
          <p:cNvSpPr txBox="1"/>
          <p:nvPr/>
        </p:nvSpPr>
        <p:spPr>
          <a:xfrm>
            <a:off x="767408" y="3870046"/>
            <a:ext cx="2592288" cy="1200329"/>
          </a:xfrm>
          <a:prstGeom prst="rect">
            <a:avLst/>
          </a:prstGeom>
          <a:noFill/>
        </p:spPr>
        <p:txBody>
          <a:bodyPr wrap="square" rtlCol="0">
            <a:spAutoFit/>
          </a:bodyPr>
          <a:lstStyle/>
          <a:p>
            <a:r>
              <a:rPr lang="en-GB" dirty="0"/>
              <a:t>In-kind temporary (2022-2025) contribution from GAMMA collaboration</a:t>
            </a:r>
          </a:p>
        </p:txBody>
      </p:sp>
      <p:cxnSp>
        <p:nvCxnSpPr>
          <p:cNvPr id="16" name="Connettore 4 15">
            <a:extLst>
              <a:ext uri="{FF2B5EF4-FFF2-40B4-BE49-F238E27FC236}">
                <a16:creationId xmlns:a16="http://schemas.microsoft.com/office/drawing/2014/main" id="{A2423B4A-7A7B-B941-87CF-8ACF8718F3E3}"/>
              </a:ext>
            </a:extLst>
          </p:cNvPr>
          <p:cNvCxnSpPr>
            <a:cxnSpLocks/>
            <a:endCxn id="14" idx="1"/>
          </p:cNvCxnSpPr>
          <p:nvPr/>
        </p:nvCxnSpPr>
        <p:spPr>
          <a:xfrm rot="5400000">
            <a:off x="159584" y="3358328"/>
            <a:ext cx="1719708" cy="504059"/>
          </a:xfrm>
          <a:prstGeom prst="bentConnector4">
            <a:avLst>
              <a:gd name="adj1" fmla="val 32550"/>
              <a:gd name="adj2" fmla="val 145352"/>
            </a:avLst>
          </a:prstGeom>
          <a:ln w="28575">
            <a:solidFill>
              <a:srgbClr val="004ACD"/>
            </a:solidFill>
            <a:tailEnd type="triangle"/>
          </a:ln>
        </p:spPr>
        <p:style>
          <a:lnRef idx="1">
            <a:schemeClr val="accent1"/>
          </a:lnRef>
          <a:fillRef idx="0">
            <a:schemeClr val="accent1"/>
          </a:fillRef>
          <a:effectRef idx="0">
            <a:schemeClr val="accent1"/>
          </a:effectRef>
          <a:fontRef idx="minor">
            <a:schemeClr val="tx1"/>
          </a:fontRef>
        </p:style>
      </p:cxnSp>
      <p:pic>
        <p:nvPicPr>
          <p:cNvPr id="18" name="Immagine 17">
            <a:extLst>
              <a:ext uri="{FF2B5EF4-FFF2-40B4-BE49-F238E27FC236}">
                <a16:creationId xmlns:a16="http://schemas.microsoft.com/office/drawing/2014/main" id="{D2805265-8CF6-8D4C-9D80-4199E2E45969}"/>
              </a:ext>
            </a:extLst>
          </p:cNvPr>
          <p:cNvPicPr>
            <a:picLocks noChangeAspect="1"/>
          </p:cNvPicPr>
          <p:nvPr/>
        </p:nvPicPr>
        <p:blipFill>
          <a:blip r:embed="rId4"/>
          <a:stretch>
            <a:fillRect/>
          </a:stretch>
        </p:blipFill>
        <p:spPr>
          <a:xfrm>
            <a:off x="3286875" y="3641752"/>
            <a:ext cx="3456383" cy="3092553"/>
          </a:xfrm>
          <a:prstGeom prst="rect">
            <a:avLst/>
          </a:prstGeom>
          <a:ln>
            <a:noFill/>
          </a:ln>
          <a:effectLst>
            <a:outerShdw blurRad="292100" dist="139700" dir="2700000" algn="tl" rotWithShape="0">
              <a:srgbClr val="333333">
                <a:alpha val="65000"/>
              </a:srgbClr>
            </a:outerShdw>
          </a:effectLst>
        </p:spPr>
      </p:pic>
      <p:sp>
        <p:nvSpPr>
          <p:cNvPr id="22" name="CasellaDiTesto 21">
            <a:extLst>
              <a:ext uri="{FF2B5EF4-FFF2-40B4-BE49-F238E27FC236}">
                <a16:creationId xmlns:a16="http://schemas.microsoft.com/office/drawing/2014/main" id="{3FAB446A-6F6F-DA4B-9A10-4877460866BD}"/>
              </a:ext>
            </a:extLst>
          </p:cNvPr>
          <p:cNvSpPr txBox="1"/>
          <p:nvPr/>
        </p:nvSpPr>
        <p:spPr>
          <a:xfrm>
            <a:off x="6285869" y="24983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dirty="0">
                <a:solidFill>
                  <a:schemeClr val="bg1"/>
                </a:solidFill>
                <a:latin typeface="Calibri" panose="020F0502020204030204" pitchFamily="34" charset="0"/>
                <a:cs typeface="Calibri" panose="020F0502020204030204" pitchFamily="34" charset="0"/>
              </a:rPr>
              <a:t>David Mascali - PANDORA Collaboration Meeting – 16-17 </a:t>
            </a:r>
            <a:r>
              <a:rPr lang="it-IT" sz="1100" b="1" i="1" dirty="0" err="1">
                <a:solidFill>
                  <a:schemeClr val="bg1"/>
                </a:solidFill>
                <a:latin typeface="Calibri" panose="020F0502020204030204" pitchFamily="34" charset="0"/>
                <a:cs typeface="Calibri" panose="020F0502020204030204" pitchFamily="34" charset="0"/>
              </a:rPr>
              <a:t>Dec</a:t>
            </a:r>
            <a:r>
              <a:rPr lang="it-IT" sz="1100" b="1" i="1" dirty="0">
                <a:solidFill>
                  <a:schemeClr val="bg1"/>
                </a:solidFill>
                <a:latin typeface="Calibri" panose="020F0502020204030204" pitchFamily="34" charset="0"/>
                <a:cs typeface="Calibri" panose="020F0502020204030204" pitchFamily="34" charset="0"/>
              </a:rPr>
              <a:t> 2021</a:t>
            </a:r>
          </a:p>
        </p:txBody>
      </p:sp>
      <p:sp>
        <p:nvSpPr>
          <p:cNvPr id="23" name="CasellaDiTesto 22">
            <a:extLst>
              <a:ext uri="{FF2B5EF4-FFF2-40B4-BE49-F238E27FC236}">
                <a16:creationId xmlns:a16="http://schemas.microsoft.com/office/drawing/2014/main" id="{7B63B0BC-950E-1041-A75E-5A823A9AA396}"/>
              </a:ext>
            </a:extLst>
          </p:cNvPr>
          <p:cNvSpPr txBox="1"/>
          <p:nvPr/>
        </p:nvSpPr>
        <p:spPr>
          <a:xfrm>
            <a:off x="7344816" y="3741939"/>
            <a:ext cx="4871864" cy="3139321"/>
          </a:xfrm>
          <a:prstGeom prst="rect">
            <a:avLst/>
          </a:prstGeom>
          <a:solidFill>
            <a:srgbClr val="F9DB7F"/>
          </a:solidFill>
        </p:spPr>
        <p:txBody>
          <a:bodyPr wrap="square" rtlCol="0">
            <a:spAutoFit/>
          </a:bodyPr>
          <a:lstStyle/>
          <a:p>
            <a:pPr marL="285750" indent="-285750">
              <a:buFont typeface="Arial" panose="020B0604020202020204" pitchFamily="34" charset="0"/>
              <a:buChar char="•"/>
            </a:pPr>
            <a:r>
              <a:rPr lang="en-GB" dirty="0"/>
              <a:t>Diagnostics were supported by INFN during feasibility study (around 200 k€+80 k€ in 2020 </a:t>
            </a:r>
            <a:r>
              <a:rPr lang="en-GB" dirty="0">
                <a:sym typeface="Wingdings" pitchFamily="2" charset="2"/>
              </a:rPr>
              <a:t> X-ray camera</a:t>
            </a:r>
            <a:r>
              <a:rPr lang="en-GB" dirty="0"/>
              <a:t>)</a:t>
            </a:r>
          </a:p>
          <a:p>
            <a:pPr marL="285750" indent="-285750">
              <a:buFont typeface="Arial" panose="020B0604020202020204" pitchFamily="34" charset="0"/>
              <a:buChar char="•"/>
            </a:pPr>
            <a:r>
              <a:rPr lang="en-GB" dirty="0"/>
              <a:t>New diagnostics proposed by GANIL/CNRS </a:t>
            </a:r>
            <a:r>
              <a:rPr lang="en-GB" dirty="0">
                <a:sym typeface="Wingdings" pitchFamily="2" charset="2"/>
              </a:rPr>
              <a:t> Thomson Scattering</a:t>
            </a:r>
          </a:p>
          <a:p>
            <a:pPr marL="285750" indent="-285750">
              <a:buFont typeface="Arial" panose="020B0604020202020204" pitchFamily="34" charset="0"/>
              <a:buChar char="•"/>
            </a:pPr>
            <a:r>
              <a:rPr lang="en-GB" dirty="0">
                <a:sym typeface="Wingdings" pitchFamily="2" charset="2"/>
              </a:rPr>
              <a:t>GSI is already contributing with in-kind vaporization systems</a:t>
            </a:r>
          </a:p>
          <a:p>
            <a:pPr marL="285750" indent="-285750">
              <a:buFont typeface="Arial" panose="020B0604020202020204" pitchFamily="34" charset="0"/>
              <a:buChar char="•"/>
            </a:pPr>
            <a:r>
              <a:rPr lang="en-GB" dirty="0">
                <a:sym typeface="Wingdings" pitchFamily="2" charset="2"/>
              </a:rPr>
              <a:t>INAF in-kind contribution by SARG spectrometer (installed in 2019)</a:t>
            </a:r>
          </a:p>
          <a:p>
            <a:pPr marL="285750" indent="-285750">
              <a:buFont typeface="Arial" panose="020B0604020202020204" pitchFamily="34" charset="0"/>
              <a:buChar char="•"/>
            </a:pPr>
            <a:r>
              <a:rPr lang="en-GB" dirty="0">
                <a:sym typeface="Wingdings" pitchFamily="2" charset="2"/>
              </a:rPr>
              <a:t>ATOMKI made available the ECR lab setup for </a:t>
            </a:r>
            <a:r>
              <a:rPr lang="en-GB" dirty="0" err="1">
                <a:sym typeface="Wingdings" pitchFamily="2" charset="2"/>
              </a:rPr>
              <a:t>multidiagnostics</a:t>
            </a:r>
            <a:r>
              <a:rPr lang="en-GB" dirty="0">
                <a:sym typeface="Wingdings" pitchFamily="2" charset="2"/>
              </a:rPr>
              <a:t> experiments </a:t>
            </a:r>
            <a:endParaRPr lang="en-GB" dirty="0"/>
          </a:p>
        </p:txBody>
      </p:sp>
      <p:pic>
        <p:nvPicPr>
          <p:cNvPr id="27" name="Immagine 26">
            <a:extLst>
              <a:ext uri="{FF2B5EF4-FFF2-40B4-BE49-F238E27FC236}">
                <a16:creationId xmlns:a16="http://schemas.microsoft.com/office/drawing/2014/main" id="{C8F36481-F9C2-0249-BF4A-B34C4B212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103" y="5982125"/>
            <a:ext cx="1077838" cy="751036"/>
          </a:xfrm>
          <a:prstGeom prst="rect">
            <a:avLst/>
          </a:prstGeom>
        </p:spPr>
      </p:pic>
      <p:grpSp>
        <p:nvGrpSpPr>
          <p:cNvPr id="28" name="Gruppo 27">
            <a:extLst>
              <a:ext uri="{FF2B5EF4-FFF2-40B4-BE49-F238E27FC236}">
                <a16:creationId xmlns:a16="http://schemas.microsoft.com/office/drawing/2014/main" id="{1D7FA560-53B2-EB40-A861-4663F85733EB}"/>
              </a:ext>
            </a:extLst>
          </p:cNvPr>
          <p:cNvGrpSpPr/>
          <p:nvPr/>
        </p:nvGrpSpPr>
        <p:grpSpPr>
          <a:xfrm>
            <a:off x="118747" y="6011512"/>
            <a:ext cx="916413" cy="409784"/>
            <a:chOff x="9930480" y="51515"/>
            <a:chExt cx="871600" cy="389746"/>
          </a:xfrm>
        </p:grpSpPr>
        <p:sp>
          <p:nvSpPr>
            <p:cNvPr id="29" name="Rettangolo 28">
              <a:extLst>
                <a:ext uri="{FF2B5EF4-FFF2-40B4-BE49-F238E27FC236}">
                  <a16:creationId xmlns:a16="http://schemas.microsoft.com/office/drawing/2014/main" id="{00AE1D6D-C9F0-C94A-969B-E3C8D8E891E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 name="Immagine 29" descr="Immagine che contiene cibo, segnale&#10;&#10;Descrizione generata automaticamente">
              <a:extLst>
                <a:ext uri="{FF2B5EF4-FFF2-40B4-BE49-F238E27FC236}">
                  <a16:creationId xmlns:a16="http://schemas.microsoft.com/office/drawing/2014/main" id="{90DB7EE6-BC95-754A-95A8-9B2834E9F7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Tree>
    <p:extLst>
      <p:ext uri="{BB962C8B-B14F-4D97-AF65-F5344CB8AC3E}">
        <p14:creationId xmlns:p14="http://schemas.microsoft.com/office/powerpoint/2010/main" val="3180478250"/>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227B16-F6A7-A84B-9456-4F649788866F}"/>
              </a:ext>
            </a:extLst>
          </p:cNvPr>
          <p:cNvSpPr>
            <a:spLocks noGrp="1"/>
          </p:cNvSpPr>
          <p:nvPr>
            <p:ph type="title"/>
          </p:nvPr>
        </p:nvSpPr>
        <p:spPr>
          <a:xfrm>
            <a:off x="1104" y="491096"/>
            <a:ext cx="10972800" cy="1066800"/>
          </a:xfrm>
        </p:spPr>
        <p:txBody>
          <a:bodyPr>
            <a:normAutofit/>
          </a:bodyPr>
          <a:lstStyle/>
          <a:p>
            <a:r>
              <a:rPr lang="en-GB" sz="2800" b="1" dirty="0">
                <a:solidFill>
                  <a:srgbClr val="004ACD"/>
                </a:solidFill>
                <a:latin typeface="Georgia" panose="02040502050405020303" pitchFamily="18" charset="0"/>
              </a:rPr>
              <a:t>PANDORA Timescale – GANTT “master”</a:t>
            </a:r>
          </a:p>
        </p:txBody>
      </p:sp>
      <p:sp>
        <p:nvSpPr>
          <p:cNvPr id="4" name="Segnaposto numero diapositiva 3">
            <a:extLst>
              <a:ext uri="{FF2B5EF4-FFF2-40B4-BE49-F238E27FC236}">
                <a16:creationId xmlns:a16="http://schemas.microsoft.com/office/drawing/2014/main" id="{CCC708B1-AA3C-BD4B-94D9-12BDBB798917}"/>
              </a:ext>
            </a:extLst>
          </p:cNvPr>
          <p:cNvSpPr>
            <a:spLocks noGrp="1"/>
          </p:cNvSpPr>
          <p:nvPr>
            <p:ph type="sldNum" sz="quarter" idx="12"/>
          </p:nvPr>
        </p:nvSpPr>
        <p:spPr/>
        <p:txBody>
          <a:bodyPr/>
          <a:lstStyle/>
          <a:p>
            <a:fld id="{825A1364-9D83-4D37-A282-5E5560CE45FB}" type="slidenum">
              <a:rPr lang="it-IT" smtClean="0"/>
              <a:pPr/>
              <a:t>7</a:t>
            </a:fld>
            <a:endParaRPr lang="it-IT"/>
          </a:p>
        </p:txBody>
      </p:sp>
      <p:sp>
        <p:nvSpPr>
          <p:cNvPr id="6" name="Rettangolo 5">
            <a:extLst>
              <a:ext uri="{FF2B5EF4-FFF2-40B4-BE49-F238E27FC236}">
                <a16:creationId xmlns:a16="http://schemas.microsoft.com/office/drawing/2014/main" id="{C602F4F2-8066-E747-8D64-AAF098688DDF}"/>
              </a:ext>
            </a:extLst>
          </p:cNvPr>
          <p:cNvSpPr/>
          <p:nvPr/>
        </p:nvSpPr>
        <p:spPr>
          <a:xfrm>
            <a:off x="1825689" y="3155228"/>
            <a:ext cx="4464496" cy="360040"/>
          </a:xfrm>
          <a:prstGeom prst="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X-ray and </a:t>
            </a:r>
            <a:r>
              <a:rPr lang="en-GB" sz="1400" b="1" dirty="0" err="1"/>
              <a:t>interferopolarimetry</a:t>
            </a:r>
            <a:r>
              <a:rPr lang="en-GB" sz="1400" b="1" dirty="0"/>
              <a:t> upgrades</a:t>
            </a:r>
          </a:p>
        </p:txBody>
      </p:sp>
      <p:sp>
        <p:nvSpPr>
          <p:cNvPr id="7" name="Rettangolo 6">
            <a:extLst>
              <a:ext uri="{FF2B5EF4-FFF2-40B4-BE49-F238E27FC236}">
                <a16:creationId xmlns:a16="http://schemas.microsoft.com/office/drawing/2014/main" id="{6E91C287-EE1D-F646-BA47-107A6B6396DB}"/>
              </a:ext>
            </a:extLst>
          </p:cNvPr>
          <p:cNvSpPr/>
          <p:nvPr/>
        </p:nvSpPr>
        <p:spPr>
          <a:xfrm>
            <a:off x="1897697" y="3587276"/>
            <a:ext cx="4464496" cy="432048"/>
          </a:xfrm>
          <a:prstGeom prst="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OES </a:t>
            </a:r>
            <a:r>
              <a:rPr lang="en-GB" sz="1400" b="1" dirty="0">
                <a:sym typeface="Wingdings" pitchFamily="2" charset="2"/>
              </a:rPr>
              <a:t></a:t>
            </a:r>
            <a:r>
              <a:rPr lang="en-GB" sz="1400" b="1" dirty="0"/>
              <a:t> plasma opacity preliminary studies</a:t>
            </a:r>
          </a:p>
        </p:txBody>
      </p:sp>
      <p:sp>
        <p:nvSpPr>
          <p:cNvPr id="8" name="Rettangolo 7">
            <a:extLst>
              <a:ext uri="{FF2B5EF4-FFF2-40B4-BE49-F238E27FC236}">
                <a16:creationId xmlns:a16="http://schemas.microsoft.com/office/drawing/2014/main" id="{8D9AEB2B-F21E-284A-98D8-8E2B32A6B70F}"/>
              </a:ext>
            </a:extLst>
          </p:cNvPr>
          <p:cNvSpPr/>
          <p:nvPr/>
        </p:nvSpPr>
        <p:spPr>
          <a:xfrm>
            <a:off x="6197289" y="4019324"/>
            <a:ext cx="4464496"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GAMMA-PANDORA agreement: </a:t>
            </a:r>
          </a:p>
          <a:p>
            <a:pPr algn="ctr"/>
            <a:r>
              <a:rPr lang="en-GB" sz="1400" b="1" dirty="0">
                <a:solidFill>
                  <a:schemeClr val="tx1"/>
                </a:solidFill>
              </a:rPr>
              <a:t>HpGe det. @ LNS</a:t>
            </a:r>
          </a:p>
        </p:txBody>
      </p:sp>
      <p:sp>
        <p:nvSpPr>
          <p:cNvPr id="9" name="Rettangolo 8">
            <a:extLst>
              <a:ext uri="{FF2B5EF4-FFF2-40B4-BE49-F238E27FC236}">
                <a16:creationId xmlns:a16="http://schemas.microsoft.com/office/drawing/2014/main" id="{E11027C4-DE66-F14B-AA47-2AD9F70842C3}"/>
              </a:ext>
            </a:extLst>
          </p:cNvPr>
          <p:cNvSpPr/>
          <p:nvPr/>
        </p:nvSpPr>
        <p:spPr>
          <a:xfrm>
            <a:off x="394567" y="2687176"/>
            <a:ext cx="7263769" cy="4320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Trap’s design, procurement, installation and commissioning</a:t>
            </a:r>
          </a:p>
        </p:txBody>
      </p:sp>
      <p:sp>
        <p:nvSpPr>
          <p:cNvPr id="10" name="Rettangolo 9">
            <a:extLst>
              <a:ext uri="{FF2B5EF4-FFF2-40B4-BE49-F238E27FC236}">
                <a16:creationId xmlns:a16="http://schemas.microsoft.com/office/drawing/2014/main" id="{9F3195AA-BF69-764B-A062-3ABCEF07284C}"/>
              </a:ext>
            </a:extLst>
          </p:cNvPr>
          <p:cNvSpPr/>
          <p:nvPr/>
        </p:nvSpPr>
        <p:spPr>
          <a:xfrm>
            <a:off x="2401753" y="4451372"/>
            <a:ext cx="3795536" cy="4320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Space-time characterization of the whole EEDF</a:t>
            </a:r>
          </a:p>
        </p:txBody>
      </p:sp>
      <p:sp>
        <p:nvSpPr>
          <p:cNvPr id="11" name="Rettangolo 10">
            <a:extLst>
              <a:ext uri="{FF2B5EF4-FFF2-40B4-BE49-F238E27FC236}">
                <a16:creationId xmlns:a16="http://schemas.microsoft.com/office/drawing/2014/main" id="{4B333888-37DB-924D-8F0D-BAFF8EF75C7B}"/>
              </a:ext>
            </a:extLst>
          </p:cNvPr>
          <p:cNvSpPr/>
          <p:nvPr/>
        </p:nvSpPr>
        <p:spPr>
          <a:xfrm>
            <a:off x="7657638" y="4894306"/>
            <a:ext cx="1872208" cy="43204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PANDORA plasma characterization</a:t>
            </a:r>
          </a:p>
        </p:txBody>
      </p:sp>
      <p:sp>
        <p:nvSpPr>
          <p:cNvPr id="12" name="Rettangolo 11">
            <a:extLst>
              <a:ext uri="{FF2B5EF4-FFF2-40B4-BE49-F238E27FC236}">
                <a16:creationId xmlns:a16="http://schemas.microsoft.com/office/drawing/2014/main" id="{38B9F69E-1A97-564D-905D-CAFB2D95A9E5}"/>
              </a:ext>
            </a:extLst>
          </p:cNvPr>
          <p:cNvSpPr/>
          <p:nvPr/>
        </p:nvSpPr>
        <p:spPr>
          <a:xfrm>
            <a:off x="8306409" y="5326354"/>
            <a:ext cx="2355376" cy="4320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PANDORA Phase-1 experimental run</a:t>
            </a:r>
          </a:p>
        </p:txBody>
      </p:sp>
      <p:cxnSp>
        <p:nvCxnSpPr>
          <p:cNvPr id="14" name="Connettore 2 13">
            <a:extLst>
              <a:ext uri="{FF2B5EF4-FFF2-40B4-BE49-F238E27FC236}">
                <a16:creationId xmlns:a16="http://schemas.microsoft.com/office/drawing/2014/main" id="{1CFD7FF7-2EC9-694F-95E5-2230864FA12F}"/>
              </a:ext>
            </a:extLst>
          </p:cNvPr>
          <p:cNvCxnSpPr/>
          <p:nvPr/>
        </p:nvCxnSpPr>
        <p:spPr>
          <a:xfrm>
            <a:off x="394567" y="2435148"/>
            <a:ext cx="1050413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Segnaposto contenuto 15">
            <a:extLst>
              <a:ext uri="{FF2B5EF4-FFF2-40B4-BE49-F238E27FC236}">
                <a16:creationId xmlns:a16="http://schemas.microsoft.com/office/drawing/2014/main" id="{C31ABEC4-6542-FC45-BA85-680B84192AD7}"/>
              </a:ext>
            </a:extLst>
          </p:cNvPr>
          <p:cNvSpPr>
            <a:spLocks noGrp="1"/>
          </p:cNvSpPr>
          <p:nvPr>
            <p:ph idx="1"/>
          </p:nvPr>
        </p:nvSpPr>
        <p:spPr>
          <a:xfrm>
            <a:off x="97497" y="1831636"/>
            <a:ext cx="11247040" cy="4325112"/>
          </a:xfrm>
        </p:spPr>
        <p:txBody>
          <a:bodyPr>
            <a:normAutofit/>
          </a:bodyPr>
          <a:lstStyle/>
          <a:p>
            <a:pPr marL="109728" indent="0">
              <a:buNone/>
            </a:pPr>
            <a:r>
              <a:rPr lang="en-GB" sz="2400" dirty="0"/>
              <a:t>2020          2021	         2022	       2023	      2024            2025</a:t>
            </a:r>
          </a:p>
        </p:txBody>
      </p:sp>
      <p:sp>
        <p:nvSpPr>
          <p:cNvPr id="17" name="Ovale 16">
            <a:extLst>
              <a:ext uri="{FF2B5EF4-FFF2-40B4-BE49-F238E27FC236}">
                <a16:creationId xmlns:a16="http://schemas.microsoft.com/office/drawing/2014/main" id="{D75CDF14-FDCB-574F-BEDC-E3DC30C6608A}"/>
              </a:ext>
            </a:extLst>
          </p:cNvPr>
          <p:cNvSpPr/>
          <p:nvPr/>
        </p:nvSpPr>
        <p:spPr>
          <a:xfrm>
            <a:off x="394567" y="2375325"/>
            <a:ext cx="134978" cy="131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BB6C57E1-83AF-DD47-8913-C88180F2A9C9}"/>
              </a:ext>
            </a:extLst>
          </p:cNvPr>
          <p:cNvSpPr/>
          <p:nvPr/>
        </p:nvSpPr>
        <p:spPr>
          <a:xfrm>
            <a:off x="1969705" y="2375325"/>
            <a:ext cx="134978" cy="131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9DED30D1-5FE2-354B-8369-244D54870AD8}"/>
              </a:ext>
            </a:extLst>
          </p:cNvPr>
          <p:cNvSpPr/>
          <p:nvPr/>
        </p:nvSpPr>
        <p:spPr>
          <a:xfrm>
            <a:off x="3697897" y="2363140"/>
            <a:ext cx="134978" cy="131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2EDF9396-1DE2-E549-A86B-0AC185F52DD0}"/>
              </a:ext>
            </a:extLst>
          </p:cNvPr>
          <p:cNvSpPr/>
          <p:nvPr/>
        </p:nvSpPr>
        <p:spPr>
          <a:xfrm>
            <a:off x="5435127" y="2363140"/>
            <a:ext cx="134978" cy="131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D089DD16-B1C5-6648-AED1-675518681FD1}"/>
              </a:ext>
            </a:extLst>
          </p:cNvPr>
          <p:cNvSpPr/>
          <p:nvPr/>
        </p:nvSpPr>
        <p:spPr>
          <a:xfrm>
            <a:off x="7307335" y="2363140"/>
            <a:ext cx="134978" cy="131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F9A6ED33-0CE5-124D-AEF5-AA75FA2AF762}"/>
              </a:ext>
            </a:extLst>
          </p:cNvPr>
          <p:cNvSpPr/>
          <p:nvPr/>
        </p:nvSpPr>
        <p:spPr>
          <a:xfrm>
            <a:off x="9035527" y="2363140"/>
            <a:ext cx="134978" cy="131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3" name="CasellaDiTesto 22">
            <a:extLst>
              <a:ext uri="{FF2B5EF4-FFF2-40B4-BE49-F238E27FC236}">
                <a16:creationId xmlns:a16="http://schemas.microsoft.com/office/drawing/2014/main" id="{F9606C3F-2DF1-D04C-ACA0-076258540A8B}"/>
              </a:ext>
            </a:extLst>
          </p:cNvPr>
          <p:cNvSpPr txBox="1"/>
          <p:nvPr/>
        </p:nvSpPr>
        <p:spPr>
          <a:xfrm>
            <a:off x="6285869" y="24983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dirty="0">
                <a:solidFill>
                  <a:schemeClr val="bg1"/>
                </a:solidFill>
                <a:latin typeface="Calibri" panose="020F0502020204030204" pitchFamily="34" charset="0"/>
                <a:cs typeface="Calibri" panose="020F0502020204030204" pitchFamily="34" charset="0"/>
              </a:rPr>
              <a:t>David Mascali - PANDORA Collaboration Meeting – 16-17 </a:t>
            </a:r>
            <a:r>
              <a:rPr lang="it-IT" sz="1100" b="1" i="1" dirty="0" err="1">
                <a:solidFill>
                  <a:schemeClr val="bg1"/>
                </a:solidFill>
                <a:latin typeface="Calibri" panose="020F0502020204030204" pitchFamily="34" charset="0"/>
                <a:cs typeface="Calibri" panose="020F0502020204030204" pitchFamily="34" charset="0"/>
              </a:rPr>
              <a:t>Dec</a:t>
            </a:r>
            <a:r>
              <a:rPr lang="it-IT" sz="1100" b="1" i="1" dirty="0">
                <a:solidFill>
                  <a:schemeClr val="bg1"/>
                </a:solidFill>
                <a:latin typeface="Calibri" panose="020F0502020204030204" pitchFamily="34" charset="0"/>
                <a:cs typeface="Calibri" panose="020F0502020204030204" pitchFamily="34" charset="0"/>
              </a:rPr>
              <a:t> 2021</a:t>
            </a:r>
          </a:p>
        </p:txBody>
      </p:sp>
      <p:pic>
        <p:nvPicPr>
          <p:cNvPr id="24" name="Immagine 23">
            <a:extLst>
              <a:ext uri="{FF2B5EF4-FFF2-40B4-BE49-F238E27FC236}">
                <a16:creationId xmlns:a16="http://schemas.microsoft.com/office/drawing/2014/main" id="{D1056F39-190F-B043-B8F6-3249A4C2F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5" name="Gruppo 24">
            <a:extLst>
              <a:ext uri="{FF2B5EF4-FFF2-40B4-BE49-F238E27FC236}">
                <a16:creationId xmlns:a16="http://schemas.microsoft.com/office/drawing/2014/main" id="{D6962C0C-A31C-584D-B177-46A804F57214}"/>
              </a:ext>
            </a:extLst>
          </p:cNvPr>
          <p:cNvGrpSpPr/>
          <p:nvPr/>
        </p:nvGrpSpPr>
        <p:grpSpPr>
          <a:xfrm>
            <a:off x="10055196" y="6100590"/>
            <a:ext cx="916413" cy="409784"/>
            <a:chOff x="9930480" y="51515"/>
            <a:chExt cx="871600" cy="389746"/>
          </a:xfrm>
        </p:grpSpPr>
        <p:sp>
          <p:nvSpPr>
            <p:cNvPr id="26" name="Rettangolo 25">
              <a:extLst>
                <a:ext uri="{FF2B5EF4-FFF2-40B4-BE49-F238E27FC236}">
                  <a16:creationId xmlns:a16="http://schemas.microsoft.com/office/drawing/2014/main" id="{DF433941-8325-0340-BBAA-0A48BE31AD2E}"/>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7" name="Immagine 26" descr="Immagine che contiene cibo, segnale&#10;&#10;Descrizione generata automaticamente">
              <a:extLst>
                <a:ext uri="{FF2B5EF4-FFF2-40B4-BE49-F238E27FC236}">
                  <a16:creationId xmlns:a16="http://schemas.microsoft.com/office/drawing/2014/main" id="{DDED609D-686C-C84F-BBE8-BB87A73A0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3" name="Freccia giù 2">
            <a:extLst>
              <a:ext uri="{FF2B5EF4-FFF2-40B4-BE49-F238E27FC236}">
                <a16:creationId xmlns:a16="http://schemas.microsoft.com/office/drawing/2014/main" id="{6513249B-2FE2-C546-8035-D6B41CB14A14}"/>
              </a:ext>
            </a:extLst>
          </p:cNvPr>
          <p:cNvSpPr/>
          <p:nvPr/>
        </p:nvSpPr>
        <p:spPr>
          <a:xfrm>
            <a:off x="3287688" y="1557896"/>
            <a:ext cx="266193" cy="64696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6957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C72831B-2DC3-9C49-A0A0-27943D084C59}"/>
              </a:ext>
            </a:extLst>
          </p:cNvPr>
          <p:cNvSpPr>
            <a:spLocks noGrp="1"/>
          </p:cNvSpPr>
          <p:nvPr>
            <p:ph type="sldNum" sz="quarter" idx="12"/>
          </p:nvPr>
        </p:nvSpPr>
        <p:spPr/>
        <p:txBody>
          <a:bodyPr/>
          <a:lstStyle/>
          <a:p>
            <a:fld id="{825A1364-9D83-4D37-A282-5E5560CE45FB}" type="slidenum">
              <a:rPr lang="it-IT" smtClean="0"/>
              <a:pPr/>
              <a:t>8</a:t>
            </a:fld>
            <a:endParaRPr lang="it-IT"/>
          </a:p>
        </p:txBody>
      </p:sp>
      <p:pic>
        <p:nvPicPr>
          <p:cNvPr id="5" name="Immagine 4">
            <a:extLst>
              <a:ext uri="{FF2B5EF4-FFF2-40B4-BE49-F238E27FC236}">
                <a16:creationId xmlns:a16="http://schemas.microsoft.com/office/drawing/2014/main" id="{2C0B7B5F-2A09-2242-8B7A-914F3695CFEE}"/>
              </a:ext>
            </a:extLst>
          </p:cNvPr>
          <p:cNvPicPr>
            <a:picLocks noChangeAspect="1"/>
          </p:cNvPicPr>
          <p:nvPr/>
        </p:nvPicPr>
        <p:blipFill>
          <a:blip r:embed="rId2"/>
          <a:stretch>
            <a:fillRect/>
          </a:stretch>
        </p:blipFill>
        <p:spPr>
          <a:xfrm>
            <a:off x="191344" y="85496"/>
            <a:ext cx="4725379" cy="6687007"/>
          </a:xfrm>
          <a:prstGeom prst="rect">
            <a:avLst/>
          </a:prstGeom>
        </p:spPr>
      </p:pic>
      <p:sp>
        <p:nvSpPr>
          <p:cNvPr id="6" name="CasellaDiTesto 5">
            <a:extLst>
              <a:ext uri="{FF2B5EF4-FFF2-40B4-BE49-F238E27FC236}">
                <a16:creationId xmlns:a16="http://schemas.microsoft.com/office/drawing/2014/main" id="{FA030998-88AA-3E43-B0F6-6327AE058825}"/>
              </a:ext>
            </a:extLst>
          </p:cNvPr>
          <p:cNvSpPr txBox="1"/>
          <p:nvPr/>
        </p:nvSpPr>
        <p:spPr>
          <a:xfrm>
            <a:off x="4916723" y="759014"/>
            <a:ext cx="6939917" cy="3416320"/>
          </a:xfrm>
          <a:prstGeom prst="rect">
            <a:avLst/>
          </a:prstGeom>
          <a:noFill/>
        </p:spPr>
        <p:txBody>
          <a:bodyPr wrap="square" rtlCol="0">
            <a:spAutoFit/>
          </a:bodyPr>
          <a:lstStyle/>
          <a:p>
            <a:r>
              <a:rPr lang="en-GB" dirty="0"/>
              <a:t>The Paper for MDPI-</a:t>
            </a:r>
            <a:r>
              <a:rPr lang="en-GB" b="1" i="1" dirty="0">
                <a:solidFill>
                  <a:srgbClr val="0070C0"/>
                </a:solidFill>
              </a:rPr>
              <a:t>universe </a:t>
            </a:r>
            <a:r>
              <a:rPr lang="en-GB" dirty="0"/>
              <a:t>has been submitted </a:t>
            </a:r>
          </a:p>
          <a:p>
            <a:r>
              <a:rPr lang="en-GB" dirty="0"/>
              <a:t>on December 5</a:t>
            </a:r>
            <a:r>
              <a:rPr lang="en-GB" baseline="30000" dirty="0"/>
              <a:t>th, </a:t>
            </a:r>
            <a:r>
              <a:rPr lang="en-GB" dirty="0"/>
              <a:t>2021</a:t>
            </a:r>
          </a:p>
          <a:p>
            <a:endParaRPr lang="en-GB" dirty="0"/>
          </a:p>
          <a:p>
            <a:r>
              <a:rPr lang="en-GB" dirty="0"/>
              <a:t>It includes 70 co-authors from 34 departments/laboratories in Italy and Europe</a:t>
            </a:r>
          </a:p>
          <a:p>
            <a:endParaRPr lang="en-GB" dirty="0"/>
          </a:p>
          <a:p>
            <a:r>
              <a:rPr lang="en-GB" dirty="0"/>
              <a:t>The paper reports about the overall design and experimental strategy, including physics cases, expected run durations, etc</a:t>
            </a:r>
          </a:p>
          <a:p>
            <a:endParaRPr lang="en-GB" dirty="0"/>
          </a:p>
          <a:p>
            <a:endParaRPr lang="en-GB" dirty="0"/>
          </a:p>
          <a:p>
            <a:endParaRPr lang="en-GB" dirty="0"/>
          </a:p>
          <a:p>
            <a:endParaRPr lang="en-GB" dirty="0"/>
          </a:p>
        </p:txBody>
      </p:sp>
      <p:sp>
        <p:nvSpPr>
          <p:cNvPr id="7" name="CasellaDiTesto 6">
            <a:extLst>
              <a:ext uri="{FF2B5EF4-FFF2-40B4-BE49-F238E27FC236}">
                <a16:creationId xmlns:a16="http://schemas.microsoft.com/office/drawing/2014/main" id="{C95A8787-E8D6-7640-B00B-D0195F5616FE}"/>
              </a:ext>
            </a:extLst>
          </p:cNvPr>
          <p:cNvSpPr txBox="1"/>
          <p:nvPr/>
        </p:nvSpPr>
        <p:spPr>
          <a:xfrm>
            <a:off x="5015880" y="3225393"/>
            <a:ext cx="6552728" cy="2800767"/>
          </a:xfrm>
          <a:prstGeom prst="rect">
            <a:avLst/>
          </a:prstGeom>
          <a:solidFill>
            <a:srgbClr val="9ECBDA"/>
          </a:solidFill>
        </p:spPr>
        <p:txBody>
          <a:bodyPr wrap="square" rtlCol="0">
            <a:spAutoFit/>
          </a:bodyPr>
          <a:lstStyle/>
          <a:p>
            <a:r>
              <a:rPr lang="en-GB" sz="1600" dirty="0"/>
              <a:t>PANDORA is an interdisciplinary project. Up to now, papers about theory, plasma, technology, etc. have been published by individuals or groups according to their own field</a:t>
            </a:r>
          </a:p>
          <a:p>
            <a:endParaRPr lang="en-GB" sz="1600" dirty="0"/>
          </a:p>
          <a:p>
            <a:r>
              <a:rPr lang="en-GB" sz="1600" dirty="0"/>
              <a:t>BUT…</a:t>
            </a:r>
          </a:p>
          <a:p>
            <a:endParaRPr lang="en-GB" sz="1600" dirty="0"/>
          </a:p>
          <a:p>
            <a:r>
              <a:rPr lang="en-GB" sz="1600" dirty="0"/>
              <a:t>The collaboration is now established (but still open to new inputs) and maybe it is the time to discuss a formal and shared publication policy </a:t>
            </a:r>
          </a:p>
          <a:p>
            <a:endParaRPr lang="en-GB" sz="1600" dirty="0"/>
          </a:p>
          <a:p>
            <a:r>
              <a:rPr lang="en-GB" sz="1600" dirty="0"/>
              <a:t>Project Board has elaborated a proposal --&gt; let’s discuss it together during the Round Table</a:t>
            </a:r>
          </a:p>
        </p:txBody>
      </p:sp>
      <p:sp>
        <p:nvSpPr>
          <p:cNvPr id="8" name="CasellaDiTesto 7">
            <a:extLst>
              <a:ext uri="{FF2B5EF4-FFF2-40B4-BE49-F238E27FC236}">
                <a16:creationId xmlns:a16="http://schemas.microsoft.com/office/drawing/2014/main" id="{CADD544D-1249-2349-AF2C-3AE3054FFBF3}"/>
              </a:ext>
            </a:extLst>
          </p:cNvPr>
          <p:cNvSpPr txBox="1"/>
          <p:nvPr/>
        </p:nvSpPr>
        <p:spPr>
          <a:xfrm>
            <a:off x="6285869" y="24983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dirty="0">
                <a:solidFill>
                  <a:schemeClr val="bg1"/>
                </a:solidFill>
                <a:latin typeface="Calibri" panose="020F0502020204030204" pitchFamily="34" charset="0"/>
                <a:cs typeface="Calibri" panose="020F0502020204030204" pitchFamily="34" charset="0"/>
              </a:rPr>
              <a:t>David Mascali - PANDORA Collaboration Meeting – 16-17 </a:t>
            </a:r>
            <a:r>
              <a:rPr lang="it-IT" sz="1100" b="1" i="1" dirty="0" err="1">
                <a:solidFill>
                  <a:schemeClr val="bg1"/>
                </a:solidFill>
                <a:latin typeface="Calibri" panose="020F0502020204030204" pitchFamily="34" charset="0"/>
                <a:cs typeface="Calibri" panose="020F0502020204030204" pitchFamily="34" charset="0"/>
              </a:rPr>
              <a:t>Dec</a:t>
            </a:r>
            <a:r>
              <a:rPr lang="it-IT" sz="1100" b="1" i="1" dirty="0">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3C1665E2-72E2-4545-B978-4AEFF1544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10" name="Gruppo 9">
            <a:extLst>
              <a:ext uri="{FF2B5EF4-FFF2-40B4-BE49-F238E27FC236}">
                <a16:creationId xmlns:a16="http://schemas.microsoft.com/office/drawing/2014/main" id="{804CC3E2-BFBA-4840-A4E8-A8DC2D4C6866}"/>
              </a:ext>
            </a:extLst>
          </p:cNvPr>
          <p:cNvGrpSpPr/>
          <p:nvPr/>
        </p:nvGrpSpPr>
        <p:grpSpPr>
          <a:xfrm>
            <a:off x="10055196" y="6100590"/>
            <a:ext cx="916413" cy="409784"/>
            <a:chOff x="9930480" y="51515"/>
            <a:chExt cx="871600" cy="389746"/>
          </a:xfrm>
        </p:grpSpPr>
        <p:sp>
          <p:nvSpPr>
            <p:cNvPr id="11" name="Rettangolo 10">
              <a:extLst>
                <a:ext uri="{FF2B5EF4-FFF2-40B4-BE49-F238E27FC236}">
                  <a16:creationId xmlns:a16="http://schemas.microsoft.com/office/drawing/2014/main" id="{60451BA6-06BC-8C4D-9747-88EE3BD54A5E}"/>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descr="Immagine che contiene cibo, segnale&#10;&#10;Descrizione generata automaticamente">
              <a:extLst>
                <a:ext uri="{FF2B5EF4-FFF2-40B4-BE49-F238E27FC236}">
                  <a16:creationId xmlns:a16="http://schemas.microsoft.com/office/drawing/2014/main" id="{E4245F98-6FA8-4744-BF48-E8DEB7DAEE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Tree>
    <p:extLst>
      <p:ext uri="{BB962C8B-B14F-4D97-AF65-F5344CB8AC3E}">
        <p14:creationId xmlns:p14="http://schemas.microsoft.com/office/powerpoint/2010/main" val="311967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6"/>
</p:tagLst>
</file>

<file path=ppt/tags/tag2.xml><?xml version="1.0" encoding="utf-8"?>
<p:tagLst xmlns:a="http://schemas.openxmlformats.org/drawingml/2006/main" xmlns:r="http://schemas.openxmlformats.org/officeDocument/2006/relationships" xmlns:p="http://schemas.openxmlformats.org/presentationml/2006/main">
  <p:tag name="TIMING" val="|18.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monto">
  <a:themeElements>
    <a:clrScheme name="Personalizzato 9">
      <a:dk1>
        <a:sysClr val="windowText" lastClr="000000"/>
      </a:dk1>
      <a:lt1>
        <a:srgbClr val="FFFFFF"/>
      </a:lt1>
      <a:dk2>
        <a:srgbClr val="000000"/>
      </a:dk2>
      <a:lt2>
        <a:srgbClr val="E9E5DC"/>
      </a:lt2>
      <a:accent1>
        <a:srgbClr val="D34817"/>
      </a:accent1>
      <a:accent2>
        <a:srgbClr val="0070C0"/>
      </a:accent2>
      <a:accent3>
        <a:srgbClr val="A28E6A"/>
      </a:accent3>
      <a:accent4>
        <a:srgbClr val="956251"/>
      </a:accent4>
      <a:accent5>
        <a:srgbClr val="918485"/>
      </a:accent5>
      <a:accent6>
        <a:srgbClr val="855D5D"/>
      </a:accent6>
      <a:hlink>
        <a:srgbClr val="CC9900"/>
      </a:hlink>
      <a:folHlink>
        <a:srgbClr val="96A9A9"/>
      </a:folHlink>
    </a:clrScheme>
    <a:fontScheme name="Tramont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amont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81208</TotalTime>
  <Words>1298</Words>
  <Application>Microsoft Macintosh PowerPoint</Application>
  <PresentationFormat>Widescreen</PresentationFormat>
  <Paragraphs>176</Paragraphs>
  <Slides>15</Slides>
  <Notes>4</Notes>
  <HiddenSlides>0</HiddenSlides>
  <MMClips>1</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15</vt:i4>
      </vt:variant>
    </vt:vector>
  </HeadingPairs>
  <TitlesOfParts>
    <vt:vector size="27" baseType="lpstr">
      <vt:lpstr>Arial</vt:lpstr>
      <vt:lpstr>Avenir Next LT Pro Light</vt:lpstr>
      <vt:lpstr>Calibri</vt:lpstr>
      <vt:lpstr>Calibri Light</vt:lpstr>
      <vt:lpstr>Courier New</vt:lpstr>
      <vt:lpstr>FreeSerif</vt:lpstr>
      <vt:lpstr>Georgia</vt:lpstr>
      <vt:lpstr>Palatino Linotype</vt:lpstr>
      <vt:lpstr>Trebuchet MS</vt:lpstr>
      <vt:lpstr>Wingdings 2</vt:lpstr>
      <vt:lpstr>Tramonto</vt:lpstr>
      <vt:lpstr>Tema di Office</vt:lpstr>
      <vt:lpstr>Intro &amp; Overview</vt:lpstr>
      <vt:lpstr>Presentazione standard di PowerPoint</vt:lpstr>
      <vt:lpstr>PANDORA main goal</vt:lpstr>
      <vt:lpstr>Presentazione standard di PowerPoint</vt:lpstr>
      <vt:lpstr>Presentazione standard di PowerPoint</vt:lpstr>
      <vt:lpstr>Presentazione standard di PowerPoint</vt:lpstr>
      <vt:lpstr>Presentazione standard di PowerPoint</vt:lpstr>
      <vt:lpstr>PANDORA Timescale – GANTT “master”</vt:lpstr>
      <vt:lpstr>Presentazione standard di PowerPoint</vt:lpstr>
      <vt:lpstr>Presentazione standard di PowerPoint</vt:lpstr>
      <vt:lpstr>Presentazione standard di PowerPoint</vt:lpstr>
      <vt:lpstr>Round Table possible topics</vt:lpstr>
      <vt:lpstr>Publication policy</vt:lpstr>
      <vt:lpstr>Presentazione standard di PowerPoint</vt:lpstr>
      <vt:lpstr>2022 Agenda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Windows User</dc:creator>
  <cp:lastModifiedBy>David Mascali</cp:lastModifiedBy>
  <cp:revision>1427</cp:revision>
  <dcterms:created xsi:type="dcterms:W3CDTF">2017-10-19T14:12:55Z</dcterms:created>
  <dcterms:modified xsi:type="dcterms:W3CDTF">2021-12-16T13:24:59Z</dcterms:modified>
</cp:coreProperties>
</file>