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09"/>
    <p:restoredTop sz="94719"/>
  </p:normalViewPr>
  <p:slideViewPr>
    <p:cSldViewPr snapToGrid="0" snapToObjects="1">
      <p:cViewPr varScale="1">
        <p:scale>
          <a:sx n="121" d="100"/>
          <a:sy n="121" d="100"/>
        </p:scale>
        <p:origin x="9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08:40:18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4856 24575,'4'-15'0,"1"-2"0,8-18 0,1-3 0,9-10 0,3-12 0,5-3 0,-3-19 0,-2 12 0,-5-4 0,-1 13 0,-5 11 0,-1-2 0,-5 15 0,5-4 0,-5 5 0,5-5 0,0-7 0,6-13 0,7-8 0,5-6 0,6-2-497,-4 1 497,15-3 0,-14 3 0,14-2 0,-15-5 0,10 2 0,-10-1 0,10 3 0,-11 10 0,0 0 0,-5 14 0,-7 1 0,6 7 0,-2-1 0,-1 0 0,-1 1 497,-4 4-497,4-3 0,-3-2 0,9-7 0,-9 0 0,10-11 0,-4 9 0,6-16 0,-2 10 0,8-17-578,-4 3 578,10-9 0,-10 3 0,10 0 0,-10 6 0,4-5 0,-11 6 0,-1 8-44,-1 0 44,-8 1 0,20-22 0,-22 15 0,17-14 0,-11 27 0,-5 6 0,7 2 0,-9 11 0,1 5 577,-3 7-577,-4 5 45,1 0-45,-5 4 0,4 2 0,-4 3 0,0 1 0,3-1 0,-3 1 0,1-5 0,2-1 0,-3 0 0,1-3 0,2 8 0,-3-9 0,4 9 0,4-15 0,-7 13 0,2-9 0,-3 12 0,-4-5 0,7 7 0,-6-6 0,5 7 0,-5 1 0,3-4 0,-1 3 0,-2-3 0,6-1 0,-6 1 0,6-1 0,-3-4 0,1 8 0,2-7 0,-6 11 0,2-3 0,-3 4 0,0 0 0,0 0 0,4-4 0,-4 3 0,7-7 0,-6 7 0,3-6 0,-1 2 0,1 0 0,0 1 0,-1 4 0,-3 0 0,4 3 0,-4 1 0,3 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08:40:48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24575,'0'11'0,"0"0"0,0 5 0,0 0 0,0-1 0,0 1 0,0 0 0,0-1 0,0 5 0,0-3 0,0 7 0,0-7 0,-3-1 0,2 7 0,-2-8 0,3 9 0,0-8 0,0 4 0,-3 1 0,-2 4 0,0-4 0,1-8 0,4-6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08:40:34.14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329 84 24575,'-3'-7'0,"-1"3"0,-3 1 0,3 0 0,-6 2 0,1-6 0,-3 6 0,1-2 0,4 0 0,0 2 0,0-2 0,0 3 0,0 0 0,-1 0 0,4-3 0,-6 2 0,2-2 0,-4 6 0,1-2 0,4 5 0,-1-5 0,1 5 0,0-2 0,0 0 0,0 0 0,3-1 0,0 1 0,-2 3 0,1 0 0,-3 1 0,1-4 0,3-1 0,0 0 0,1 1 0,0 3 0,2 1 0,-5-1 0,5 0 0,-2 0 0,0 0 0,2 1 0,-2-1 0,0 0 0,2 0 0,-2 0 0,3 1 0,0-1 0,0 0 0,-4 0 0,4 0 0,-4 0 0,4 1 0,0-1 0,4 0 0,-4 0 0,7 0 0,-7 1 0,7-1 0,-7 0 0,7-3 0,-7 2 0,7-2 0,-6 3 0,9-3 0,-9 3 0,9-3 0,-6 0 0,3 2 0,0-5 0,-3 5 0,3-5 0,-3 6 0,3-7 0,-3 7 0,2-6 0,2 2 0,0-3 0,6 0 0,-2 0 0,0 0 0,2 0 0,-2 0 0,3 0 0,-3 0 0,-1 0 0,-7-3 0,2 2 0,2-6 0,0 6 0,3-5 0,0 2 0,-3-4 0,2 4 0,-2 1 0,-1 0 0,-3-1 0,2 0 0,-2-2 0,0 2 0,2 0 0,-2-2 0,0 2 0,-1-3 0,0 3 0,-2-3 0,2 3 0,-3-3 0,0 0 0,0 0 0,0 0 0,3 3 0,-2-2 0,2 2 0,-3-3 0,3 3 0,-2-2 0,2 2 0,0-3 0,-2 0 0,2 0 0,-3 0 0,0-1 0,0 1 0,0 0 0,0 0 0,0 0 0,0 0 0,-3 0 0,2 0 0,-2 0 0,0 0 0,2 0 0,-2 0 0,0 0 0,2 0 0,-6-1 0,3 1 0,0-3 0,-2 2 0,2-3 0,-3 7 0,3-2 0,-2 5 0,5-6 0,-6 7 0,7-7 0,-11 3 0,6 0 0,-5 1 0,2 6 0,1-2 0,0 5 0,0-2 0,0 0 0,-1 2 0,4-2 0,1 7 0,0-2 0,-5 2 0,0-4 0,-3 1 0,4-1 0,0 4 0,-1-3 0,4 3 0,1-4 0,-4-3 0,2 2 0,-6-2 0,4 3 0,-4-3 0,6 3 0,-2-10 0,7 3 0,3-7 0,1 0 0,-7 6 0,1-1 0,-9 12 0,4-8 0,3 8 0,-3-6 0,9-3 0,3-2 0,7-6 0,12-2 0,-2-3 0,4 3 0,-10-2 0,-8 10 0,-12 2 0,-1 6 0,-6 1 0,0-1 0,-1 4 0,0-2 0,1-2 0,7 0 0,4-6 0,8-2 0,4-3 0,-1-3 0,0-1 0,-4 4 0,-3-2 0,-1 8 0,-10 3 0,2 11 0,-14-2 0,0 10 0,-2-11 0,-4 8 0,12-9 0,5-6 0,12-11 0,8-7 0,13-9 0,-2 4 0,13-11 0,-9 10 0,-4 4 0,-11 3 0,-9 14 0,-3-3 0,-11 12 0,-4 5 0,-16 6 0,3 0 0,-13 4 0,14-9 0,-9 4 0,22-9 0,0-5 0,17-12 0,1-1 0,8-9 0,4 5 0,-4-6 0,-1 10 0,-7 1 0,-1 8 0,-6 4 0,-1-1 0,0 0 0,-3-3 0,14-4 0,-2-8 0,15-5 0,1-3 0,4 0 0,-4 3 0,-16 12 0,-11 11 0,-21 12 0,-7 6 0,-8 1 0,7 4 0,-6-8 0,21 1 0,3-13 0,21-5 0,14-18 0,21-6 0,13-19 0,15 2 0,6-15 0,-4 14 0,-16-2 0,-56 35 0,-22 11 0,-38 26 0,10-6 0,-4 11 0,6-6 0,5-4 0,18-4 0,16-14 0,15-9 0,15-10 0,4-6 0,13-15 0,2 2 0,2-8 0,4 5 0,-15 8 0,-10 4 0,-11 15 0,-10 2 0,-1 6 0,4-10 0,-3 1 0,10-9 0,-6 4 0,-2 10 0,0-1 0,-2 13 0,10-10 0,1-2 0,8-11 0,-1 0 0,-3-3 0,-4 4 0,-5 10 0,-7 2 0,-3 11 0,-2 4 0,-3-4 0,4 0 0,4-5 0,1-3 0,3-8 0,7-1 0,1-10 0,4 3 0,3-6 0,-3 5 0,-4-2 0,-4 10 0,-12 2 0,0 11 0,-4 0 0,8 3 0,1 1 0,3-4 0,3-8 0,-3-8 0,7-8 0,-3-3 0,1-5 0,2 3 0,-7-7 0,4 11 0,-4-5 0,-7 6 0,-2-4 0,-3 5 0,1 3 0,4 5 0,0 3 0,0 7 0,-4 1 0,2 12 0,-6-3 0,9 3 0,-1-8 0,7-8 0,7-8 0,2-12 0,4-1 0,-1-7 0,-5 8 0,-2-4 0,-2 8 0,-3 1 0,-3 11 0,2 0 0,-2 8 0,3-1 0,0 0 0,3-3 0,1-1 0,0-6 0,-1 2 0,-3-2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08:40:37.88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0 695 24575,'12'5'0,"-1"-2"0,-4 0 0,0-2 0,0 6 0,0-7 0,0 4 0,0-1 0,0-2 0,4 5 0,1-1 0,0-1 0,-2 3 0,-3-6 0,1 5 0,-1-5 0,0 5 0,4-5 0,0 6 0,1-3 0,7 0 0,-6 3 0,11-3 0,-8 4 0,8-3 0,-3-2 0,4 1 0,-4-3 0,-1 3 0,-8-1 0,-2-2 0,-3 2 0,1 0 0,-1 1 0,3 0 0,-2-1 0,7 1 0,-3-3 0,3 6 0,5-6 0,-3 6 0,7-3 0,1 5 0,6-5 0,5 0 0,0-4 0,0 4 0,-5-3 0,3 3 0,-3-4 0,-4 0 0,7 0 0,-7 0 0,-1 0 0,3 0 0,-8 0 0,4 0 0,5 0 0,-15 4 0,12-4 0,-3 4 0,14-4 0,9 0 0,-4 0 0,-2 0 0,-10 0 0,-1 0 0,-5 0 0,0 0 0,7 0 0,-13 0 0,11 0 0,-21 0 0,10 0 0,-3 0 0,4 0 0,10 0 0,1 0 0,5 0 0,5 0 0,2 0 0,4-5 0,1 4 0,0-3 0,-1 4 0,-9 0 0,2-4 0,-9 3 0,5-3 0,11 0 0,-18 0 0,11-1 0,-23 2 0,3-1 0,-5 3 0,1-2 0,3-1 0,-2 3 0,12-3 0,-7 4 0,8-3 0,-5 2 0,0-7 0,5 4 0,-8-1 0,6-3 0,-7 4 0,0-4 0,3-1 0,-3 5 0,4-3 0,5 2 0,12-5 0,2 1 0,4-4 0,20-2 0,-26 1 0,20-3 0,-31 7 0,-5-2 0,-6 4 0,-8 0 0,-2 4 0,1-3 0,-6 3 0,9-3 0,-9 0 0,9-1 0,-2-3 0,4 2 0,3-2 0,2 3 0,9-5 0,-4 0 0,9-1 0,-9-1 0,10-4 0,-10 5 0,5-7 0,-7 9 0,-3-1 0,-6 3 0,-4 2 0,-4 1 0,0 0 0,4-4 0,0-1 0,5 0 0,4-3 0,-4 6 0,8-6 0,-7 6 0,3-6 0,-5 3 0,1 0 0,-1 1 0,1 3 0,-5 0 0,4 1 0,-7 0 0,3-5 0,0 4 0,1-3 0,0 0 0,-1 2 0,-7-5 0,3 2 0,-3 0 0,7-2 0,-3 2 0,7 0 0,-7-3 0,3 7 0,-6-3 0,-2 4 0,0 3 0,1-6 0,3 5 0,1-6 0,2 1 0,2-2 0,-3 0 0,1 1 0,-6 7 0,0 1 0,-1 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08:40:45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24575,'0'7'0,"0"4"0,-3-3 0,2 3 0,-2-4 0,3 4 0,0-3 0,0 3 0,0 0 0,0-3 0,0 3 0,0-7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08:40:46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24575,'3'7'0,"-2"0"0,2 0 0,-3 0 0,0 4 0,0-3 0,0 3 0,0 0 0,0 1 0,0 4 0,0-1 0,-3 1 0,2 0 0,-3-1 0,4 1 0,0 0 0,0-1 0,0-3 0,0-1 0,0-4 0,0 0 0,0 1 0,0-1 0,-3 0 0,2-3 0,-2-1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08:40:46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24575,'0'8'0,"3"-1"0,-2 0 0,2 0 0,-3 4 0,0-3 0,0 3 0,0-4 0,0 0 0,0 1 0,0-1 0,0 0 0,0 0 0,0 0 0,0 4 0,0-3 0,0 7 0,4 1 0,-3 1 0,2 3 0,-3 0 0,4-4 0,-3 4 0,2-8 0,-3 7 0,0-10 0,0 6 0,0-7 0,0-1 0,0 0 0,0-3 0,0-1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08:40:52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24575,'7'0'0,"0"3"0,0 1 0,0 3 0,0-3 0,-3 7 0,2-10 0,-2 9 0,3-6 0,0 4 0,0-4 0,-3 2 0,3-5 0,-4 5 0,5-2 0,-1 3 0,0 0 0,0 1 0,0-1 0,0 0 0,0-3 0,-3 2 0,2-2 0,2 4 0,0-1 0,6 1 0,-6-4 0,3 3 0,-4-3 0,0 0 0,-3 2 0,3-5 0,-3 5 0,3-2 0,0 0 0,0-1 0,0 1 0,0 0 0,0 0 0,0-1 0,0 0 0,0-2 0,0 2 0,0 0 0,4-2 0,-3 5 0,3-5 0,0 2 0,-3-3 0,3 0 0,-4 0 0,0 0 0,0 0 0,0 0 0,0 0 0,0 0 0,4 0 0,-3 0 0,3 0 0,-4 0 0,0 0 0,0 0 0,0 0 0,0 0 0,0-3 0,4-1 0,1 0 0,3 1 0,1-1 0,-8 0 0,2 0 0,-6 1 0,7 3 0,-3 0 0,3-3 0,-4 2 0,0-2 0,4-1 0,-3 3 0,3-5 0,-7 5 0,-1-2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08:40:47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24575,'0'11'0,"0"1"0,0 0 0,-4 2 0,4-2 0,-4 4 0,4 0 0,0 3 0,0-2 0,-3 3 0,2-4 0,-3-1 0,4 1 0,0 4 0,0 1 0,0 0 0,0-1 0,0-5 0,0 1 0,0-8 0,0-1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08:40:48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24575,'0'8'0,"0"-1"0,0 4 0,0 1 0,0-1 0,0 4 0,0-3 0,0 0 0,0 3 0,0-4 0,0 5 0,0 0 0,0-1 0,0 5 0,0-3 0,0 7 0,0-14 0,0 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668BB-75A5-FB4B-B2EE-E684C5A8B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7E26D2-AAC9-0B48-88A9-6F39B73D85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4A193-1BBA-5943-A879-7EA3752B2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AC1F3-EA93-F346-BA2D-578441C867A0}" type="datetimeFigureOut">
              <a:rPr lang="en-IT" smtClean="0"/>
              <a:t>15/11/2021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F86CC-D304-5A44-B118-6EC9D5544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900AA-B180-F141-A50C-D71FBAF84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58B5-8407-774C-8440-46EA05068F37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158122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7C5C6-32DE-664D-87C6-A4930968E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4C888E-0539-994E-8FFE-311988338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1D76E-5860-EC42-A50C-34B46DCF7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AC1F3-EA93-F346-BA2D-578441C867A0}" type="datetimeFigureOut">
              <a:rPr lang="en-IT" smtClean="0"/>
              <a:t>15/11/2021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F2265-492E-E148-9649-C3D4551EC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86209-6A2F-EE4F-A157-3BDB75590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58B5-8407-774C-8440-46EA05068F37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081332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5C6EE4-5C6C-B346-97C8-46323713C1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99FFA6-6DE7-D940-A4EC-352516B23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B6867-C881-4849-AEAC-D749A5F0A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AC1F3-EA93-F346-BA2D-578441C867A0}" type="datetimeFigureOut">
              <a:rPr lang="en-IT" smtClean="0"/>
              <a:t>15/11/2021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AF4EE-5F69-8C49-83DB-1A5E57540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9AD77-78AC-2C40-AEAE-08E19947E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58B5-8407-774C-8440-46EA05068F37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00445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03E16-515F-0346-BFFF-A97A9F7A7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A0438-4FE2-004F-B847-6469BE2DC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8B0E8-311A-634F-82AD-9468C6616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AC1F3-EA93-F346-BA2D-578441C867A0}" type="datetimeFigureOut">
              <a:rPr lang="en-IT" smtClean="0"/>
              <a:t>15/11/2021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E6202-C5E7-C94F-A89D-6BC16BD62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7CBF4-E072-8843-8F8D-E42718814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58B5-8407-774C-8440-46EA05068F37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300581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99132-D9F4-EB42-AC98-B45129C11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E3CF3-4BCB-C546-99C4-5FCD2E1A5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61AAE-8BE3-6A46-BD64-7465F3B86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AC1F3-EA93-F346-BA2D-578441C867A0}" type="datetimeFigureOut">
              <a:rPr lang="en-IT" smtClean="0"/>
              <a:t>15/11/2021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02871-E65E-994E-8E62-111C8E5CE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8F6B7-BD1D-4F4E-9837-032BF039B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58B5-8407-774C-8440-46EA05068F37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673818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9A1FD-9A5A-424B-8C9F-D66580051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76A8B-86E2-854E-AB76-9B91FE7C34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173E50-6DFC-B34F-B53F-527EE2428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F74899-A019-5846-9D2D-6EBFDD8FF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AC1F3-EA93-F346-BA2D-578441C867A0}" type="datetimeFigureOut">
              <a:rPr lang="en-IT" smtClean="0"/>
              <a:t>15/11/2021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0F74FF-D5F6-9345-A416-92C2951B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47655-B796-4144-B7F3-6DDDEA3C4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58B5-8407-774C-8440-46EA05068F37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063412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306A1-8A2A-734A-85E3-9423821D9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1032A7-2873-0942-8572-FE2FE72BB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4558F8-92E7-134E-A5FD-98000CAED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F6C52F-B605-2A44-8284-05F03D1C7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D471A5-F24C-7146-B861-04500B5244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9F8E73-42C1-BF49-BF39-390A05C20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AC1F3-EA93-F346-BA2D-578441C867A0}" type="datetimeFigureOut">
              <a:rPr lang="en-IT" smtClean="0"/>
              <a:t>15/11/2021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9DCC33-A347-8B42-80A5-536E90CD5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10E3CF-4FFC-1043-AADE-4B98C3198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58B5-8407-774C-8440-46EA05068F37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38322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0DEBA-AA88-D84B-BEEC-1C766BA8E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234AE8-11E6-3742-A46E-44914AEFD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AC1F3-EA93-F346-BA2D-578441C867A0}" type="datetimeFigureOut">
              <a:rPr lang="en-IT" smtClean="0"/>
              <a:t>15/11/2021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F696DE-65C3-FC4E-A1D8-D1269D2CF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575F09-0BCC-314F-8D49-8FA796008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58B5-8407-774C-8440-46EA05068F37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759411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555821-580C-054F-A5CD-213A4BBAC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AC1F3-EA93-F346-BA2D-578441C867A0}" type="datetimeFigureOut">
              <a:rPr lang="en-IT" smtClean="0"/>
              <a:t>15/11/2021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297AED-E637-C142-9C4F-4BE02B992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F5024-62BA-E249-820B-15B39DC80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58B5-8407-774C-8440-46EA05068F37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766824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871A0-C46B-CB48-A073-A810E55B4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E6B77-AF69-8046-82A5-0487F9600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019AC9-C60A-F143-B493-8C01593C0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DE3926-21D5-7B43-8C89-642587D25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AC1F3-EA93-F346-BA2D-578441C867A0}" type="datetimeFigureOut">
              <a:rPr lang="en-IT" smtClean="0"/>
              <a:t>15/11/2021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645E48-C4A7-0440-980E-CD2E9F220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8FC234-7BEF-4B4B-AEB2-0833C9B3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58B5-8407-774C-8440-46EA05068F37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83387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3A1A0-E52F-7548-818A-1BCFE96D9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8C745C-DF7D-AE4D-8485-1C8CE44127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26DA76-E4A0-3C45-B422-AD1347631C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62CECF-2C61-8A4F-A78E-8BA0F1CD5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AC1F3-EA93-F346-BA2D-578441C867A0}" type="datetimeFigureOut">
              <a:rPr lang="en-IT" smtClean="0"/>
              <a:t>15/11/2021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98A6B0-3930-B242-AED8-9EA3480B7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7BE1C-607D-B041-A031-C0717209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58B5-8407-774C-8440-46EA05068F37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23034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054A9B-DE21-1342-A7DA-E30BBFC41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BDE1B-06C5-5242-8C91-B4609F8FC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3917D-B13A-364C-BEE1-FAC7A6309C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AC1F3-EA93-F346-BA2D-578441C867A0}" type="datetimeFigureOut">
              <a:rPr lang="en-IT" smtClean="0"/>
              <a:t>15/11/2021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7519C-68E2-9841-A6C8-1AA34E6D18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7F91A-433C-D24D-B58F-DCCC9E09E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D58B5-8407-774C-8440-46EA05068F37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14079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6.png"/><Relationship Id="rId17" Type="http://schemas.openxmlformats.org/officeDocument/2006/relationships/customXml" Target="../ink/ink8.xml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customXml" Target="../ink/ink5.xml"/><Relationship Id="rId24" Type="http://schemas.openxmlformats.org/officeDocument/2006/relationships/image" Target="../media/image3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image" Target="../media/image2.emf"/><Relationship Id="rId10" Type="http://schemas.openxmlformats.org/officeDocument/2006/relationships/image" Target="../media/image5.png"/><Relationship Id="rId19" Type="http://schemas.openxmlformats.org/officeDocument/2006/relationships/customXml" Target="../ink/ink9.xml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963FD-FC91-664C-A640-4EC02B9DA5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T" dirty="0"/>
              <a:t>Flux Pumped JPA</a:t>
            </a:r>
          </a:p>
        </p:txBody>
      </p:sp>
    </p:spTree>
    <p:extLst>
      <p:ext uri="{BB962C8B-B14F-4D97-AF65-F5344CB8AC3E}">
        <p14:creationId xmlns:p14="http://schemas.microsoft.com/office/powerpoint/2010/main" val="1265176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1765-D839-114B-ACE2-7FF36F7D5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Amplificazione Parametrica</a:t>
            </a:r>
          </a:p>
        </p:txBody>
      </p:sp>
      <p:pic>
        <p:nvPicPr>
          <p:cNvPr id="4" name="Picture 3" descr="A picture containing scale&#10;&#10;Description automatically generated">
            <a:extLst>
              <a:ext uri="{FF2B5EF4-FFF2-40B4-BE49-F238E27FC236}">
                <a16:creationId xmlns:a16="http://schemas.microsoft.com/office/drawing/2014/main" id="{F5904F12-C831-5B4A-9FB8-8EE30420C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169" y="407266"/>
            <a:ext cx="4495800" cy="1562100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64AA7410-F67D-7245-9531-DEC38B7EA6B3}"/>
              </a:ext>
            </a:extLst>
          </p:cNvPr>
          <p:cNvGrpSpPr/>
          <p:nvPr/>
        </p:nvGrpSpPr>
        <p:grpSpPr>
          <a:xfrm>
            <a:off x="1513493" y="1969366"/>
            <a:ext cx="2284138" cy="2669248"/>
            <a:chOff x="6969600" y="1379772"/>
            <a:chExt cx="2284138" cy="266924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E6B0598-30C0-584C-AC7B-E5BC252A9D68}"/>
                    </a:ext>
                  </a:extLst>
                </p14:cNvPr>
                <p14:cNvContentPartPr/>
                <p14:nvPr/>
              </p14:nvContentPartPr>
              <p14:xfrm>
                <a:off x="7832458" y="1379772"/>
                <a:ext cx="698760" cy="1748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E6B0598-30C0-584C-AC7B-E5BC252A9D6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823458" y="1370772"/>
                  <a:ext cx="716400" cy="176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8C27BBD-583C-314A-9E6D-BAC39102179D}"/>
                    </a:ext>
                  </a:extLst>
                </p14:cNvPr>
                <p14:cNvContentPartPr/>
                <p14:nvPr/>
              </p14:nvContentPartPr>
              <p14:xfrm>
                <a:off x="7710778" y="3106692"/>
                <a:ext cx="152640" cy="145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8C27BBD-583C-314A-9E6D-BAC39102179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701778" y="3098052"/>
                  <a:ext cx="1702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350E7B6-A86F-4142-A549-2E9270FEF3E3}"/>
                    </a:ext>
                  </a:extLst>
                </p14:cNvPr>
                <p14:cNvContentPartPr/>
                <p14:nvPr/>
              </p14:nvContentPartPr>
              <p14:xfrm>
                <a:off x="7870258" y="2962332"/>
                <a:ext cx="1383480" cy="320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350E7B6-A86F-4142-A549-2E9270FEF3E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861258" y="2953332"/>
                  <a:ext cx="1401120" cy="3376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6D7F320-24AA-2140-84A7-4C8567E2F129}"/>
                </a:ext>
              </a:extLst>
            </p:cNvPr>
            <p:cNvGrpSpPr/>
            <p:nvPr/>
          </p:nvGrpSpPr>
          <p:grpSpPr>
            <a:xfrm>
              <a:off x="8552818" y="1386972"/>
              <a:ext cx="22680" cy="423720"/>
              <a:chOff x="8552818" y="1386972"/>
              <a:chExt cx="22680" cy="423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DE983A95-B012-A548-8A18-0A6BFE570F87}"/>
                      </a:ext>
                    </a:extLst>
                  </p14:cNvPr>
                  <p14:cNvContentPartPr/>
                  <p14:nvPr/>
                </p14:nvContentPartPr>
                <p14:xfrm>
                  <a:off x="8554978" y="1386972"/>
                  <a:ext cx="2880" cy="4068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DE983A95-B012-A548-8A18-0A6BFE570F87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8546338" y="1378332"/>
                    <a:ext cx="20520" cy="5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CEA7E00F-56EA-2B4F-AEFB-BAFE0C558F38}"/>
                      </a:ext>
                    </a:extLst>
                  </p14:cNvPr>
                  <p14:cNvContentPartPr/>
                  <p14:nvPr/>
                </p14:nvContentPartPr>
                <p14:xfrm>
                  <a:off x="8569738" y="1497852"/>
                  <a:ext cx="5760" cy="9828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CEA7E00F-56EA-2B4F-AEFB-BAFE0C558F38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8560738" y="1489212"/>
                    <a:ext cx="23400" cy="11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C8B9DA90-C04B-0C48-8596-B2E455763CA5}"/>
                      </a:ext>
                    </a:extLst>
                  </p14:cNvPr>
                  <p14:cNvContentPartPr/>
                  <p14:nvPr/>
                </p14:nvContentPartPr>
                <p14:xfrm>
                  <a:off x="8552818" y="1689372"/>
                  <a:ext cx="8640" cy="12132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C8B9DA90-C04B-0C48-8596-B2E455763CA5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8543818" y="1680372"/>
                    <a:ext cx="26280" cy="1389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2860B65-B501-D14E-943E-7A16006674BE}"/>
                    </a:ext>
                  </a:extLst>
                </p14:cNvPr>
                <p14:cNvContentPartPr/>
                <p14:nvPr/>
              </p14:nvContentPartPr>
              <p14:xfrm>
                <a:off x="8302258" y="2065932"/>
                <a:ext cx="227160" cy="81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2860B65-B501-D14E-943E-7A16006674B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293618" y="2056932"/>
                  <a:ext cx="2448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BA71CE1-2C29-8641-B1AC-8533E0B1BEEF}"/>
                    </a:ext>
                  </a:extLst>
                </p14:cNvPr>
                <p14:cNvContentPartPr/>
                <p14:nvPr/>
              </p14:nvContentPartPr>
              <p14:xfrm>
                <a:off x="8527618" y="1993572"/>
                <a:ext cx="6120" cy="117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BA71CE1-2C29-8641-B1AC-8533E0B1BEE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518618" y="1984572"/>
                  <a:ext cx="237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3BEC69F-624E-6240-86CA-729BD5B7CCF6}"/>
                    </a:ext>
                  </a:extLst>
                </p14:cNvPr>
                <p14:cNvContentPartPr/>
                <p14:nvPr/>
              </p14:nvContentPartPr>
              <p14:xfrm>
                <a:off x="8542378" y="2398932"/>
                <a:ext cx="360" cy="87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3BEC69F-624E-6240-86CA-729BD5B7CCF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533738" y="2389932"/>
                  <a:ext cx="180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CD80014-10FF-694E-BDD4-B5BCD8E913AF}"/>
                    </a:ext>
                  </a:extLst>
                </p14:cNvPr>
                <p14:cNvContentPartPr/>
                <p14:nvPr/>
              </p14:nvContentPartPr>
              <p14:xfrm>
                <a:off x="8539138" y="2832012"/>
                <a:ext cx="9000" cy="142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CD80014-10FF-694E-BDD4-B5BCD8E913A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530138" y="2823372"/>
                  <a:ext cx="26640" cy="1602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0DD42B3-2CF3-954A-90F7-9B8BC276182B}"/>
                </a:ext>
              </a:extLst>
            </p:cNvPr>
            <p:cNvSpPr txBox="1"/>
            <p:nvPr/>
          </p:nvSpPr>
          <p:spPr>
            <a:xfrm>
              <a:off x="7807618" y="3679688"/>
              <a:ext cx="5485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dirty="0"/>
                <a:t>-mg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34FDE44-E63E-7C4E-AADB-F51DB4DB9EBC}"/>
                </a:ext>
              </a:extLst>
            </p:cNvPr>
            <p:cNvSpPr txBox="1"/>
            <p:nvPr/>
          </p:nvSpPr>
          <p:spPr>
            <a:xfrm>
              <a:off x="7380404" y="2887289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dirty="0"/>
                <a:t>m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1182D2C-5841-3745-BCA5-222DE74A1215}"/>
                </a:ext>
              </a:extLst>
            </p:cNvPr>
            <p:cNvSpPr txBox="1"/>
            <p:nvPr/>
          </p:nvSpPr>
          <p:spPr>
            <a:xfrm>
              <a:off x="8191201" y="3432709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dirty="0"/>
                <a:t>F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8FE52CF-9920-244E-9CA4-1B259EF1E248}"/>
                </a:ext>
              </a:extLst>
            </p:cNvPr>
            <p:cNvSpPr txBox="1"/>
            <p:nvPr/>
          </p:nvSpPr>
          <p:spPr>
            <a:xfrm>
              <a:off x="8197664" y="22142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dirty="0">
                  <a:latin typeface="Symbol" pitchFamily="2" charset="2"/>
                </a:rPr>
                <a:t>q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EB9FBFA-5A9A-8041-94C2-D92B59579888}"/>
                </a:ext>
              </a:extLst>
            </p:cNvPr>
            <p:cNvSpPr/>
            <p:nvPr/>
          </p:nvSpPr>
          <p:spPr>
            <a:xfrm>
              <a:off x="7694721" y="3085672"/>
              <a:ext cx="207067" cy="2062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90A95B97-9165-CD4E-A761-799CDADA28C4}"/>
                </a:ext>
              </a:extLst>
            </p:cNvPr>
            <p:cNvCxnSpPr>
              <a:stCxn id="46" idx="4"/>
            </p:cNvCxnSpPr>
            <p:nvPr/>
          </p:nvCxnSpPr>
          <p:spPr>
            <a:xfrm flipH="1">
              <a:off x="7787098" y="3291938"/>
              <a:ext cx="11157" cy="6179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B5A3204C-46BB-504F-8D34-6DD0C25B7595}"/>
                </a:ext>
              </a:extLst>
            </p:cNvPr>
            <p:cNvCxnSpPr>
              <a:cxnSpLocks/>
            </p:cNvCxnSpPr>
            <p:nvPr/>
          </p:nvCxnSpPr>
          <p:spPr>
            <a:xfrm>
              <a:off x="7863418" y="3273152"/>
              <a:ext cx="318420" cy="20760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7F7E602-BB9F-8744-9E7D-9C9D43F2680F}"/>
                </a:ext>
              </a:extLst>
            </p:cNvPr>
            <p:cNvSpPr txBox="1"/>
            <p:nvPr/>
          </p:nvSpPr>
          <p:spPr>
            <a:xfrm>
              <a:off x="6969600" y="2143924"/>
              <a:ext cx="11865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dirty="0"/>
                <a:t>L=L</a:t>
              </a:r>
              <a:r>
                <a:rPr lang="en-IT" baseline="-25000" dirty="0"/>
                <a:t>0</a:t>
              </a:r>
              <a:r>
                <a:rPr lang="en-IT" dirty="0"/>
                <a:t>+</a:t>
              </a:r>
              <a:r>
                <a:rPr lang="en-IT" dirty="0">
                  <a:latin typeface="Symbol" pitchFamily="2" charset="2"/>
                </a:rPr>
                <a:t>D</a:t>
              </a:r>
              <a:r>
                <a:rPr lang="en-IT" dirty="0"/>
                <a:t>L(t)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D292D44-5C17-044E-AEDB-1140D9EAFD9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686584" y="4638614"/>
            <a:ext cx="2228212" cy="28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FEA710-6C89-3E46-A122-E66313AFA11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761830" y="3445726"/>
            <a:ext cx="4305932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15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8A5141E2-F344-514C-8761-36DCD211489A}"/>
              </a:ext>
            </a:extLst>
          </p:cNvPr>
          <p:cNvGrpSpPr/>
          <p:nvPr/>
        </p:nvGrpSpPr>
        <p:grpSpPr>
          <a:xfrm>
            <a:off x="5792886" y="1177053"/>
            <a:ext cx="4581400" cy="1166286"/>
            <a:chOff x="1016058" y="1140902"/>
            <a:chExt cx="4581400" cy="1166286"/>
          </a:xfrm>
        </p:grpSpPr>
        <p:sp>
          <p:nvSpPr>
            <p:cNvPr id="2" name="Parallelogram 1">
              <a:extLst>
                <a:ext uri="{FF2B5EF4-FFF2-40B4-BE49-F238E27FC236}">
                  <a16:creationId xmlns:a16="http://schemas.microsoft.com/office/drawing/2014/main" id="{066296B1-854A-D34E-9578-CA8AA6B4C134}"/>
                </a:ext>
              </a:extLst>
            </p:cNvPr>
            <p:cNvSpPr/>
            <p:nvPr/>
          </p:nvSpPr>
          <p:spPr>
            <a:xfrm>
              <a:off x="2852256" y="1593908"/>
              <a:ext cx="2357307" cy="92279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3" name="Parallelogram 2">
              <a:extLst>
                <a:ext uri="{FF2B5EF4-FFF2-40B4-BE49-F238E27FC236}">
                  <a16:creationId xmlns:a16="http://schemas.microsoft.com/office/drawing/2014/main" id="{CBA2DD5F-A56B-5E4B-A71F-71FB4E597D79}"/>
                </a:ext>
              </a:extLst>
            </p:cNvPr>
            <p:cNvSpPr/>
            <p:nvPr/>
          </p:nvSpPr>
          <p:spPr>
            <a:xfrm>
              <a:off x="2803321" y="1763086"/>
              <a:ext cx="2357307" cy="92279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87BB2F7A-C2C0-704B-ABD6-17F18D11FC73}"/>
                </a:ext>
              </a:extLst>
            </p:cNvPr>
            <p:cNvSpPr/>
            <p:nvPr/>
          </p:nvSpPr>
          <p:spPr>
            <a:xfrm>
              <a:off x="2769764" y="1930866"/>
              <a:ext cx="2357307" cy="92279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46E94A2-65EC-B549-AF37-4F19DF974DFB}"/>
                </a:ext>
              </a:extLst>
            </p:cNvPr>
            <p:cNvSpPr txBox="1"/>
            <p:nvPr/>
          </p:nvSpPr>
          <p:spPr>
            <a:xfrm>
              <a:off x="3607265" y="1140902"/>
              <a:ext cx="731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dirty="0"/>
                <a:t>L=</a:t>
              </a:r>
              <a:r>
                <a:rPr lang="en-IT" dirty="0">
                  <a:latin typeface="Symbol" pitchFamily="2" charset="2"/>
                </a:rPr>
                <a:t>l</a:t>
              </a:r>
              <a:r>
                <a:rPr lang="en-IT" dirty="0"/>
                <a:t>/4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FE84168-4C96-D44C-B99D-F42A830D4B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60628" y="1809225"/>
              <a:ext cx="312139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2EAA55B-0D45-E547-9CE8-7C81B0673B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63531" y="1809225"/>
              <a:ext cx="0" cy="25577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0AE7660-5A33-CB48-BAE5-27397CA3E4EF}"/>
                </a:ext>
              </a:extLst>
            </p:cNvPr>
            <p:cNvCxnSpPr>
              <a:cxnSpLocks/>
            </p:cNvCxnSpPr>
            <p:nvPr/>
          </p:nvCxnSpPr>
          <p:spPr>
            <a:xfrm>
              <a:off x="5316697" y="2065004"/>
              <a:ext cx="280761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DAD7816-4A0B-FB4A-B7F7-7061D3FAF1A7}"/>
                </a:ext>
              </a:extLst>
            </p:cNvPr>
            <p:cNvCxnSpPr>
              <a:cxnSpLocks/>
            </p:cNvCxnSpPr>
            <p:nvPr/>
          </p:nvCxnSpPr>
          <p:spPr>
            <a:xfrm>
              <a:off x="5384105" y="2152752"/>
              <a:ext cx="1403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FFCE956-6C92-B64F-B7E2-50D4ECE208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1947" y="1814817"/>
              <a:ext cx="312139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09C76F6-8181-1E40-AA28-BCC4F2EE5F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79167" y="1690378"/>
              <a:ext cx="0" cy="240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4AC7512-816D-F44D-AF8F-846B6D0939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79897" y="1683387"/>
              <a:ext cx="0" cy="240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B2E2DA-8E5D-8B49-A49F-B48816B634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60605" y="1813416"/>
              <a:ext cx="21929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6F1DF97-F5D3-334E-ACEA-8B18AD61DE8D}"/>
                </a:ext>
              </a:extLst>
            </p:cNvPr>
            <p:cNvSpPr txBox="1"/>
            <p:nvPr/>
          </p:nvSpPr>
          <p:spPr>
            <a:xfrm>
              <a:off x="2270251" y="1937856"/>
              <a:ext cx="373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dirty="0"/>
                <a:t>C</a:t>
              </a:r>
              <a:r>
                <a:rPr lang="en-IT" baseline="-25000" dirty="0"/>
                <a:t>c</a:t>
              </a:r>
            </a:p>
          </p:txBody>
        </p:sp>
        <p:sp>
          <p:nvSpPr>
            <p:cNvPr id="24" name="Can 23">
              <a:extLst>
                <a:ext uri="{FF2B5EF4-FFF2-40B4-BE49-F238E27FC236}">
                  <a16:creationId xmlns:a16="http://schemas.microsoft.com/office/drawing/2014/main" id="{EA1A3082-26C9-A54F-9E92-1A6F63CFA4C6}"/>
                </a:ext>
              </a:extLst>
            </p:cNvPr>
            <p:cNvSpPr/>
            <p:nvPr/>
          </p:nvSpPr>
          <p:spPr>
            <a:xfrm rot="5400000">
              <a:off x="1516603" y="1234576"/>
              <a:ext cx="151001" cy="115209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4DEFC62-253C-7D49-B48A-CBFD7D33F5DD}"/>
                </a:ext>
              </a:extLst>
            </p:cNvPr>
            <p:cNvSpPr txBox="1"/>
            <p:nvPr/>
          </p:nvSpPr>
          <p:spPr>
            <a:xfrm>
              <a:off x="1406796" y="1880338"/>
              <a:ext cx="370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dirty="0"/>
                <a:t>Z</a:t>
              </a:r>
              <a:r>
                <a:rPr lang="en-IT" baseline="-25000" dirty="0"/>
                <a:t>0</a:t>
              </a: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3F3BB496-B385-5345-AD25-F6F02AD95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231" y="2218686"/>
            <a:ext cx="1688040" cy="288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4DCAC7C-FC29-D840-B2A7-198D92DC3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481" y="3567032"/>
            <a:ext cx="2400000" cy="1440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F3C3F46-858E-C342-9BE3-FCD28A77F542}"/>
              </a:ext>
            </a:extLst>
          </p:cNvPr>
          <p:cNvSpPr txBox="1"/>
          <p:nvPr/>
        </p:nvSpPr>
        <p:spPr>
          <a:xfrm>
            <a:off x="586814" y="456794"/>
            <a:ext cx="6312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2400" dirty="0"/>
              <a:t>Risonatore </a:t>
            </a:r>
            <a:r>
              <a:rPr lang="en-IT" sz="2400" dirty="0">
                <a:latin typeface="Symbol" pitchFamily="2" charset="2"/>
              </a:rPr>
              <a:t>l</a:t>
            </a:r>
            <a:r>
              <a:rPr lang="en-IT" sz="2400" dirty="0"/>
              <a:t>/4 accoppiato a linea di trasmissione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B28284E-F324-7341-8BC7-1591EB58D5B2}"/>
              </a:ext>
            </a:extLst>
          </p:cNvPr>
          <p:cNvSpPr txBox="1"/>
          <p:nvPr/>
        </p:nvSpPr>
        <p:spPr>
          <a:xfrm>
            <a:off x="1064876" y="1512342"/>
            <a:ext cx="2212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RLC </a:t>
            </a:r>
            <a:r>
              <a:rPr lang="en-GB" dirty="0" err="1"/>
              <a:t>parallelo</a:t>
            </a:r>
            <a:r>
              <a:rPr lang="en-GB" dirty="0"/>
              <a:t> con p</a:t>
            </a:r>
            <a:r>
              <a:rPr lang="en-IT" dirty="0"/>
              <a:t>arametri unloaded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4AA3B35-7CE8-324A-9DCE-6585CDC93DA9}"/>
              </a:ext>
            </a:extLst>
          </p:cNvPr>
          <p:cNvSpPr txBox="1"/>
          <p:nvPr/>
        </p:nvSpPr>
        <p:spPr>
          <a:xfrm>
            <a:off x="3668694" y="3197700"/>
            <a:ext cx="3911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Effetto del capacitore di accoppiamento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50EC750-C7C0-9B42-89A7-9395ED86F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974" y="2285821"/>
            <a:ext cx="915883" cy="18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3E59E0D-8C33-D041-BD3B-20C3BF2310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2974" y="2960192"/>
            <a:ext cx="1728000" cy="2160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91370912-C216-A548-83A4-E9CEFE2D80AE}"/>
              </a:ext>
            </a:extLst>
          </p:cNvPr>
          <p:cNvSpPr txBox="1"/>
          <p:nvPr/>
        </p:nvSpPr>
        <p:spPr>
          <a:xfrm>
            <a:off x="8190361" y="2623234"/>
            <a:ext cx="2528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dirty="0"/>
              <a:t>Per Al superconduttore su silicio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15688B-5CF6-0744-88B5-465F80D601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0412" y="5250364"/>
            <a:ext cx="782069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91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2F226-1DBB-7F4E-8FBE-0BFB14127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Risonatore a frequenza tunabile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E4687A-36FE-F54F-B509-2607841C6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06" y="1924516"/>
            <a:ext cx="3815999" cy="612000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CA757D10-1908-4E44-8BE8-3718CCAD2153}"/>
              </a:ext>
            </a:extLst>
          </p:cNvPr>
          <p:cNvGrpSpPr/>
          <p:nvPr/>
        </p:nvGrpSpPr>
        <p:grpSpPr>
          <a:xfrm>
            <a:off x="5809664" y="1562947"/>
            <a:ext cx="4652062" cy="1409905"/>
            <a:chOff x="5809664" y="1562947"/>
            <a:chExt cx="4652062" cy="1409905"/>
          </a:xfrm>
        </p:grpSpPr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B085AB93-0B82-9745-911A-D7D0910BC9A8}"/>
                </a:ext>
              </a:extLst>
            </p:cNvPr>
            <p:cNvSpPr/>
            <p:nvPr/>
          </p:nvSpPr>
          <p:spPr>
            <a:xfrm>
              <a:off x="7645862" y="2015953"/>
              <a:ext cx="2357307" cy="92279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770F7863-51EF-0A4F-B572-974393BA3B96}"/>
                </a:ext>
              </a:extLst>
            </p:cNvPr>
            <p:cNvSpPr/>
            <p:nvPr/>
          </p:nvSpPr>
          <p:spPr>
            <a:xfrm>
              <a:off x="7596927" y="2185131"/>
              <a:ext cx="2357307" cy="92279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5D70E24D-7010-524C-9085-2669302715F0}"/>
                </a:ext>
              </a:extLst>
            </p:cNvPr>
            <p:cNvSpPr/>
            <p:nvPr/>
          </p:nvSpPr>
          <p:spPr>
            <a:xfrm>
              <a:off x="7563370" y="2352911"/>
              <a:ext cx="2357307" cy="92279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5F28F7E-3B66-0444-8194-464D9EA444F9}"/>
                </a:ext>
              </a:extLst>
            </p:cNvPr>
            <p:cNvSpPr txBox="1"/>
            <p:nvPr/>
          </p:nvSpPr>
          <p:spPr>
            <a:xfrm>
              <a:off x="8400871" y="1562947"/>
              <a:ext cx="731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dirty="0"/>
                <a:t>L=</a:t>
              </a:r>
              <a:r>
                <a:rPr lang="en-IT" dirty="0">
                  <a:latin typeface="Symbol" pitchFamily="2" charset="2"/>
                </a:rPr>
                <a:t>l</a:t>
              </a:r>
              <a:r>
                <a:rPr lang="en-IT" dirty="0"/>
                <a:t>/4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647B455-D571-0F4D-9858-AA92F4734F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4234" y="2231270"/>
              <a:ext cx="312139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2E537DC-CE6B-6C46-B67C-D35F6738BF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75147" y="2629325"/>
              <a:ext cx="0" cy="25577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DC7D4DD-870B-8F4B-B510-2CBE73893622}"/>
                </a:ext>
              </a:extLst>
            </p:cNvPr>
            <p:cNvCxnSpPr>
              <a:cxnSpLocks/>
            </p:cNvCxnSpPr>
            <p:nvPr/>
          </p:nvCxnSpPr>
          <p:spPr>
            <a:xfrm>
              <a:off x="10128313" y="2885104"/>
              <a:ext cx="280761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7540EDC-4D0F-0543-BD38-6DBE8BE8E80C}"/>
                </a:ext>
              </a:extLst>
            </p:cNvPr>
            <p:cNvCxnSpPr>
              <a:cxnSpLocks/>
            </p:cNvCxnSpPr>
            <p:nvPr/>
          </p:nvCxnSpPr>
          <p:spPr>
            <a:xfrm>
              <a:off x="10195721" y="2972852"/>
              <a:ext cx="1403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2D23EF7-1AEC-B847-BB2A-65A3843137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75553" y="2236862"/>
              <a:ext cx="312139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CEEA673-9597-2B49-A8B6-04B51AD1F4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72773" y="2112423"/>
              <a:ext cx="0" cy="240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DB1EE48-B1E4-114E-91E8-BEE4F87DCF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73503" y="2105432"/>
              <a:ext cx="0" cy="240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FF17065-76F5-B644-9754-DFE6621D46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54211" y="2235461"/>
              <a:ext cx="21929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ED4A875-96F9-C14C-8939-7D94BA7EFBF9}"/>
                </a:ext>
              </a:extLst>
            </p:cNvPr>
            <p:cNvSpPr txBox="1"/>
            <p:nvPr/>
          </p:nvSpPr>
          <p:spPr>
            <a:xfrm>
              <a:off x="7063857" y="2359901"/>
              <a:ext cx="373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dirty="0"/>
                <a:t>C</a:t>
              </a:r>
              <a:r>
                <a:rPr lang="en-IT" baseline="-25000" dirty="0"/>
                <a:t>c</a:t>
              </a:r>
            </a:p>
          </p:txBody>
        </p:sp>
        <p:sp>
          <p:nvSpPr>
            <p:cNvPr id="18" name="Can 17">
              <a:extLst>
                <a:ext uri="{FF2B5EF4-FFF2-40B4-BE49-F238E27FC236}">
                  <a16:creationId xmlns:a16="http://schemas.microsoft.com/office/drawing/2014/main" id="{77000F1E-9993-7447-825C-D23F7633AF95}"/>
                </a:ext>
              </a:extLst>
            </p:cNvPr>
            <p:cNvSpPr/>
            <p:nvPr/>
          </p:nvSpPr>
          <p:spPr>
            <a:xfrm rot="5400000">
              <a:off x="6310209" y="1656621"/>
              <a:ext cx="151001" cy="115209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51AF096-099D-694D-BC18-5AF80957EFA0}"/>
                </a:ext>
              </a:extLst>
            </p:cNvPr>
            <p:cNvSpPr txBox="1"/>
            <p:nvPr/>
          </p:nvSpPr>
          <p:spPr>
            <a:xfrm>
              <a:off x="6200402" y="2302383"/>
              <a:ext cx="370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dirty="0"/>
                <a:t>Z</a:t>
              </a:r>
              <a:r>
                <a:rPr lang="en-IT" baseline="-25000" dirty="0"/>
                <a:t>0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D8CD3E0-7D2D-9B45-8BDB-62AE4306A238}"/>
                </a:ext>
              </a:extLst>
            </p:cNvPr>
            <p:cNvSpPr/>
            <p:nvPr/>
          </p:nvSpPr>
          <p:spPr>
            <a:xfrm>
              <a:off x="10139911" y="2352911"/>
              <a:ext cx="252000" cy="252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dirty="0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67BCA93-64A8-5544-B364-7D3FC10543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66373" y="2231270"/>
              <a:ext cx="0" cy="10555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C74E39A-3BAE-7540-B864-F4B0C1AAF1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05427" y="2454024"/>
              <a:ext cx="125537" cy="8249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B15EFE3-E785-BF43-A002-461D4E6A74C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108112" y="2454026"/>
              <a:ext cx="106074" cy="8249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AB7AB9B-FF6A-2D4D-8A21-25DA95E182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36189" y="2445188"/>
              <a:ext cx="125537" cy="8249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DA20352-DBB3-5644-8A6E-E591C0136C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338874" y="2445190"/>
              <a:ext cx="106074" cy="8249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445A7E73-1210-8F4E-B974-1795C36D6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899" y="3971196"/>
            <a:ext cx="2517978" cy="900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F78AF94-11B4-A048-BB18-D77A6A99C7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101" y="3181138"/>
            <a:ext cx="4320000" cy="288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F69CD2-5E1D-2347-9491-5507DB1DE6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4379" y="5742497"/>
            <a:ext cx="1665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04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BA146-0789-9A42-B2D2-B91618B62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Flux Pumped JPA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440CB98-1383-9949-9F51-D0DD1362F446}"/>
              </a:ext>
            </a:extLst>
          </p:cNvPr>
          <p:cNvGrpSpPr/>
          <p:nvPr/>
        </p:nvGrpSpPr>
        <p:grpSpPr>
          <a:xfrm>
            <a:off x="5465715" y="1195738"/>
            <a:ext cx="5797424" cy="1409905"/>
            <a:chOff x="4089921" y="1690688"/>
            <a:chExt cx="5797424" cy="1409905"/>
          </a:xfrm>
        </p:grpSpPr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2A8BC9AA-9109-1247-A951-CAC475CA725A}"/>
                </a:ext>
              </a:extLst>
            </p:cNvPr>
            <p:cNvSpPr/>
            <p:nvPr/>
          </p:nvSpPr>
          <p:spPr>
            <a:xfrm>
              <a:off x="5926119" y="2143694"/>
              <a:ext cx="2357307" cy="92279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4FC08798-9D65-A448-A076-93862CB46B07}"/>
                </a:ext>
              </a:extLst>
            </p:cNvPr>
            <p:cNvSpPr/>
            <p:nvPr/>
          </p:nvSpPr>
          <p:spPr>
            <a:xfrm>
              <a:off x="5877184" y="2312872"/>
              <a:ext cx="2357307" cy="92279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72D868EE-7FC0-784F-9980-5045486576D4}"/>
                </a:ext>
              </a:extLst>
            </p:cNvPr>
            <p:cNvSpPr/>
            <p:nvPr/>
          </p:nvSpPr>
          <p:spPr>
            <a:xfrm>
              <a:off x="5843627" y="2480652"/>
              <a:ext cx="2357307" cy="92279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180BF04-BC7A-1941-A2FF-943AD76BC98B}"/>
                </a:ext>
              </a:extLst>
            </p:cNvPr>
            <p:cNvSpPr txBox="1"/>
            <p:nvPr/>
          </p:nvSpPr>
          <p:spPr>
            <a:xfrm>
              <a:off x="6681128" y="1690688"/>
              <a:ext cx="731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dirty="0"/>
                <a:t>L=</a:t>
              </a:r>
              <a:r>
                <a:rPr lang="en-IT" dirty="0">
                  <a:latin typeface="Symbol" pitchFamily="2" charset="2"/>
                </a:rPr>
                <a:t>l</a:t>
              </a:r>
              <a:r>
                <a:rPr lang="en-IT" dirty="0"/>
                <a:t>/4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F7A2AD3-5ED9-7943-97AF-66CBB52A47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34491" y="2359011"/>
              <a:ext cx="312139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1E332AD-18BC-5149-86E0-866E4879CB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55404" y="2748677"/>
              <a:ext cx="0" cy="25577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C819058-D096-1B4E-8612-1BD070B700F2}"/>
                </a:ext>
              </a:extLst>
            </p:cNvPr>
            <p:cNvCxnSpPr>
              <a:cxnSpLocks/>
            </p:cNvCxnSpPr>
            <p:nvPr/>
          </p:nvCxnSpPr>
          <p:spPr>
            <a:xfrm>
              <a:off x="8408570" y="3012845"/>
              <a:ext cx="280761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07C7D06-E39C-2442-8875-ABEC6F8BB9C9}"/>
                </a:ext>
              </a:extLst>
            </p:cNvPr>
            <p:cNvCxnSpPr>
              <a:cxnSpLocks/>
            </p:cNvCxnSpPr>
            <p:nvPr/>
          </p:nvCxnSpPr>
          <p:spPr>
            <a:xfrm>
              <a:off x="8475978" y="3100593"/>
              <a:ext cx="1403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00F4101-C2E9-F348-B46E-25DA6C52C1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55810" y="2364603"/>
              <a:ext cx="312139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23DB6F1-A577-E44B-8B6E-8BF4461875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53030" y="2240164"/>
              <a:ext cx="0" cy="240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46EAC25-4E09-AE45-9A81-BEF3CEF02A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53760" y="2233173"/>
              <a:ext cx="0" cy="240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43F37DE-1AAE-754B-A9BB-1A7146F6C2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34468" y="2363202"/>
              <a:ext cx="21929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CD4DC9B-5BC7-3D40-84D0-C318DAC004D7}"/>
                </a:ext>
              </a:extLst>
            </p:cNvPr>
            <p:cNvSpPr txBox="1"/>
            <p:nvPr/>
          </p:nvSpPr>
          <p:spPr>
            <a:xfrm>
              <a:off x="5344114" y="2487642"/>
              <a:ext cx="373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dirty="0"/>
                <a:t>C</a:t>
              </a:r>
              <a:r>
                <a:rPr lang="en-IT" baseline="-25000" dirty="0"/>
                <a:t>c</a:t>
              </a:r>
            </a:p>
          </p:txBody>
        </p:sp>
        <p:sp>
          <p:nvSpPr>
            <p:cNvPr id="17" name="Can 16">
              <a:extLst>
                <a:ext uri="{FF2B5EF4-FFF2-40B4-BE49-F238E27FC236}">
                  <a16:creationId xmlns:a16="http://schemas.microsoft.com/office/drawing/2014/main" id="{D1C0F998-A77B-BF4B-A79B-D5512152D3C7}"/>
                </a:ext>
              </a:extLst>
            </p:cNvPr>
            <p:cNvSpPr/>
            <p:nvPr/>
          </p:nvSpPr>
          <p:spPr>
            <a:xfrm rot="5400000">
              <a:off x="4590466" y="1784362"/>
              <a:ext cx="151001" cy="115209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05D7B34-ED90-B946-94FC-D9A294209B1F}"/>
                </a:ext>
              </a:extLst>
            </p:cNvPr>
            <p:cNvSpPr txBox="1"/>
            <p:nvPr/>
          </p:nvSpPr>
          <p:spPr>
            <a:xfrm>
              <a:off x="4480659" y="2430124"/>
              <a:ext cx="370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dirty="0"/>
                <a:t>Z</a:t>
              </a:r>
              <a:r>
                <a:rPr lang="en-IT" baseline="-25000" dirty="0"/>
                <a:t>0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19D842D-8833-1F44-A4C9-84A91403D92F}"/>
                </a:ext>
              </a:extLst>
            </p:cNvPr>
            <p:cNvSpPr/>
            <p:nvPr/>
          </p:nvSpPr>
          <p:spPr>
            <a:xfrm>
              <a:off x="8420168" y="2480652"/>
              <a:ext cx="252000" cy="252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dirty="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8F12441-76D5-C44F-81F3-68B4FF56B2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46630" y="2359011"/>
              <a:ext cx="0" cy="10555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7B10A3A-B906-6344-9DF3-32942FFDF2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85684" y="2581765"/>
              <a:ext cx="125537" cy="8249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43B514D-6919-1F47-AB37-0132B5FED8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88369" y="2581767"/>
              <a:ext cx="106074" cy="8249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E2F0A53-8F70-764D-BE3B-C5C6FD6EA8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16446" y="2572929"/>
              <a:ext cx="125537" cy="8249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99DF1CA-9B7B-7741-9643-439A9F9C30E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19131" y="2572931"/>
              <a:ext cx="106074" cy="8249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404CAAF-D9D4-D04D-94E1-842E44B734B0}"/>
                </a:ext>
              </a:extLst>
            </p:cNvPr>
            <p:cNvSpPr>
              <a:spLocks/>
            </p:cNvSpPr>
            <p:nvPr/>
          </p:nvSpPr>
          <p:spPr>
            <a:xfrm>
              <a:off x="8866261" y="2380174"/>
              <a:ext cx="144000" cy="468000"/>
            </a:xfrm>
            <a:custGeom>
              <a:avLst/>
              <a:gdLst>
                <a:gd name="connsiteX0" fmla="*/ 218114 w 248943"/>
                <a:gd name="connsiteY0" fmla="*/ 0 h 1906321"/>
                <a:gd name="connsiteX1" fmla="*/ 218114 w 248943"/>
                <a:gd name="connsiteY1" fmla="*/ 176169 h 1906321"/>
                <a:gd name="connsiteX2" fmla="*/ 209725 w 248943"/>
                <a:gd name="connsiteY2" fmla="*/ 218114 h 1906321"/>
                <a:gd name="connsiteX3" fmla="*/ 201336 w 248943"/>
                <a:gd name="connsiteY3" fmla="*/ 243281 h 1906321"/>
                <a:gd name="connsiteX4" fmla="*/ 159391 w 248943"/>
                <a:gd name="connsiteY4" fmla="*/ 251670 h 1906321"/>
                <a:gd name="connsiteX5" fmla="*/ 92279 w 248943"/>
                <a:gd name="connsiteY5" fmla="*/ 268448 h 1906321"/>
                <a:gd name="connsiteX6" fmla="*/ 58723 w 248943"/>
                <a:gd name="connsiteY6" fmla="*/ 276837 h 1906321"/>
                <a:gd name="connsiteX7" fmla="*/ 33556 w 248943"/>
                <a:gd name="connsiteY7" fmla="*/ 293615 h 1906321"/>
                <a:gd name="connsiteX8" fmla="*/ 25167 w 248943"/>
                <a:gd name="connsiteY8" fmla="*/ 318782 h 1906321"/>
                <a:gd name="connsiteX9" fmla="*/ 8389 w 248943"/>
                <a:gd name="connsiteY9" fmla="*/ 343949 h 1906321"/>
                <a:gd name="connsiteX10" fmla="*/ 25167 w 248943"/>
                <a:gd name="connsiteY10" fmla="*/ 511729 h 1906321"/>
                <a:gd name="connsiteX11" fmla="*/ 33556 w 248943"/>
                <a:gd name="connsiteY11" fmla="*/ 536896 h 1906321"/>
                <a:gd name="connsiteX12" fmla="*/ 100668 w 248943"/>
                <a:gd name="connsiteY12" fmla="*/ 578841 h 1906321"/>
                <a:gd name="connsiteX13" fmla="*/ 125835 w 248943"/>
                <a:gd name="connsiteY13" fmla="*/ 587230 h 1906321"/>
                <a:gd name="connsiteX14" fmla="*/ 209725 w 248943"/>
                <a:gd name="connsiteY14" fmla="*/ 570452 h 1906321"/>
                <a:gd name="connsiteX15" fmla="*/ 184558 w 248943"/>
                <a:gd name="connsiteY15" fmla="*/ 578841 h 1906321"/>
                <a:gd name="connsiteX16" fmla="*/ 159391 w 248943"/>
                <a:gd name="connsiteY16" fmla="*/ 595619 h 1906321"/>
                <a:gd name="connsiteX17" fmla="*/ 109057 w 248943"/>
                <a:gd name="connsiteY17" fmla="*/ 612397 h 1906321"/>
                <a:gd name="connsiteX18" fmla="*/ 83890 w 248943"/>
                <a:gd name="connsiteY18" fmla="*/ 629175 h 1906321"/>
                <a:gd name="connsiteX19" fmla="*/ 33556 w 248943"/>
                <a:gd name="connsiteY19" fmla="*/ 654342 h 1906321"/>
                <a:gd name="connsiteX20" fmla="*/ 25167 w 248943"/>
                <a:gd name="connsiteY20" fmla="*/ 679509 h 1906321"/>
                <a:gd name="connsiteX21" fmla="*/ 0 w 248943"/>
                <a:gd name="connsiteY21" fmla="*/ 729842 h 1906321"/>
                <a:gd name="connsiteX22" fmla="*/ 25167 w 248943"/>
                <a:gd name="connsiteY22" fmla="*/ 847288 h 1906321"/>
                <a:gd name="connsiteX23" fmla="*/ 50334 w 248943"/>
                <a:gd name="connsiteY23" fmla="*/ 897622 h 1906321"/>
                <a:gd name="connsiteX24" fmla="*/ 75501 w 248943"/>
                <a:gd name="connsiteY24" fmla="*/ 914400 h 1906321"/>
                <a:gd name="connsiteX25" fmla="*/ 125835 w 248943"/>
                <a:gd name="connsiteY25" fmla="*/ 931178 h 1906321"/>
                <a:gd name="connsiteX26" fmla="*/ 58723 w 248943"/>
                <a:gd name="connsiteY26" fmla="*/ 989901 h 1906321"/>
                <a:gd name="connsiteX27" fmla="*/ 41945 w 248943"/>
                <a:gd name="connsiteY27" fmla="*/ 1040235 h 1906321"/>
                <a:gd name="connsiteX28" fmla="*/ 25167 w 248943"/>
                <a:gd name="connsiteY28" fmla="*/ 1090569 h 1906321"/>
                <a:gd name="connsiteX29" fmla="*/ 16778 w 248943"/>
                <a:gd name="connsiteY29" fmla="*/ 1115736 h 1906321"/>
                <a:gd name="connsiteX30" fmla="*/ 33556 w 248943"/>
                <a:gd name="connsiteY30" fmla="*/ 1208015 h 1906321"/>
                <a:gd name="connsiteX31" fmla="*/ 50334 w 248943"/>
                <a:gd name="connsiteY31" fmla="*/ 1258349 h 1906321"/>
                <a:gd name="connsiteX32" fmla="*/ 100668 w 248943"/>
                <a:gd name="connsiteY32" fmla="*/ 1291905 h 1906321"/>
                <a:gd name="connsiteX33" fmla="*/ 151002 w 248943"/>
                <a:gd name="connsiteY33" fmla="*/ 1308683 h 1906321"/>
                <a:gd name="connsiteX34" fmla="*/ 243280 w 248943"/>
                <a:gd name="connsiteY34" fmla="*/ 1300294 h 1906321"/>
                <a:gd name="connsiteX35" fmla="*/ 159391 w 248943"/>
                <a:gd name="connsiteY35" fmla="*/ 1308683 h 1906321"/>
                <a:gd name="connsiteX36" fmla="*/ 125835 w 248943"/>
                <a:gd name="connsiteY36" fmla="*/ 1317072 h 1906321"/>
                <a:gd name="connsiteX37" fmla="*/ 75501 w 248943"/>
                <a:gd name="connsiteY37" fmla="*/ 1333850 h 1906321"/>
                <a:gd name="connsiteX38" fmla="*/ 41945 w 248943"/>
                <a:gd name="connsiteY38" fmla="*/ 1409351 h 1906321"/>
                <a:gd name="connsiteX39" fmla="*/ 33556 w 248943"/>
                <a:gd name="connsiteY39" fmla="*/ 1434518 h 1906321"/>
                <a:gd name="connsiteX40" fmla="*/ 41945 w 248943"/>
                <a:gd name="connsiteY40" fmla="*/ 1560353 h 1906321"/>
                <a:gd name="connsiteX41" fmla="*/ 50334 w 248943"/>
                <a:gd name="connsiteY41" fmla="*/ 1585520 h 1906321"/>
                <a:gd name="connsiteX42" fmla="*/ 75501 w 248943"/>
                <a:gd name="connsiteY42" fmla="*/ 1610687 h 1906321"/>
                <a:gd name="connsiteX43" fmla="*/ 125835 w 248943"/>
                <a:gd name="connsiteY43" fmla="*/ 1627465 h 1906321"/>
                <a:gd name="connsiteX44" fmla="*/ 234892 w 248943"/>
                <a:gd name="connsiteY44" fmla="*/ 1619076 h 1906321"/>
                <a:gd name="connsiteX45" fmla="*/ 226503 w 248943"/>
                <a:gd name="connsiteY45" fmla="*/ 1803633 h 1906321"/>
                <a:gd name="connsiteX46" fmla="*/ 234892 w 248943"/>
                <a:gd name="connsiteY46" fmla="*/ 1828800 h 1906321"/>
                <a:gd name="connsiteX47" fmla="*/ 243280 w 248943"/>
                <a:gd name="connsiteY47" fmla="*/ 1870745 h 1906321"/>
                <a:gd name="connsiteX48" fmla="*/ 234892 w 248943"/>
                <a:gd name="connsiteY48" fmla="*/ 1895912 h 1906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8943" h="1906321">
                  <a:moveTo>
                    <a:pt x="218114" y="0"/>
                  </a:moveTo>
                  <a:cubicBezTo>
                    <a:pt x="226712" y="128973"/>
                    <a:pt x="233787" y="89966"/>
                    <a:pt x="218114" y="176169"/>
                  </a:cubicBezTo>
                  <a:cubicBezTo>
                    <a:pt x="215563" y="190198"/>
                    <a:pt x="213183" y="204281"/>
                    <a:pt x="209725" y="218114"/>
                  </a:cubicBezTo>
                  <a:cubicBezTo>
                    <a:pt x="207580" y="226693"/>
                    <a:pt x="208694" y="238376"/>
                    <a:pt x="201336" y="243281"/>
                  </a:cubicBezTo>
                  <a:cubicBezTo>
                    <a:pt x="189472" y="251190"/>
                    <a:pt x="173284" y="248464"/>
                    <a:pt x="159391" y="251670"/>
                  </a:cubicBezTo>
                  <a:cubicBezTo>
                    <a:pt x="136922" y="256855"/>
                    <a:pt x="114650" y="262855"/>
                    <a:pt x="92279" y="268448"/>
                  </a:cubicBezTo>
                  <a:lnTo>
                    <a:pt x="58723" y="276837"/>
                  </a:lnTo>
                  <a:cubicBezTo>
                    <a:pt x="50334" y="282430"/>
                    <a:pt x="39854" y="285742"/>
                    <a:pt x="33556" y="293615"/>
                  </a:cubicBezTo>
                  <a:cubicBezTo>
                    <a:pt x="28032" y="300520"/>
                    <a:pt x="29122" y="310873"/>
                    <a:pt x="25167" y="318782"/>
                  </a:cubicBezTo>
                  <a:cubicBezTo>
                    <a:pt x="20658" y="327800"/>
                    <a:pt x="13982" y="335560"/>
                    <a:pt x="8389" y="343949"/>
                  </a:cubicBezTo>
                  <a:cubicBezTo>
                    <a:pt x="14502" y="441749"/>
                    <a:pt x="6676" y="447010"/>
                    <a:pt x="25167" y="511729"/>
                  </a:cubicBezTo>
                  <a:cubicBezTo>
                    <a:pt x="27596" y="520232"/>
                    <a:pt x="29601" y="528987"/>
                    <a:pt x="33556" y="536896"/>
                  </a:cubicBezTo>
                  <a:cubicBezTo>
                    <a:pt x="52168" y="574119"/>
                    <a:pt x="54761" y="563539"/>
                    <a:pt x="100668" y="578841"/>
                  </a:cubicBezTo>
                  <a:lnTo>
                    <a:pt x="125835" y="587230"/>
                  </a:lnTo>
                  <a:cubicBezTo>
                    <a:pt x="156828" y="576899"/>
                    <a:pt x="171167" y="570452"/>
                    <a:pt x="209725" y="570452"/>
                  </a:cubicBezTo>
                  <a:cubicBezTo>
                    <a:pt x="218568" y="570452"/>
                    <a:pt x="192467" y="574886"/>
                    <a:pt x="184558" y="578841"/>
                  </a:cubicBezTo>
                  <a:cubicBezTo>
                    <a:pt x="175540" y="583350"/>
                    <a:pt x="168604" y="591524"/>
                    <a:pt x="159391" y="595619"/>
                  </a:cubicBezTo>
                  <a:cubicBezTo>
                    <a:pt x="143230" y="602802"/>
                    <a:pt x="123772" y="602587"/>
                    <a:pt x="109057" y="612397"/>
                  </a:cubicBezTo>
                  <a:cubicBezTo>
                    <a:pt x="100668" y="617990"/>
                    <a:pt x="92908" y="624666"/>
                    <a:pt x="83890" y="629175"/>
                  </a:cubicBezTo>
                  <a:cubicBezTo>
                    <a:pt x="14426" y="663907"/>
                    <a:pt x="105681" y="606259"/>
                    <a:pt x="33556" y="654342"/>
                  </a:cubicBezTo>
                  <a:cubicBezTo>
                    <a:pt x="30760" y="662731"/>
                    <a:pt x="29122" y="671600"/>
                    <a:pt x="25167" y="679509"/>
                  </a:cubicBezTo>
                  <a:cubicBezTo>
                    <a:pt x="-7359" y="744560"/>
                    <a:pt x="21087" y="666584"/>
                    <a:pt x="0" y="729842"/>
                  </a:cubicBezTo>
                  <a:cubicBezTo>
                    <a:pt x="10583" y="814503"/>
                    <a:pt x="1260" y="775566"/>
                    <a:pt x="25167" y="847288"/>
                  </a:cubicBezTo>
                  <a:cubicBezTo>
                    <a:pt x="31990" y="867757"/>
                    <a:pt x="34072" y="881360"/>
                    <a:pt x="50334" y="897622"/>
                  </a:cubicBezTo>
                  <a:cubicBezTo>
                    <a:pt x="57463" y="904751"/>
                    <a:pt x="66288" y="910305"/>
                    <a:pt x="75501" y="914400"/>
                  </a:cubicBezTo>
                  <a:cubicBezTo>
                    <a:pt x="91662" y="921583"/>
                    <a:pt x="125835" y="931178"/>
                    <a:pt x="125835" y="931178"/>
                  </a:cubicBezTo>
                  <a:cubicBezTo>
                    <a:pt x="93604" y="952666"/>
                    <a:pt x="73441" y="956787"/>
                    <a:pt x="58723" y="989901"/>
                  </a:cubicBezTo>
                  <a:cubicBezTo>
                    <a:pt x="51540" y="1006062"/>
                    <a:pt x="47538" y="1023457"/>
                    <a:pt x="41945" y="1040235"/>
                  </a:cubicBezTo>
                  <a:lnTo>
                    <a:pt x="25167" y="1090569"/>
                  </a:lnTo>
                  <a:lnTo>
                    <a:pt x="16778" y="1115736"/>
                  </a:lnTo>
                  <a:cubicBezTo>
                    <a:pt x="22686" y="1157094"/>
                    <a:pt x="22769" y="1172057"/>
                    <a:pt x="33556" y="1208015"/>
                  </a:cubicBezTo>
                  <a:cubicBezTo>
                    <a:pt x="38638" y="1224955"/>
                    <a:pt x="35619" y="1248539"/>
                    <a:pt x="50334" y="1258349"/>
                  </a:cubicBezTo>
                  <a:cubicBezTo>
                    <a:pt x="67112" y="1269534"/>
                    <a:pt x="81538" y="1285528"/>
                    <a:pt x="100668" y="1291905"/>
                  </a:cubicBezTo>
                  <a:lnTo>
                    <a:pt x="151002" y="1308683"/>
                  </a:lnTo>
                  <a:cubicBezTo>
                    <a:pt x="181761" y="1305887"/>
                    <a:pt x="212394" y="1300294"/>
                    <a:pt x="243280" y="1300294"/>
                  </a:cubicBezTo>
                  <a:cubicBezTo>
                    <a:pt x="271382" y="1300294"/>
                    <a:pt x="187211" y="1304709"/>
                    <a:pt x="159391" y="1308683"/>
                  </a:cubicBezTo>
                  <a:cubicBezTo>
                    <a:pt x="147977" y="1310314"/>
                    <a:pt x="136878" y="1313759"/>
                    <a:pt x="125835" y="1317072"/>
                  </a:cubicBezTo>
                  <a:cubicBezTo>
                    <a:pt x="108895" y="1322154"/>
                    <a:pt x="75501" y="1333850"/>
                    <a:pt x="75501" y="1333850"/>
                  </a:cubicBezTo>
                  <a:cubicBezTo>
                    <a:pt x="48913" y="1373732"/>
                    <a:pt x="61911" y="1349452"/>
                    <a:pt x="41945" y="1409351"/>
                  </a:cubicBezTo>
                  <a:lnTo>
                    <a:pt x="33556" y="1434518"/>
                  </a:lnTo>
                  <a:cubicBezTo>
                    <a:pt x="23214" y="1527596"/>
                    <a:pt x="17160" y="1485997"/>
                    <a:pt x="41945" y="1560353"/>
                  </a:cubicBezTo>
                  <a:cubicBezTo>
                    <a:pt x="44741" y="1568742"/>
                    <a:pt x="44081" y="1579267"/>
                    <a:pt x="50334" y="1585520"/>
                  </a:cubicBezTo>
                  <a:cubicBezTo>
                    <a:pt x="58723" y="1593909"/>
                    <a:pt x="65130" y="1604925"/>
                    <a:pt x="75501" y="1610687"/>
                  </a:cubicBezTo>
                  <a:cubicBezTo>
                    <a:pt x="90961" y="1619276"/>
                    <a:pt x="125835" y="1627465"/>
                    <a:pt x="125835" y="1627465"/>
                  </a:cubicBezTo>
                  <a:cubicBezTo>
                    <a:pt x="162187" y="1624669"/>
                    <a:pt x="216803" y="1587420"/>
                    <a:pt x="234892" y="1619076"/>
                  </a:cubicBezTo>
                  <a:cubicBezTo>
                    <a:pt x="265446" y="1672545"/>
                    <a:pt x="226503" y="1742050"/>
                    <a:pt x="226503" y="1803633"/>
                  </a:cubicBezTo>
                  <a:cubicBezTo>
                    <a:pt x="226503" y="1812476"/>
                    <a:pt x="232747" y="1820221"/>
                    <a:pt x="234892" y="1828800"/>
                  </a:cubicBezTo>
                  <a:cubicBezTo>
                    <a:pt x="238350" y="1842633"/>
                    <a:pt x="240484" y="1856763"/>
                    <a:pt x="243280" y="1870745"/>
                  </a:cubicBezTo>
                  <a:cubicBezTo>
                    <a:pt x="234214" y="1907014"/>
                    <a:pt x="234892" y="1915830"/>
                    <a:pt x="234892" y="1895912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85AE71C-A2A4-5F4F-8189-9C2487760F04}"/>
                </a:ext>
              </a:extLst>
            </p:cNvPr>
            <p:cNvSpPr/>
            <p:nvPr/>
          </p:nvSpPr>
          <p:spPr>
            <a:xfrm>
              <a:off x="9220732" y="2498737"/>
              <a:ext cx="252000" cy="252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14541AD-23B2-8345-9910-EBE1538271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10261" y="2858930"/>
              <a:ext cx="352306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C6D7D0A-350E-2447-9718-D330082468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11659" y="2390544"/>
              <a:ext cx="352306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0039EBE-C7C3-7242-BB9A-288FC38E3CF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62567" y="2380174"/>
              <a:ext cx="3224" cy="13554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329CC55-5979-3F42-9103-A773848849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62567" y="2746728"/>
              <a:ext cx="0" cy="11024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59723C2-2D87-D948-93B1-5AD623B0A159}"/>
                </a:ext>
              </a:extLst>
            </p:cNvPr>
            <p:cNvSpPr txBox="1"/>
            <p:nvPr/>
          </p:nvSpPr>
          <p:spPr>
            <a:xfrm>
              <a:off x="9463831" y="2377396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dirty="0">
                  <a:latin typeface="Symbol" pitchFamily="2" charset="2"/>
                </a:rPr>
                <a:t>w</a:t>
              </a:r>
              <a:r>
                <a:rPr lang="en-IT" baseline="-25000" dirty="0"/>
                <a:t>p</a:t>
              </a: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6F0F33D0-A87B-0441-9772-6F124CAD7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923" y="3947760"/>
            <a:ext cx="6615999" cy="64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5DF1C7-A688-2D4A-86DC-4909A056E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647" y="4925260"/>
            <a:ext cx="5177530" cy="72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B87228C-F6B4-4B48-9B47-2890F27A2E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642" y="3259940"/>
            <a:ext cx="2659032" cy="6120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53DA0E7-4151-1D45-998B-D3A350D5352A}"/>
              </a:ext>
            </a:extLst>
          </p:cNvPr>
          <p:cNvSpPr txBox="1"/>
          <p:nvPr/>
        </p:nvSpPr>
        <p:spPr>
          <a:xfrm>
            <a:off x="936827" y="2959642"/>
            <a:ext cx="1339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Sviluppando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83D785C-647C-DB44-B1B5-8D94A3E853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488188"/>
            <a:ext cx="3346668" cy="540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4D64CA4-2E94-C148-AB75-9158369B301E}"/>
              </a:ext>
            </a:extLst>
          </p:cNvPr>
          <p:cNvSpPr txBox="1"/>
          <p:nvPr/>
        </p:nvSpPr>
        <p:spPr>
          <a:xfrm>
            <a:off x="858647" y="2028162"/>
            <a:ext cx="274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Risolvendo il circuito (I</a:t>
            </a:r>
            <a:r>
              <a:rPr lang="en-IT" baseline="-25000" dirty="0"/>
              <a:t>C</a:t>
            </a:r>
            <a:r>
              <a:rPr lang="en-IT" dirty="0"/>
              <a:t>=I</a:t>
            </a:r>
            <a:r>
              <a:rPr lang="en-IT" baseline="-25000" dirty="0"/>
              <a:t>r</a:t>
            </a:r>
            <a:r>
              <a:rPr lang="en-IT" dirty="0"/>
              <a:t>)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6F5B359-A809-9D4B-920B-EDF33D6380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8722" y="2666367"/>
            <a:ext cx="2608200" cy="648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6785854-C60D-DD41-8D8C-E2DE08B534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4112" y="1108003"/>
            <a:ext cx="349412" cy="36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1972C7B-D8D4-C941-A3FD-1F65F6AA6C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7067" y="1105888"/>
            <a:ext cx="44470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24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E1212-15E2-E742-A760-AE8368A7B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Guadagno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8944CE-1C06-2644-B940-DD7B6AD37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51" y="1690688"/>
            <a:ext cx="4937144" cy="36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87C5EC-23B6-EF4D-8C8B-577559A1A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20" y="2449998"/>
            <a:ext cx="3572493" cy="82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BFDF49-5C4E-BD47-A8B2-57803C27B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20" y="3515407"/>
            <a:ext cx="2986380" cy="82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918593-A97F-8643-941A-FAF6FB7C3C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717" y="3672751"/>
            <a:ext cx="1556470" cy="9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DCCF96-94F6-274F-9DF3-C4A592FC06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7799" y="3377940"/>
            <a:ext cx="847059" cy="36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41FE3C-F85E-394C-8DB1-05F209FEF290}"/>
              </a:ext>
            </a:extLst>
          </p:cNvPr>
          <p:cNvSpPr txBox="1"/>
          <p:nvPr/>
        </p:nvSpPr>
        <p:spPr>
          <a:xfrm>
            <a:off x="8493154" y="3340598"/>
            <a:ext cx="2644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A</a:t>
            </a:r>
            <a:r>
              <a:rPr lang="en-GB" dirty="0"/>
              <a:t>m</a:t>
            </a:r>
            <a:r>
              <a:rPr lang="en-IT" dirty="0"/>
              <a:t>plificatore parametrico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118E28-42FD-2147-9F08-94E8E858F3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3765" y="4530393"/>
            <a:ext cx="847059" cy="36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1FB6500-4037-9141-B844-511A9D071C8D}"/>
              </a:ext>
            </a:extLst>
          </p:cNvPr>
          <p:cNvSpPr txBox="1"/>
          <p:nvPr/>
        </p:nvSpPr>
        <p:spPr>
          <a:xfrm>
            <a:off x="8626043" y="4387228"/>
            <a:ext cx="2727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Oscillazioni parametriche spontanee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4DED44-8010-CB4E-823C-7435F52E42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258" y="4807312"/>
            <a:ext cx="2666669" cy="72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581030-237C-FC4C-B66D-EB96B0413A01}"/>
              </a:ext>
            </a:extLst>
          </p:cNvPr>
          <p:cNvSpPr txBox="1"/>
          <p:nvPr/>
        </p:nvSpPr>
        <p:spPr>
          <a:xfrm>
            <a:off x="595620" y="5806551"/>
            <a:ext cx="2211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Caso degenere </a:t>
            </a:r>
            <a:r>
              <a:rPr lang="en-IT" dirty="0">
                <a:latin typeface="Symbol" pitchFamily="2" charset="2"/>
              </a:rPr>
              <a:t>w</a:t>
            </a:r>
            <a:r>
              <a:rPr lang="en-IT" baseline="-25000" dirty="0"/>
              <a:t>s</a:t>
            </a:r>
            <a:r>
              <a:rPr lang="en-IT" dirty="0"/>
              <a:t>=</a:t>
            </a:r>
            <a:r>
              <a:rPr lang="en-IT" dirty="0">
                <a:latin typeface="Symbol" pitchFamily="2" charset="2"/>
              </a:rPr>
              <a:t>w</a:t>
            </a:r>
            <a:r>
              <a:rPr lang="en-IT" baseline="-25000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667221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F17FD-F1E9-CB40-89EF-C83C7A061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Esempio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58B02C-DBEC-054A-8995-548B9B85713D}"/>
              </a:ext>
            </a:extLst>
          </p:cNvPr>
          <p:cNvSpPr txBox="1"/>
          <p:nvPr/>
        </p:nvSpPr>
        <p:spPr>
          <a:xfrm>
            <a:off x="838200" y="1770077"/>
            <a:ext cx="222394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L=2.3 mm</a:t>
            </a:r>
          </a:p>
          <a:p>
            <a:r>
              <a:rPr lang="en-GB" dirty="0">
                <a:latin typeface="Symbol" pitchFamily="2" charset="2"/>
              </a:rPr>
              <a:t>e</a:t>
            </a:r>
            <a:r>
              <a:rPr lang="en-IT" baseline="-25000" dirty="0"/>
              <a:t>r</a:t>
            </a:r>
            <a:r>
              <a:rPr lang="en-IT" dirty="0"/>
              <a:t>=11.5</a:t>
            </a:r>
          </a:p>
          <a:p>
            <a:r>
              <a:rPr lang="en-GB" dirty="0">
                <a:latin typeface="Symbol" pitchFamily="2" charset="2"/>
              </a:rPr>
              <a:t>e</a:t>
            </a:r>
            <a:r>
              <a:rPr lang="en-IT" baseline="-25000" dirty="0"/>
              <a:t>eff</a:t>
            </a:r>
            <a:r>
              <a:rPr lang="en-IT" dirty="0"/>
              <a:t>=6.5</a:t>
            </a:r>
          </a:p>
          <a:p>
            <a:r>
              <a:rPr lang="en-IT" dirty="0"/>
              <a:t>C</a:t>
            </a:r>
            <a:r>
              <a:rPr lang="en-IT" baseline="-25000" dirty="0"/>
              <a:t>c</a:t>
            </a:r>
            <a:r>
              <a:rPr lang="en-IT" dirty="0"/>
              <a:t>=10 fF</a:t>
            </a:r>
          </a:p>
          <a:p>
            <a:r>
              <a:rPr lang="en-IT" dirty="0"/>
              <a:t>C</a:t>
            </a:r>
            <a:r>
              <a:rPr lang="en-IT" baseline="-25000" dirty="0"/>
              <a:t>r</a:t>
            </a:r>
            <a:r>
              <a:rPr lang="en-IT" dirty="0"/>
              <a:t>=287 fF</a:t>
            </a:r>
          </a:p>
          <a:p>
            <a:r>
              <a:rPr lang="en-GB" dirty="0"/>
              <a:t>f</a:t>
            </a:r>
            <a:r>
              <a:rPr lang="en-IT" baseline="-25000" dirty="0"/>
              <a:t>r</a:t>
            </a:r>
            <a:r>
              <a:rPr lang="en-IT" dirty="0"/>
              <a:t>=10.9 GHz</a:t>
            </a:r>
          </a:p>
          <a:p>
            <a:r>
              <a:rPr lang="en-GB" dirty="0"/>
              <a:t>k</a:t>
            </a:r>
            <a:r>
              <a:rPr lang="en-IT" dirty="0"/>
              <a:t>=0.03</a:t>
            </a:r>
          </a:p>
          <a:p>
            <a:r>
              <a:rPr lang="en-IT" dirty="0"/>
              <a:t>Cjj=100 fF</a:t>
            </a:r>
          </a:p>
          <a:p>
            <a:r>
              <a:rPr lang="en-IT" dirty="0"/>
              <a:t>Ljj=0.1 nH</a:t>
            </a:r>
          </a:p>
          <a:p>
            <a:r>
              <a:rPr lang="en-IT" dirty="0"/>
              <a:t>I</a:t>
            </a:r>
            <a:r>
              <a:rPr lang="en-IT" baseline="-25000" dirty="0"/>
              <a:t>cjj</a:t>
            </a:r>
            <a:r>
              <a:rPr lang="en-IT" dirty="0"/>
              <a:t>=3 micorA</a:t>
            </a:r>
          </a:p>
          <a:p>
            <a:r>
              <a:rPr lang="en-GB" dirty="0">
                <a:latin typeface="Symbol" pitchFamily="2" charset="2"/>
              </a:rPr>
              <a:t>x</a:t>
            </a:r>
            <a:r>
              <a:rPr lang="en-IT" dirty="0"/>
              <a:t>=0.6</a:t>
            </a:r>
          </a:p>
          <a:p>
            <a:r>
              <a:rPr lang="en-IT" dirty="0"/>
              <a:t>Pump power -82 dbm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76DECC-0971-8746-89D7-70CBC79FE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763" y="3104683"/>
            <a:ext cx="5400000" cy="36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402CC4-49F9-F548-969D-772381E60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218" y="181061"/>
            <a:ext cx="4320000" cy="288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35C284-CF94-214F-8417-E64469273CD5}"/>
              </a:ext>
            </a:extLst>
          </p:cNvPr>
          <p:cNvSpPr txBox="1"/>
          <p:nvPr/>
        </p:nvSpPr>
        <p:spPr>
          <a:xfrm rot="16200000">
            <a:off x="4907560" y="620785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(db)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48C471-E78C-4E46-8513-7B89AE1BFCC2}"/>
              </a:ext>
            </a:extLst>
          </p:cNvPr>
          <p:cNvSpPr txBox="1"/>
          <p:nvPr/>
        </p:nvSpPr>
        <p:spPr>
          <a:xfrm rot="16200000">
            <a:off x="9522904" y="346605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(db)</a:t>
            </a:r>
          </a:p>
        </p:txBody>
      </p:sp>
    </p:spTree>
    <p:extLst>
      <p:ext uri="{BB962C8B-B14F-4D97-AF65-F5344CB8AC3E}">
        <p14:creationId xmlns:p14="http://schemas.microsoft.com/office/powerpoint/2010/main" val="554686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6F228-8D2C-D84D-91B2-68C7FFE9C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JPA Nakamura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34A1D4-835A-874D-A01D-E23A44C7CF5D}"/>
              </a:ext>
            </a:extLst>
          </p:cNvPr>
          <p:cNvSpPr txBox="1"/>
          <p:nvPr/>
        </p:nvSpPr>
        <p:spPr>
          <a:xfrm>
            <a:off x="7725863" y="459990"/>
            <a:ext cx="26784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dirty="0"/>
              <a:t>Appl. Phys. Lett. 93 042510 (2008)</a:t>
            </a:r>
          </a:p>
        </p:txBody>
      </p:sp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9E2EDFCF-EA26-CD42-ABA4-6BB4538EA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7045" y="862631"/>
            <a:ext cx="3856755" cy="2520000"/>
          </a:xfrm>
          <a:prstGeom prst="rect">
            <a:avLst/>
          </a:prstGeom>
        </p:spPr>
      </p:pic>
      <p:pic>
        <p:nvPicPr>
          <p:cNvPr id="7" name="Picture 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0F274702-4BBB-854D-BFE5-8C1E2100A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223" y="3670871"/>
            <a:ext cx="3965886" cy="252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600E64-2526-2947-BAED-C2E974EFFEAB}"/>
              </a:ext>
            </a:extLst>
          </p:cNvPr>
          <p:cNvSpPr txBox="1"/>
          <p:nvPr/>
        </p:nvSpPr>
        <p:spPr>
          <a:xfrm>
            <a:off x="5308220" y="1090523"/>
            <a:ext cx="15755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Nb</a:t>
            </a:r>
          </a:p>
          <a:p>
            <a:r>
              <a:rPr lang="en-IT" dirty="0"/>
              <a:t>L=2.6 mm</a:t>
            </a:r>
          </a:p>
          <a:p>
            <a:r>
              <a:rPr lang="en-IT" dirty="0"/>
              <a:t>Cc=16 fF</a:t>
            </a:r>
          </a:p>
          <a:p>
            <a:r>
              <a:rPr lang="en-IT" dirty="0"/>
              <a:t>Icjj=1.5 microA</a:t>
            </a:r>
          </a:p>
        </p:txBody>
      </p:sp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4EC65ADC-11AF-0144-8679-6CC9AA6A6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726" y="1690687"/>
            <a:ext cx="3433854" cy="288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7D0892D-81D2-B844-B2E2-1B7F8970CB8E}"/>
              </a:ext>
            </a:extLst>
          </p:cNvPr>
          <p:cNvSpPr txBox="1"/>
          <p:nvPr/>
        </p:nvSpPr>
        <p:spPr>
          <a:xfrm>
            <a:off x="838200" y="4504780"/>
            <a:ext cx="30626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 u="none" strike="noStrike" dirty="0">
                <a:solidFill>
                  <a:srgbClr val="333333"/>
                </a:solidFill>
                <a:effectLst/>
                <a:latin typeface="-apple-system"/>
              </a:rPr>
              <a:t>L Zhong </a:t>
            </a:r>
            <a:r>
              <a:rPr lang="en-GB" sz="1200" b="0" i="1" u="none" strike="noStrike" dirty="0">
                <a:solidFill>
                  <a:srgbClr val="333333"/>
                </a:solidFill>
                <a:effectLst/>
                <a:latin typeface="-apple-system"/>
              </a:rPr>
              <a:t>et al</a:t>
            </a:r>
            <a:r>
              <a:rPr lang="en-GB" sz="1200" b="0" i="0" u="none" strike="noStrike" dirty="0">
                <a:solidFill>
                  <a:srgbClr val="333333"/>
                </a:solidFill>
                <a:effectLst/>
                <a:latin typeface="-apple-system"/>
              </a:rPr>
              <a:t> 2013 </a:t>
            </a:r>
            <a:r>
              <a:rPr lang="en-GB" sz="1200" b="0" i="1" u="none" strike="noStrike" dirty="0">
                <a:solidFill>
                  <a:srgbClr val="333333"/>
                </a:solidFill>
                <a:effectLst/>
                <a:latin typeface="-apple-system"/>
              </a:rPr>
              <a:t>New J. Phys.</a:t>
            </a:r>
            <a:r>
              <a:rPr lang="en-GB" sz="1200" b="0" i="0" u="none" strike="noStrike" dirty="0">
                <a:solidFill>
                  <a:srgbClr val="333333"/>
                </a:solidFill>
                <a:effectLst/>
                <a:latin typeface="-apple-system"/>
              </a:rPr>
              <a:t> </a:t>
            </a:r>
            <a:r>
              <a:rPr lang="en-GB" sz="1200" b="1" i="0" u="none" strike="noStrike" dirty="0">
                <a:solidFill>
                  <a:srgbClr val="333333"/>
                </a:solidFill>
                <a:effectLst/>
                <a:latin typeface="-apple-system"/>
              </a:rPr>
              <a:t>15</a:t>
            </a:r>
            <a:r>
              <a:rPr lang="en-GB" sz="1200" b="0" i="0" u="none" strike="noStrike" dirty="0">
                <a:solidFill>
                  <a:srgbClr val="333333"/>
                </a:solidFill>
                <a:effectLst/>
                <a:latin typeface="-apple-system"/>
              </a:rPr>
              <a:t> 125013</a:t>
            </a:r>
            <a:endParaRPr lang="en-IT" sz="1200" dirty="0"/>
          </a:p>
        </p:txBody>
      </p:sp>
    </p:spTree>
    <p:extLst>
      <p:ext uri="{BB962C8B-B14F-4D97-AF65-F5344CB8AC3E}">
        <p14:creationId xmlns:p14="http://schemas.microsoft.com/office/powerpoint/2010/main" val="2918282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</TotalTime>
  <Words>187</Words>
  <Application>Microsoft Macintosh PowerPoint</Application>
  <PresentationFormat>Widescreen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-apple-system</vt:lpstr>
      <vt:lpstr>Arial</vt:lpstr>
      <vt:lpstr>Calibri</vt:lpstr>
      <vt:lpstr>Calibri Light</vt:lpstr>
      <vt:lpstr>Symbol</vt:lpstr>
      <vt:lpstr>Office Theme</vt:lpstr>
      <vt:lpstr>Flux Pumped JPA</vt:lpstr>
      <vt:lpstr>Amplificazione Parametrica</vt:lpstr>
      <vt:lpstr>PowerPoint Presentation</vt:lpstr>
      <vt:lpstr>Risonatore a frequenza tunabile</vt:lpstr>
      <vt:lpstr>Flux Pumped JPA</vt:lpstr>
      <vt:lpstr>Guadagno</vt:lpstr>
      <vt:lpstr>Esempio</vt:lpstr>
      <vt:lpstr>JPA Nakamura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Claudio Gatti</dc:creator>
  <cp:lastModifiedBy>Claudio Gatti</cp:lastModifiedBy>
  <cp:revision>69</cp:revision>
  <dcterms:created xsi:type="dcterms:W3CDTF">2021-11-15T07:34:52Z</dcterms:created>
  <dcterms:modified xsi:type="dcterms:W3CDTF">2021-11-15T16:28:07Z</dcterms:modified>
</cp:coreProperties>
</file>