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3" r:id="rId2"/>
    <p:sldId id="275" r:id="rId3"/>
    <p:sldId id="2228" r:id="rId4"/>
    <p:sldId id="265" r:id="rId5"/>
    <p:sldId id="571" r:id="rId6"/>
    <p:sldId id="2342" r:id="rId7"/>
    <p:sldId id="2140" r:id="rId8"/>
    <p:sldId id="256" r:id="rId9"/>
    <p:sldId id="258" r:id="rId10"/>
    <p:sldId id="2195" r:id="rId11"/>
    <p:sldId id="2338" r:id="rId12"/>
    <p:sldId id="2343" r:id="rId13"/>
    <p:sldId id="2344" r:id="rId14"/>
    <p:sldId id="2226" r:id="rId15"/>
    <p:sldId id="2311" r:id="rId16"/>
    <p:sldId id="1206" r:id="rId17"/>
    <p:sldId id="2287" r:id="rId18"/>
    <p:sldId id="2334" r:id="rId1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/>
    <p:restoredTop sz="80455"/>
  </p:normalViewPr>
  <p:slideViewPr>
    <p:cSldViewPr snapToGrid="0" snapToObjects="1">
      <p:cViewPr varScale="1">
        <p:scale>
          <a:sx n="120" d="100"/>
          <a:sy n="120" d="100"/>
        </p:scale>
        <p:origin x="1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7EAD-8971-634A-8DEE-908CC105F43E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153FA-E77A-6249-9E21-A10C19F13A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00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35D4F9D-1DEB-4B24-8B83-7316CC681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2DED49-1BD3-4F77-B2E6-6CC40C8622B4}" type="slidenum">
              <a:rPr lang="it-IT" altLang="it-IT" sz="1200">
                <a:solidFill>
                  <a:schemeClr val="tx1"/>
                </a:solidFill>
              </a:rPr>
              <a:pPr/>
              <a:t>1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5501D07-1A80-4C37-8C4B-71565BA40C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5CFC173-E7B7-4BBD-8F3C-94DF882C0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53FA-E77A-6249-9E21-A10C19F13A6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19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53FA-E77A-6249-9E21-A10C19F13A6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211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53FA-E77A-6249-9E21-A10C19F13A6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969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153FA-E77A-6249-9E21-A10C19F13A6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51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FA75-3340-4242-AD25-7EC5F54B223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37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1D-C8B2-6044-B826-2C2D244FD28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564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816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AD0D-7A49-4A4B-9599-63AA0CC70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FD1EE-8E19-D24D-9983-E1B5821B7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2F647-994F-724A-9375-D034B2BE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DBCC5-8C03-914B-9B75-8FF380F3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E091E-4E52-454F-B126-370F0795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77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6EA8-51C3-A74A-82BB-C712AA7D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5971-3544-214A-BC7A-762101CE0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1C47E-5100-684A-9FFC-C9EDC468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4A570-2AA8-FA46-B9CE-FB373117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0630A-E60E-704A-88E9-ED17588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11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DB3C7-9372-8147-B605-65DB48E8D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1B35C-DA2C-4144-BA96-9F4EAF307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D3B1C-0077-464F-82A6-FD510E0D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7ABD-BCC2-C643-9415-C0AE93CA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81D73-7F4C-0E4F-8DDD-30DA57FB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41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6" descr="download"/>
          <p:cNvSpPr>
            <a:spLocks noChangeAspect="1" noChangeArrowheads="1"/>
          </p:cNvSpPr>
          <p:nvPr userDrawn="1"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524000"/>
            <a:ext cx="551180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1400" y="1524000"/>
            <a:ext cx="551180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2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29894" y="6407600"/>
            <a:ext cx="657412" cy="3651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E173A6C-60FB-420C-9795-70D997F744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618316" y="6450667"/>
            <a:ext cx="69850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</p:spTree>
    <p:extLst>
      <p:ext uri="{BB962C8B-B14F-4D97-AF65-F5344CB8AC3E}">
        <p14:creationId xmlns:p14="http://schemas.microsoft.com/office/powerpoint/2010/main" val="133743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E9C5-9D5F-A247-BEFF-99076023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E10E-6591-E64A-9683-76FC726AA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88F3-3304-4749-B104-F697C4A0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F6A3-99A5-924D-A67D-81E93200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B7803-B5A5-6E44-9505-BCFCBEFC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AF7D-0C6B-1A4C-89FD-01AAD03A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B9AA-ACCF-DF44-A1E1-0E19719D5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12C9C-BF62-614D-8079-EA15D906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24F8F-4CE9-AC4D-A0F1-1C7D5D5F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B33B8-F1F5-CD4B-AF00-201F3A05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39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191C-7B74-4947-BC98-2A56B728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7B0FB-E902-2047-992E-76A24C0C8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B7B23-B694-5B45-A0F5-FEE093998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99DDD-BAEC-204C-B6F2-9CD71DBC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91741-A351-BC4A-B139-D03D170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06D2E-7DAB-A244-87AE-BFF3E0E0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42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186DC-473C-1945-9190-8A5917EA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093C8-513A-3244-87F8-5EAABE083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6B592-0ED1-AF44-BB47-12094788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1CCFE-47C0-BF40-A910-D80E14C45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58D05-2544-1245-8ECE-5E1E8790C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739C-F1F4-1445-90A2-7AAC441A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076140-B311-B64A-9805-B024FC45B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26F97-72B6-EF4F-9318-D7AA6A43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50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EF96-272F-894B-98E7-9D7798D2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CCD3AE-05E9-6048-8282-BFCE3F83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8858C-3CD4-8D40-8BAD-1045CFBD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DCDA1-04BD-0349-84ED-349A2D79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985B2-C399-E843-B96C-64E5CDE20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21D6B-F6FF-B042-ABBE-E4A55201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1561D-90F6-9C40-8B6E-85D1F2FD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82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7159-3BA7-854E-96B7-5329E1E1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1D461-F922-5548-BE57-418537989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378D7-CBDB-D241-9F21-E0336B1E0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5EC73-38D4-E54B-9CED-0F2E603A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1490F-B06D-5F41-A75A-4709B98C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F71A0-6388-414C-B8E8-BDBA2598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23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4FF0-F81D-2048-9817-2E2DF1B4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39C3-9B86-094F-87AE-D1B72845D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541B-EF5C-3743-A8A4-A1B9E3C09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702CB-2DB9-7349-8016-9238DB8F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76F0F-E881-7B4C-8EEF-A3300FF8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84EAF-B6CD-1243-BA80-E3265FC2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95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6E8C3-354B-F443-B5F9-AB62950A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C3AAB-8D76-A740-B418-90778BAB7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D58FE-0DFE-A94E-A8D7-34BC38BFA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55AF4-3017-A544-89C5-295730CAE237}" type="datetimeFigureOut">
              <a:rPr lang="it-IT" smtClean="0"/>
              <a:t>08/12/21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5FFDD-73A1-4747-B7C3-B7004CC30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DB84-FD6C-084C-BF9C-DC30C4712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3358A-F2CF-784E-9E49-BB0DBB614A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7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ds.virgo-gw.eu/?call_file=ET-0106C-10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s.et-gw.eu/tds/?content=3&amp;r=17245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40/epjp/s13360-021-01450-8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doi.org/10.1785/0220200186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30B736BF-C6DE-2E4E-A564-1EC2514C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103"/>
            <a:ext cx="12191980" cy="344110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A5022C1E-3CF1-8247-BECB-8EB4FEC81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id="{DB6E696B-985B-D44B-8743-D2F6AA6E4A5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759076"/>
            <a:ext cx="9145588" cy="4098925"/>
            <a:chOff x="0" y="1738"/>
            <a:chExt cx="5761" cy="2582"/>
          </a:xfrm>
        </p:grpSpPr>
        <p:pic>
          <p:nvPicPr>
            <p:cNvPr id="17" name="Picture 15" descr="Fondino">
              <a:extLst>
                <a:ext uri="{FF2B5EF4-FFF2-40B4-BE49-F238E27FC236}">
                  <a16:creationId xmlns:a16="http://schemas.microsoft.com/office/drawing/2014/main" id="{82270627-CB97-FB49-B6BB-18A06F7E7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logo +marchio">
              <a:extLst>
                <a:ext uri="{FF2B5EF4-FFF2-40B4-BE49-F238E27FC236}">
                  <a16:creationId xmlns:a16="http://schemas.microsoft.com/office/drawing/2014/main" id="{97628E9B-B7AD-7B4D-B155-E64113C10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fascia">
              <a:extLst>
                <a:ext uri="{FF2B5EF4-FFF2-40B4-BE49-F238E27FC236}">
                  <a16:creationId xmlns:a16="http://schemas.microsoft.com/office/drawing/2014/main" id="{0D5A358B-4197-F649-BE5C-2AD92D535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5E557F36-FD95-EA43-813E-B887B22BC1FF}"/>
              </a:ext>
            </a:extLst>
          </p:cNvPr>
          <p:cNvSpPr txBox="1">
            <a:spLocks noChangeArrowheads="1"/>
          </p:cNvSpPr>
          <p:nvPr/>
        </p:nvSpPr>
        <p:spPr>
          <a:xfrm>
            <a:off x="2703271" y="4783250"/>
            <a:ext cx="9707524" cy="68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1800" dirty="0">
                <a:solidFill>
                  <a:schemeClr val="bg1"/>
                </a:solidFill>
              </a:rPr>
              <a:t>Ettore Majorana</a:t>
            </a:r>
          </a:p>
          <a:p>
            <a:pPr algn="l"/>
            <a:r>
              <a:rPr lang="it-IT" altLang="it-IT" sz="1800" i="1" dirty="0">
                <a:solidFill>
                  <a:schemeClr val="bg1"/>
                </a:solidFill>
              </a:rPr>
              <a:t>Dipartimento di Fisica, Sapienza Università di Roma - </a:t>
            </a:r>
            <a:r>
              <a:rPr lang="it-IT" altLang="it-IT" sz="1800" dirty="0">
                <a:solidFill>
                  <a:schemeClr val="bg1"/>
                </a:solidFill>
              </a:rPr>
              <a:t>9 </a:t>
            </a:r>
            <a:r>
              <a:rPr lang="it-IT" altLang="it-IT" sz="1800" dirty="0" err="1">
                <a:solidFill>
                  <a:schemeClr val="bg1"/>
                </a:solidFill>
              </a:rPr>
              <a:t>December</a:t>
            </a:r>
            <a:r>
              <a:rPr lang="it-IT" altLang="it-IT" sz="1800" dirty="0">
                <a:solidFill>
                  <a:schemeClr val="bg1"/>
                </a:solidFill>
              </a:rPr>
              <a:t> 2021</a:t>
            </a:r>
            <a:r>
              <a:rPr lang="it-IT" altLang="it-IT" sz="18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1" name="Picture 16" descr="fascia">
            <a:extLst>
              <a:ext uri="{FF2B5EF4-FFF2-40B4-BE49-F238E27FC236}">
                <a16:creationId xmlns:a16="http://schemas.microsoft.com/office/drawing/2014/main" id="{7983E20F-7E19-4449-A3B8-6FD3FF5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421162"/>
            <a:ext cx="16055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fascia">
            <a:extLst>
              <a:ext uri="{FF2B5EF4-FFF2-40B4-BE49-F238E27FC236}">
                <a16:creationId xmlns:a16="http://schemas.microsoft.com/office/drawing/2014/main" id="{8FBE8F87-4696-8C42-8E91-9AD664BD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7277" y="2759076"/>
            <a:ext cx="1605517" cy="409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615DD00E-7280-1944-A03D-A27196AD73A8}"/>
              </a:ext>
            </a:extLst>
          </p:cNvPr>
          <p:cNvSpPr txBox="1">
            <a:spLocks noChangeArrowheads="1"/>
          </p:cNvSpPr>
          <p:nvPr/>
        </p:nvSpPr>
        <p:spPr>
          <a:xfrm>
            <a:off x="3225210" y="698352"/>
            <a:ext cx="6096000" cy="936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L5 – 3G </a:t>
            </a:r>
            <a:r>
              <a:rPr lang="it-IT" alt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b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Amaldi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0EB2D3-8A9B-EC43-834F-F021FE2C04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05" y="4791360"/>
            <a:ext cx="867366" cy="578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2806BC-14D8-7A46-BF64-12EA3B077003}"/>
              </a:ext>
            </a:extLst>
          </p:cNvPr>
          <p:cNvSpPr/>
          <p:nvPr/>
        </p:nvSpPr>
        <p:spPr>
          <a:xfrm>
            <a:off x="1291838" y="5655586"/>
            <a:ext cx="9293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noProof="1">
                <a:solidFill>
                  <a:schemeClr val="bg1"/>
                </a:solidFill>
              </a:rPr>
              <a:t>A. Cruciani, A. D’Addabbo, S. Di Pace, V. Mangano, E. Majorana, L. Natacchioni, </a:t>
            </a:r>
          </a:p>
          <a:p>
            <a:pPr algn="ctr"/>
            <a:r>
              <a:rPr lang="en-GB" i="1" noProof="1">
                <a:solidFill>
                  <a:schemeClr val="bg1"/>
                </a:solidFill>
              </a:rPr>
              <a:t>M. Perciballi, S. Pirro, P. Puppo, P. Rapagnani, A. Rezaei and Fulvio Ricci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EC052-2EB8-2E43-83E8-F88F3F72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63" y="1041400"/>
            <a:ext cx="6845300" cy="47752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2E59DB-06F6-8446-A74C-7A40AB94C9BA}"/>
              </a:ext>
            </a:extLst>
          </p:cNvPr>
          <p:cNvSpPr/>
          <p:nvPr/>
        </p:nvSpPr>
        <p:spPr>
          <a:xfrm>
            <a:off x="86301" y="59679"/>
            <a:ext cx="6884513" cy="52322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it-IT" sz="2800" noProof="1"/>
              <a:t>KAGRA cryostat and cooling units </a:t>
            </a:r>
            <a:r>
              <a:rPr lang="it-IT" sz="2800" noProof="1">
                <a:solidFill>
                  <a:srgbClr val="C00000"/>
                </a:solidFill>
              </a:rPr>
              <a:t>(at a glance)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E4494-A6E7-A748-B07B-7FA4D2447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765" y="890676"/>
            <a:ext cx="2492321" cy="2094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C60E6-3B47-3149-8BA1-6223CCBFD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915" y="2954921"/>
            <a:ext cx="2071578" cy="27621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C5C04C-D78E-7E46-831F-FD763F0B9035}"/>
              </a:ext>
            </a:extLst>
          </p:cNvPr>
          <p:cNvCxnSpPr>
            <a:cxnSpLocks/>
          </p:cNvCxnSpPr>
          <p:nvPr/>
        </p:nvCxnSpPr>
        <p:spPr>
          <a:xfrm>
            <a:off x="1781507" y="3226805"/>
            <a:ext cx="396789" cy="26248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598E90-038F-594A-9FA5-B2B5D8505036}"/>
              </a:ext>
            </a:extLst>
          </p:cNvPr>
          <p:cNvSpPr txBox="1"/>
          <p:nvPr/>
        </p:nvSpPr>
        <p:spPr>
          <a:xfrm>
            <a:off x="277359" y="2875058"/>
            <a:ext cx="236911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dirty="0" err="1"/>
              <a:t>vacuum</a:t>
            </a:r>
            <a:r>
              <a:rPr lang="it-IT" dirty="0"/>
              <a:t> </a:t>
            </a:r>
            <a:r>
              <a:rPr lang="it-IT" dirty="0" err="1"/>
              <a:t>duct</a:t>
            </a:r>
            <a:endParaRPr lang="it-IT" dirty="0"/>
          </a:p>
        </p:txBody>
      </p:sp>
      <p:pic>
        <p:nvPicPr>
          <p:cNvPr id="17" name="コンテンツ プレースホルダー 2" descr="cryounit_colored.jpg">
            <a:extLst>
              <a:ext uri="{FF2B5EF4-FFF2-40B4-BE49-F238E27FC236}">
                <a16:creationId xmlns:a16="http://schemas.microsoft.com/office/drawing/2014/main" id="{D67E55B1-337F-B944-89A2-46BB8CE91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4133" y="4432317"/>
            <a:ext cx="3492984" cy="24256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94431B-C469-E743-B109-6B4788751047}"/>
              </a:ext>
            </a:extLst>
          </p:cNvPr>
          <p:cNvSpPr txBox="1"/>
          <p:nvPr/>
        </p:nvSpPr>
        <p:spPr>
          <a:xfrm>
            <a:off x="4374133" y="4417352"/>
            <a:ext cx="128432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Cooling</a:t>
            </a:r>
            <a:r>
              <a:rPr lang="it-IT" dirty="0"/>
              <a:t> 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23B265-356F-A74A-A959-9A409566EE6C}"/>
              </a:ext>
            </a:extLst>
          </p:cNvPr>
          <p:cNvCxnSpPr>
            <a:cxnSpLocks/>
          </p:cNvCxnSpPr>
          <p:nvPr/>
        </p:nvCxnSpPr>
        <p:spPr>
          <a:xfrm flipH="1">
            <a:off x="4054540" y="4766588"/>
            <a:ext cx="961756" cy="1972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1575077C-2F3A-0841-9140-B5E1940AEED6}"/>
              </a:ext>
            </a:extLst>
          </p:cNvPr>
          <p:cNvSpPr/>
          <p:nvPr/>
        </p:nvSpPr>
        <p:spPr>
          <a:xfrm>
            <a:off x="3399388" y="1584389"/>
            <a:ext cx="2072778" cy="626723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2.5 m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BBB5F534-3210-6D4E-B41F-3F3AFE24F4A7}"/>
              </a:ext>
            </a:extLst>
          </p:cNvPr>
          <p:cNvSpPr/>
          <p:nvPr/>
        </p:nvSpPr>
        <p:spPr>
          <a:xfrm>
            <a:off x="2517169" y="1584389"/>
            <a:ext cx="3967875" cy="626723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ET-LF 4-5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0BC4B-7BD1-9645-85EC-15764CF48AEF}"/>
              </a:ext>
            </a:extLst>
          </p:cNvPr>
          <p:cNvSpPr txBox="1"/>
          <p:nvPr/>
        </p:nvSpPr>
        <p:spPr>
          <a:xfrm>
            <a:off x="2517169" y="6160502"/>
            <a:ext cx="5615768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 </a:t>
            </a:r>
            <a:r>
              <a:rPr lang="it-IT" dirty="0" err="1">
                <a:solidFill>
                  <a:schemeClr val="bg1"/>
                </a:solidFill>
              </a:rPr>
              <a:t>different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concept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developed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ARC, </a:t>
            </a:r>
            <a:r>
              <a:rPr lang="it-IT" dirty="0" err="1">
                <a:solidFill>
                  <a:schemeClr val="bg1"/>
                </a:solidFill>
              </a:rPr>
              <a:t>floating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cooling</a:t>
            </a:r>
            <a:r>
              <a:rPr lang="it-IT" dirty="0">
                <a:solidFill>
                  <a:schemeClr val="bg1"/>
                </a:solidFill>
              </a:rPr>
              <a:t> bar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CD433B-A094-7141-B0FA-291876DFC8C7}"/>
              </a:ext>
            </a:extLst>
          </p:cNvPr>
          <p:cNvGrpSpPr/>
          <p:nvPr/>
        </p:nvGrpSpPr>
        <p:grpSpPr>
          <a:xfrm>
            <a:off x="5229642" y="2172731"/>
            <a:ext cx="2956357" cy="1900719"/>
            <a:chOff x="5229642" y="2172731"/>
            <a:chExt cx="2956357" cy="19007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0C8AA2-3560-A848-9D0C-0B0CA76C6A2A}"/>
                </a:ext>
              </a:extLst>
            </p:cNvPr>
            <p:cNvCxnSpPr/>
            <p:nvPr/>
          </p:nvCxnSpPr>
          <p:spPr>
            <a:xfrm>
              <a:off x="5247567" y="2172731"/>
              <a:ext cx="1243173" cy="1900719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390A35-61E7-B54E-BA6B-9BCFE2E25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9642" y="2172731"/>
              <a:ext cx="1243173" cy="1900719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4AD4A7-B86C-904B-B7FF-FF42DD49D40A}"/>
                </a:ext>
              </a:extLst>
            </p:cNvPr>
            <p:cNvSpPr txBox="1"/>
            <p:nvPr/>
          </p:nvSpPr>
          <p:spPr>
            <a:xfrm>
              <a:off x="6120625" y="2883357"/>
              <a:ext cx="2065374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Access from bottom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7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C5BE06-D58A-EF4D-A124-39F48662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DC533-0D01-4447-997A-DC5CC88B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2" y="0"/>
            <a:ext cx="1202101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D9087A-0A9B-5C42-A0B8-BA263C72C45F}"/>
              </a:ext>
            </a:extLst>
          </p:cNvPr>
          <p:cNvSpPr/>
          <p:nvPr/>
        </p:nvSpPr>
        <p:spPr>
          <a:xfrm>
            <a:off x="166688" y="103515"/>
            <a:ext cx="7788607" cy="52322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it-IT" sz="2800" noProof="1"/>
              <a:t>ARC cooling unit prototype </a:t>
            </a:r>
            <a:r>
              <a:rPr lang="it-IT" noProof="1"/>
              <a:t>(expected delivering by summer 2022)</a:t>
            </a:r>
            <a:endParaRPr lang="it-IT" noProof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7BF78A-58B9-DE46-8E36-97FC2090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95" y="1337225"/>
            <a:ext cx="8940509" cy="5294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84F6D4-7A07-BC45-9619-B2553B703BD3}"/>
              </a:ext>
            </a:extLst>
          </p:cNvPr>
          <p:cNvSpPr/>
          <p:nvPr/>
        </p:nvSpPr>
        <p:spPr>
          <a:xfrm>
            <a:off x="94838" y="80387"/>
            <a:ext cx="7305911" cy="52322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it-IT" sz="2800" noProof="1"/>
              <a:t>ARC cooling unit test jig </a:t>
            </a:r>
            <a:r>
              <a:rPr lang="it-IT" noProof="1"/>
              <a:t>(expected delivering by summer 2022)</a:t>
            </a:r>
            <a:endParaRPr lang="it-IT" noProof="1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06796-7119-2244-BD3F-7C63383BCC83}"/>
              </a:ext>
            </a:extLst>
          </p:cNvPr>
          <p:cNvSpPr txBox="1"/>
          <p:nvPr/>
        </p:nvSpPr>
        <p:spPr>
          <a:xfrm>
            <a:off x="6421037" y="1367369"/>
            <a:ext cx="38081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Vibration sensors </a:t>
            </a:r>
          </a:p>
          <a:p>
            <a:r>
              <a:rPr lang="en-US" dirty="0"/>
              <a:t>(accel, position, room T and </a:t>
            </a:r>
            <a:r>
              <a:rPr lang="en-US" dirty="0" err="1"/>
              <a:t>LowT</a:t>
            </a:r>
            <a:r>
              <a:rPr lang="en-US" dirty="0"/>
              <a:t>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EA3FF7-5356-F74D-AF5E-BF24C33216A1}"/>
              </a:ext>
            </a:extLst>
          </p:cNvPr>
          <p:cNvGrpSpPr/>
          <p:nvPr/>
        </p:nvGrpSpPr>
        <p:grpSpPr>
          <a:xfrm>
            <a:off x="94838" y="944880"/>
            <a:ext cx="6499002" cy="5687032"/>
            <a:chOff x="94838" y="944880"/>
            <a:chExt cx="6499002" cy="56870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3F242-7D1E-274A-8EF6-0FAEC62807D5}"/>
                </a:ext>
              </a:extLst>
            </p:cNvPr>
            <p:cNvSpPr/>
            <p:nvPr/>
          </p:nvSpPr>
          <p:spPr>
            <a:xfrm>
              <a:off x="94838" y="1951672"/>
              <a:ext cx="2979957" cy="147732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it-IT" noProof="1"/>
                <a:t>Once tested using the test jig, the cooling line prototype will be connected to the cryostat.</a:t>
              </a:r>
            </a:p>
            <a:p>
              <a:r>
                <a:rPr lang="it-IT" noProof="1"/>
                <a:t>Its design is included in ARC plans 2022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C0DBE7-7869-5E41-A323-F8E8200E99A1}"/>
                </a:ext>
              </a:extLst>
            </p:cNvPr>
            <p:cNvSpPr/>
            <p:nvPr/>
          </p:nvSpPr>
          <p:spPr>
            <a:xfrm>
              <a:off x="3074795" y="944880"/>
              <a:ext cx="3519045" cy="5687032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98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F52460-224D-0844-8EFB-508A24C0A03B}"/>
              </a:ext>
            </a:extLst>
          </p:cNvPr>
          <p:cNvSpPr/>
          <p:nvPr/>
        </p:nvSpPr>
        <p:spPr>
          <a:xfrm>
            <a:off x="166688" y="103515"/>
            <a:ext cx="1919115" cy="52322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it-IT" sz="2800" noProof="1"/>
              <a:t>Conclusions</a:t>
            </a:r>
            <a:endParaRPr lang="it-IT" noProof="1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E49BE-4A97-5B40-A45E-25AD5CBDFF1D}"/>
              </a:ext>
            </a:extLst>
          </p:cNvPr>
          <p:cNvSpPr/>
          <p:nvPr/>
        </p:nvSpPr>
        <p:spPr>
          <a:xfrm>
            <a:off x="345440" y="1266319"/>
            <a:ext cx="113995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 APPLICATIONS, a proposal based on three pillars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A, </a:t>
            </a:r>
            <a:r>
              <a:rPr lang="en-US" sz="2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CRYOSTAT75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) 2022-24 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completion of ¾ scaled Cryostat to be installed in La Sapienza Campus in the available room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B, </a:t>
            </a:r>
            <a:r>
              <a:rPr lang="en-US" sz="2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CLARGELAB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2022-24 Extension of ARC-L5 facility (inside or outside the campus)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C, </a:t>
            </a:r>
            <a:r>
              <a:rPr lang="en-US" sz="2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CRYOSTAT100</a:t>
            </a: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2023-26 Tests of payload prototype done =&gt; commitment for a larger cooling down of 1:1 cryostat</a:t>
            </a:r>
            <a:endParaRPr lang="en-US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43EDB-2DA2-0A4D-912B-11558F8711F0}"/>
              </a:ext>
            </a:extLst>
          </p:cNvPr>
          <p:cNvSpPr/>
          <p:nvPr/>
        </p:nvSpPr>
        <p:spPr>
          <a:xfrm>
            <a:off x="2122812" y="5186254"/>
            <a:ext cx="7844776" cy="58477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 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 light for a viable design towards ET-B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6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9B0E3B-8471-6F43-B71A-5564D7940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370" y="-14474"/>
            <a:ext cx="6830817" cy="314190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C21C4E-5082-294E-BE35-CACC43343D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481" y="2101844"/>
            <a:ext cx="3953257" cy="296494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901622-FCE2-5346-A7B5-60CE7E348E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53957" y="100008"/>
            <a:ext cx="3428757" cy="457167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7A6164-24CA-9B48-997E-1117723CA7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331" y="3998982"/>
            <a:ext cx="3894456" cy="292084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64DE00-F6A3-534E-8EAD-FBEC6C43F2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636" y="2385846"/>
            <a:ext cx="6106576" cy="457993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69B18C-DDE2-8949-87BE-F4513F7F54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345" y="140"/>
            <a:ext cx="6030655" cy="399884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DBD9D598-F397-0645-9DCF-8642FFC12E07}"/>
              </a:ext>
            </a:extLst>
          </p:cNvPr>
          <p:cNvSpPr txBox="1">
            <a:spLocks/>
          </p:cNvSpPr>
          <p:nvPr/>
        </p:nvSpPr>
        <p:spPr>
          <a:xfrm>
            <a:off x="6284898" y="-279888"/>
            <a:ext cx="33890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</a:rPr>
              <a:t>Thanks</a:t>
            </a:r>
            <a:r>
              <a:rPr lang="it-IT" dirty="0"/>
              <a:t> !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6952D85-7860-0043-B093-9975AA2F9C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347" y="4617917"/>
            <a:ext cx="2959828" cy="221987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9901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E879022-8495-4D36-AB80-F98900BC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233" y="101876"/>
            <a:ext cx="5467350" cy="6515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5">
                <a:extLst>
                  <a:ext uri="{FF2B5EF4-FFF2-40B4-BE49-F238E27FC236}">
                    <a16:creationId xmlns:a16="http://schemas.microsoft.com/office/drawing/2014/main" id="{7DE6D35D-4F62-7B46-A9E2-A5AC749BD410}"/>
                  </a:ext>
                </a:extLst>
              </p:cNvPr>
              <p:cNvSpPr txBox="1"/>
              <p:nvPr/>
            </p:nvSpPr>
            <p:spPr>
              <a:xfrm>
                <a:off x="0" y="853541"/>
                <a:ext cx="5860643" cy="2607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Si Test Mass: 140 kg (</a:t>
                </a:r>
                <a:r>
                  <a:rPr lang="it-IT" dirty="0" err="1"/>
                  <a:t>Sapphire</a:t>
                </a:r>
                <a:r>
                  <a:rPr lang="it-IT" dirty="0"/>
                  <a:t> 150 mm </a:t>
                </a:r>
                <a:r>
                  <a:rPr lang="it-IT" dirty="0" err="1"/>
                  <a:t>thick</a:t>
                </a:r>
                <a:r>
                  <a:rPr lang="it-IT" dirty="0"/>
                  <a:t> </a:t>
                </a:r>
                <a:r>
                  <a:rPr lang="it-IT" dirty="0" err="1"/>
                  <a:t>also</a:t>
                </a:r>
                <a:r>
                  <a:rPr lang="it-IT" dirty="0"/>
                  <a:t> </a:t>
                </a:r>
                <a:r>
                  <a:rPr lang="it-IT" dirty="0" err="1"/>
                  <a:t>tested</a:t>
                </a:r>
                <a:r>
                  <a:rPr lang="it-IT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TM </a:t>
                </a:r>
                <a:r>
                  <a:rPr lang="it-IT" dirty="0" err="1"/>
                  <a:t>Sapphire</a:t>
                </a:r>
                <a:r>
                  <a:rPr lang="it-IT" dirty="0"/>
                  <a:t> </a:t>
                </a:r>
                <a:r>
                  <a:rPr lang="it-IT" dirty="0" err="1"/>
                  <a:t>wires</a:t>
                </a:r>
                <a:r>
                  <a:rPr lang="it-IT" dirty="0"/>
                  <a:t>: 2.2 mm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it-IT" dirty="0"/>
                  <a:t> - </a:t>
                </a:r>
                <a:r>
                  <a:rPr lang="it-IT" dirty="0" err="1"/>
                  <a:t>Length</a:t>
                </a:r>
                <a:r>
                  <a:rPr lang="it-IT" dirty="0"/>
                  <a:t>: 0.8 m + 2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𝑏𝑒𝑛𝑑𝑖𝑛𝑔</m:t>
                        </m:r>
                      </m:sub>
                    </m:sSub>
                  </m:oMath>
                </a14:m>
                <a:endParaRPr lang="it-IT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Marionette </a:t>
                </a:r>
                <a:r>
                  <a:rPr lang="it-IT" dirty="0" err="1"/>
                  <a:t>Wire</a:t>
                </a:r>
                <a:r>
                  <a:rPr lang="it-IT" dirty="0"/>
                  <a:t>: </a:t>
                </a:r>
                <a:r>
                  <a:rPr lang="it-IT" dirty="0" err="1"/>
                  <a:t>Sapphire</a:t>
                </a:r>
                <a:r>
                  <a:rPr lang="it-IT" dirty="0"/>
                  <a:t> </a:t>
                </a:r>
                <a:r>
                  <a:rPr lang="it-IT" dirty="0" err="1"/>
                  <a:t>Diam</a:t>
                </a:r>
                <a:r>
                  <a:rPr lang="it-IT" dirty="0"/>
                  <a:t> </a:t>
                </a:r>
                <a:r>
                  <a:rPr lang="it-IT" dirty="0">
                    <a:highlight>
                      <a:srgbClr val="00FFFF"/>
                    </a:highlight>
                  </a:rPr>
                  <a:t>5.0 mm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highlight>
                    <a:srgbClr val="00FFFF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highlight>
                      <a:srgbClr val="00FFFF"/>
                    </a:highlight>
                  </a:rPr>
                  <a:t>Upper point: 14K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Radiation component not included so far</a:t>
                </a:r>
              </a:p>
            </p:txBody>
          </p:sp>
        </mc:Choice>
        <mc:Fallback xmlns="">
          <p:sp>
            <p:nvSpPr>
              <p:cNvPr id="7" name="CasellaDiTesto 5">
                <a:extLst>
                  <a:ext uri="{FF2B5EF4-FFF2-40B4-BE49-F238E27FC236}">
                    <a16:creationId xmlns:a16="http://schemas.microsoft.com/office/drawing/2014/main" id="{7DE6D35D-4F62-7B46-A9E2-A5AC749BD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53541"/>
                <a:ext cx="5860643" cy="2607893"/>
              </a:xfrm>
              <a:prstGeom prst="rect">
                <a:avLst/>
              </a:prstGeom>
              <a:blipFill>
                <a:blip r:embed="rId3"/>
                <a:stretch>
                  <a:fillRect l="-649" t="-971" b="-24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6D97B1D-E3B8-AB40-944F-0747F28158A5}"/>
              </a:ext>
            </a:extLst>
          </p:cNvPr>
          <p:cNvSpPr/>
          <p:nvPr/>
        </p:nvSpPr>
        <p:spPr>
          <a:xfrm>
            <a:off x="228423" y="4013175"/>
            <a:ext cx="52650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The system can be cooled down.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Notice the </a:t>
            </a:r>
            <a:r>
              <a:rPr lang="en-GB" dirty="0" err="1"/>
              <a:t>realtively</a:t>
            </a:r>
            <a:r>
              <a:rPr lang="en-GB" dirty="0"/>
              <a:t> massive marionette</a:t>
            </a:r>
          </a:p>
          <a:p>
            <a:r>
              <a:rPr lang="en-GB" dirty="0"/>
              <a:t>    (for </a:t>
            </a:r>
            <a:r>
              <a:rPr lang="en-GB" dirty="0" err="1"/>
              <a:t>AdV</a:t>
            </a:r>
            <a:r>
              <a:rPr lang="en-GB" dirty="0"/>
              <a:t>+ we adopt 180 kg).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Consistent with the cryostat room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The system works for both Si and Sapphire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Al6N HL, capability of building 80-90-cm-long Al</a:t>
            </a:r>
            <a:r>
              <a:rPr lang="en-GB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en-GB" b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GB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17AE6-AA7B-444D-A595-1606281DC6C3}"/>
              </a:ext>
            </a:extLst>
          </p:cNvPr>
          <p:cNvSpPr txBox="1"/>
          <p:nvPr/>
        </p:nvSpPr>
        <p:spPr>
          <a:xfrm>
            <a:off x="90617" y="140044"/>
            <a:ext cx="1178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Using sapphire rods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A56083-9845-EA4F-BB44-511C515EC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303" y="3159608"/>
            <a:ext cx="3229791" cy="21550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471AD2-CC5F-9144-B7CA-9D4E48EEBBA3}"/>
              </a:ext>
            </a:extLst>
          </p:cNvPr>
          <p:cNvSpPr/>
          <p:nvPr/>
        </p:nvSpPr>
        <p:spPr>
          <a:xfrm>
            <a:off x="303408" y="5945579"/>
            <a:ext cx="8106686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HL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radiation included, so far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D90D0-3F7B-7747-AD6F-FA9607D3DBCE}"/>
              </a:ext>
            </a:extLst>
          </p:cNvPr>
          <p:cNvSpPr/>
          <p:nvPr/>
        </p:nvSpPr>
        <p:spPr>
          <a:xfrm rot="5400000">
            <a:off x="7537385" y="4086070"/>
            <a:ext cx="1574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Dan Chen et al 2014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67596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43000" y="860597"/>
            <a:ext cx="9906000" cy="650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36809" y="50228"/>
            <a:ext cx="7015397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005083" rtl="0" eaLnBrk="1" latinLnBrk="0" hangingPunct="1">
              <a:spcBef>
                <a:spcPct val="0"/>
              </a:spcBef>
              <a:buNone/>
              <a:defRPr lang="de-DE" sz="2800" kern="1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Conceptual Design Studies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327051" y="1185967"/>
            <a:ext cx="3485623" cy="49244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0" marR="0" indent="0" algn="l" defTabSz="1005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de-DE" sz="16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lang="de-DE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13131"/>
              </a:buClr>
              <a:defRPr/>
            </a:pPr>
            <a:r>
              <a:rPr lang="en-US" sz="1800" dirty="0">
                <a:solidFill>
                  <a:schemeClr val="tx2">
                    <a:lumMod val="90000"/>
                  </a:scheme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https://tds.virgo-gw.eu/?call_file=ET-0106C-10.pdf</a:t>
            </a:r>
            <a:endParaRPr lang="en-US" sz="1800" dirty="0">
              <a:solidFill>
                <a:schemeClr val="tx2">
                  <a:lumMod val="90000"/>
                </a:schemeClr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509" y="2018625"/>
            <a:ext cx="3378981" cy="4091549"/>
          </a:xfrm>
          <a:prstGeom prst="rect">
            <a:avLst/>
          </a:prstGeom>
          <a:ln w="53975">
            <a:solidFill>
              <a:schemeClr val="tx1">
                <a:alpha val="91000"/>
              </a:schemeClr>
            </a:solidFill>
          </a:ln>
          <a:effectLst>
            <a:outerShdw blurRad="215900" dist="241300" dir="2700000" sx="103000" sy="103000" algn="tl" rotWithShape="0">
              <a:schemeClr val="tx1">
                <a:alpha val="41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51" y="2062796"/>
            <a:ext cx="3072365" cy="4091549"/>
          </a:xfrm>
          <a:prstGeom prst="rect">
            <a:avLst/>
          </a:prstGeom>
          <a:ln w="53975">
            <a:solidFill>
              <a:schemeClr val="tx1">
                <a:alpha val="91000"/>
              </a:schemeClr>
            </a:solidFill>
          </a:ln>
          <a:effectLst>
            <a:outerShdw blurRad="215900" dist="241300" dir="2700000" sx="103000" sy="103000" algn="tl" rotWithShape="0">
              <a:schemeClr val="tx1">
                <a:alpha val="41000"/>
              </a:scheme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58472C2-439C-487C-A639-1960CCC322F7}"/>
              </a:ext>
            </a:extLst>
          </p:cNvPr>
          <p:cNvSpPr/>
          <p:nvPr/>
        </p:nvSpPr>
        <p:spPr>
          <a:xfrm>
            <a:off x="4406509" y="1102637"/>
            <a:ext cx="3378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13131"/>
              </a:buClr>
              <a:defRPr/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https://apps.et-gw.eu/tds/?content=3&amp;r=17245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Arial"/>
              </a:rPr>
              <a:t>  </a:t>
            </a:r>
          </a:p>
          <a:p>
            <a:pPr>
              <a:buClr>
                <a:srgbClr val="313131"/>
              </a:buClr>
              <a:defRPr/>
            </a:pPr>
            <a:endParaRPr lang="en-US" dirty="0">
              <a:solidFill>
                <a:sysClr val="windowText" lastClr="000000">
                  <a:lumMod val="85000"/>
                  <a:lumOff val="15000"/>
                </a:sysClr>
              </a:solidFill>
              <a:latin typeface="Arial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D8BEF40E-862A-489F-941D-C16798475540}"/>
              </a:ext>
            </a:extLst>
          </p:cNvPr>
          <p:cNvSpPr/>
          <p:nvPr/>
        </p:nvSpPr>
        <p:spPr>
          <a:xfrm>
            <a:off x="3566694" y="3791284"/>
            <a:ext cx="689811" cy="492443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ESFRI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9095DC1-AC79-4E5B-B4AE-1C5D002D20B7}"/>
              </a:ext>
            </a:extLst>
          </p:cNvPr>
          <p:cNvSpPr/>
          <p:nvPr/>
        </p:nvSpPr>
        <p:spPr>
          <a:xfrm>
            <a:off x="8158331" y="1598602"/>
            <a:ext cx="37877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+mj-lt"/>
              </a:rPr>
              <a:t>In 2020 governments of 5 EU countries</a:t>
            </a:r>
            <a:r>
              <a:rPr lang="en-GB" dirty="0">
                <a:solidFill>
                  <a:srgbClr val="DC2BFF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(Italy, the Netherlands, Belgium, Spain and Poland) submitted the ET application to ESFRI (European Strategy Forum on Research Infrastructure). 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+mj-lt"/>
              </a:rPr>
              <a:t>July </a:t>
            </a:r>
            <a:r>
              <a:rPr lang="en-GB" b="1" dirty="0">
                <a:solidFill>
                  <a:srgbClr val="C00000"/>
                </a:solidFill>
                <a:highlight>
                  <a:srgbClr val="FFFF00"/>
                </a:highlight>
                <a:latin typeface="+mj-lt"/>
              </a:rPr>
              <a:t>2021 ET obtained ESFRI status</a:t>
            </a:r>
            <a:r>
              <a:rPr lang="en-GB" dirty="0"/>
              <a:t>, as the highest value project ever to feature on an ESFRI roadmap.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>
                <a:solidFill>
                  <a:srgbClr val="C00000"/>
                </a:solidFill>
              </a:rPr>
              <a:t>Constitution of the ET collaboration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b="1" dirty="0">
                <a:solidFill>
                  <a:srgbClr val="C00000"/>
                </a:solidFill>
              </a:rPr>
              <a:t>Site definition (2024)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7B34E-FD2C-EA48-9C95-3B927616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XXIII SIGRAV Conference, Urbino 7-9 Sept 2021</a:t>
            </a:r>
          </a:p>
          <a:p>
            <a:r>
              <a:rPr lang="it-IT"/>
              <a:t>
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49B01-0EDA-B940-991A-7E9559B74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9C82-CE18-EF43-870E-1F94F7D7B3E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77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D2251A-65F3-AA4C-B812-C29E129F87C4}"/>
              </a:ext>
            </a:extLst>
          </p:cNvPr>
          <p:cNvSpPr txBox="1"/>
          <p:nvPr/>
        </p:nvSpPr>
        <p:spPr>
          <a:xfrm>
            <a:off x="90617" y="140044"/>
            <a:ext cx="1178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Virgo + KAGRA experiences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1417F0-6307-4B45-AD46-A6A837790C3A}"/>
              </a:ext>
            </a:extLst>
          </p:cNvPr>
          <p:cNvSpPr/>
          <p:nvPr/>
        </p:nvSpPr>
        <p:spPr>
          <a:xfrm>
            <a:off x="485819" y="790866"/>
            <a:ext cx="9300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Side entries, 2 sets of doors, horizontal dimension.  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28E6E-B5DE-0845-89C6-6DA7FC09AA30}"/>
              </a:ext>
            </a:extLst>
          </p:cNvPr>
          <p:cNvSpPr/>
          <p:nvPr/>
        </p:nvSpPr>
        <p:spPr>
          <a:xfrm>
            <a:off x="485818" y="1580528"/>
            <a:ext cx="113914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Schematic Exercise : 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case study rescaling internal shield 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of KAGRA upon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AdV+LM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/ET seed parameters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150-200 kg mirror payload with cage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auxiliary attenuators for HL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side doors VS manholes (one per shield)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7178EBF-0EF3-FD4D-ABFE-934166D0F3BB}"/>
              </a:ext>
            </a:extLst>
          </p:cNvPr>
          <p:cNvGrpSpPr/>
          <p:nvPr/>
        </p:nvGrpSpPr>
        <p:grpSpPr>
          <a:xfrm>
            <a:off x="4871817" y="793882"/>
            <a:ext cx="7038471" cy="3188680"/>
            <a:chOff x="5239292" y="1629427"/>
            <a:chExt cx="7038471" cy="3188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19946E-4C0E-744D-8930-037C4D33D79B}"/>
                </a:ext>
              </a:extLst>
            </p:cNvPr>
            <p:cNvSpPr/>
            <p:nvPr/>
          </p:nvSpPr>
          <p:spPr>
            <a:xfrm>
              <a:off x="6423212" y="1629427"/>
              <a:ext cx="5560797" cy="36933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Inner shield separation (two shields + superinsulation)</a:t>
              </a:r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D657DD-4A61-D945-8A98-FD3581DB713F}"/>
                </a:ext>
              </a:extLst>
            </p:cNvPr>
            <p:cNvGrpSpPr/>
            <p:nvPr/>
          </p:nvGrpSpPr>
          <p:grpSpPr>
            <a:xfrm>
              <a:off x="5239292" y="2849773"/>
              <a:ext cx="1968334" cy="1968334"/>
              <a:chOff x="4011125" y="4508244"/>
              <a:chExt cx="774000" cy="7740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432198A-C653-C448-9B8A-AFE2A78458FA}"/>
                  </a:ext>
                </a:extLst>
              </p:cNvPr>
              <p:cNvGrpSpPr/>
              <p:nvPr/>
            </p:nvGrpSpPr>
            <p:grpSpPr>
              <a:xfrm>
                <a:off x="4011125" y="4508244"/>
                <a:ext cx="774000" cy="774000"/>
                <a:chOff x="636529" y="2500293"/>
                <a:chExt cx="774000" cy="7740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50B7F5B-2E85-F94E-AFBB-68D23977F617}"/>
                    </a:ext>
                  </a:extLst>
                </p:cNvPr>
                <p:cNvSpPr/>
                <p:nvPr/>
              </p:nvSpPr>
              <p:spPr>
                <a:xfrm>
                  <a:off x="636529" y="2500293"/>
                  <a:ext cx="774000" cy="77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77690BB0-4360-0A4D-AA30-199DE425BA73}"/>
                    </a:ext>
                  </a:extLst>
                </p:cNvPr>
                <p:cNvSpPr/>
                <p:nvPr/>
              </p:nvSpPr>
              <p:spPr>
                <a:xfrm>
                  <a:off x="776786" y="2649693"/>
                  <a:ext cx="475200" cy="4752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E377FF7-FEA9-0B4F-9809-C476581B62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49301" y="4537208"/>
                <a:ext cx="70503" cy="14523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D6763DC-494C-4844-A812-C127199937C5}"/>
                </a:ext>
              </a:extLst>
            </p:cNvPr>
            <p:cNvCxnSpPr/>
            <p:nvPr/>
          </p:nvCxnSpPr>
          <p:spPr>
            <a:xfrm flipV="1">
              <a:off x="5934637" y="2008094"/>
              <a:ext cx="977151" cy="110000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81808F-79D0-894B-BCB5-31B5EFC12A20}"/>
                </a:ext>
              </a:extLst>
            </p:cNvPr>
            <p:cNvSpPr/>
            <p:nvPr/>
          </p:nvSpPr>
          <p:spPr>
            <a:xfrm>
              <a:off x="7098195" y="2088426"/>
              <a:ext cx="5179568" cy="92333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Inner shield room, once the payload is integrated it is suitable to work on a small payload standing outside</a:t>
              </a:r>
            </a:p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(very clean, two set of doors needed !)</a:t>
              </a:r>
            </a:p>
          </p:txBody>
        </p:sp>
        <p:sp>
          <p:nvSpPr>
            <p:cNvPr id="45" name="Trapezium 44">
              <a:extLst>
                <a:ext uri="{FF2B5EF4-FFF2-40B4-BE49-F238E27FC236}">
                  <a16:creationId xmlns:a16="http://schemas.microsoft.com/office/drawing/2014/main" id="{FAD951B1-6F68-5E45-9494-FAA30EBC69B5}"/>
                </a:ext>
              </a:extLst>
            </p:cNvPr>
            <p:cNvSpPr/>
            <p:nvPr/>
          </p:nvSpPr>
          <p:spPr>
            <a:xfrm>
              <a:off x="5890791" y="3268056"/>
              <a:ext cx="644017" cy="203525"/>
            </a:xfrm>
            <a:prstGeom prst="trapezoid">
              <a:avLst>
                <a:gd name="adj" fmla="val 462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6730B79-AF97-8843-A895-E40772EFE910}"/>
                </a:ext>
              </a:extLst>
            </p:cNvPr>
            <p:cNvSpPr/>
            <p:nvPr/>
          </p:nvSpPr>
          <p:spPr>
            <a:xfrm>
              <a:off x="5890792" y="3469984"/>
              <a:ext cx="644016" cy="7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39F4D16-133C-AA4D-83E4-37336EFCFD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7359" y="2635636"/>
              <a:ext cx="197787" cy="1043522"/>
            </a:xfrm>
            <a:prstGeom prst="line">
              <a:avLst/>
            </a:prstGeom>
            <a:ln w="190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E99D602-3399-544B-A209-5C0276476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1653" y="2670836"/>
              <a:ext cx="1155846" cy="1138819"/>
            </a:xfrm>
            <a:prstGeom prst="line">
              <a:avLst/>
            </a:prstGeom>
            <a:ln w="190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6B54B22-5717-294A-B260-60DB470CF37F}"/>
              </a:ext>
            </a:extLst>
          </p:cNvPr>
          <p:cNvCxnSpPr>
            <a:cxnSpLocks/>
          </p:cNvCxnSpPr>
          <p:nvPr/>
        </p:nvCxnSpPr>
        <p:spPr>
          <a:xfrm flipH="1">
            <a:off x="5836854" y="1837006"/>
            <a:ext cx="689759" cy="1455229"/>
          </a:xfrm>
          <a:prstGeom prst="line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rapezium 111">
            <a:extLst>
              <a:ext uri="{FF2B5EF4-FFF2-40B4-BE49-F238E27FC236}">
                <a16:creationId xmlns:a16="http://schemas.microsoft.com/office/drawing/2014/main" id="{5FAF2E0C-26D8-0A44-8C1E-03BB1DF39FF3}"/>
              </a:ext>
            </a:extLst>
          </p:cNvPr>
          <p:cNvSpPr/>
          <p:nvPr/>
        </p:nvSpPr>
        <p:spPr>
          <a:xfrm flipV="1">
            <a:off x="5524216" y="3374872"/>
            <a:ext cx="644017" cy="203525"/>
          </a:xfrm>
          <a:prstGeom prst="trapezoid">
            <a:avLst>
              <a:gd name="adj" fmla="val 462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C4A29DDF-BB4D-A343-B695-FC1EED2C2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06761" y="2842867"/>
            <a:ext cx="190661" cy="21060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A69DB28-E77C-6941-AD76-92D1AFD83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67197" y="2947523"/>
            <a:ext cx="196906" cy="21767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4812447-AE47-134C-91BB-711570CD5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754" y="2087885"/>
            <a:ext cx="2492321" cy="209461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E45006B-37C9-A443-9479-972AE7F1E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904" y="4152130"/>
            <a:ext cx="2071578" cy="2762103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18CEEE1-0C9F-FA4F-9B03-759D9BD6E2E7}"/>
              </a:ext>
            </a:extLst>
          </p:cNvPr>
          <p:cNvGrpSpPr/>
          <p:nvPr/>
        </p:nvGrpSpPr>
        <p:grpSpPr>
          <a:xfrm>
            <a:off x="314739" y="3191160"/>
            <a:ext cx="8862739" cy="3081889"/>
            <a:chOff x="314739" y="3191160"/>
            <a:chExt cx="8862739" cy="308188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5D10969-C3A4-004C-95F9-768514243961}"/>
                </a:ext>
              </a:extLst>
            </p:cNvPr>
            <p:cNvGrpSpPr/>
            <p:nvPr/>
          </p:nvGrpSpPr>
          <p:grpSpPr>
            <a:xfrm>
              <a:off x="314739" y="3191160"/>
              <a:ext cx="8862739" cy="3081889"/>
              <a:chOff x="-243309" y="3244746"/>
              <a:chExt cx="8862739" cy="30818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184685D-615A-2B47-888A-BE7E338CCE8D}"/>
                  </a:ext>
                </a:extLst>
              </p:cNvPr>
              <p:cNvGrpSpPr/>
              <p:nvPr/>
            </p:nvGrpSpPr>
            <p:grpSpPr>
              <a:xfrm>
                <a:off x="6651096" y="3244746"/>
                <a:ext cx="1968334" cy="1968334"/>
                <a:chOff x="7818217" y="3429000"/>
                <a:chExt cx="1968334" cy="1968334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EADC41C-B86E-DB45-9BFD-5CC2C2FA733E}"/>
                    </a:ext>
                  </a:extLst>
                </p:cNvPr>
                <p:cNvGrpSpPr/>
                <p:nvPr/>
              </p:nvGrpSpPr>
              <p:grpSpPr>
                <a:xfrm>
                  <a:off x="7818217" y="3429000"/>
                  <a:ext cx="1968334" cy="1968334"/>
                  <a:chOff x="7342326" y="3086010"/>
                  <a:chExt cx="1968334" cy="1968334"/>
                </a:xfrm>
              </p:grpSpPr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A3B97083-B1F9-794E-B1B5-03944C5AA9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61751" y="3413094"/>
                    <a:ext cx="1348672" cy="1324415"/>
                  </a:xfrm>
                  <a:prstGeom prst="rect">
                    <a:avLst/>
                  </a:prstGeom>
                </p:spPr>
              </p:pic>
              <p:sp>
                <p:nvSpPr>
                  <p:cNvPr id="43" name="Doughnut 42">
                    <a:extLst>
                      <a:ext uri="{FF2B5EF4-FFF2-40B4-BE49-F238E27FC236}">
                        <a16:creationId xmlns:a16="http://schemas.microsoft.com/office/drawing/2014/main" id="{3AE6D157-FDCC-1549-908E-0D2A644452A5}"/>
                      </a:ext>
                    </a:extLst>
                  </p:cNvPr>
                  <p:cNvSpPr/>
                  <p:nvPr/>
                </p:nvSpPr>
                <p:spPr>
                  <a:xfrm>
                    <a:off x="7342326" y="3086010"/>
                    <a:ext cx="1968334" cy="1968334"/>
                  </a:xfrm>
                  <a:prstGeom prst="donut">
                    <a:avLst>
                      <a:gd name="adj" fmla="val 18620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94623B01-8315-6646-A64E-71A78C5E35B4}"/>
                    </a:ext>
                  </a:extLst>
                </p:cNvPr>
                <p:cNvSpPr/>
                <p:nvPr/>
              </p:nvSpPr>
              <p:spPr>
                <a:xfrm rot="16200000">
                  <a:off x="8510340" y="4036317"/>
                  <a:ext cx="613533" cy="744705"/>
                </a:xfrm>
                <a:prstGeom prst="roundRect">
                  <a:avLst>
                    <a:gd name="adj" fmla="val 29928"/>
                  </a:avLst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41362C70-EA8B-034D-98DF-EC9706244E3C}"/>
                    </a:ext>
                  </a:extLst>
                </p:cNvPr>
                <p:cNvSpPr/>
                <p:nvPr/>
              </p:nvSpPr>
              <p:spPr>
                <a:xfrm rot="16200000">
                  <a:off x="8554820" y="4087892"/>
                  <a:ext cx="526442" cy="638993"/>
                </a:xfrm>
                <a:prstGeom prst="roundRect">
                  <a:avLst>
                    <a:gd name="adj" fmla="val 9269"/>
                  </a:avLst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A5033DB9-6C52-854D-AF52-7A0502AC37F2}"/>
                    </a:ext>
                  </a:extLst>
                </p:cNvPr>
                <p:cNvSpPr/>
                <p:nvPr/>
              </p:nvSpPr>
              <p:spPr>
                <a:xfrm rot="16200000">
                  <a:off x="8606176" y="4146811"/>
                  <a:ext cx="419799" cy="509550"/>
                </a:xfrm>
                <a:prstGeom prst="roundRect">
                  <a:avLst>
                    <a:gd name="adj" fmla="val 9269"/>
                  </a:avLst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808DBCEC-F40E-E846-86C4-56F6AE7BF728}"/>
                  </a:ext>
                </a:extLst>
              </p:cNvPr>
              <p:cNvGrpSpPr/>
              <p:nvPr/>
            </p:nvGrpSpPr>
            <p:grpSpPr>
              <a:xfrm>
                <a:off x="-243309" y="4163237"/>
                <a:ext cx="7970015" cy="2163398"/>
                <a:chOff x="906609" y="4360250"/>
                <a:chExt cx="7970015" cy="2163398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61D9921B-6087-574A-A02C-19BD24789C4E}"/>
                    </a:ext>
                  </a:extLst>
                </p:cNvPr>
                <p:cNvSpPr/>
                <p:nvPr/>
              </p:nvSpPr>
              <p:spPr>
                <a:xfrm>
                  <a:off x="906609" y="5046320"/>
                  <a:ext cx="7884936" cy="147732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rgbClr val="225B1A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1 flange VAC rectangular (if circular, 1.2-1.3 m </a:t>
                  </a:r>
                  <a:r>
                    <a:rPr lang="en-GB" dirty="0" err="1">
                      <a:solidFill>
                        <a:srgbClr val="225B1A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dia</a:t>
                  </a:r>
                  <a:r>
                    <a:rPr lang="en-GB" dirty="0">
                      <a:solidFill>
                        <a:srgbClr val="225B1A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enough)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rgbClr val="C00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2 manholes (entering from bottom)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rgbClr val="FFC00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50 cm all around the payload (feet clearance)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Inner thermal shield diameter not smaller than 2.5 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rgbClr val="484EC8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Minimum outer </a:t>
                  </a:r>
                  <a:r>
                    <a:rPr lang="en-GB" dirty="0" err="1">
                      <a:solidFill>
                        <a:srgbClr val="484EC8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dia</a:t>
                  </a:r>
                  <a:r>
                    <a:rPr lang="en-GB" dirty="0">
                      <a:solidFill>
                        <a:srgbClr val="484EC8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of  VAC chamber 4.2 m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05F35116-E3E3-DA4B-BE06-8C88D590A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60469" y="4360250"/>
                  <a:ext cx="1765374" cy="789372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AA03BC7-641D-EF4C-A727-A5DEF7B4F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7433" y="4497701"/>
                  <a:ext cx="1848997" cy="1007855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AC9843E8-85A1-B14A-AE93-00646D8B34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09351" y="4604099"/>
                  <a:ext cx="2053143" cy="905039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25BF553F-BF46-F544-909D-E2ED824F2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9399" y="4834747"/>
                  <a:ext cx="2093095" cy="950237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328876ED-4D49-8B4E-95CE-03D3BD928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58761" y="5023899"/>
                  <a:ext cx="2217863" cy="10792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ED2D58F-519B-9E4D-8791-2C322CD0B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7433" y="5357120"/>
                  <a:ext cx="1863170" cy="963069"/>
                </a:xfrm>
                <a:prstGeom prst="line">
                  <a:avLst/>
                </a:prstGeom>
                <a:ln w="19050">
                  <a:solidFill>
                    <a:srgbClr val="484EC8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454D1BC-D8C7-7E45-9CD3-7299A02B6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238984" y="4478091"/>
              <a:ext cx="190661" cy="21060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8DAF245D-193E-DF49-851C-A3555820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398035">
              <a:off x="7972171" y="3646599"/>
              <a:ext cx="196906" cy="217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7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DFF76-9EAD-6B4F-ABF2-64289A16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260" y="-85275"/>
            <a:ext cx="93577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EEBF4-6F3D-D540-AEDF-C285205230FE}"/>
              </a:ext>
            </a:extLst>
          </p:cNvPr>
          <p:cNvSpPr txBox="1"/>
          <p:nvPr/>
        </p:nvSpPr>
        <p:spPr>
          <a:xfrm>
            <a:off x="81020" y="71749"/>
            <a:ext cx="2960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HEIGHT: minimum </a:t>
            </a:r>
          </a:p>
          <a:p>
            <a:r>
              <a:rPr lang="it-IT" sz="2400" dirty="0"/>
              <a:t>3 m inside the </a:t>
            </a:r>
            <a:r>
              <a:rPr lang="it-IT" sz="2400" dirty="0" err="1"/>
              <a:t>inner</a:t>
            </a:r>
            <a:r>
              <a:rPr lang="it-IT" sz="2400" dirty="0"/>
              <a:t> </a:t>
            </a:r>
            <a:r>
              <a:rPr lang="it-IT" sz="2400" dirty="0" err="1"/>
              <a:t>radiation</a:t>
            </a:r>
            <a:r>
              <a:rPr lang="it-IT" sz="2400" dirty="0"/>
              <a:t> </a:t>
            </a:r>
            <a:r>
              <a:rPr lang="it-IT" sz="2400" dirty="0" err="1"/>
              <a:t>shield</a:t>
            </a:r>
            <a:endParaRPr lang="it-IT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659D9-AE94-3C4D-8B9C-229BB57DE5C6}"/>
              </a:ext>
            </a:extLst>
          </p:cNvPr>
          <p:cNvSpPr txBox="1"/>
          <p:nvPr/>
        </p:nvSpPr>
        <p:spPr>
          <a:xfrm>
            <a:off x="81020" y="1761681"/>
            <a:ext cx="3066816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proper design of a viable payload, which starts from sensitivity demand, ensures also the minimum requirements for the cryostat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01C3297-2A6E-8345-901E-18A29A4FA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894" y="6407600"/>
            <a:ext cx="657412" cy="365125"/>
          </a:xfrm>
        </p:spPr>
        <p:txBody>
          <a:bodyPr/>
          <a:lstStyle/>
          <a:p>
            <a:pPr>
              <a:defRPr/>
            </a:pPr>
            <a:fld id="{BE173A6C-60FB-420C-9795-70D997F74414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5F9BAB-FAC7-7E40-96FD-0295A9187F4A}"/>
              </a:ext>
            </a:extLst>
          </p:cNvPr>
          <p:cNvSpPr txBox="1"/>
          <p:nvPr/>
        </p:nvSpPr>
        <p:spPr>
          <a:xfrm>
            <a:off x="84008" y="4024291"/>
            <a:ext cx="324667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 possible, significant, difference envisaged (WRT KAGRA): 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“cage” reaction mass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10B034-9409-FF44-A02F-804D90E5217C}"/>
              </a:ext>
            </a:extLst>
          </p:cNvPr>
          <p:cNvSpPr/>
          <p:nvPr/>
        </p:nvSpPr>
        <p:spPr>
          <a:xfrm rot="2457535">
            <a:off x="10060123" y="487248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badi" panose="020F0502020204030204" pitchFamily="34" charset="0"/>
                <a:cs typeface="Calibri Light" panose="020F0302020204030204" pitchFamily="34" charset="0"/>
              </a:rPr>
              <a:t>SIZE STUDIES 2020</a:t>
            </a:r>
            <a:endParaRPr lang="it-IT" b="1" dirty="0">
              <a:latin typeface="Abad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5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5" y="955067"/>
            <a:ext cx="5689972" cy="46018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5" y="5556934"/>
            <a:ext cx="5762830" cy="107440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086" y="3393738"/>
            <a:ext cx="3783997" cy="204273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502" y="1211317"/>
            <a:ext cx="3758915" cy="190237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003" y="67343"/>
            <a:ext cx="6312214" cy="712777"/>
          </a:xfrm>
          <a:ln>
            <a:solidFill>
              <a:srgbClr val="008F7A"/>
            </a:solidFill>
          </a:ln>
        </p:spPr>
        <p:txBody>
          <a:bodyPr>
            <a:normAutofit/>
          </a:bodyPr>
          <a:lstStyle/>
          <a:p>
            <a:r>
              <a:rPr lang="en-GB" sz="3600" dirty="0"/>
              <a:t>Plans for LIGO-KAGRA-Virgo runs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F205984-0B88-6F44-BC15-269E1AC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9C82-CE18-EF43-870E-1F94F7D7B3E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65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78F87-FA3F-5640-8C31-3DF0A685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9C82-CE18-EF43-870E-1F94F7D7B3EF}" type="slidenum">
              <a:rPr lang="it-IT" smtClean="0"/>
              <a:t>3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937802-2C3F-9544-870A-53BF200A8726}"/>
              </a:ext>
            </a:extLst>
          </p:cNvPr>
          <p:cNvSpPr/>
          <p:nvPr/>
        </p:nvSpPr>
        <p:spPr>
          <a:xfrm>
            <a:off x="838200" y="6191805"/>
            <a:ext cx="3457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gwic.ligo.org</a:t>
            </a:r>
            <a:r>
              <a:rPr lang="it-IT" dirty="0"/>
              <a:t>/3Gsubcomm/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DD828-4613-EB4F-8398-2A9625BC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643306"/>
            <a:ext cx="11391900" cy="5571387"/>
          </a:xfrm>
          <a:prstGeom prst="rect">
            <a:avLst/>
          </a:prstGeom>
        </p:spPr>
      </p:pic>
      <p:pic>
        <p:nvPicPr>
          <p:cNvPr id="8" name="Immagine 4" descr="ET-new-logo.png">
            <a:extLst>
              <a:ext uri="{FF2B5EF4-FFF2-40B4-BE49-F238E27FC236}">
                <a16:creationId xmlns:a16="http://schemas.microsoft.com/office/drawing/2014/main" id="{9F43AB25-39B1-214A-99CB-15618B7C18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3199" y="110837"/>
            <a:ext cx="1484809" cy="479606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8EE2F786-6DB3-D242-ADE9-E071C60B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26" y="-106560"/>
            <a:ext cx="9010874" cy="914400"/>
          </a:xfrm>
        </p:spPr>
        <p:txBody>
          <a:bodyPr>
            <a:normAutofit fontScale="90000"/>
          </a:bodyPr>
          <a:lstStyle/>
          <a:p>
            <a:r>
              <a:rPr lang="en-GB" sz="3600"/>
              <a:t>A worldwide community, a prosperous future, why ?</a:t>
            </a:r>
          </a:p>
        </p:txBody>
      </p:sp>
    </p:spTree>
    <p:extLst>
      <p:ext uri="{BB962C8B-B14F-4D97-AF65-F5344CB8AC3E}">
        <p14:creationId xmlns:p14="http://schemas.microsoft.com/office/powerpoint/2010/main" val="66145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8032" y="145777"/>
            <a:ext cx="5377179" cy="585599"/>
          </a:xfrm>
          <a:ln>
            <a:solidFill>
              <a:srgbClr val="008F7A"/>
            </a:solidFill>
          </a:ln>
        </p:spPr>
        <p:txBody>
          <a:bodyPr>
            <a:normAutofit fontScale="90000"/>
          </a:bodyPr>
          <a:lstStyle/>
          <a:p>
            <a:r>
              <a:rPr lang="en-US" sz="3200" dirty="0"/>
              <a:t>SENSITIVITY GOAL: ~×10-20 better</a:t>
            </a:r>
          </a:p>
        </p:txBody>
      </p:sp>
      <p:pic>
        <p:nvPicPr>
          <p:cNvPr id="10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467" y="1330947"/>
            <a:ext cx="7939098" cy="4782437"/>
          </a:xfrm>
        </p:spPr>
      </p:pic>
      <p:sp>
        <p:nvSpPr>
          <p:cNvPr id="11" name="Left Arrow 10"/>
          <p:cNvSpPr/>
          <p:nvPr/>
        </p:nvSpPr>
        <p:spPr>
          <a:xfrm>
            <a:off x="876183" y="3432680"/>
            <a:ext cx="1371600" cy="685800"/>
          </a:xfrm>
          <a:prstGeom prst="lef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949469" y="4378946"/>
            <a:ext cx="609600" cy="762000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9494576">
            <a:off x="5377997" y="3500837"/>
            <a:ext cx="685800" cy="1066800"/>
          </a:xfrm>
          <a:prstGeom prst="down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783" y="2909460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MASS ACCURACY</a:t>
            </a:r>
          </a:p>
          <a:p>
            <a:r>
              <a:rPr lang="en-US" sz="1400" dirty="0">
                <a:latin typeface="Avenir Book"/>
                <a:cs typeface="Avenir Book"/>
              </a:rPr>
              <a:t>HIGH MASS/HIGH 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470" y="3921747"/>
            <a:ext cx="210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venir Book"/>
                <a:cs typeface="Avenir Book"/>
              </a:rPr>
              <a:t>NUMBER of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6300" y="2886785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MERGER PHYSICS</a:t>
            </a:r>
          </a:p>
          <a:p>
            <a:r>
              <a:rPr lang="en-US" sz="1400" dirty="0">
                <a:latin typeface="Avenir Book"/>
                <a:cs typeface="Avenir Book"/>
              </a:rPr>
              <a:t>LOCALIZATION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9269" y="1788146"/>
            <a:ext cx="1626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Avenir Black"/>
                <a:cs typeface="Avenir Black"/>
              </a:rPr>
              <a:t>Advanced Virgo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469" y="5140946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venir Black"/>
                <a:cs typeface="Avenir Black"/>
              </a:rPr>
              <a:t>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BA382-9FFA-9845-AEAF-CB36A8273698}"/>
              </a:ext>
            </a:extLst>
          </p:cNvPr>
          <p:cNvSpPr txBox="1"/>
          <p:nvPr/>
        </p:nvSpPr>
        <p:spPr>
          <a:xfrm>
            <a:off x="6819264" y="2245120"/>
            <a:ext cx="54502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en-GB" sz="22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i="1" dirty="0">
                <a:latin typeface="+mj-lt"/>
              </a:rPr>
              <a:t>Merging Black Holes </a:t>
            </a:r>
            <a:r>
              <a:rPr lang="en-GB" sz="2200" b="1" i="1" dirty="0">
                <a:latin typeface="+mj-lt"/>
              </a:rPr>
              <a:t>throughout the whole universe </a:t>
            </a:r>
            <a:r>
              <a:rPr lang="en-GB" sz="2200" dirty="0">
                <a:latin typeface="+mj-lt"/>
              </a:rPr>
              <a:t>and reconstruct BH demography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dirty="0">
                <a:latin typeface="+mj-lt"/>
              </a:rPr>
              <a:t>Explore </a:t>
            </a:r>
            <a:r>
              <a:rPr lang="en-GB" sz="2200" i="1" dirty="0">
                <a:latin typeface="+mj-lt"/>
              </a:rPr>
              <a:t>new physics in gravity </a:t>
            </a:r>
            <a:r>
              <a:rPr lang="en-GB" sz="2200" dirty="0">
                <a:latin typeface="+mj-lt"/>
              </a:rPr>
              <a:t>and fundamental properties of compact objects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dirty="0">
                <a:latin typeface="+mj-lt"/>
              </a:rPr>
              <a:t>Study the properties of the </a:t>
            </a:r>
            <a:r>
              <a:rPr lang="en-GB" sz="2200" i="1" dirty="0">
                <a:latin typeface="+mj-lt"/>
              </a:rPr>
              <a:t>hottest matter </a:t>
            </a:r>
            <a:r>
              <a:rPr lang="en-GB" sz="2200" dirty="0">
                <a:latin typeface="+mj-lt"/>
              </a:rPr>
              <a:t>in the universe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dirty="0">
                <a:latin typeface="+mj-lt"/>
              </a:rPr>
              <a:t>Investigate connection between high </a:t>
            </a:r>
            <a:r>
              <a:rPr lang="en-GB" sz="2200" i="1" dirty="0">
                <a:latin typeface="+mj-lt"/>
              </a:rPr>
              <a:t>energy processes in radiation/particle VS gravitation</a:t>
            </a:r>
            <a:endParaRPr lang="en-GB" sz="22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i="1" dirty="0">
                <a:latin typeface="+mj-lt"/>
              </a:rPr>
              <a:t>Investigate primeval universe </a:t>
            </a:r>
            <a:r>
              <a:rPr lang="en-GB" sz="2200" dirty="0">
                <a:latin typeface="+mj-lt"/>
              </a:rPr>
              <a:t>and connections with particle physics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D2CDA-7B9C-5E4A-A001-5A62D10F0D77}"/>
              </a:ext>
            </a:extLst>
          </p:cNvPr>
          <p:cNvSpPr/>
          <p:nvPr/>
        </p:nvSpPr>
        <p:spPr>
          <a:xfrm>
            <a:off x="3639748" y="5771165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+mj-lt"/>
              </a:rPr>
              <a:t>Hz</a:t>
            </a:r>
            <a:endParaRPr lang="it-IT" sz="140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8F472-AEA9-9046-AE61-42D243F6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9C82-CE18-EF43-870E-1F94F7D7B3EF}" type="slidenum">
              <a:rPr lang="it-IT" smtClean="0"/>
              <a:t>4</a:t>
            </a:fld>
            <a:endParaRPr lang="it-IT"/>
          </a:p>
        </p:txBody>
      </p:sp>
      <p:pic>
        <p:nvPicPr>
          <p:cNvPr id="19" name="Grafik 26">
            <a:extLst>
              <a:ext uri="{FF2B5EF4-FFF2-40B4-BE49-F238E27FC236}">
                <a16:creationId xmlns:a16="http://schemas.microsoft.com/office/drawing/2014/main" id="{121215E9-5C65-1E4A-98AC-980DCB9D7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947" y="28734"/>
            <a:ext cx="4338609" cy="2443938"/>
          </a:xfrm>
          <a:prstGeom prst="rect">
            <a:avLst/>
          </a:prstGeom>
        </p:spPr>
      </p:pic>
      <p:pic>
        <p:nvPicPr>
          <p:cNvPr id="20" name="Grafik 26">
            <a:extLst>
              <a:ext uri="{FF2B5EF4-FFF2-40B4-BE49-F238E27FC236}">
                <a16:creationId xmlns:a16="http://schemas.microsoft.com/office/drawing/2014/main" id="{A35186E3-2EFC-CE4D-BA7F-38E73C6DF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947" y="0"/>
            <a:ext cx="4338609" cy="24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9D4D9A-FD3D-4E53-A4D1-6E445FA4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1387E-AD16-4793-A236-846024F36AE1}" type="slidenum">
              <a:rPr lang="en-GB" smtClean="0"/>
              <a:t>5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A1F6387-D09C-4545-80FB-2D74F4386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856" y="97910"/>
            <a:ext cx="1211860" cy="7604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2DDBA3-6612-4244-90D4-1D711B162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8305" y="44058"/>
            <a:ext cx="1148254" cy="904581"/>
          </a:xfrm>
          <a:prstGeom prst="rect">
            <a:avLst/>
          </a:prstGeom>
        </p:spPr>
      </p:pic>
      <p:pic>
        <p:nvPicPr>
          <p:cNvPr id="13" name="Immagine 12" descr="ET-new-logo.png">
            <a:extLst>
              <a:ext uri="{FF2B5EF4-FFF2-40B4-BE49-F238E27FC236}">
                <a16:creationId xmlns:a16="http://schemas.microsoft.com/office/drawing/2014/main" id="{D99EBC44-B1B7-4460-A63A-17D863ABE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89883" y="169675"/>
            <a:ext cx="2003367" cy="58226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B807DBA-8BE2-4E0C-B099-9E47D1C17128}"/>
              </a:ext>
            </a:extLst>
          </p:cNvPr>
          <p:cNvSpPr/>
          <p:nvPr/>
        </p:nvSpPr>
        <p:spPr>
          <a:xfrm>
            <a:off x="1275079" y="6352143"/>
            <a:ext cx="9743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L. Naticchioni – BH Preliminary Results – ET site studies and characterization – 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</a:rPr>
              <a:t>Nuoro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, Nov. 8, 2021</a:t>
            </a:r>
            <a:endParaRPr lang="en-GB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A443A84-4A51-4466-AFBC-BB3239F8EDD6}"/>
              </a:ext>
            </a:extLst>
          </p:cNvPr>
          <p:cNvSpPr txBox="1"/>
          <p:nvPr/>
        </p:nvSpPr>
        <p:spPr>
          <a:xfrm rot="5400000">
            <a:off x="9715262" y="2378771"/>
            <a:ext cx="232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Underground (-264m)</a:t>
            </a:r>
            <a:endParaRPr lang="en-GB" sz="2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CB1C333-3933-4AD7-953F-7F14DEFADD1D}"/>
              </a:ext>
            </a:extLst>
          </p:cNvPr>
          <p:cNvSpPr txBox="1"/>
          <p:nvPr/>
        </p:nvSpPr>
        <p:spPr>
          <a:xfrm>
            <a:off x="2703229" y="964214"/>
            <a:ext cx="155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Vertical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7818AD-EA85-4A78-8CCA-DFC6D663CA4E}"/>
              </a:ext>
            </a:extLst>
          </p:cNvPr>
          <p:cNvSpPr txBox="1"/>
          <p:nvPr/>
        </p:nvSpPr>
        <p:spPr>
          <a:xfrm>
            <a:off x="6857858" y="962312"/>
            <a:ext cx="155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Horizontal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D82F3A-92F1-4118-95C9-06F3D7CFBC5C}"/>
              </a:ext>
            </a:extLst>
          </p:cNvPr>
          <p:cNvSpPr txBox="1"/>
          <p:nvPr/>
        </p:nvSpPr>
        <p:spPr>
          <a:xfrm>
            <a:off x="34889" y="1408261"/>
            <a:ext cx="2058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October 2021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D6CAE56-EB6E-4933-B3B6-3AFBC9A82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780" y="1501209"/>
            <a:ext cx="4155237" cy="288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A4C241F-54D8-44FF-BD7B-48924DA6E1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008" y="1501209"/>
            <a:ext cx="4155237" cy="2821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B41EA-0C05-8345-9B50-8DD7AC904541}"/>
              </a:ext>
            </a:extLst>
          </p:cNvPr>
          <p:cNvSpPr txBox="1"/>
          <p:nvPr/>
        </p:nvSpPr>
        <p:spPr>
          <a:xfrm>
            <a:off x="387626" y="3110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658E74CE-1CA3-8F42-A5D3-D1B1AEB2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32" y="145777"/>
            <a:ext cx="6630733" cy="585599"/>
          </a:xfrm>
          <a:ln>
            <a:solidFill>
              <a:srgbClr val="008F7A"/>
            </a:solidFill>
          </a:ln>
        </p:spPr>
        <p:txBody>
          <a:bodyPr>
            <a:normAutofit fontScale="90000"/>
          </a:bodyPr>
          <a:lstStyle/>
          <a:p>
            <a:r>
              <a:rPr lang="en-US" sz="2800" b="1" dirty="0"/>
              <a:t>ET in Sardinia ? Who shows better locations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54FD23-5C7F-6B4E-B1E5-DB4C4BFC32E3}"/>
              </a:ext>
            </a:extLst>
          </p:cNvPr>
          <p:cNvSpPr/>
          <p:nvPr/>
        </p:nvSpPr>
        <p:spPr>
          <a:xfrm>
            <a:off x="387626" y="4358089"/>
            <a:ext cx="88435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</a:rPr>
              <a:t>L. </a:t>
            </a:r>
            <a:r>
              <a:rPr lang="en-GB" sz="1400" dirty="0" err="1">
                <a:latin typeface="Calibri" panose="020F0502020204030204" pitchFamily="34" charset="0"/>
              </a:rPr>
              <a:t>Naticchioni</a:t>
            </a:r>
            <a:r>
              <a:rPr lang="en-GB" sz="1400" dirty="0">
                <a:latin typeface="Calibri" panose="020F0502020204030204" pitchFamily="34" charset="0"/>
              </a:rPr>
              <a:t> et al., </a:t>
            </a:r>
            <a:r>
              <a:rPr lang="en-GB" sz="1400" b="1" i="1" dirty="0">
                <a:latin typeface="Calibri" panose="020F0502020204030204" pitchFamily="34" charset="0"/>
              </a:rPr>
              <a:t>Characterization of the </a:t>
            </a:r>
            <a:r>
              <a:rPr lang="en-GB" sz="1400" b="1" i="1" dirty="0" err="1">
                <a:latin typeface="Calibri" panose="020F0502020204030204" pitchFamily="34" charset="0"/>
              </a:rPr>
              <a:t>SosEnattos</a:t>
            </a:r>
            <a:r>
              <a:rPr lang="en-GB" sz="1400" b="1" i="1" dirty="0">
                <a:latin typeface="Calibri" panose="020F0502020204030204" pitchFamily="34" charset="0"/>
              </a:rPr>
              <a:t> site for the Einstein Telescope</a:t>
            </a:r>
            <a:r>
              <a:rPr lang="en-GB" sz="1400" dirty="0">
                <a:latin typeface="Calibri" panose="020F0502020204030204" pitchFamily="34" charset="0"/>
              </a:rPr>
              <a:t>, </a:t>
            </a:r>
            <a:r>
              <a:rPr lang="en-GB" sz="1400" b="1" dirty="0">
                <a:latin typeface="Calibri" panose="020F0502020204030204" pitchFamily="34" charset="0"/>
              </a:rPr>
              <a:t>JPCS</a:t>
            </a:r>
            <a:r>
              <a:rPr lang="en-GB" sz="1400" dirty="0">
                <a:latin typeface="Calibri" panose="020F0502020204030204" pitchFamily="34" charset="0"/>
              </a:rPr>
              <a:t>1468,2020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</a:rPr>
              <a:t>M. Di Giovanni et al., </a:t>
            </a:r>
            <a:r>
              <a:rPr lang="en-GB" sz="1400" b="1" i="1" dirty="0">
                <a:latin typeface="Calibri" panose="020F0502020204030204" pitchFamily="34" charset="0"/>
              </a:rPr>
              <a:t>A seismological study of the </a:t>
            </a:r>
            <a:r>
              <a:rPr lang="en-GB" sz="1400" b="1" i="1" dirty="0" err="1">
                <a:latin typeface="Calibri" panose="020F0502020204030204" pitchFamily="34" charset="0"/>
              </a:rPr>
              <a:t>SosEnattos</a:t>
            </a:r>
            <a:r>
              <a:rPr lang="en-GB" sz="1400" b="1" i="1" dirty="0">
                <a:latin typeface="Calibri" panose="020F0502020204030204" pitchFamily="34" charset="0"/>
              </a:rPr>
              <a:t> Area - the Sardinia Candidate Site for the Einstein Telescope</a:t>
            </a:r>
            <a:r>
              <a:rPr lang="en-GB" sz="1400" dirty="0">
                <a:latin typeface="Calibri" panose="020F0502020204030204" pitchFamily="34" charset="0"/>
              </a:rPr>
              <a:t>, </a:t>
            </a:r>
            <a:r>
              <a:rPr lang="en-GB" sz="1400" b="1" dirty="0">
                <a:latin typeface="Calibri" panose="020F0502020204030204" pitchFamily="34" charset="0"/>
              </a:rPr>
              <a:t>SRL</a:t>
            </a:r>
            <a:r>
              <a:rPr lang="en-GB" sz="1400" dirty="0">
                <a:latin typeface="Calibri" panose="020F0502020204030204" pitchFamily="34" charset="0"/>
              </a:rPr>
              <a:t>, 2020 </a:t>
            </a:r>
            <a:r>
              <a:rPr lang="en-GB" sz="1400" dirty="0">
                <a:latin typeface="Calibri" panose="020F0502020204030204" pitchFamily="34" charset="0"/>
                <a:hlinkClick r:id="rId7"/>
              </a:rPr>
              <a:t>https://doi.org/10.1785/0220200186</a:t>
            </a:r>
            <a:endParaRPr lang="en-GB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</a:rPr>
              <a:t>A. </a:t>
            </a:r>
            <a:r>
              <a:rPr lang="en-GB" sz="1400" dirty="0" err="1">
                <a:latin typeface="Calibri" panose="020F0502020204030204" pitchFamily="34" charset="0"/>
              </a:rPr>
              <a:t>Allocca</a:t>
            </a:r>
            <a:r>
              <a:rPr lang="en-GB" sz="1400" dirty="0">
                <a:latin typeface="Calibri" panose="020F0502020204030204" pitchFamily="34" charset="0"/>
              </a:rPr>
              <a:t> et al., </a:t>
            </a:r>
            <a:r>
              <a:rPr lang="en-GB" sz="1400" b="1" i="1" dirty="0">
                <a:latin typeface="Calibri" panose="020F0502020204030204" pitchFamily="34" charset="0"/>
              </a:rPr>
              <a:t>Seismic </a:t>
            </a:r>
            <a:r>
              <a:rPr lang="en-GB" sz="1400" b="1" i="1" dirty="0" err="1">
                <a:latin typeface="Calibri" panose="020F0502020204030204" pitchFamily="34" charset="0"/>
              </a:rPr>
              <a:t>glitchness</a:t>
            </a:r>
            <a:r>
              <a:rPr lang="en-GB" sz="1400" b="1" i="1" dirty="0">
                <a:latin typeface="Calibri" panose="020F0502020204030204" pitchFamily="34" charset="0"/>
              </a:rPr>
              <a:t> at </a:t>
            </a:r>
            <a:r>
              <a:rPr lang="en-GB" sz="1400" b="1" i="1" dirty="0" err="1">
                <a:latin typeface="Calibri" panose="020F0502020204030204" pitchFamily="34" charset="0"/>
              </a:rPr>
              <a:t>SosEnattos</a:t>
            </a:r>
            <a:r>
              <a:rPr lang="en-GB" sz="1400" b="1" i="1" dirty="0">
                <a:latin typeface="Calibri" panose="020F0502020204030204" pitchFamily="34" charset="0"/>
              </a:rPr>
              <a:t> site: impact on intermediate black hole binaries detection efficiency</a:t>
            </a:r>
            <a:r>
              <a:rPr lang="en-GB" sz="1400" dirty="0">
                <a:latin typeface="Calibri" panose="020F0502020204030204" pitchFamily="34" charset="0"/>
              </a:rPr>
              <a:t>, </a:t>
            </a:r>
            <a:r>
              <a:rPr lang="en-GB" sz="1400" b="1" dirty="0">
                <a:latin typeface="Calibri" panose="020F0502020204030204" pitchFamily="34" charset="0"/>
              </a:rPr>
              <a:t>EPJP</a:t>
            </a:r>
            <a:r>
              <a:rPr lang="en-GB" sz="1400" dirty="0">
                <a:latin typeface="Calibri" panose="020F0502020204030204" pitchFamily="34" charset="0"/>
              </a:rPr>
              <a:t>, 2021 </a:t>
            </a:r>
            <a:r>
              <a:rPr lang="en-GB" sz="1400" dirty="0">
                <a:latin typeface="Calibri" panose="020F0502020204030204" pitchFamily="34" charset="0"/>
                <a:hlinkClick r:id="rId8"/>
              </a:rPr>
              <a:t>https://doi.org/10.1140/epjp/s13360-021-01450-8</a:t>
            </a:r>
            <a:endParaRPr lang="en-GB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</a:rPr>
              <a:t>Another report in preparation…</a:t>
            </a:r>
          </a:p>
        </p:txBody>
      </p:sp>
    </p:spTree>
    <p:extLst>
      <p:ext uri="{BB962C8B-B14F-4D97-AF65-F5344CB8AC3E}">
        <p14:creationId xmlns:p14="http://schemas.microsoft.com/office/powerpoint/2010/main" val="314686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B4FEB7-334B-5143-9827-6961245834C7}"/>
              </a:ext>
            </a:extLst>
          </p:cNvPr>
          <p:cNvSpPr txBox="1"/>
          <p:nvPr/>
        </p:nvSpPr>
        <p:spPr>
          <a:xfrm>
            <a:off x="64609" y="1305341"/>
            <a:ext cx="11737924" cy="4832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Narrow-band 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(~30 Hz) In Italy the experimental research on GW was born in Rome in the seventies, and later at INFN-LNL, following the experience of J. Weber and the first achievements in US, by Fairbank’s group in Stanford. Several historical achievements in the field of resonant bar detectors, from cryogenic long-term operation to advanced superconducting and parametric transducers.    </a:t>
            </a:r>
          </a:p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</a:p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</a:t>
            </a:r>
            <a:r>
              <a:rPr lang="en-GB" sz="22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 PHYSICS BUT NO GW OBSERVATIONS !</a:t>
            </a:r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Wide-band 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(~3 kHz) In 1994 we joined VIRGO, at room temperature, matured experience in </a:t>
            </a:r>
            <a:r>
              <a:rPr lang="en-GB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test-mass </a:t>
            </a:r>
            <a:r>
              <a:rPr lang="en-GB" sz="2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payload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Thermal Noise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Vibration attenuation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alignment and control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. In parallel, a vision on 3</a:t>
            </a:r>
            <a:r>
              <a:rPr lang="en-GB" sz="22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generation GW wide-band detectors using cryogenics (EC FP6, FP7) </a:t>
            </a:r>
            <a:r>
              <a:rPr lang="en-GB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</a:t>
            </a:r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-up through a permanent collaboration with KAGRA.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 ACHIEVEMENTS +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56722-186E-EF4C-8352-80631680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43" y="0"/>
            <a:ext cx="2362200" cy="12573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48DD13C-5E7B-2A4B-9B27-0EB668AA0982}"/>
              </a:ext>
            </a:extLst>
          </p:cNvPr>
          <p:cNvSpPr txBox="1">
            <a:spLocks/>
          </p:cNvSpPr>
          <p:nvPr/>
        </p:nvSpPr>
        <p:spPr>
          <a:xfrm>
            <a:off x="64609" y="138220"/>
            <a:ext cx="2617100" cy="574058"/>
          </a:xfrm>
          <a:prstGeom prst="rect">
            <a:avLst/>
          </a:prstGeom>
          <a:ln>
            <a:solidFill>
              <a:srgbClr val="008F7A"/>
            </a:solidFill>
          </a:ln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Why R&amp;D here ?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CA9D86C-1BE1-554B-91A6-1F95C385E85C}"/>
              </a:ext>
            </a:extLst>
          </p:cNvPr>
          <p:cNvSpPr/>
          <p:nvPr/>
        </p:nvSpPr>
        <p:spPr>
          <a:xfrm>
            <a:off x="4963887" y="2763296"/>
            <a:ext cx="542610" cy="241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CA88402-471D-5D46-AB87-0A6EE884D76F}"/>
              </a:ext>
            </a:extLst>
          </p:cNvPr>
          <p:cNvSpPr/>
          <p:nvPr/>
        </p:nvSpPr>
        <p:spPr>
          <a:xfrm>
            <a:off x="4963887" y="5311499"/>
            <a:ext cx="542610" cy="241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454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73A6C-60FB-420C-9795-70D997F74414}" type="slidenum">
              <a:rPr lang="fr-FR" noProof="1" smtClean="0"/>
              <a:pPr>
                <a:defRPr/>
              </a:pPr>
              <a:t>7</a:t>
            </a:fld>
            <a:endParaRPr lang="fr-FR" noProof="1"/>
          </a:p>
        </p:txBody>
      </p:sp>
      <p:sp>
        <p:nvSpPr>
          <p:cNvPr id="14" name="TextBox 13"/>
          <p:cNvSpPr txBox="1"/>
          <p:nvPr/>
        </p:nvSpPr>
        <p:spPr>
          <a:xfrm>
            <a:off x="-14766" y="31051"/>
            <a:ext cx="96959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noProof="1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Test mass suspensions and seismic isolator in Virgo: overall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14" y="3182103"/>
            <a:ext cx="3741020" cy="3652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991" y="528417"/>
            <a:ext cx="3931920" cy="6019800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>
            <a:off x="2293992" y="835939"/>
            <a:ext cx="1591937" cy="2585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2022531" y="2871418"/>
            <a:ext cx="1846736" cy="14448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022531" y="4027363"/>
            <a:ext cx="2360999" cy="2889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22531" y="5372583"/>
            <a:ext cx="2368321" cy="7340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C0D83E9-3618-DB4B-AEC4-5F8631FC8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983" y="595260"/>
            <a:ext cx="5489017" cy="32453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A349EF-D69B-9141-8C0C-5D2F8C70EB71}"/>
              </a:ext>
            </a:extLst>
          </p:cNvPr>
          <p:cNvSpPr txBox="1"/>
          <p:nvPr/>
        </p:nvSpPr>
        <p:spPr>
          <a:xfrm>
            <a:off x="3869267" y="1086314"/>
            <a:ext cx="3010504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noProof="1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In AdV the first 5 stages of the Super-attenuator (horizontal and vertical) are roughly the same </a:t>
            </a:r>
            <a:r>
              <a:rPr lang="en-US" sz="2200" b="1" noProof="1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designed 20 years ago </a:t>
            </a:r>
            <a:r>
              <a:rPr lang="en-US" sz="2200" noProof="1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!!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E8A9C9-F1DD-D649-8B69-5B07A9EDF9AF}"/>
              </a:ext>
            </a:extLst>
          </p:cNvPr>
          <p:cNvSpPr/>
          <p:nvPr/>
        </p:nvSpPr>
        <p:spPr>
          <a:xfrm>
            <a:off x="8982742" y="3501473"/>
            <a:ext cx="1032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noProof="1">
                <a:ea typeface="Arial" charset="0"/>
                <a:cs typeface="Arial" charset="0"/>
              </a:rPr>
              <a:t>PAYLOAD</a:t>
            </a:r>
            <a:endParaRPr lang="it-IT" noProof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666C51-43C5-8040-99F0-CE10CF48A73D}"/>
              </a:ext>
            </a:extLst>
          </p:cNvPr>
          <p:cNvSpPr/>
          <p:nvPr/>
        </p:nvSpPr>
        <p:spPr>
          <a:xfrm>
            <a:off x="204694" y="6033276"/>
            <a:ext cx="3268844" cy="60016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3300" b="1" noProof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280 dB @ 10 Hz !!</a:t>
            </a:r>
            <a:endParaRPr lang="it-IT" sz="3300" b="1" dirty="0">
              <a:solidFill>
                <a:srgbClr val="C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1F5EDC-1DEA-6243-9F40-205882DF5005}"/>
              </a:ext>
            </a:extLst>
          </p:cNvPr>
          <p:cNvGrpSpPr/>
          <p:nvPr/>
        </p:nvGrpSpPr>
        <p:grpSpPr>
          <a:xfrm>
            <a:off x="7680359" y="3928868"/>
            <a:ext cx="4039165" cy="2887429"/>
            <a:chOff x="7680359" y="3928868"/>
            <a:chExt cx="4039165" cy="28874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B7A38C-4EBB-2544-A1FF-56D2DBD1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0359" y="3928868"/>
              <a:ext cx="2101932" cy="28874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D206B6-9E87-804C-B15F-C8D9134D8EBB}"/>
                </a:ext>
              </a:extLst>
            </p:cNvPr>
            <p:cNvSpPr/>
            <p:nvPr/>
          </p:nvSpPr>
          <p:spPr>
            <a:xfrm>
              <a:off x="9514509" y="4578075"/>
              <a:ext cx="2205015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b="1" noProof="1">
                  <a:latin typeface="Calibri Light" panose="020F0302020204030204" pitchFamily="34" charset="0"/>
                  <a:cs typeface="Calibri Light" panose="020F0302020204030204" pitchFamily="34" charset="0"/>
                </a:rPr>
                <a:t>AdV+ in 2024 will adopts  105 kg mirrors to reduce coating Therma Noise 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0350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3.png" descr="A picture containing text, athletic game, sport&#10;&#10;Description automatically generated">
            <a:extLst>
              <a:ext uri="{FF2B5EF4-FFF2-40B4-BE49-F238E27FC236}">
                <a16:creationId xmlns:a16="http://schemas.microsoft.com/office/drawing/2014/main" id="{29DAD415-0CEF-9B48-8657-18A15C997FB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7163" y="2077981"/>
            <a:ext cx="8730961" cy="4749800"/>
          </a:xfrm>
          <a:prstGeom prst="rect">
            <a:avLst/>
          </a:prstGeom>
          <a:ln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3E417-5AC8-9246-BC50-97AFE2C10FFE}"/>
              </a:ext>
            </a:extLst>
          </p:cNvPr>
          <p:cNvSpPr/>
          <p:nvPr/>
        </p:nvSpPr>
        <p:spPr>
          <a:xfrm>
            <a:off x="10131820" y="1100013"/>
            <a:ext cx="206018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0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endParaRPr lang="en-IT" sz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8017DF-7EEF-164B-991C-F617DDA9DC86}"/>
              </a:ext>
            </a:extLst>
          </p:cNvPr>
          <p:cNvSpPr/>
          <p:nvPr/>
        </p:nvSpPr>
        <p:spPr>
          <a:xfrm rot="17765039">
            <a:off x="10653602" y="2660073"/>
            <a:ext cx="1961002" cy="3305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cryogenics</a:t>
            </a:r>
            <a:endParaRPr lang="it-I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6A2E5-0BD5-DF49-8940-202F91B441FE}"/>
              </a:ext>
            </a:extLst>
          </p:cNvPr>
          <p:cNvSpPr/>
          <p:nvPr/>
        </p:nvSpPr>
        <p:spPr>
          <a:xfrm rot="5400000">
            <a:off x="10214527" y="4385168"/>
            <a:ext cx="1874105" cy="3305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Test mass </a:t>
            </a:r>
            <a:r>
              <a:rPr lang="it-IT" dirty="0" err="1"/>
              <a:t>payload</a:t>
            </a:r>
            <a:endParaRPr lang="it-I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C55774-FEAC-0D47-9989-FA417A288461}"/>
              </a:ext>
            </a:extLst>
          </p:cNvPr>
          <p:cNvSpPr/>
          <p:nvPr/>
        </p:nvSpPr>
        <p:spPr>
          <a:xfrm>
            <a:off x="10805515" y="5436414"/>
            <a:ext cx="712790" cy="7127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TM</a:t>
            </a:r>
          </a:p>
          <a:p>
            <a:pPr algn="ctr"/>
            <a:r>
              <a:rPr lang="it-IT" sz="1400" dirty="0">
                <a:solidFill>
                  <a:srgbClr val="C00000"/>
                </a:solidFill>
              </a:rPr>
              <a:t>20 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C5532-1415-6E43-90FC-17F7AF76B9DB}"/>
              </a:ext>
            </a:extLst>
          </p:cNvPr>
          <p:cNvSpPr/>
          <p:nvPr/>
        </p:nvSpPr>
        <p:spPr>
          <a:xfrm rot="3866219">
            <a:off x="9707634" y="2653319"/>
            <a:ext cx="1961002" cy="3305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suspension</a:t>
            </a:r>
            <a:endParaRPr lang="it-IT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42A65C-C334-384B-B2E7-DAE049EB462A}"/>
              </a:ext>
            </a:extLst>
          </p:cNvPr>
          <p:cNvSpPr/>
          <p:nvPr/>
        </p:nvSpPr>
        <p:spPr>
          <a:xfrm rot="20112324">
            <a:off x="1193189" y="2026410"/>
            <a:ext cx="792320" cy="156099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AC5B8A-7106-E249-871F-5BDEA15D9117}"/>
              </a:ext>
            </a:extLst>
          </p:cNvPr>
          <p:cNvSpPr/>
          <p:nvPr/>
        </p:nvSpPr>
        <p:spPr>
          <a:xfrm>
            <a:off x="1" y="21567"/>
            <a:ext cx="11867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ARC-L5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Cryostats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are meant to host </a:t>
            </a:r>
            <a:r>
              <a:rPr lang="en-GB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payloads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seismic isolated systems meant to orientate the test masses and operate the detector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L5 - is dedicated to cryogenics feasibility of ET-LF, assumed in conceptual designs 2011/2021, but never modelled/demonstrated with a fully realistic configuration.</a:t>
            </a:r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15C5206-BBFF-C54A-BE07-B75DB82725E2}"/>
              </a:ext>
            </a:extLst>
          </p:cNvPr>
          <p:cNvSpPr/>
          <p:nvPr/>
        </p:nvSpPr>
        <p:spPr>
          <a:xfrm>
            <a:off x="9807191" y="1607736"/>
            <a:ext cx="1848897" cy="4622242"/>
          </a:xfrm>
          <a:custGeom>
            <a:avLst/>
            <a:gdLst>
              <a:gd name="connsiteX0" fmla="*/ 0 w 1848897"/>
              <a:gd name="connsiteY0" fmla="*/ 190919 h 4622242"/>
              <a:gd name="connsiteX1" fmla="*/ 0 w 1848897"/>
              <a:gd name="connsiteY1" fmla="*/ 190919 h 4622242"/>
              <a:gd name="connsiteX2" fmla="*/ 90435 w 1848897"/>
              <a:gd name="connsiteY2" fmla="*/ 130629 h 4622242"/>
              <a:gd name="connsiteX3" fmla="*/ 733530 w 1848897"/>
              <a:gd name="connsiteY3" fmla="*/ 0 h 4622242"/>
              <a:gd name="connsiteX4" fmla="*/ 1055077 w 1848897"/>
              <a:gd name="connsiteY4" fmla="*/ 713433 h 4622242"/>
              <a:gd name="connsiteX5" fmla="*/ 1336431 w 1848897"/>
              <a:gd name="connsiteY5" fmla="*/ 1607737 h 4622242"/>
              <a:gd name="connsiteX6" fmla="*/ 1356528 w 1848897"/>
              <a:gd name="connsiteY6" fmla="*/ 1788607 h 4622242"/>
              <a:gd name="connsiteX7" fmla="*/ 1657978 w 1848897"/>
              <a:gd name="connsiteY7" fmla="*/ 2321169 h 4622242"/>
              <a:gd name="connsiteX8" fmla="*/ 1758462 w 1848897"/>
              <a:gd name="connsiteY8" fmla="*/ 3396343 h 4622242"/>
              <a:gd name="connsiteX9" fmla="*/ 1848897 w 1848897"/>
              <a:gd name="connsiteY9" fmla="*/ 4561952 h 4622242"/>
              <a:gd name="connsiteX10" fmla="*/ 673240 w 1848897"/>
              <a:gd name="connsiteY10" fmla="*/ 4622242 h 4622242"/>
              <a:gd name="connsiteX11" fmla="*/ 914400 w 1848897"/>
              <a:gd name="connsiteY11" fmla="*/ 3677697 h 4622242"/>
              <a:gd name="connsiteX12" fmla="*/ 904352 w 1848897"/>
              <a:gd name="connsiteY12" fmla="*/ 2280976 h 4622242"/>
              <a:gd name="connsiteX13" fmla="*/ 0 w 1848897"/>
              <a:gd name="connsiteY13" fmla="*/ 190919 h 462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97" h="4622242">
                <a:moveTo>
                  <a:pt x="0" y="190919"/>
                </a:moveTo>
                <a:lnTo>
                  <a:pt x="0" y="190919"/>
                </a:lnTo>
                <a:cubicBezTo>
                  <a:pt x="87086" y="147377"/>
                  <a:pt x="66990" y="177522"/>
                  <a:pt x="90435" y="130629"/>
                </a:cubicBezTo>
                <a:lnTo>
                  <a:pt x="733530" y="0"/>
                </a:lnTo>
                <a:lnTo>
                  <a:pt x="1055077" y="713433"/>
                </a:lnTo>
                <a:lnTo>
                  <a:pt x="1336431" y="1607737"/>
                </a:lnTo>
                <a:lnTo>
                  <a:pt x="1356528" y="1788607"/>
                </a:lnTo>
                <a:lnTo>
                  <a:pt x="1657978" y="2321169"/>
                </a:lnTo>
                <a:lnTo>
                  <a:pt x="1758462" y="3396343"/>
                </a:lnTo>
                <a:lnTo>
                  <a:pt x="1848897" y="4561952"/>
                </a:lnTo>
                <a:lnTo>
                  <a:pt x="673240" y="4622242"/>
                </a:lnTo>
                <a:lnTo>
                  <a:pt x="914400" y="3677697"/>
                </a:lnTo>
                <a:cubicBezTo>
                  <a:pt x="911051" y="3212123"/>
                  <a:pt x="907701" y="2746550"/>
                  <a:pt x="904352" y="2280976"/>
                </a:cubicBezTo>
                <a:lnTo>
                  <a:pt x="0" y="190919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65276A-1FC0-B341-BD3F-547B64F49B1B}"/>
              </a:ext>
            </a:extLst>
          </p:cNvPr>
          <p:cNvSpPr/>
          <p:nvPr/>
        </p:nvSpPr>
        <p:spPr>
          <a:xfrm>
            <a:off x="-1211" y="20759"/>
            <a:ext cx="118671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ARC-L5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Cryostats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are meant to host </a:t>
            </a:r>
            <a:r>
              <a:rPr lang="en-GB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payloads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seismic isolated systems meant to orientate the test masses and operate the detector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L5 - is dedicated to cryogenics feasibility of ET-LF, assumed in conceptual designs 2011/2021, but never modelled/demonstrated with a fully realistic configuration. </a:t>
            </a:r>
            <a:endParaRPr lang="en-GB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plan to build a specifically designed cryostat around the concept of a reasonable 1:1 payload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EA804-96BE-4943-909D-1527F9071AFF}"/>
              </a:ext>
            </a:extLst>
          </p:cNvPr>
          <p:cNvSpPr/>
          <p:nvPr/>
        </p:nvSpPr>
        <p:spPr>
          <a:xfrm>
            <a:off x="4122050" y="2196201"/>
            <a:ext cx="4766048" cy="646331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Cryogenics needed, to reduce thermal noise at LF</a:t>
            </a:r>
            <a:endParaRPr lang="it-IT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easier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tell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9637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4" grpId="0" animBg="1"/>
      <p:bldP spid="2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3978DFAB-CBAD-4244-873B-083960568A52}"/>
              </a:ext>
            </a:extLst>
          </p:cNvPr>
          <p:cNvGrpSpPr/>
          <p:nvPr/>
        </p:nvGrpSpPr>
        <p:grpSpPr>
          <a:xfrm>
            <a:off x="81380" y="0"/>
            <a:ext cx="11766344" cy="5883172"/>
            <a:chOff x="0" y="380999"/>
            <a:chExt cx="12192000" cy="6096000"/>
          </a:xfrm>
        </p:grpSpPr>
        <p:pic>
          <p:nvPicPr>
            <p:cNvPr id="8" name="Immagine 7" descr="Immagine che contiene erba, esterni, edificio, via&#10;&#10;Descrizione generata automaticamente">
              <a:extLst>
                <a:ext uri="{FF2B5EF4-FFF2-40B4-BE49-F238E27FC236}">
                  <a16:creationId xmlns:a16="http://schemas.microsoft.com/office/drawing/2014/main" id="{E90056D7-A0FC-49E3-B266-685832D8A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0999"/>
              <a:ext cx="12192000" cy="6096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5B651E3-4024-4F58-B570-DA1D6910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2000"/>
            </a:blip>
            <a:stretch>
              <a:fillRect/>
            </a:stretch>
          </p:blipFill>
          <p:spPr>
            <a:xfrm flipH="1">
              <a:off x="402709" y="1606492"/>
              <a:ext cx="9793751" cy="3645015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4E056E8-784A-4E4A-BB7C-D32488DC8DE4}"/>
              </a:ext>
            </a:extLst>
          </p:cNvPr>
          <p:cNvSpPr txBox="1"/>
          <p:nvPr/>
        </p:nvSpPr>
        <p:spPr>
          <a:xfrm>
            <a:off x="81380" y="4992013"/>
            <a:ext cx="1212433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2019-20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Preliminary evaluation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of cryostat size upon ET-conceptual design and prototype payload modelling // Hardware Purchase (cryocoolers, thermometry, position sensing);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2019-21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Solid conduction cooling line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easily viable concept in underground developed.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visitors: N. Kimura (ARC), A. Ueda (INFN grant), T. Yamada PhD (JSPS)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Cryostat ¾ sized design starts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Dedicated to Initial tests of cryogenic payload prototype // reconstruction works (going 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12/2022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Nominal End of ARC_L5 Dip </a:t>
            </a:r>
            <a:r>
              <a:rPr lang="en-US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Fisica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La Sapienza (tot. 750kE, committed)</a:t>
            </a:r>
          </a:p>
        </p:txBody>
      </p:sp>
      <p:sp>
        <p:nvSpPr>
          <p:cNvPr id="2" name="Notched Right Arrow 1">
            <a:extLst>
              <a:ext uri="{FF2B5EF4-FFF2-40B4-BE49-F238E27FC236}">
                <a16:creationId xmlns:a16="http://schemas.microsoft.com/office/drawing/2014/main" id="{0409A51C-E015-6144-81AE-A1A0760F1AB0}"/>
              </a:ext>
            </a:extLst>
          </p:cNvPr>
          <p:cNvSpPr/>
          <p:nvPr/>
        </p:nvSpPr>
        <p:spPr>
          <a:xfrm rot="10800000">
            <a:off x="6096000" y="2892158"/>
            <a:ext cx="1219200" cy="693336"/>
          </a:xfrm>
          <a:prstGeom prst="notched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E931A068-8AE1-054F-BF7B-A0A5BB0488A6}"/>
              </a:ext>
            </a:extLst>
          </p:cNvPr>
          <p:cNvSpPr/>
          <p:nvPr/>
        </p:nvSpPr>
        <p:spPr>
          <a:xfrm rot="9621795">
            <a:off x="2721430" y="2945460"/>
            <a:ext cx="1219200" cy="693336"/>
          </a:xfrm>
          <a:prstGeom prst="notched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72A47-F672-E94E-8BF0-186BB6C22B58}"/>
              </a:ext>
            </a:extLst>
          </p:cNvPr>
          <p:cNvGrpSpPr/>
          <p:nvPr/>
        </p:nvGrpSpPr>
        <p:grpSpPr>
          <a:xfrm>
            <a:off x="344276" y="1835586"/>
            <a:ext cx="10531453" cy="4915234"/>
            <a:chOff x="344276" y="1499191"/>
            <a:chExt cx="10531453" cy="49152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CE57F9-9807-8D4E-96C5-CD35D2AF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276" y="1499191"/>
              <a:ext cx="10531453" cy="491523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A7E1C1-B31C-7040-938D-94FED56E1DB7}"/>
                </a:ext>
              </a:extLst>
            </p:cNvPr>
            <p:cNvSpPr txBox="1"/>
            <p:nvPr/>
          </p:nvSpPr>
          <p:spPr>
            <a:xfrm>
              <a:off x="2377152" y="3535124"/>
              <a:ext cx="724659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chemeClr val="bg1"/>
                  </a:solidFill>
                </a:rPr>
                <a:t>NOV 2021</a:t>
              </a:r>
            </a:p>
            <a:p>
              <a:r>
                <a:rPr lang="it-IT" sz="2200" b="1" dirty="0">
                  <a:solidFill>
                    <a:schemeClr val="bg1"/>
                  </a:solidFill>
                </a:rPr>
                <a:t>Covid-19/</a:t>
              </a:r>
              <a:r>
                <a:rPr lang="it-IT" sz="2200" b="1" dirty="0" err="1">
                  <a:solidFill>
                    <a:schemeClr val="bg1"/>
                  </a:solidFill>
                </a:rPr>
                <a:t>logistics</a:t>
              </a:r>
              <a:r>
                <a:rPr lang="it-IT" sz="2200" b="1" dirty="0">
                  <a:solidFill>
                    <a:schemeClr val="bg1"/>
                  </a:solidFill>
                </a:rPr>
                <a:t> </a:t>
              </a:r>
              <a:r>
                <a:rPr lang="it-IT" sz="2200" b="1" dirty="0" err="1">
                  <a:solidFill>
                    <a:schemeClr val="bg1"/>
                  </a:solidFill>
                </a:rPr>
                <a:t>delays</a:t>
              </a:r>
              <a:r>
                <a:rPr lang="it-IT" sz="2200" b="1" dirty="0">
                  <a:solidFill>
                    <a:schemeClr val="bg1"/>
                  </a:solidFill>
                </a:rPr>
                <a:t>, </a:t>
              </a:r>
              <a:r>
                <a:rPr lang="it-IT" sz="2200" b="1" dirty="0" err="1">
                  <a:solidFill>
                    <a:schemeClr val="bg1"/>
                  </a:solidFill>
                </a:rPr>
                <a:t>works</a:t>
              </a:r>
              <a:r>
                <a:rPr lang="it-IT" sz="2200" b="1" dirty="0">
                  <a:solidFill>
                    <a:schemeClr val="bg1"/>
                  </a:solidFill>
                </a:rPr>
                <a:t> </a:t>
              </a:r>
              <a:r>
                <a:rPr lang="it-IT" sz="2200" b="1" dirty="0" err="1">
                  <a:solidFill>
                    <a:schemeClr val="bg1"/>
                  </a:solidFill>
                </a:rPr>
                <a:t>finally</a:t>
              </a:r>
              <a:r>
                <a:rPr lang="it-IT" sz="2200" b="1" dirty="0">
                  <a:solidFill>
                    <a:schemeClr val="bg1"/>
                  </a:solidFill>
                </a:rPr>
                <a:t> </a:t>
              </a:r>
              <a:r>
                <a:rPr lang="it-IT" sz="2200" b="1" dirty="0" err="1">
                  <a:solidFill>
                    <a:schemeClr val="bg1"/>
                  </a:solidFill>
                </a:rPr>
                <a:t>started</a:t>
              </a:r>
              <a:r>
                <a:rPr lang="it-IT" sz="2200" b="1" dirty="0">
                  <a:solidFill>
                    <a:schemeClr val="bg1"/>
                  </a:solidFill>
                </a:rPr>
                <a:t>, from scratch </a:t>
              </a:r>
            </a:p>
            <a:p>
              <a:endParaRPr lang="it-IT" sz="2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4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3649</TotalTime>
  <Words>1345</Words>
  <Application>Microsoft Macintosh PowerPoint</Application>
  <PresentationFormat>Widescreen</PresentationFormat>
  <Paragraphs>165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Abadi</vt:lpstr>
      <vt:lpstr>Arial</vt:lpstr>
      <vt:lpstr>Avenir Black</vt:lpstr>
      <vt:lpstr>Avenir Book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Plans for LIGO-KAGRA-Virgo runs</vt:lpstr>
      <vt:lpstr>A worldwide community, a prosperous future, why ?</vt:lpstr>
      <vt:lpstr>SENSITIVITY GOAL: ~×10-20 better</vt:lpstr>
      <vt:lpstr>ET in Sardinia ? Who shows better locations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Ettore Majorana</dc:creator>
  <cp:lastModifiedBy>Ettore Majorana</cp:lastModifiedBy>
  <cp:revision>44</cp:revision>
  <dcterms:created xsi:type="dcterms:W3CDTF">2021-11-18T14:55:11Z</dcterms:created>
  <dcterms:modified xsi:type="dcterms:W3CDTF">2021-12-08T18:52:33Z</dcterms:modified>
</cp:coreProperties>
</file>