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3" r:id="rId2"/>
    <p:sldId id="257" r:id="rId3"/>
    <p:sldId id="265" r:id="rId4"/>
    <p:sldId id="266" r:id="rId5"/>
    <p:sldId id="267" r:id="rId6"/>
    <p:sldId id="268" r:id="rId7"/>
    <p:sldId id="269" r:id="rId8"/>
    <p:sldId id="271" r:id="rId9"/>
    <p:sldId id="273" r:id="rId10"/>
    <p:sldId id="274" r:id="rId11"/>
    <p:sldId id="275" r:id="rId12"/>
    <p:sldId id="277" r:id="rId13"/>
    <p:sldId id="278" r:id="rId14"/>
    <p:sldId id="264" r:id="rId1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778"/>
    <a:srgbClr val="AAC9B6"/>
    <a:srgbClr val="822433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50" autoAdjust="0"/>
    <p:restoredTop sz="78333" autoAdjust="0"/>
  </p:normalViewPr>
  <p:slideViewPr>
    <p:cSldViewPr>
      <p:cViewPr varScale="1">
        <p:scale>
          <a:sx n="128" d="100"/>
          <a:sy n="128" d="100"/>
        </p:scale>
        <p:origin x="1620" y="114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8B0604D-136E-4A3A-8BCA-103CDDF5BF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CB8E873-39A0-49A1-B85D-5BCACBEAE62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160EDC5-6E2E-491E-8C7A-E09D8972A53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B6FB1FC4-20B1-4FEE-BEFA-D3C4D87E5CC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E1A0B7C-25F4-4A5D-A035-AC437D2703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7A263C3-D299-41E9-A07B-56043798E0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A700F44-7622-49F5-BA95-C8AD8295C0F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88CE30E-0BBB-4ACD-877D-8FF8EA2119E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B35728CE-9483-4590-A60A-678CF8486F4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AE0F6C28-5E0B-4BA5-A6B8-BC8EFF2CE4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9FA1CEE8-5CC7-4F1F-9A5E-80C4D8271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9F1CF2D-C42D-4744-B3CE-40761A8D289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135D4F9D-1DEB-4B24-8B83-7316CC681F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2DED49-1BD3-4F77-B2E6-6CC40C8622B4}" type="slidenum">
              <a:rPr lang="it-IT" altLang="it-IT" sz="1200">
                <a:solidFill>
                  <a:schemeClr val="tx1"/>
                </a:solidFill>
              </a:rPr>
              <a:pPr/>
              <a:t>1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5501D07-1A80-4C37-8C4B-71565BA40C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5CFC173-E7B7-4BBD-8F3C-94DF882C0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10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620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11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6897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12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45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13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3401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14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234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2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3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663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4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714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5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8908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6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583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7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323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8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1890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FBCD499-73BA-4ADF-947E-EFC5FC1D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7E3FA6-DEEF-4982-8B5B-1B2EA0B0FA53}" type="slidenum">
              <a:rPr lang="it-IT" altLang="it-IT" sz="1200">
                <a:solidFill>
                  <a:schemeClr val="tx1"/>
                </a:solidFill>
              </a:rPr>
              <a:pPr/>
              <a:t>9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2C5EC99-DC5F-4650-B0BF-FF4F7BF4E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E07079B-93A9-47F5-883A-E29C2ACF3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40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DA0341-FC3C-4422-94EE-DE2382B2B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476282-F32D-4ECD-852B-95EC88041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C97273-6F5D-4019-9F5C-9F2873C48E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10F6-A056-438D-B776-D07E1F017637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CF65DB-34C9-43B1-AB23-6E50979277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E62DEA-EFBF-44E4-9462-17DD68B336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F0D4575A-42AD-40E7-BB1C-59AC869691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977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9B2DB-6E53-4896-A0F2-5BCC5D77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DDE009-FC79-407D-B7EE-D92C6448D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BC9057-AC6D-4B87-960C-FD32AC592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CFCE2-860F-4179-B7A8-BB6B9C1CE3C2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458B98-49B0-4464-963D-52405991F5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80B09C-FA7D-4418-8872-85E398EF8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12638A37-4A06-4911-9653-40DB019E1E0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037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B09450-4EBF-402B-8C8B-29868E023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329D512-ED31-45D2-97F6-00BA837AB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56E5EB-CAFF-45BB-86BB-63749FDF4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D8D48-A49D-4814-A2BA-BB8DB2D02F25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00458A-CFC6-4412-8859-2994357AD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6B2DE-CD31-47F9-A355-8C5468C9B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18630A0D-7A59-459D-A228-B5F6C27C43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07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FD5D17-C283-4C72-B366-B266DB2B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D56E0B-5387-4083-A93D-727AC69C5E9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32A395-BE42-432E-9A08-13E191CF5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B44289-DDD4-40F3-B03F-7038CF5B1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2B108-CBF6-44F9-8F3C-E0B06BCB52F2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6E77D-6837-4372-9277-C4A817818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CF719-0F0D-48B6-8FD8-CAF062B07D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E0EAD145-F9E2-42AD-AF3B-2C6DBA59A8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113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86FCE-12B4-4807-8D12-143CFF98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81735B9B-198F-460E-BA6F-59DA443D87B1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55F649-19B3-4F07-948F-6782D9623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78AE8-5960-4CE4-9E44-1A8A889EB8DA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D10EF2-E011-4176-9FBD-8BF3A067DD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874CBE-5B17-403B-9C2D-1E58E25A7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46CCF3CD-3E8A-4258-AD2D-F5132BD17E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588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FC7227-406E-41F7-B330-1035157CC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E28733E2-83CD-4955-AB9D-4F84C6DC7E3A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DFC797-49F4-4405-BD68-2D0BDD5B29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706A6-3301-4EA3-B782-F29C2FCC9FC6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C3F0EE-4AFA-422A-8D45-08E293AA2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929269-86F0-4A9F-B881-C639DD193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B3991745-8B9A-4BC7-B93B-9A6DAEF4BA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19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3C01AE-5E4D-4A19-8779-58527A23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47B325-2A5D-43DC-9160-B4510C6A0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6E7862-36AA-424E-8BFB-1DAB11E16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5FCD-DD00-41B1-8F25-E7554FDCC458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198693-387F-4DB7-95F1-9AB968ADC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B1D16A-F048-45EF-B9D5-CDF842A88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11AFB3BB-89FD-4D78-8EF1-771F82F97A0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146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49FB3F-AC1B-4839-BF69-3C99F0F8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D585BB-354A-416C-9AA5-1407E67D5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36904A-096D-429D-A464-3D68829A23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AA11B-1B52-40C7-A8AF-250671DC0C17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5DC47D-2E79-445E-B585-27425A53E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35F410-A56D-4005-B342-1EC50934E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6EC17841-1AEB-4A2C-A384-86E61653DD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52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923810-29BF-494D-8376-DBAD50AD6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8CFD96-C42D-4BE4-AA7D-7F0D6FB0D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D12B33-5075-4AD5-91D5-41869B4B4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A6F3A-4125-4768-B0E5-B36A565240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BE86A-258D-43F3-85AC-41C759325260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D1178-64F3-4A9C-9F62-2C67CE329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6F0C9-CC5B-4D6F-8638-2AC6D49F4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5ED4F3F0-3912-42CF-A968-33FF0AEFD6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806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72E05D-C40D-486E-A2FF-2140A6BD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812BDC-5E73-43B1-93E1-3BEA7E219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4B1504-F4DD-4478-924C-CEDCFBBFB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148468-40EB-46D6-88D7-402AB9E3F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CCE30B-4C3E-4757-98B2-A98714529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5E8E210-1385-4D41-BA55-863035EF4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50C56-9C37-466C-8CAE-48AAD2FF23D6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3E2FE4-B0E7-48EE-BC46-C0CBD7575E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8EE50C-B54F-4DCD-A028-CAA8765DD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E1C9730B-0ADB-4388-A61B-900BB306FE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078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833BFD-D8C9-4B74-AB94-FC45AC81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7AD4BE-1CC2-406A-BA30-9AACC1E36B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2EF6E-D40B-454D-85CB-A39CB694E76A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ABCCAE-94EB-4142-B284-A00C6DC2EB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B53953-AEC9-4CC9-8DF8-B083A63473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D888DD55-9495-4A86-839C-60DACE04E9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517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799CDD-5CFE-4761-B37D-DE98A3B65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26D8-1433-4D51-A666-9E00FFBB9B86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382815-4BE7-4D0C-A50F-F090B10D5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89B705-3739-4905-A113-32DC354EA6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3AD1A8BA-930A-4B91-AF4D-398E24C4A56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623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441AF4-46E0-4F21-81F0-2CC85CAC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7AAFBC-1579-4B8E-912C-75B18C00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7E1802-A9AC-413B-9750-B99D771DF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BA412-CC86-474A-9792-6C6EA1DAC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C8059-7911-42E7-94BC-1BF6B5089337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A5C7E-9A29-42A0-B0A6-ED416798B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13FA5D-9B7F-4932-97A5-D7E5E33FF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7F98FCE6-BE76-4908-9354-2435D45E40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248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6588D-8D3C-4023-9685-AE9BA11C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59D5DF1-0499-428D-85EC-B5B8BCC04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7F0719-EDDA-44D6-B03D-0B24347B6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5C5A1A-6609-407A-BAA7-4EC55B05D2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F27B1-84D2-4B1D-8CC8-333013250180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B9423-DE15-47BC-A888-C11F91EEEE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F43B1-7D32-446A-98BE-625EEC86B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1139AC10-79F1-47DD-97C6-44F5FB8E956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940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>
            <a:extLst>
              <a:ext uri="{FF2B5EF4-FFF2-40B4-BE49-F238E27FC236}">
                <a16:creationId xmlns:a16="http://schemas.microsoft.com/office/drawing/2014/main" id="{9C798B5B-FFE7-4517-8B18-DD41E5F48FA4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2" name="Rectangle 13">
              <a:extLst>
                <a:ext uri="{FF2B5EF4-FFF2-40B4-BE49-F238E27FC236}">
                  <a16:creationId xmlns:a16="http://schemas.microsoft.com/office/drawing/2014/main" id="{52670049-F591-4777-99A3-32A1A41394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/>
            </a:p>
          </p:txBody>
        </p:sp>
        <p:sp>
          <p:nvSpPr>
            <p:cNvPr id="1033" name="Rectangle 14">
              <a:extLst>
                <a:ext uri="{FF2B5EF4-FFF2-40B4-BE49-F238E27FC236}">
                  <a16:creationId xmlns:a16="http://schemas.microsoft.com/office/drawing/2014/main" id="{15535586-2D6E-4AD7-B633-3E284BCFB6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/>
            </a:p>
          </p:txBody>
        </p:sp>
      </p:grpSp>
      <p:sp>
        <p:nvSpPr>
          <p:cNvPr id="1027" name="Rectangle 2">
            <a:extLst>
              <a:ext uri="{FF2B5EF4-FFF2-40B4-BE49-F238E27FC236}">
                <a16:creationId xmlns:a16="http://schemas.microsoft.com/office/drawing/2014/main" id="{61B675E5-5DA4-46B2-BE4B-E4B06F348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A1F2018-C52B-4DF0-8637-057C3076B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CF8ECC0-A724-4617-BFD8-D773F7D533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defRPr/>
            </a:pPr>
            <a:fld id="{3D150ED8-CE4A-4622-B77B-27C9CA8258E5}" type="datetime1">
              <a:rPr lang="it-IT" altLang="it-IT"/>
              <a:pPr>
                <a:defRPr/>
              </a:pPr>
              <a:t>09/12/2021</a:t>
            </a:fld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3E79917-62A2-46BB-9C1D-2BAE3424A8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r>
              <a:rPr lang="it-IT" altLang="it-IT"/>
              <a:t>Titolo Presentazione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DF6F1D3-914C-4392-A58D-7F9C457654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 altLang="it-IT"/>
              <a:t>Pagina </a:t>
            </a:r>
            <a:fld id="{16768922-9D88-4440-B2EB-297F5A190C5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>
            <a:extLst>
              <a:ext uri="{FF2B5EF4-FFF2-40B4-BE49-F238E27FC236}">
                <a16:creationId xmlns:a16="http://schemas.microsoft.com/office/drawing/2014/main" id="{695285EE-1888-4E78-94C1-BE4A0707D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EF2E543-AEB7-4D81-A265-77607B58F0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47900" y="409575"/>
            <a:ext cx="6096000" cy="936724"/>
          </a:xfrm>
        </p:spPr>
        <p:txBody>
          <a:bodyPr anchor="t"/>
          <a:lstStyle/>
          <a:p>
            <a:pPr algn="l" eaLnBrk="1" hangingPunct="1"/>
            <a:r>
              <a:rPr lang="it-IT" altLang="it-IT" sz="24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2400" dirty="0" err="1">
                <a:solidFill>
                  <a:schemeClr val="bg1"/>
                </a:solidFill>
              </a:rPr>
              <a:t>detection</a:t>
            </a:r>
            <a:br>
              <a:rPr lang="it-IT" altLang="it-IT" sz="2400" dirty="0">
                <a:solidFill>
                  <a:schemeClr val="bg1"/>
                </a:solidFill>
              </a:rPr>
            </a:br>
            <a:br>
              <a:rPr lang="it-IT" altLang="it-IT" sz="2400" dirty="0">
                <a:solidFill>
                  <a:schemeClr val="bg1"/>
                </a:solidFill>
              </a:rPr>
            </a:br>
            <a:r>
              <a:rPr lang="it-IT" altLang="it-IT" sz="2400" dirty="0">
                <a:solidFill>
                  <a:schemeClr val="bg1"/>
                </a:solidFill>
              </a:rPr>
              <a:t>Amaldi </a:t>
            </a:r>
            <a:r>
              <a:rPr lang="it-IT" altLang="it-IT" sz="2400" dirty="0" err="1">
                <a:solidFill>
                  <a:schemeClr val="bg1"/>
                </a:solidFill>
              </a:rPr>
              <a:t>Research</a:t>
            </a:r>
            <a:r>
              <a:rPr lang="it-IT" altLang="it-IT" sz="2400" dirty="0">
                <a:solidFill>
                  <a:schemeClr val="bg1"/>
                </a:solidFill>
              </a:rPr>
              <a:t> Center</a:t>
            </a:r>
          </a:p>
        </p:txBody>
      </p:sp>
      <p:grpSp>
        <p:nvGrpSpPr>
          <p:cNvPr id="4101" name="Group 17">
            <a:extLst>
              <a:ext uri="{FF2B5EF4-FFF2-40B4-BE49-F238E27FC236}">
                <a16:creationId xmlns:a16="http://schemas.microsoft.com/office/drawing/2014/main" id="{BC6079DC-7ECC-45E0-827A-C5ED5764E7A9}"/>
              </a:ext>
            </a:extLst>
          </p:cNvPr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4103" name="Picture 15" descr="Fondino">
              <a:extLst>
                <a:ext uri="{FF2B5EF4-FFF2-40B4-BE49-F238E27FC236}">
                  <a16:creationId xmlns:a16="http://schemas.microsoft.com/office/drawing/2014/main" id="{CE09514A-5B87-448A-B442-0DE2F003E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13" descr="logo +marchio">
              <a:extLst>
                <a:ext uri="{FF2B5EF4-FFF2-40B4-BE49-F238E27FC236}">
                  <a16:creationId xmlns:a16="http://schemas.microsoft.com/office/drawing/2014/main" id="{59EB0E5D-E2C5-47F9-BFAA-58F0055C4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6" descr="fascia">
              <a:extLst>
                <a:ext uri="{FF2B5EF4-FFF2-40B4-BE49-F238E27FC236}">
                  <a16:creationId xmlns:a16="http://schemas.microsoft.com/office/drawing/2014/main" id="{4D26563E-341C-44B7-A291-6349504C8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Rectangle 4">
            <a:extLst>
              <a:ext uri="{FF2B5EF4-FFF2-40B4-BE49-F238E27FC236}">
                <a16:creationId xmlns:a16="http://schemas.microsoft.com/office/drawing/2014/main" id="{9942B4F6-9728-4B20-AD8D-2210119EFD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43138" y="4759424"/>
            <a:ext cx="6138862" cy="685800"/>
          </a:xfrm>
        </p:spPr>
        <p:txBody>
          <a:bodyPr/>
          <a:lstStyle/>
          <a:p>
            <a:pPr algn="l" eaLnBrk="1" hangingPunct="1"/>
            <a:r>
              <a:rPr lang="it-IT" altLang="it-IT" sz="1800" dirty="0">
                <a:solidFill>
                  <a:schemeClr val="bg1"/>
                </a:solidFill>
              </a:rPr>
              <a:t>Nicolò Spagnolo</a:t>
            </a:r>
          </a:p>
          <a:p>
            <a:pPr algn="l" eaLnBrk="1" hangingPunct="1"/>
            <a:r>
              <a:rPr lang="it-IT" altLang="it-IT" sz="1800" i="1" dirty="0">
                <a:solidFill>
                  <a:schemeClr val="bg1"/>
                </a:solidFill>
              </a:rPr>
              <a:t>Dipartimento di Fisica, Sapienza Università di Roma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18" name="Shape 63">
            <a:extLst>
              <a:ext uri="{FF2B5EF4-FFF2-40B4-BE49-F238E27FC236}">
                <a16:creationId xmlns:a16="http://schemas.microsoft.com/office/drawing/2014/main" id="{AD764F37-A6BD-43DC-85B8-5F6118388F31}"/>
              </a:ext>
            </a:extLst>
          </p:cNvPr>
          <p:cNvSpPr/>
          <p:nvPr/>
        </p:nvSpPr>
        <p:spPr>
          <a:xfrm>
            <a:off x="1403648" y="1238435"/>
            <a:ext cx="619268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600" b="1" dirty="0">
                <a:solidFill>
                  <a:srgbClr val="000000"/>
                </a:solidFill>
                <a:latin typeface="+mj-lt"/>
              </a:rPr>
              <a:t>Concept of the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approach</a:t>
            </a:r>
            <a:endParaRPr sz="1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4F297C6-1CA4-4B5B-961E-DE60E0DE6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594"/>
          <a:stretch/>
        </p:blipFill>
        <p:spPr>
          <a:xfrm>
            <a:off x="797623" y="1630625"/>
            <a:ext cx="7215892" cy="1856887"/>
          </a:xfrm>
          <a:prstGeom prst="rect">
            <a:avLst/>
          </a:prstGeom>
        </p:spPr>
      </p:pic>
      <p:sp>
        <p:nvSpPr>
          <p:cNvPr id="10" name="Segnaposto contenuto 4">
            <a:extLst>
              <a:ext uri="{FF2B5EF4-FFF2-40B4-BE49-F238E27FC236}">
                <a16:creationId xmlns:a16="http://schemas.microsoft.com/office/drawing/2014/main" id="{DA90BCEE-EB8A-4EF3-97A7-150D6691FCEC}"/>
              </a:ext>
            </a:extLst>
          </p:cNvPr>
          <p:cNvSpPr txBox="1">
            <a:spLocks/>
          </p:cNvSpPr>
          <p:nvPr/>
        </p:nvSpPr>
        <p:spPr>
          <a:xfrm>
            <a:off x="362452" y="3666866"/>
            <a:ext cx="7200961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1500" dirty="0">
                <a:solidFill>
                  <a:srgbClr val="000000"/>
                </a:solidFill>
              </a:rPr>
              <a:t>(1) A series of input-output data are generated from the apparatus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3CE3AAA-C444-46B4-84CE-5D8B85C07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23" y="4054186"/>
            <a:ext cx="4641593" cy="432412"/>
          </a:xfrm>
          <a:prstGeom prst="rect">
            <a:avLst/>
          </a:prstGeom>
        </p:spPr>
      </p:pic>
      <p:sp>
        <p:nvSpPr>
          <p:cNvPr id="13" name="Segnaposto contenuto 4">
            <a:extLst>
              <a:ext uri="{FF2B5EF4-FFF2-40B4-BE49-F238E27FC236}">
                <a16:creationId xmlns:a16="http://schemas.microsoft.com/office/drawing/2014/main" id="{BDFB13B1-45B5-4DA7-B681-5AC362B5D379}"/>
              </a:ext>
            </a:extLst>
          </p:cNvPr>
          <p:cNvSpPr txBox="1">
            <a:spLocks/>
          </p:cNvSpPr>
          <p:nvPr/>
        </p:nvSpPr>
        <p:spPr>
          <a:xfrm>
            <a:off x="699329" y="5183666"/>
            <a:ext cx="2693918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1500" dirty="0">
                <a:solidFill>
                  <a:srgbClr val="000000"/>
                </a:solidFill>
              </a:rPr>
              <a:t>output probabilities</a:t>
            </a:r>
          </a:p>
        </p:txBody>
      </p:sp>
      <p:sp>
        <p:nvSpPr>
          <p:cNvPr id="14" name="Segnaposto contenuto 4">
            <a:extLst>
              <a:ext uri="{FF2B5EF4-FFF2-40B4-BE49-F238E27FC236}">
                <a16:creationId xmlns:a16="http://schemas.microsoft.com/office/drawing/2014/main" id="{C82F56B6-0E0D-4286-B464-5860618F15AB}"/>
              </a:ext>
            </a:extLst>
          </p:cNvPr>
          <p:cNvSpPr txBox="1">
            <a:spLocks/>
          </p:cNvSpPr>
          <p:nvPr/>
        </p:nvSpPr>
        <p:spPr>
          <a:xfrm>
            <a:off x="4717041" y="4639640"/>
            <a:ext cx="3482625" cy="340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1500" dirty="0">
                <a:solidFill>
                  <a:srgbClr val="000000"/>
                </a:solidFill>
              </a:rPr>
              <a:t>input parameters tuned by the user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7744576-6CF5-4486-8970-1B097617B347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511226" y="4564393"/>
            <a:ext cx="1205815" cy="2452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E85BEE64-BF7B-4D47-9B66-FB51447F172F}"/>
              </a:ext>
            </a:extLst>
          </p:cNvPr>
          <p:cNvCxnSpPr>
            <a:cxnSpLocks/>
          </p:cNvCxnSpPr>
          <p:nvPr/>
        </p:nvCxnSpPr>
        <p:spPr>
          <a:xfrm flipH="1">
            <a:off x="2046288" y="4464932"/>
            <a:ext cx="293465" cy="6949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A64EC753-F564-4D22-90FD-D91E85FC8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958" y="4979674"/>
            <a:ext cx="2064362" cy="596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egnaposto contenuto 4">
                <a:extLst>
                  <a:ext uri="{FF2B5EF4-FFF2-40B4-BE49-F238E27FC236}">
                    <a16:creationId xmlns:a16="http://schemas.microsoft.com/office/drawing/2014/main" id="{502EE5C0-5183-4870-9426-0FE58A5A34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3350" y="5532946"/>
                <a:ext cx="3480858" cy="4883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sz="1500" dirty="0">
                    <a:solidFill>
                      <a:srgbClr val="000000"/>
                    </a:solidFill>
                  </a:rPr>
                  <a:t>Requires </a:t>
                </a:r>
                <a:r>
                  <a:rPr lang="it-IT" sz="1500" dirty="0" err="1">
                    <a:solidFill>
                      <a:srgbClr val="000000"/>
                    </a:solidFill>
                  </a:rPr>
                  <a:t>additional</a:t>
                </a:r>
                <a:r>
                  <a:rPr lang="it-IT" sz="1500" dirty="0">
                    <a:solidFill>
                      <a:srgbClr val="000000"/>
                    </a:solidFill>
                  </a:rPr>
                  <a:t> </a:t>
                </a:r>
                <a:r>
                  <a:rPr lang="it-IT" sz="1500" dirty="0" err="1">
                    <a:solidFill>
                      <a:srgbClr val="000000"/>
                    </a:solidFill>
                  </a:rPr>
                  <a:t>calibration</a:t>
                </a:r>
                <a:r>
                  <a:rPr lang="it-IT" sz="1500" dirty="0">
                    <a:solidFill>
                      <a:srgbClr val="000000"/>
                    </a:solidFill>
                  </a:rPr>
                  <a:t>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it-IT" sz="1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(∆</m:t>
                    </m:r>
                    <m:sSub>
                      <m:sSubPr>
                        <m:ctrlP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1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it-IT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50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5" name="Segnaposto contenuto 4">
                <a:extLst>
                  <a:ext uri="{FF2B5EF4-FFF2-40B4-BE49-F238E27FC236}">
                    <a16:creationId xmlns:a16="http://schemas.microsoft.com/office/drawing/2014/main" id="{502EE5C0-5183-4870-9426-0FE58A5A3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350" y="5532946"/>
                <a:ext cx="3480858" cy="488342"/>
              </a:xfrm>
              <a:prstGeom prst="rect">
                <a:avLst/>
              </a:prstGeom>
              <a:blipFill>
                <a:blip r:embed="rId6"/>
                <a:stretch>
                  <a:fillRect l="-701" t="-3750" b="-2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">
            <a:extLst>
              <a:ext uri="{FF2B5EF4-FFF2-40B4-BE49-F238E27FC236}">
                <a16:creationId xmlns:a16="http://schemas.microsoft.com/office/drawing/2014/main" id="{40746201-46DA-47C7-877D-D5A4A95E5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04813"/>
            <a:ext cx="7705229" cy="509587"/>
          </a:xfrm>
        </p:spPr>
        <p:txBody>
          <a:bodyPr/>
          <a:lstStyle/>
          <a:p>
            <a:pPr eaLnBrk="1" hangingPunct="1"/>
            <a:r>
              <a:rPr lang="it-IT" altLang="it-IT" dirty="0" err="1"/>
              <a:t>Calibration</a:t>
            </a:r>
            <a:r>
              <a:rPr lang="it-IT" altLang="it-IT" dirty="0"/>
              <a:t> of quantum </a:t>
            </a:r>
            <a:r>
              <a:rPr lang="it-IT" altLang="it-IT" dirty="0" err="1"/>
              <a:t>sensors</a:t>
            </a:r>
            <a:r>
              <a:rPr lang="it-IT" altLang="it-IT" dirty="0"/>
              <a:t> via </a:t>
            </a:r>
            <a:r>
              <a:rPr lang="it-IT" altLang="it-IT" dirty="0" err="1"/>
              <a:t>neural</a:t>
            </a:r>
            <a:r>
              <a:rPr lang="it-IT" altLang="it-IT" dirty="0"/>
              <a:t> networks</a:t>
            </a:r>
          </a:p>
        </p:txBody>
      </p:sp>
      <p:sp>
        <p:nvSpPr>
          <p:cNvPr id="30" name="Segnaposto data 4">
            <a:extLst>
              <a:ext uri="{FF2B5EF4-FFF2-40B4-BE49-F238E27FC236}">
                <a16:creationId xmlns:a16="http://schemas.microsoft.com/office/drawing/2014/main" id="{4B3D27B4-BC64-419A-8386-921A82320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  <p:sp>
        <p:nvSpPr>
          <p:cNvPr id="31" name="Segnaposto contenuto 4">
            <a:extLst>
              <a:ext uri="{FF2B5EF4-FFF2-40B4-BE49-F238E27FC236}">
                <a16:creationId xmlns:a16="http://schemas.microsoft.com/office/drawing/2014/main" id="{A6995B6E-9C7D-41FD-97E6-D1041F88FA3F}"/>
              </a:ext>
            </a:extLst>
          </p:cNvPr>
          <p:cNvSpPr txBox="1">
            <a:spLocks/>
          </p:cNvSpPr>
          <p:nvPr/>
        </p:nvSpPr>
        <p:spPr>
          <a:xfrm>
            <a:off x="157520" y="5522514"/>
            <a:ext cx="4393973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V. </a:t>
            </a:r>
            <a:r>
              <a:rPr lang="en-GB" sz="1000" dirty="0" err="1">
                <a:solidFill>
                  <a:srgbClr val="000000"/>
                </a:solidFill>
              </a:rPr>
              <a:t>Cimini</a:t>
            </a:r>
            <a:r>
              <a:rPr lang="en-GB" sz="1000" dirty="0">
                <a:solidFill>
                  <a:srgbClr val="000000"/>
                </a:solidFill>
              </a:rPr>
              <a:t>, et al., Phys. Rev. Lett. </a:t>
            </a:r>
            <a:r>
              <a:rPr lang="en-GB" sz="1000" b="1" dirty="0">
                <a:solidFill>
                  <a:srgbClr val="000000"/>
                </a:solidFill>
              </a:rPr>
              <a:t>123</a:t>
            </a:r>
            <a:r>
              <a:rPr lang="en-GB" sz="1000" dirty="0">
                <a:solidFill>
                  <a:srgbClr val="000000"/>
                </a:solidFill>
              </a:rPr>
              <a:t>, 230502 (2019) 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V. </a:t>
            </a:r>
            <a:r>
              <a:rPr lang="en-GB" sz="1000" dirty="0" err="1">
                <a:solidFill>
                  <a:srgbClr val="000000"/>
                </a:solidFill>
              </a:rPr>
              <a:t>Cimini</a:t>
            </a:r>
            <a:r>
              <a:rPr lang="en-GB" sz="1000" dirty="0">
                <a:solidFill>
                  <a:srgbClr val="000000"/>
                </a:solidFill>
              </a:rPr>
              <a:t>, et al., Phys. Rev. Appl. </a:t>
            </a:r>
            <a:r>
              <a:rPr lang="en-GB" sz="1000" b="1" dirty="0">
                <a:solidFill>
                  <a:srgbClr val="000000"/>
                </a:solidFill>
              </a:rPr>
              <a:t>15</a:t>
            </a:r>
            <a:r>
              <a:rPr lang="en-GB" sz="1000" dirty="0">
                <a:solidFill>
                  <a:srgbClr val="000000"/>
                </a:solidFill>
              </a:rPr>
              <a:t>, 044003 (2020)</a:t>
            </a:r>
          </a:p>
        </p:txBody>
      </p:sp>
    </p:spTree>
    <p:extLst>
      <p:ext uri="{BB962C8B-B14F-4D97-AF65-F5344CB8AC3E}">
        <p14:creationId xmlns:p14="http://schemas.microsoft.com/office/powerpoint/2010/main" val="28051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it-IT" altLang="it-IT" sz="11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4">
                <a:extLst>
                  <a:ext uri="{FF2B5EF4-FFF2-40B4-BE49-F238E27FC236}">
                    <a16:creationId xmlns:a16="http://schemas.microsoft.com/office/drawing/2014/main" id="{CB9C5325-B796-416F-8D93-EF64F8A542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00" y="1942525"/>
                <a:ext cx="4273392" cy="10227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500" dirty="0">
                    <a:solidFill>
                      <a:srgbClr val="000000"/>
                    </a:solidFill>
                  </a:rPr>
                  <a:t>(2) The training set is used to train a neural network to learn the mapping between </a:t>
                </a:r>
                <a14:m>
                  <m:oMath xmlns:m="http://schemas.openxmlformats.org/officeDocument/2006/math"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5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5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Segnaposto contenuto 4">
                <a:extLst>
                  <a:ext uri="{FF2B5EF4-FFF2-40B4-BE49-F238E27FC236}">
                    <a16:creationId xmlns:a16="http://schemas.microsoft.com/office/drawing/2014/main" id="{CB9C5325-B796-416F-8D93-EF64F8A54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00" y="1942525"/>
                <a:ext cx="4273392" cy="1022766"/>
              </a:xfrm>
              <a:prstGeom prst="rect">
                <a:avLst/>
              </a:prstGeom>
              <a:blipFill>
                <a:blip r:embed="rId3"/>
                <a:stretch>
                  <a:fillRect l="-571" t="-17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contenuto 4">
            <a:extLst>
              <a:ext uri="{FF2B5EF4-FFF2-40B4-BE49-F238E27FC236}">
                <a16:creationId xmlns:a16="http://schemas.microsoft.com/office/drawing/2014/main" id="{083FFD5C-70EC-4892-B4B2-6323BB328247}"/>
              </a:ext>
            </a:extLst>
          </p:cNvPr>
          <p:cNvSpPr txBox="1">
            <a:spLocks/>
          </p:cNvSpPr>
          <p:nvPr/>
        </p:nvSpPr>
        <p:spPr>
          <a:xfrm>
            <a:off x="4813800" y="1942525"/>
            <a:ext cx="4273392" cy="1022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1500" dirty="0">
                <a:solidFill>
                  <a:srgbClr val="000000"/>
                </a:solidFill>
              </a:rPr>
              <a:t>No a priori knowledge on the functional form of the model/mapping is generally required, including noise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1DE36DCC-EA41-4ADB-95B3-7155F0584DEB}"/>
              </a:ext>
            </a:extLst>
          </p:cNvPr>
          <p:cNvSpPr/>
          <p:nvPr/>
        </p:nvSpPr>
        <p:spPr>
          <a:xfrm rot="5400000">
            <a:off x="1358418" y="3322064"/>
            <a:ext cx="707011" cy="22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hape 63">
            <a:extLst>
              <a:ext uri="{FF2B5EF4-FFF2-40B4-BE49-F238E27FC236}">
                <a16:creationId xmlns:a16="http://schemas.microsoft.com/office/drawing/2014/main" id="{3077A816-F5D8-4E90-B93C-66967B865D77}"/>
              </a:ext>
            </a:extLst>
          </p:cNvPr>
          <p:cNvSpPr/>
          <p:nvPr/>
        </p:nvSpPr>
        <p:spPr>
          <a:xfrm>
            <a:off x="1403648" y="1238435"/>
            <a:ext cx="619268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600" b="1" dirty="0">
                <a:solidFill>
                  <a:srgbClr val="000000"/>
                </a:solidFill>
                <a:latin typeface="+mj-lt"/>
              </a:rPr>
              <a:t>Concept of the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approach</a:t>
            </a:r>
            <a:endParaRPr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54A5BE6-A593-4A8C-8F4F-7C157121F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04813"/>
            <a:ext cx="7705229" cy="509587"/>
          </a:xfrm>
        </p:spPr>
        <p:txBody>
          <a:bodyPr/>
          <a:lstStyle/>
          <a:p>
            <a:pPr eaLnBrk="1" hangingPunct="1"/>
            <a:r>
              <a:rPr lang="it-IT" altLang="it-IT" dirty="0" err="1"/>
              <a:t>Calibration</a:t>
            </a:r>
            <a:r>
              <a:rPr lang="it-IT" altLang="it-IT" dirty="0"/>
              <a:t> of quantum </a:t>
            </a:r>
            <a:r>
              <a:rPr lang="it-IT" altLang="it-IT" dirty="0" err="1"/>
              <a:t>sensors</a:t>
            </a:r>
            <a:r>
              <a:rPr lang="it-IT" altLang="it-IT" dirty="0"/>
              <a:t> via </a:t>
            </a:r>
            <a:r>
              <a:rPr lang="it-IT" altLang="it-IT" dirty="0" err="1"/>
              <a:t>neural</a:t>
            </a:r>
            <a:r>
              <a:rPr lang="it-IT" altLang="it-IT" dirty="0"/>
              <a:t> networks</a:t>
            </a:r>
          </a:p>
        </p:txBody>
      </p:sp>
      <p:sp>
        <p:nvSpPr>
          <p:cNvPr id="23" name="Segnaposto data 4">
            <a:extLst>
              <a:ext uri="{FF2B5EF4-FFF2-40B4-BE49-F238E27FC236}">
                <a16:creationId xmlns:a16="http://schemas.microsoft.com/office/drawing/2014/main" id="{96ACBA6A-1725-46B9-A90A-9F4B875F60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  <p:sp>
        <p:nvSpPr>
          <p:cNvPr id="24" name="Segnaposto contenuto 4">
            <a:extLst>
              <a:ext uri="{FF2B5EF4-FFF2-40B4-BE49-F238E27FC236}">
                <a16:creationId xmlns:a16="http://schemas.microsoft.com/office/drawing/2014/main" id="{406E4277-FD78-4463-9ED2-57EF27EA90FD}"/>
              </a:ext>
            </a:extLst>
          </p:cNvPr>
          <p:cNvSpPr txBox="1">
            <a:spLocks/>
          </p:cNvSpPr>
          <p:nvPr/>
        </p:nvSpPr>
        <p:spPr>
          <a:xfrm>
            <a:off x="157520" y="5522514"/>
            <a:ext cx="4393973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V. </a:t>
            </a:r>
            <a:r>
              <a:rPr lang="en-GB" sz="1000" dirty="0" err="1">
                <a:solidFill>
                  <a:srgbClr val="000000"/>
                </a:solidFill>
              </a:rPr>
              <a:t>Cimini</a:t>
            </a:r>
            <a:r>
              <a:rPr lang="en-GB" sz="1000" dirty="0">
                <a:solidFill>
                  <a:srgbClr val="000000"/>
                </a:solidFill>
              </a:rPr>
              <a:t>, et al., Phys. Rev. Lett. </a:t>
            </a:r>
            <a:r>
              <a:rPr lang="en-GB" sz="1000" b="1" dirty="0">
                <a:solidFill>
                  <a:srgbClr val="000000"/>
                </a:solidFill>
              </a:rPr>
              <a:t>123</a:t>
            </a:r>
            <a:r>
              <a:rPr lang="en-GB" sz="1000" dirty="0">
                <a:solidFill>
                  <a:srgbClr val="000000"/>
                </a:solidFill>
              </a:rPr>
              <a:t>, 230502 (2019) 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V. </a:t>
            </a:r>
            <a:r>
              <a:rPr lang="en-GB" sz="1000" dirty="0" err="1">
                <a:solidFill>
                  <a:srgbClr val="000000"/>
                </a:solidFill>
              </a:rPr>
              <a:t>Cimini</a:t>
            </a:r>
            <a:r>
              <a:rPr lang="en-GB" sz="1000" dirty="0">
                <a:solidFill>
                  <a:srgbClr val="000000"/>
                </a:solidFill>
              </a:rPr>
              <a:t>, et al., Phys. Rev. Appl. </a:t>
            </a:r>
            <a:r>
              <a:rPr lang="en-GB" sz="1000" b="1" dirty="0">
                <a:solidFill>
                  <a:srgbClr val="000000"/>
                </a:solidFill>
              </a:rPr>
              <a:t>15</a:t>
            </a:r>
            <a:r>
              <a:rPr lang="en-GB" sz="1000" dirty="0">
                <a:solidFill>
                  <a:srgbClr val="000000"/>
                </a:solidFill>
              </a:rPr>
              <a:t>, 044003 (2020)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2A30084-1DAE-4FFE-954C-9C467CFC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15" y="2897240"/>
            <a:ext cx="5040561" cy="2547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egnaposto contenuto 4">
                <a:extLst>
                  <a:ext uri="{FF2B5EF4-FFF2-40B4-BE49-F238E27FC236}">
                    <a16:creationId xmlns:a16="http://schemas.microsoft.com/office/drawing/2014/main" id="{8E21B532-9080-4B4E-A3C9-9115BE8345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552" y="4023150"/>
                <a:ext cx="3075791" cy="10227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1500" dirty="0">
                    <a:solidFill>
                      <a:srgbClr val="000000"/>
                    </a:solidFill>
                    <a:latin typeface="+mj-lt"/>
                  </a:rPr>
                  <a:t>(3) </a:t>
                </a:r>
                <a:r>
                  <a:rPr lang="it-IT" sz="1500" dirty="0">
                    <a:solidFill>
                      <a:srgbClr val="000000"/>
                    </a:solidFill>
                    <a:latin typeface="+mj-lt"/>
                  </a:rPr>
                  <a:t>After training, the network </a:t>
                </a:r>
                <a:r>
                  <a:rPr lang="it-IT" sz="1500" dirty="0" err="1">
                    <a:solidFill>
                      <a:srgbClr val="000000"/>
                    </a:solidFill>
                    <a:latin typeface="+mj-lt"/>
                  </a:rPr>
                  <a:t>is</a:t>
                </a:r>
                <a:r>
                  <a:rPr lang="it-IT" sz="15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it-IT" sz="1500" dirty="0" err="1">
                    <a:solidFill>
                      <a:srgbClr val="000000"/>
                    </a:solidFill>
                    <a:latin typeface="+mj-lt"/>
                  </a:rPr>
                  <a:t>capable</a:t>
                </a:r>
                <a:r>
                  <a:rPr lang="it-IT" sz="1500" dirty="0">
                    <a:solidFill>
                      <a:srgbClr val="000000"/>
                    </a:solidFill>
                    <a:latin typeface="+mj-lt"/>
                  </a:rPr>
                  <a:t> of </a:t>
                </a:r>
                <a:r>
                  <a:rPr lang="it-IT" sz="1500" dirty="0" err="1">
                    <a:solidFill>
                      <a:srgbClr val="000000"/>
                    </a:solidFill>
                    <a:latin typeface="+mj-lt"/>
                  </a:rPr>
                  <a:t>predicting</a:t>
                </a:r>
                <a:r>
                  <a:rPr lang="it-IT" sz="1500" dirty="0">
                    <a:solidFill>
                      <a:srgbClr val="000000"/>
                    </a:solidFill>
                    <a:latin typeface="+mj-lt"/>
                  </a:rPr>
                  <a:t> the </a:t>
                </a:r>
                <a:r>
                  <a:rPr lang="it-IT" sz="1500" dirty="0" err="1">
                    <a:solidFill>
                      <a:srgbClr val="000000"/>
                    </a:solidFill>
                    <a:latin typeface="+mj-lt"/>
                  </a:rPr>
                  <a:t>correspondence</a:t>
                </a:r>
                <a:r>
                  <a:rPr lang="it-IT" sz="15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it-IT" sz="1500" dirty="0" err="1">
                    <a:solidFill>
                      <a:srgbClr val="000000"/>
                    </a:solidFill>
                    <a:latin typeface="+mj-lt"/>
                  </a:rPr>
                  <a:t>between</a:t>
                </a:r>
                <a:r>
                  <a:rPr lang="it-IT" sz="15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500" dirty="0">
                    <a:solidFill>
                      <a:srgbClr val="000000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500" dirty="0">
                    <a:solidFill>
                      <a:srgbClr val="000000"/>
                    </a:solidFill>
                    <a:latin typeface="+mj-lt"/>
                  </a:rPr>
                  <a:t> on new sets of data</a:t>
                </a:r>
              </a:p>
            </p:txBody>
          </p:sp>
        </mc:Choice>
        <mc:Fallback xmlns="">
          <p:sp>
            <p:nvSpPr>
              <p:cNvPr id="17" name="Segnaposto contenuto 4">
                <a:extLst>
                  <a:ext uri="{FF2B5EF4-FFF2-40B4-BE49-F238E27FC236}">
                    <a16:creationId xmlns:a16="http://schemas.microsoft.com/office/drawing/2014/main" id="{8E21B532-9080-4B4E-A3C9-9115BE834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52" y="4023150"/>
                <a:ext cx="3075791" cy="1022766"/>
              </a:xfrm>
              <a:prstGeom prst="rect">
                <a:avLst/>
              </a:prstGeom>
              <a:blipFill>
                <a:blip r:embed="rId5"/>
                <a:stretch>
                  <a:fillRect l="-594" t="-1190" b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439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data 4">
            <a:extLst>
              <a:ext uri="{FF2B5EF4-FFF2-40B4-BE49-F238E27FC236}">
                <a16:creationId xmlns:a16="http://schemas.microsoft.com/office/drawing/2014/main" id="{D2C9A08E-A115-41C5-9F4D-C5C50E0F28F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 err="1"/>
              <a:t>Results</a:t>
            </a:r>
            <a:r>
              <a:rPr lang="it-IT" altLang="it-IT" dirty="0"/>
              <a:t> and </a:t>
            </a:r>
            <a:r>
              <a:rPr lang="it-IT" altLang="it-IT" dirty="0" err="1"/>
              <a:t>Perspectives</a:t>
            </a:r>
            <a:endParaRPr lang="it-IT" altLang="it-IT" dirty="0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21113398-EC9F-4A97-9135-85B0083067C3}"/>
              </a:ext>
            </a:extLst>
          </p:cNvPr>
          <p:cNvSpPr txBox="1">
            <a:spLocks/>
          </p:cNvSpPr>
          <p:nvPr/>
        </p:nvSpPr>
        <p:spPr>
          <a:xfrm>
            <a:off x="323528" y="908720"/>
            <a:ext cx="8532486" cy="743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Wingdings 3" charset="2"/>
              <a:buNone/>
            </a:pPr>
            <a:r>
              <a:rPr lang="en-GB" sz="1000" b="1" dirty="0">
                <a:solidFill>
                  <a:srgbClr val="000000"/>
                </a:solidFill>
                <a:latin typeface="+mj-lt"/>
              </a:rPr>
              <a:t>Other results</a:t>
            </a:r>
            <a:r>
              <a:rPr lang="en-GB" sz="1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0" indent="0" algn="just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  <a:latin typeface="+mj-lt"/>
              </a:rPr>
              <a:t>A. Z. Goldberg, et al., Phys. Rev. A </a:t>
            </a:r>
            <a:r>
              <a:rPr lang="en-GB" sz="1000" b="1" dirty="0">
                <a:solidFill>
                  <a:srgbClr val="000000"/>
                </a:solidFill>
                <a:latin typeface="+mj-lt"/>
              </a:rPr>
              <a:t>102</a:t>
            </a:r>
            <a:r>
              <a:rPr lang="en-GB" sz="1000" dirty="0">
                <a:solidFill>
                  <a:srgbClr val="000000"/>
                </a:solidFill>
                <a:latin typeface="+mj-lt"/>
              </a:rPr>
              <a:t>, 022230 (2020)</a:t>
            </a:r>
          </a:p>
          <a:p>
            <a:pPr marL="0" indent="0" algn="just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  <a:latin typeface="+mj-lt"/>
              </a:rPr>
              <a:t>V. </a:t>
            </a:r>
            <a:r>
              <a:rPr lang="en-GB" sz="1000" dirty="0" err="1">
                <a:solidFill>
                  <a:srgbClr val="000000"/>
                </a:solidFill>
                <a:latin typeface="+mj-lt"/>
              </a:rPr>
              <a:t>Cimini</a:t>
            </a:r>
            <a:r>
              <a:rPr lang="en-GB" sz="1000" dirty="0">
                <a:solidFill>
                  <a:srgbClr val="000000"/>
                </a:solidFill>
                <a:latin typeface="+mj-lt"/>
              </a:rPr>
              <a:t>, et al., Phys. Rev. Applied </a:t>
            </a:r>
            <a:r>
              <a:rPr lang="en-GB" sz="1000" b="1" dirty="0">
                <a:solidFill>
                  <a:srgbClr val="000000"/>
                </a:solidFill>
                <a:latin typeface="+mj-lt"/>
              </a:rPr>
              <a:t>13</a:t>
            </a:r>
            <a:r>
              <a:rPr lang="en-GB" sz="1000" dirty="0">
                <a:solidFill>
                  <a:srgbClr val="000000"/>
                </a:solidFill>
                <a:latin typeface="+mj-lt"/>
              </a:rPr>
              <a:t>, 024048 (2020)</a:t>
            </a:r>
          </a:p>
          <a:p>
            <a:pPr marL="0" indent="0" algn="just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  <a:latin typeface="+mj-lt"/>
              </a:rPr>
              <a:t>V. </a:t>
            </a:r>
            <a:r>
              <a:rPr lang="en-GB" sz="1000" dirty="0" err="1">
                <a:solidFill>
                  <a:srgbClr val="000000"/>
                </a:solidFill>
                <a:latin typeface="+mj-lt"/>
              </a:rPr>
              <a:t>Cimini</a:t>
            </a:r>
            <a:r>
              <a:rPr lang="en-GB" sz="1000" dirty="0">
                <a:solidFill>
                  <a:srgbClr val="000000"/>
                </a:solidFill>
                <a:latin typeface="+mj-lt"/>
              </a:rPr>
              <a:t>, at al., arXiv:2110.02908 (2021)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EB61D3D8-1F34-4750-AA25-73DFCB157D22}"/>
              </a:ext>
            </a:extLst>
          </p:cNvPr>
          <p:cNvSpPr/>
          <p:nvPr/>
        </p:nvSpPr>
        <p:spPr>
          <a:xfrm>
            <a:off x="491435" y="1916832"/>
            <a:ext cx="3851966" cy="382147"/>
          </a:xfrm>
          <a:prstGeom prst="roundRect">
            <a:avLst>
              <a:gd name="adj" fmla="val 8990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rgbClr val="83082C"/>
                </a:gs>
                <a:gs pos="48000">
                  <a:srgbClr val="FF0000"/>
                </a:gs>
                <a:gs pos="100000">
                  <a:srgbClr val="83082C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D39BDB7-F6BB-4BC2-85BD-D2BFA6D7566C}"/>
              </a:ext>
            </a:extLst>
          </p:cNvPr>
          <p:cNvSpPr/>
          <p:nvPr/>
        </p:nvSpPr>
        <p:spPr>
          <a:xfrm>
            <a:off x="5004048" y="1915220"/>
            <a:ext cx="3851966" cy="382147"/>
          </a:xfrm>
          <a:prstGeom prst="roundRect">
            <a:avLst>
              <a:gd name="adj" fmla="val 8990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rgbClr val="83082C"/>
                </a:gs>
                <a:gs pos="48000">
                  <a:srgbClr val="FF0000"/>
                </a:gs>
                <a:gs pos="100000">
                  <a:srgbClr val="83082C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4516BEC-5317-4F90-8C53-C8B1EB7B4EDD}"/>
              </a:ext>
            </a:extLst>
          </p:cNvPr>
          <p:cNvSpPr/>
          <p:nvPr/>
        </p:nvSpPr>
        <p:spPr>
          <a:xfrm>
            <a:off x="611560" y="3232789"/>
            <a:ext cx="7992888" cy="2335046"/>
          </a:xfrm>
          <a:prstGeom prst="roundRect">
            <a:avLst>
              <a:gd name="adj" fmla="val 8990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rgbClr val="83082C"/>
                </a:gs>
                <a:gs pos="48000">
                  <a:srgbClr val="FF0000"/>
                </a:gs>
                <a:gs pos="100000">
                  <a:srgbClr val="83082C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Shape 63">
            <a:extLst>
              <a:ext uri="{FF2B5EF4-FFF2-40B4-BE49-F238E27FC236}">
                <a16:creationId xmlns:a16="http://schemas.microsoft.com/office/drawing/2014/main" id="{5ADA64C9-A6A5-489D-8D38-B62F7E8C0A6F}"/>
              </a:ext>
            </a:extLst>
          </p:cNvPr>
          <p:cNvSpPr/>
          <p:nvPr/>
        </p:nvSpPr>
        <p:spPr>
          <a:xfrm>
            <a:off x="3203848" y="2927813"/>
            <a:ext cx="2160239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i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ongoing</a:t>
            </a:r>
            <a:r>
              <a:rPr lang="it-IT" sz="15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and future work</a:t>
            </a:r>
          </a:p>
        </p:txBody>
      </p:sp>
      <p:sp>
        <p:nvSpPr>
          <p:cNvPr id="13" name="Shape 161">
            <a:extLst>
              <a:ext uri="{FF2B5EF4-FFF2-40B4-BE49-F238E27FC236}">
                <a16:creationId xmlns:a16="http://schemas.microsoft.com/office/drawing/2014/main" id="{C95F87FB-2BE4-4C8F-8121-4D5565173A70}"/>
              </a:ext>
            </a:extLst>
          </p:cNvPr>
          <p:cNvSpPr/>
          <p:nvPr/>
        </p:nvSpPr>
        <p:spPr>
          <a:xfrm>
            <a:off x="5942086" y="4226643"/>
            <a:ext cx="204209" cy="539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Shape 63">
            <a:extLst>
              <a:ext uri="{FF2B5EF4-FFF2-40B4-BE49-F238E27FC236}">
                <a16:creationId xmlns:a16="http://schemas.microsoft.com/office/drawing/2014/main" id="{A858394C-731D-432B-A6E7-E5E6B1BBC470}"/>
              </a:ext>
            </a:extLst>
          </p:cNvPr>
          <p:cNvSpPr/>
          <p:nvPr/>
        </p:nvSpPr>
        <p:spPr>
          <a:xfrm>
            <a:off x="5175899" y="1952333"/>
            <a:ext cx="275460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ML for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sensors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calibration</a:t>
            </a:r>
            <a:endParaRPr lang="it-IT" sz="15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6" name="Shape 63">
            <a:extLst>
              <a:ext uri="{FF2B5EF4-FFF2-40B4-BE49-F238E27FC236}">
                <a16:creationId xmlns:a16="http://schemas.microsoft.com/office/drawing/2014/main" id="{2BA82404-C371-444F-AA45-F6C66A21CCDA}"/>
              </a:ext>
            </a:extLst>
          </p:cNvPr>
          <p:cNvSpPr/>
          <p:nvPr/>
        </p:nvSpPr>
        <p:spPr>
          <a:xfrm>
            <a:off x="611560" y="1952333"/>
            <a:ext cx="3361796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ML for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adaptive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estimation</a:t>
            </a:r>
            <a:endParaRPr lang="it-IT" sz="15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7" name="Shape 63">
            <a:extLst>
              <a:ext uri="{FF2B5EF4-FFF2-40B4-BE49-F238E27FC236}">
                <a16:creationId xmlns:a16="http://schemas.microsoft.com/office/drawing/2014/main" id="{E92ED038-1448-45F5-939A-CA80F73F99C8}"/>
              </a:ext>
            </a:extLst>
          </p:cNvPr>
          <p:cNvSpPr/>
          <p:nvPr/>
        </p:nvSpPr>
        <p:spPr>
          <a:xfrm>
            <a:off x="790599" y="3311621"/>
            <a:ext cx="4573487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Quantum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phase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estimation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with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squeezed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light</a:t>
            </a:r>
          </a:p>
        </p:txBody>
      </p:sp>
      <p:pic>
        <p:nvPicPr>
          <p:cNvPr id="3" name="Immagine 2" descr="Immagine che contiene luce, illuminato, filo, scuro&#10;&#10;Descrizione generata automaticamente">
            <a:extLst>
              <a:ext uri="{FF2B5EF4-FFF2-40B4-BE49-F238E27FC236}">
                <a16:creationId xmlns:a16="http://schemas.microsoft.com/office/drawing/2014/main" id="{0F841691-0665-483D-8AD9-C833A6614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9" y="3784637"/>
            <a:ext cx="2633987" cy="1316994"/>
          </a:xfrm>
          <a:prstGeom prst="rect">
            <a:avLst/>
          </a:prstGeom>
        </p:spPr>
      </p:pic>
      <p:sp>
        <p:nvSpPr>
          <p:cNvPr id="20" name="Shape 63">
            <a:extLst>
              <a:ext uri="{FF2B5EF4-FFF2-40B4-BE49-F238E27FC236}">
                <a16:creationId xmlns:a16="http://schemas.microsoft.com/office/drawing/2014/main" id="{B0FE86DF-EEE5-43BC-8468-3DD604583B80}"/>
              </a:ext>
            </a:extLst>
          </p:cNvPr>
          <p:cNvSpPr/>
          <p:nvPr/>
        </p:nvSpPr>
        <p:spPr>
          <a:xfrm>
            <a:off x="4204926" y="3653581"/>
            <a:ext cx="3882738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Development in progress of a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squeezing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apparatus</a:t>
            </a:r>
            <a:endParaRPr lang="it-IT"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Shape 63">
            <a:extLst>
              <a:ext uri="{FF2B5EF4-FFF2-40B4-BE49-F238E27FC236}">
                <a16:creationId xmlns:a16="http://schemas.microsoft.com/office/drawing/2014/main" id="{59FE98BA-D412-48FE-ADAB-04237B1B47D2}"/>
              </a:ext>
            </a:extLst>
          </p:cNvPr>
          <p:cNvSpPr/>
          <p:nvPr/>
        </p:nvSpPr>
        <p:spPr>
          <a:xfrm>
            <a:off x="4135888" y="4921186"/>
            <a:ext cx="112367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endParaRPr lang="it-IT" sz="1500" i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Shape 63">
            <a:extLst>
              <a:ext uri="{FF2B5EF4-FFF2-40B4-BE49-F238E27FC236}">
                <a16:creationId xmlns:a16="http://schemas.microsoft.com/office/drawing/2014/main" id="{7D43F2B8-5DAC-48AB-B24B-4B267135F1E1}"/>
              </a:ext>
            </a:extLst>
          </p:cNvPr>
          <p:cNvSpPr/>
          <p:nvPr/>
        </p:nvSpPr>
        <p:spPr>
          <a:xfrm>
            <a:off x="4238671" y="4816215"/>
            <a:ext cx="3882738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Testing of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protocols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for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phase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estimation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with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squeezed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light for GW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detection</a:t>
            </a:r>
            <a:endParaRPr lang="it-IT"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Shape 161">
            <a:extLst>
              <a:ext uri="{FF2B5EF4-FFF2-40B4-BE49-F238E27FC236}">
                <a16:creationId xmlns:a16="http://schemas.microsoft.com/office/drawing/2014/main" id="{8F304B65-A336-4B4E-B544-49B803D0FE4C}"/>
              </a:ext>
            </a:extLst>
          </p:cNvPr>
          <p:cNvSpPr/>
          <p:nvPr/>
        </p:nvSpPr>
        <p:spPr>
          <a:xfrm rot="18952896">
            <a:off x="2685360" y="2338002"/>
            <a:ext cx="204209" cy="811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5" name="Shape 161">
            <a:extLst>
              <a:ext uri="{FF2B5EF4-FFF2-40B4-BE49-F238E27FC236}">
                <a16:creationId xmlns:a16="http://schemas.microsoft.com/office/drawing/2014/main" id="{C80580F5-F30F-4FD7-AE82-D2D57E41CEBC}"/>
              </a:ext>
            </a:extLst>
          </p:cNvPr>
          <p:cNvSpPr/>
          <p:nvPr/>
        </p:nvSpPr>
        <p:spPr>
          <a:xfrm rot="2747724">
            <a:off x="5784323" y="2363966"/>
            <a:ext cx="204209" cy="811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8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data 4">
            <a:extLst>
              <a:ext uri="{FF2B5EF4-FFF2-40B4-BE49-F238E27FC236}">
                <a16:creationId xmlns:a16="http://schemas.microsoft.com/office/drawing/2014/main" id="{D2C9A08E-A115-41C5-9F4D-C5C50E0F28F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 err="1"/>
              <a:t>Results</a:t>
            </a:r>
            <a:r>
              <a:rPr lang="it-IT" altLang="it-IT" dirty="0"/>
              <a:t> and </a:t>
            </a:r>
            <a:r>
              <a:rPr lang="it-IT" altLang="it-IT" dirty="0" err="1"/>
              <a:t>Perspectives</a:t>
            </a:r>
            <a:endParaRPr lang="it-IT" altLang="it-IT" dirty="0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26" name="Shape 63">
            <a:extLst>
              <a:ext uri="{FF2B5EF4-FFF2-40B4-BE49-F238E27FC236}">
                <a16:creationId xmlns:a16="http://schemas.microsoft.com/office/drawing/2014/main" id="{D9D4A8E8-0430-4A0C-A863-E37136E0D5C3}"/>
              </a:ext>
            </a:extLst>
          </p:cNvPr>
          <p:cNvSpPr/>
          <p:nvPr/>
        </p:nvSpPr>
        <p:spPr>
          <a:xfrm>
            <a:off x="464840" y="965792"/>
            <a:ext cx="5259286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Development of a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squeezed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single-mode light source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6082900-41D1-4390-8DF0-136C6A1C3F1C}"/>
              </a:ext>
            </a:extLst>
          </p:cNvPr>
          <p:cNvSpPr/>
          <p:nvPr/>
        </p:nvSpPr>
        <p:spPr bwMode="auto">
          <a:xfrm>
            <a:off x="464841" y="1844824"/>
            <a:ext cx="1082824" cy="72008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7591418-7B28-4176-A16C-C8D294E8D46C}"/>
              </a:ext>
            </a:extLst>
          </p:cNvPr>
          <p:cNvCxnSpPr/>
          <p:nvPr/>
        </p:nvCxnSpPr>
        <p:spPr bwMode="auto">
          <a:xfrm>
            <a:off x="1547664" y="2060848"/>
            <a:ext cx="1249635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E296BE85-BFCE-4191-881B-4092D55B7C35}"/>
              </a:ext>
            </a:extLst>
          </p:cNvPr>
          <p:cNvCxnSpPr/>
          <p:nvPr/>
        </p:nvCxnSpPr>
        <p:spPr bwMode="auto">
          <a:xfrm>
            <a:off x="1547664" y="2348880"/>
            <a:ext cx="1825699" cy="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D5ABE8BE-D92D-4480-9AE9-89E42C78BAED}"/>
              </a:ext>
            </a:extLst>
          </p:cNvPr>
          <p:cNvSpPr/>
          <p:nvPr/>
        </p:nvSpPr>
        <p:spPr bwMode="auto">
          <a:xfrm>
            <a:off x="3373363" y="1844824"/>
            <a:ext cx="1249635" cy="72008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C219B96-5744-4303-88BE-A7238FAD6980}"/>
              </a:ext>
            </a:extLst>
          </p:cNvPr>
          <p:cNvSpPr/>
          <p:nvPr/>
        </p:nvSpPr>
        <p:spPr bwMode="auto">
          <a:xfrm rot="2700000">
            <a:off x="2785575" y="1954634"/>
            <a:ext cx="52570" cy="26295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BF0130CD-C210-40C8-B071-FEF165D395BA}"/>
              </a:ext>
            </a:extLst>
          </p:cNvPr>
          <p:cNvCxnSpPr>
            <a:endCxn id="34" idx="1"/>
          </p:cNvCxnSpPr>
          <p:nvPr/>
        </p:nvCxnSpPr>
        <p:spPr bwMode="auto">
          <a:xfrm>
            <a:off x="4615200" y="2348880"/>
            <a:ext cx="12551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486FE4EB-6EEC-4EFC-AEAA-726A859DAD32}"/>
              </a:ext>
            </a:extLst>
          </p:cNvPr>
          <p:cNvCxnSpPr/>
          <p:nvPr/>
        </p:nvCxnSpPr>
        <p:spPr bwMode="auto">
          <a:xfrm>
            <a:off x="2790099" y="1548408"/>
            <a:ext cx="0" cy="51244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D9E2D52-E93F-4D84-934C-44065175A152}"/>
              </a:ext>
            </a:extLst>
          </p:cNvPr>
          <p:cNvCxnSpPr/>
          <p:nvPr/>
        </p:nvCxnSpPr>
        <p:spPr bwMode="auto">
          <a:xfrm flipH="1">
            <a:off x="2797300" y="1548408"/>
            <a:ext cx="2566788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5004E2DD-B8A4-4E5D-A0A3-3B7BE3D6C94C}"/>
              </a:ext>
            </a:extLst>
          </p:cNvPr>
          <p:cNvCxnSpPr/>
          <p:nvPr/>
        </p:nvCxnSpPr>
        <p:spPr bwMode="auto">
          <a:xfrm>
            <a:off x="5364088" y="1548408"/>
            <a:ext cx="0" cy="130415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09B790FE-0858-4701-9ADF-22058D9F770B}"/>
              </a:ext>
            </a:extLst>
          </p:cNvPr>
          <p:cNvSpPr/>
          <p:nvPr/>
        </p:nvSpPr>
        <p:spPr bwMode="auto">
          <a:xfrm rot="2700000">
            <a:off x="2763812" y="1416931"/>
            <a:ext cx="52570" cy="26295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544EE4AF-7D23-4EF6-9BBF-B20F88F9A10D}"/>
              </a:ext>
            </a:extLst>
          </p:cNvPr>
          <p:cNvSpPr/>
          <p:nvPr/>
        </p:nvSpPr>
        <p:spPr bwMode="auto">
          <a:xfrm rot="-2700000">
            <a:off x="5370149" y="1414455"/>
            <a:ext cx="52570" cy="26295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2" name="Shape 63">
            <a:extLst>
              <a:ext uri="{FF2B5EF4-FFF2-40B4-BE49-F238E27FC236}">
                <a16:creationId xmlns:a16="http://schemas.microsoft.com/office/drawing/2014/main" id="{84BAB2F1-FF7D-4EB9-AEFE-D3CAEA8AFBA2}"/>
              </a:ext>
            </a:extLst>
          </p:cNvPr>
          <p:cNvSpPr/>
          <p:nvPr/>
        </p:nvSpPr>
        <p:spPr>
          <a:xfrm>
            <a:off x="323528" y="2852567"/>
            <a:ext cx="3240360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(to be </a:t>
            </a:r>
            <a:r>
              <a:rPr lang="it-IT" sz="1500" i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completed</a:t>
            </a:r>
            <a:r>
              <a:rPr lang="it-IT" sz="15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by the end of 2022)</a:t>
            </a:r>
          </a:p>
        </p:txBody>
      </p:sp>
      <p:sp>
        <p:nvSpPr>
          <p:cNvPr id="43" name="Shape 63">
            <a:extLst>
              <a:ext uri="{FF2B5EF4-FFF2-40B4-BE49-F238E27FC236}">
                <a16:creationId xmlns:a16="http://schemas.microsoft.com/office/drawing/2014/main" id="{869D8D04-F2BF-457D-9571-21573A041788}"/>
              </a:ext>
            </a:extLst>
          </p:cNvPr>
          <p:cNvSpPr/>
          <p:nvPr/>
        </p:nvSpPr>
        <p:spPr>
          <a:xfrm>
            <a:off x="292781" y="1285639"/>
            <a:ext cx="2234663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Laser </a:t>
            </a:r>
            <a:r>
              <a:rPr lang="it-IT" sz="1500" i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already</a:t>
            </a:r>
            <a:r>
              <a:rPr lang="it-IT" sz="15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i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purchased</a:t>
            </a:r>
            <a:r>
              <a:rPr lang="it-IT" sz="15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with ARC funding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B965FB7-9F90-4AD5-9031-7177BDE3B55E}"/>
              </a:ext>
            </a:extLst>
          </p:cNvPr>
          <p:cNvSpPr txBox="1"/>
          <p:nvPr/>
        </p:nvSpPr>
        <p:spPr>
          <a:xfrm>
            <a:off x="739092" y="2059003"/>
            <a:ext cx="6156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Laser</a:t>
            </a:r>
            <a:endParaRPr lang="it-IT" sz="1200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DA3D7AF-B92D-472B-8B7C-57A191AC3910}"/>
              </a:ext>
            </a:extLst>
          </p:cNvPr>
          <p:cNvSpPr txBox="1"/>
          <p:nvPr/>
        </p:nvSpPr>
        <p:spPr>
          <a:xfrm>
            <a:off x="1644872" y="2316303"/>
            <a:ext cx="1227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pump, 532 nm</a:t>
            </a:r>
            <a:endParaRPr lang="it-IT" sz="1200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6C551B8-9960-4A6D-B8E2-9DC47276F54C}"/>
              </a:ext>
            </a:extLst>
          </p:cNvPr>
          <p:cNvSpPr txBox="1"/>
          <p:nvPr/>
        </p:nvSpPr>
        <p:spPr>
          <a:xfrm>
            <a:off x="1764812" y="1794282"/>
            <a:ext cx="957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1064 nm</a:t>
            </a:r>
            <a:endParaRPr lang="it-IT" sz="1200" dirty="0"/>
          </a:p>
        </p:txBody>
      </p:sp>
      <p:sp>
        <p:nvSpPr>
          <p:cNvPr id="34" name="Ritardo 33">
            <a:extLst>
              <a:ext uri="{FF2B5EF4-FFF2-40B4-BE49-F238E27FC236}">
                <a16:creationId xmlns:a16="http://schemas.microsoft.com/office/drawing/2014/main" id="{9984EF01-D90A-4195-96C2-DEE0DA3E44B1}"/>
              </a:ext>
            </a:extLst>
          </p:cNvPr>
          <p:cNvSpPr/>
          <p:nvPr/>
        </p:nvSpPr>
        <p:spPr bwMode="auto">
          <a:xfrm>
            <a:off x="5870380" y="2257099"/>
            <a:ext cx="147325" cy="183562"/>
          </a:xfrm>
          <a:prstGeom prst="flowChartDelay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" name="Ritardo 50">
            <a:extLst>
              <a:ext uri="{FF2B5EF4-FFF2-40B4-BE49-F238E27FC236}">
                <a16:creationId xmlns:a16="http://schemas.microsoft.com/office/drawing/2014/main" id="{781AE06F-66B2-43DA-B005-37EFDD521E96}"/>
              </a:ext>
            </a:extLst>
          </p:cNvPr>
          <p:cNvSpPr/>
          <p:nvPr/>
        </p:nvSpPr>
        <p:spPr bwMode="auto">
          <a:xfrm rot="5400000">
            <a:off x="5295377" y="2825200"/>
            <a:ext cx="147325" cy="183562"/>
          </a:xfrm>
          <a:prstGeom prst="flowChartDelay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6E80950-9E2C-4CB0-8F4B-6B2AF10EF5A7}"/>
              </a:ext>
            </a:extLst>
          </p:cNvPr>
          <p:cNvSpPr txBox="1"/>
          <p:nvPr/>
        </p:nvSpPr>
        <p:spPr>
          <a:xfrm>
            <a:off x="3590510" y="1993137"/>
            <a:ext cx="922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Squeezed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source</a:t>
            </a:r>
            <a:endParaRPr lang="it-IT" sz="1200" dirty="0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3E7CCCDE-106B-490D-BAFB-2866BA93F7DA}"/>
              </a:ext>
            </a:extLst>
          </p:cNvPr>
          <p:cNvGrpSpPr>
            <a:grpSpLocks noChangeAspect="1"/>
          </p:cNvGrpSpPr>
          <p:nvPr/>
        </p:nvGrpSpPr>
        <p:grpSpPr>
          <a:xfrm>
            <a:off x="5256692" y="2226464"/>
            <a:ext cx="216000" cy="235841"/>
            <a:chOff x="6248400" y="2341680"/>
            <a:chExt cx="275595" cy="300910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6C1DA6E-32E2-42FA-9955-7141F204E71C}"/>
                </a:ext>
              </a:extLst>
            </p:cNvPr>
            <p:cNvSpPr/>
            <p:nvPr/>
          </p:nvSpPr>
          <p:spPr bwMode="auto">
            <a:xfrm>
              <a:off x="6248400" y="2348880"/>
              <a:ext cx="275595" cy="288032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32E5D5B1-8B61-44A9-A2F8-1A60E12C1185}"/>
                </a:ext>
              </a:extLst>
            </p:cNvPr>
            <p:cNvCxnSpPr/>
            <p:nvPr/>
          </p:nvCxnSpPr>
          <p:spPr bwMode="auto">
            <a:xfrm>
              <a:off x="6248400" y="2341680"/>
              <a:ext cx="275595" cy="30091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616CA89C-F941-4784-BCE7-B9EC16644B78}"/>
              </a:ext>
            </a:extLst>
          </p:cNvPr>
          <p:cNvSpPr txBox="1"/>
          <p:nvPr/>
        </p:nvSpPr>
        <p:spPr>
          <a:xfrm>
            <a:off x="5546024" y="1626031"/>
            <a:ext cx="902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balanced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homodyne</a:t>
            </a:r>
            <a:endParaRPr lang="it-IT" sz="1200" dirty="0"/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AEFC0C56-BB91-4680-9779-0C0977653118}"/>
              </a:ext>
            </a:extLst>
          </p:cNvPr>
          <p:cNvSpPr/>
          <p:nvPr/>
        </p:nvSpPr>
        <p:spPr bwMode="auto">
          <a:xfrm>
            <a:off x="5724128" y="2685008"/>
            <a:ext cx="413748" cy="31434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56" name="Connettore curvo 55">
            <a:extLst>
              <a:ext uri="{FF2B5EF4-FFF2-40B4-BE49-F238E27FC236}">
                <a16:creationId xmlns:a16="http://schemas.microsoft.com/office/drawing/2014/main" id="{63ED1755-EE25-4A31-BD40-9E30E74A7C58}"/>
              </a:ext>
            </a:extLst>
          </p:cNvPr>
          <p:cNvCxnSpPr/>
          <p:nvPr/>
        </p:nvCxnSpPr>
        <p:spPr bwMode="auto">
          <a:xfrm>
            <a:off x="6804248" y="1992782"/>
            <a:ext cx="914400" cy="914400"/>
          </a:xfrm>
          <a:prstGeom prst="curvedConnector3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9" name="Connettore curvo 58">
            <a:extLst>
              <a:ext uri="{FF2B5EF4-FFF2-40B4-BE49-F238E27FC236}">
                <a16:creationId xmlns:a16="http://schemas.microsoft.com/office/drawing/2014/main" id="{CAE6ECCA-14DF-4BA0-926C-E6DC994AC5B6}"/>
              </a:ext>
            </a:extLst>
          </p:cNvPr>
          <p:cNvCxnSpPr>
            <a:stCxn id="34" idx="3"/>
            <a:endCxn id="53" idx="6"/>
          </p:cNvCxnSpPr>
          <p:nvPr/>
        </p:nvCxnSpPr>
        <p:spPr bwMode="auto">
          <a:xfrm>
            <a:off x="6017705" y="2348880"/>
            <a:ext cx="120171" cy="493299"/>
          </a:xfrm>
          <a:prstGeom prst="curvedConnector3">
            <a:avLst>
              <a:gd name="adj1" fmla="val 176391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6" name="Connettore curvo 65">
            <a:extLst>
              <a:ext uri="{FF2B5EF4-FFF2-40B4-BE49-F238E27FC236}">
                <a16:creationId xmlns:a16="http://schemas.microsoft.com/office/drawing/2014/main" id="{1D661AA9-0259-4200-9717-0BF8BEB58C03}"/>
              </a:ext>
            </a:extLst>
          </p:cNvPr>
          <p:cNvCxnSpPr>
            <a:stCxn id="53" idx="4"/>
            <a:endCxn id="51" idx="3"/>
          </p:cNvCxnSpPr>
          <p:nvPr/>
        </p:nvCxnSpPr>
        <p:spPr bwMode="auto">
          <a:xfrm rot="5400000" flipH="1">
            <a:off x="5645668" y="2714016"/>
            <a:ext cx="8706" cy="561962"/>
          </a:xfrm>
          <a:prstGeom prst="curvedConnector3">
            <a:avLst>
              <a:gd name="adj1" fmla="val -1327958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0" name="Shape 63">
            <a:extLst>
              <a:ext uri="{FF2B5EF4-FFF2-40B4-BE49-F238E27FC236}">
                <a16:creationId xmlns:a16="http://schemas.microsoft.com/office/drawing/2014/main" id="{E6FB9C76-D37C-4E4C-8677-C2E89BD25063}"/>
              </a:ext>
            </a:extLst>
          </p:cNvPr>
          <p:cNvSpPr/>
          <p:nvPr/>
        </p:nvSpPr>
        <p:spPr>
          <a:xfrm>
            <a:off x="413562" y="3429000"/>
            <a:ext cx="4573487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Future extension to EPR entanglement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130FFF90-5710-4EC7-9997-C35E4848F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4"/>
          <a:stretch/>
        </p:blipFill>
        <p:spPr>
          <a:xfrm>
            <a:off x="6876256" y="836712"/>
            <a:ext cx="1706755" cy="1850889"/>
          </a:xfrm>
          <a:prstGeom prst="rect">
            <a:avLst/>
          </a:prstGeom>
        </p:spPr>
      </p:pic>
      <p:sp>
        <p:nvSpPr>
          <p:cNvPr id="72" name="Shape 63">
            <a:extLst>
              <a:ext uri="{FF2B5EF4-FFF2-40B4-BE49-F238E27FC236}">
                <a16:creationId xmlns:a16="http://schemas.microsoft.com/office/drawing/2014/main" id="{42E4FE91-04E7-448C-8340-8792FB13999E}"/>
              </a:ext>
            </a:extLst>
          </p:cNvPr>
          <p:cNvSpPr/>
          <p:nvPr/>
        </p:nvSpPr>
        <p:spPr>
          <a:xfrm>
            <a:off x="6804248" y="2666282"/>
            <a:ext cx="2138536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Testing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protocols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for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phase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noise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reduction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in GW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interferometers</a:t>
            </a:r>
            <a:endParaRPr lang="it-IT"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D87073EF-10E5-4B9D-A9C1-A645B89D27B5}"/>
              </a:ext>
            </a:extLst>
          </p:cNvPr>
          <p:cNvCxnSpPr/>
          <p:nvPr/>
        </p:nvCxnSpPr>
        <p:spPr bwMode="auto">
          <a:xfrm>
            <a:off x="5555248" y="1414116"/>
            <a:ext cx="0" cy="26362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5" name="Rettangolo con angoli arrotondati 74">
            <a:extLst>
              <a:ext uri="{FF2B5EF4-FFF2-40B4-BE49-F238E27FC236}">
                <a16:creationId xmlns:a16="http://schemas.microsoft.com/office/drawing/2014/main" id="{D245D7B5-E3A6-4AA2-B30E-613BA41834BF}"/>
              </a:ext>
            </a:extLst>
          </p:cNvPr>
          <p:cNvSpPr/>
          <p:nvPr/>
        </p:nvSpPr>
        <p:spPr bwMode="auto">
          <a:xfrm>
            <a:off x="5186251" y="1340768"/>
            <a:ext cx="434345" cy="366252"/>
          </a:xfrm>
          <a:prstGeom prst="roundRect">
            <a:avLst/>
          </a:prstGeom>
          <a:solidFill>
            <a:srgbClr val="FFC000">
              <a:alpha val="56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185D2B5E-147A-4EC6-81A4-8094A7ED7C24}"/>
              </a:ext>
            </a:extLst>
          </p:cNvPr>
          <p:cNvSpPr/>
          <p:nvPr/>
        </p:nvSpPr>
        <p:spPr bwMode="auto">
          <a:xfrm>
            <a:off x="5038327" y="2116451"/>
            <a:ext cx="1249635" cy="1096525"/>
          </a:xfrm>
          <a:prstGeom prst="roundRect">
            <a:avLst/>
          </a:prstGeom>
          <a:solidFill>
            <a:srgbClr val="FFC000">
              <a:alpha val="56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6760A905-8E12-47D0-ADE4-5AB42330BD99}"/>
              </a:ext>
            </a:extLst>
          </p:cNvPr>
          <p:cNvSpPr/>
          <p:nvPr/>
        </p:nvSpPr>
        <p:spPr bwMode="auto">
          <a:xfrm>
            <a:off x="321893" y="4108870"/>
            <a:ext cx="1082824" cy="72008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82CE7649-063F-4175-990C-F3D0481F3149}"/>
              </a:ext>
            </a:extLst>
          </p:cNvPr>
          <p:cNvCxnSpPr/>
          <p:nvPr/>
        </p:nvCxnSpPr>
        <p:spPr bwMode="auto">
          <a:xfrm>
            <a:off x="1404716" y="4324894"/>
            <a:ext cx="1249635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E191AB96-B124-4F55-8154-A203E75CDAC3}"/>
              </a:ext>
            </a:extLst>
          </p:cNvPr>
          <p:cNvCxnSpPr/>
          <p:nvPr/>
        </p:nvCxnSpPr>
        <p:spPr bwMode="auto">
          <a:xfrm>
            <a:off x="1404716" y="4612926"/>
            <a:ext cx="1825699" cy="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9" name="Rettangolo 78">
            <a:extLst>
              <a:ext uri="{FF2B5EF4-FFF2-40B4-BE49-F238E27FC236}">
                <a16:creationId xmlns:a16="http://schemas.microsoft.com/office/drawing/2014/main" id="{35DD14C4-AE8F-4AC2-B341-F0FB2A4C0039}"/>
              </a:ext>
            </a:extLst>
          </p:cNvPr>
          <p:cNvSpPr/>
          <p:nvPr/>
        </p:nvSpPr>
        <p:spPr bwMode="auto">
          <a:xfrm>
            <a:off x="3230415" y="4108870"/>
            <a:ext cx="1249635" cy="72008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C201E1D3-BE46-458A-8C34-38AC581DF588}"/>
              </a:ext>
            </a:extLst>
          </p:cNvPr>
          <p:cNvSpPr/>
          <p:nvPr/>
        </p:nvSpPr>
        <p:spPr bwMode="auto">
          <a:xfrm rot="2700000">
            <a:off x="2642627" y="4218680"/>
            <a:ext cx="52570" cy="26295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81" name="Connettore diritto 80">
            <a:extLst>
              <a:ext uri="{FF2B5EF4-FFF2-40B4-BE49-F238E27FC236}">
                <a16:creationId xmlns:a16="http://schemas.microsoft.com/office/drawing/2014/main" id="{A0CE49CE-AADB-4C5D-8F26-081D7ACF839F}"/>
              </a:ext>
            </a:extLst>
          </p:cNvPr>
          <p:cNvCxnSpPr>
            <a:cxnSpLocks/>
          </p:cNvCxnSpPr>
          <p:nvPr/>
        </p:nvCxnSpPr>
        <p:spPr bwMode="auto">
          <a:xfrm>
            <a:off x="4472252" y="4612926"/>
            <a:ext cx="713999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id="{B1E81FF5-B5C9-499C-A788-E6A9F76124C0}"/>
              </a:ext>
            </a:extLst>
          </p:cNvPr>
          <p:cNvCxnSpPr/>
          <p:nvPr/>
        </p:nvCxnSpPr>
        <p:spPr bwMode="auto">
          <a:xfrm>
            <a:off x="2647151" y="3812454"/>
            <a:ext cx="0" cy="51244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72C5E71B-9D12-4C95-8375-3C283949E180}"/>
              </a:ext>
            </a:extLst>
          </p:cNvPr>
          <p:cNvCxnSpPr/>
          <p:nvPr/>
        </p:nvCxnSpPr>
        <p:spPr bwMode="auto">
          <a:xfrm flipH="1">
            <a:off x="2654352" y="3812454"/>
            <a:ext cx="472596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A813FCE7-A8AE-4D28-B755-C7DA642C007C}"/>
              </a:ext>
            </a:extLst>
          </p:cNvPr>
          <p:cNvSpPr txBox="1"/>
          <p:nvPr/>
        </p:nvSpPr>
        <p:spPr>
          <a:xfrm>
            <a:off x="596144" y="4323049"/>
            <a:ext cx="6156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Laser</a:t>
            </a:r>
            <a:endParaRPr lang="it-IT" sz="1200" dirty="0"/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C6F8726E-2413-44B5-A57F-2E2FC79BF80B}"/>
              </a:ext>
            </a:extLst>
          </p:cNvPr>
          <p:cNvSpPr txBox="1"/>
          <p:nvPr/>
        </p:nvSpPr>
        <p:spPr>
          <a:xfrm>
            <a:off x="1501924" y="4580349"/>
            <a:ext cx="1227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pump, 532 nm</a:t>
            </a:r>
            <a:endParaRPr lang="it-IT" sz="1200" dirty="0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56FD87B9-A872-4373-84D1-D55D60E0E246}"/>
              </a:ext>
            </a:extLst>
          </p:cNvPr>
          <p:cNvSpPr txBox="1"/>
          <p:nvPr/>
        </p:nvSpPr>
        <p:spPr>
          <a:xfrm>
            <a:off x="1621864" y="4058328"/>
            <a:ext cx="957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1064 nm</a:t>
            </a:r>
            <a:endParaRPr lang="it-IT" sz="1200" dirty="0"/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23FA4977-3FFE-459C-8287-AABF3ABC3BA2}"/>
              </a:ext>
            </a:extLst>
          </p:cNvPr>
          <p:cNvSpPr txBox="1"/>
          <p:nvPr/>
        </p:nvSpPr>
        <p:spPr>
          <a:xfrm>
            <a:off x="3447562" y="4257183"/>
            <a:ext cx="922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Squeezed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source</a:t>
            </a:r>
            <a:endParaRPr lang="it-IT" sz="1200" dirty="0"/>
          </a:p>
        </p:txBody>
      </p:sp>
      <p:sp>
        <p:nvSpPr>
          <p:cNvPr id="105" name="Rettangolo 104">
            <a:extLst>
              <a:ext uri="{FF2B5EF4-FFF2-40B4-BE49-F238E27FC236}">
                <a16:creationId xmlns:a16="http://schemas.microsoft.com/office/drawing/2014/main" id="{A10D8F87-F4D2-4A87-88C4-994C655D98B2}"/>
              </a:ext>
            </a:extLst>
          </p:cNvPr>
          <p:cNvSpPr/>
          <p:nvPr/>
        </p:nvSpPr>
        <p:spPr bwMode="auto">
          <a:xfrm>
            <a:off x="3234663" y="5053358"/>
            <a:ext cx="1249635" cy="72008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A910AC16-28CE-42B8-8F68-FA26F951D780}"/>
              </a:ext>
            </a:extLst>
          </p:cNvPr>
          <p:cNvSpPr txBox="1"/>
          <p:nvPr/>
        </p:nvSpPr>
        <p:spPr>
          <a:xfrm>
            <a:off x="3451810" y="5201671"/>
            <a:ext cx="922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Squeezed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source</a:t>
            </a:r>
            <a:endParaRPr lang="it-IT" sz="1200" dirty="0"/>
          </a:p>
        </p:txBody>
      </p:sp>
      <p:grpSp>
        <p:nvGrpSpPr>
          <p:cNvPr id="107" name="Gruppo 106">
            <a:extLst>
              <a:ext uri="{FF2B5EF4-FFF2-40B4-BE49-F238E27FC236}">
                <a16:creationId xmlns:a16="http://schemas.microsoft.com/office/drawing/2014/main" id="{0EA124A9-11D4-4689-9E42-936E7D022105}"/>
              </a:ext>
            </a:extLst>
          </p:cNvPr>
          <p:cNvGrpSpPr>
            <a:grpSpLocks noChangeAspect="1"/>
          </p:cNvGrpSpPr>
          <p:nvPr/>
        </p:nvGrpSpPr>
        <p:grpSpPr>
          <a:xfrm>
            <a:off x="2656042" y="4495005"/>
            <a:ext cx="216000" cy="235841"/>
            <a:chOff x="6248400" y="2341680"/>
            <a:chExt cx="275595" cy="300910"/>
          </a:xfrm>
        </p:grpSpPr>
        <p:sp>
          <p:nvSpPr>
            <p:cNvPr id="108" name="Rettangolo 107">
              <a:extLst>
                <a:ext uri="{FF2B5EF4-FFF2-40B4-BE49-F238E27FC236}">
                  <a16:creationId xmlns:a16="http://schemas.microsoft.com/office/drawing/2014/main" id="{1CFD377F-F1D9-4955-80BD-EA760BC81E2A}"/>
                </a:ext>
              </a:extLst>
            </p:cNvPr>
            <p:cNvSpPr/>
            <p:nvPr/>
          </p:nvSpPr>
          <p:spPr bwMode="auto">
            <a:xfrm>
              <a:off x="6248400" y="2348880"/>
              <a:ext cx="275595" cy="288032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cxnSp>
          <p:nvCxnSpPr>
            <p:cNvPr id="109" name="Connettore diritto 108">
              <a:extLst>
                <a:ext uri="{FF2B5EF4-FFF2-40B4-BE49-F238E27FC236}">
                  <a16:creationId xmlns:a16="http://schemas.microsoft.com/office/drawing/2014/main" id="{E45B67B6-91B1-469E-BBF3-AAED78DB12F4}"/>
                </a:ext>
              </a:extLst>
            </p:cNvPr>
            <p:cNvCxnSpPr/>
            <p:nvPr/>
          </p:nvCxnSpPr>
          <p:spPr bwMode="auto">
            <a:xfrm>
              <a:off x="6248400" y="2341680"/>
              <a:ext cx="275595" cy="30091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110" name="Connettore diritto 109">
            <a:extLst>
              <a:ext uri="{FF2B5EF4-FFF2-40B4-BE49-F238E27FC236}">
                <a16:creationId xmlns:a16="http://schemas.microsoft.com/office/drawing/2014/main" id="{8192AC66-0EC5-4512-8D95-31B325E66275}"/>
              </a:ext>
            </a:extLst>
          </p:cNvPr>
          <p:cNvCxnSpPr/>
          <p:nvPr/>
        </p:nvCxnSpPr>
        <p:spPr bwMode="auto">
          <a:xfrm>
            <a:off x="2758703" y="5517232"/>
            <a:ext cx="451526" cy="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2" name="Connettore diritto 111">
            <a:extLst>
              <a:ext uri="{FF2B5EF4-FFF2-40B4-BE49-F238E27FC236}">
                <a16:creationId xmlns:a16="http://schemas.microsoft.com/office/drawing/2014/main" id="{DB9C6BE7-82D6-4747-9783-616F0E634232}"/>
              </a:ext>
            </a:extLst>
          </p:cNvPr>
          <p:cNvCxnSpPr/>
          <p:nvPr/>
        </p:nvCxnSpPr>
        <p:spPr bwMode="auto">
          <a:xfrm flipH="1">
            <a:off x="2751583" y="4612925"/>
            <a:ext cx="5370" cy="904307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6" name="Rettangolo 115">
            <a:extLst>
              <a:ext uri="{FF2B5EF4-FFF2-40B4-BE49-F238E27FC236}">
                <a16:creationId xmlns:a16="http://schemas.microsoft.com/office/drawing/2014/main" id="{F066E8DB-2623-4A80-B5B9-1F565C6655C2}"/>
              </a:ext>
            </a:extLst>
          </p:cNvPr>
          <p:cNvSpPr/>
          <p:nvPr/>
        </p:nvSpPr>
        <p:spPr bwMode="auto">
          <a:xfrm rot="2700000">
            <a:off x="2620864" y="3680977"/>
            <a:ext cx="52570" cy="26295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7" name="Rettangolo 116">
            <a:extLst>
              <a:ext uri="{FF2B5EF4-FFF2-40B4-BE49-F238E27FC236}">
                <a16:creationId xmlns:a16="http://schemas.microsoft.com/office/drawing/2014/main" id="{DCFC9A89-7B9B-47A2-A344-B56D8713ABDE}"/>
              </a:ext>
            </a:extLst>
          </p:cNvPr>
          <p:cNvSpPr/>
          <p:nvPr/>
        </p:nvSpPr>
        <p:spPr bwMode="auto">
          <a:xfrm rot="-2700000">
            <a:off x="2703384" y="5389116"/>
            <a:ext cx="52570" cy="26295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119" name="Gruppo 118">
            <a:extLst>
              <a:ext uri="{FF2B5EF4-FFF2-40B4-BE49-F238E27FC236}">
                <a16:creationId xmlns:a16="http://schemas.microsoft.com/office/drawing/2014/main" id="{79C7BB4A-65F1-4C39-8223-DB67A9B92FB6}"/>
              </a:ext>
            </a:extLst>
          </p:cNvPr>
          <p:cNvGrpSpPr>
            <a:grpSpLocks noChangeAspect="1"/>
          </p:cNvGrpSpPr>
          <p:nvPr/>
        </p:nvGrpSpPr>
        <p:grpSpPr>
          <a:xfrm rot="-2940000">
            <a:off x="5616129" y="4960441"/>
            <a:ext cx="216000" cy="235841"/>
            <a:chOff x="6248400" y="2341680"/>
            <a:chExt cx="275595" cy="300910"/>
          </a:xfrm>
        </p:grpSpPr>
        <p:sp>
          <p:nvSpPr>
            <p:cNvPr id="120" name="Rettangolo 119">
              <a:extLst>
                <a:ext uri="{FF2B5EF4-FFF2-40B4-BE49-F238E27FC236}">
                  <a16:creationId xmlns:a16="http://schemas.microsoft.com/office/drawing/2014/main" id="{D6D234FC-6DD5-41F5-BC5E-2F95FAAA3520}"/>
                </a:ext>
              </a:extLst>
            </p:cNvPr>
            <p:cNvSpPr/>
            <p:nvPr/>
          </p:nvSpPr>
          <p:spPr bwMode="auto">
            <a:xfrm>
              <a:off x="6248400" y="2348880"/>
              <a:ext cx="275595" cy="288032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cxnSp>
          <p:nvCxnSpPr>
            <p:cNvPr id="121" name="Connettore diritto 120">
              <a:extLst>
                <a:ext uri="{FF2B5EF4-FFF2-40B4-BE49-F238E27FC236}">
                  <a16:creationId xmlns:a16="http://schemas.microsoft.com/office/drawing/2014/main" id="{C2E766A4-C64D-43BE-85A3-F3C9DE95531D}"/>
                </a:ext>
              </a:extLst>
            </p:cNvPr>
            <p:cNvCxnSpPr/>
            <p:nvPr/>
          </p:nvCxnSpPr>
          <p:spPr bwMode="auto">
            <a:xfrm>
              <a:off x="6248400" y="2341680"/>
              <a:ext cx="275595" cy="30091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124" name="Connettore diritto 123">
            <a:extLst>
              <a:ext uri="{FF2B5EF4-FFF2-40B4-BE49-F238E27FC236}">
                <a16:creationId xmlns:a16="http://schemas.microsoft.com/office/drawing/2014/main" id="{7EF8DB16-EF65-43AF-9577-E7509697B15B}"/>
              </a:ext>
            </a:extLst>
          </p:cNvPr>
          <p:cNvCxnSpPr>
            <a:cxnSpLocks/>
          </p:cNvCxnSpPr>
          <p:nvPr/>
        </p:nvCxnSpPr>
        <p:spPr bwMode="auto">
          <a:xfrm>
            <a:off x="4491673" y="5531640"/>
            <a:ext cx="713999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5" name="Connettore diritto 124">
            <a:extLst>
              <a:ext uri="{FF2B5EF4-FFF2-40B4-BE49-F238E27FC236}">
                <a16:creationId xmlns:a16="http://schemas.microsoft.com/office/drawing/2014/main" id="{2E0A1FD4-FE6E-4D08-9FBB-2A31710CE4E4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3451" y="4618654"/>
            <a:ext cx="1041933" cy="91941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8" name="Connettore diritto 127">
            <a:extLst>
              <a:ext uri="{FF2B5EF4-FFF2-40B4-BE49-F238E27FC236}">
                <a16:creationId xmlns:a16="http://schemas.microsoft.com/office/drawing/2014/main" id="{1335E472-7C18-450D-9D3D-18754C0DCE33}"/>
              </a:ext>
            </a:extLst>
          </p:cNvPr>
          <p:cNvCxnSpPr>
            <a:cxnSpLocks/>
          </p:cNvCxnSpPr>
          <p:nvPr/>
        </p:nvCxnSpPr>
        <p:spPr bwMode="auto">
          <a:xfrm>
            <a:off x="6228184" y="4611851"/>
            <a:ext cx="713999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0" name="Connettore diritto 129">
            <a:extLst>
              <a:ext uri="{FF2B5EF4-FFF2-40B4-BE49-F238E27FC236}">
                <a16:creationId xmlns:a16="http://schemas.microsoft.com/office/drawing/2014/main" id="{D67F7C09-4F95-45E2-964B-BEB3DA2070DA}"/>
              </a:ext>
            </a:extLst>
          </p:cNvPr>
          <p:cNvCxnSpPr>
            <a:cxnSpLocks/>
          </p:cNvCxnSpPr>
          <p:nvPr/>
        </p:nvCxnSpPr>
        <p:spPr bwMode="auto">
          <a:xfrm>
            <a:off x="5198472" y="4611852"/>
            <a:ext cx="1022512" cy="91335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5" name="Connettore diritto 134">
            <a:extLst>
              <a:ext uri="{FF2B5EF4-FFF2-40B4-BE49-F238E27FC236}">
                <a16:creationId xmlns:a16="http://schemas.microsoft.com/office/drawing/2014/main" id="{EBBE3A5F-F6E2-4D0E-9B7F-DC258DCA2DF9}"/>
              </a:ext>
            </a:extLst>
          </p:cNvPr>
          <p:cNvCxnSpPr>
            <a:cxnSpLocks/>
          </p:cNvCxnSpPr>
          <p:nvPr/>
        </p:nvCxnSpPr>
        <p:spPr bwMode="auto">
          <a:xfrm>
            <a:off x="6228184" y="5522283"/>
            <a:ext cx="713999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4" name="Rettangolo con angoli arrotondati 143">
            <a:extLst>
              <a:ext uri="{FF2B5EF4-FFF2-40B4-BE49-F238E27FC236}">
                <a16:creationId xmlns:a16="http://schemas.microsoft.com/office/drawing/2014/main" id="{05B733F1-D5BF-4B77-A1F8-1CC3C0E58DBF}"/>
              </a:ext>
            </a:extLst>
          </p:cNvPr>
          <p:cNvSpPr/>
          <p:nvPr/>
        </p:nvSpPr>
        <p:spPr bwMode="auto">
          <a:xfrm>
            <a:off x="6948785" y="4352496"/>
            <a:ext cx="863575" cy="1420942"/>
          </a:xfrm>
          <a:prstGeom prst="roundRect">
            <a:avLst/>
          </a:prstGeom>
          <a:solidFill>
            <a:srgbClr val="FFC000">
              <a:alpha val="56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6" name="Rettangolo 145">
            <a:extLst>
              <a:ext uri="{FF2B5EF4-FFF2-40B4-BE49-F238E27FC236}">
                <a16:creationId xmlns:a16="http://schemas.microsoft.com/office/drawing/2014/main" id="{59257025-5883-49CE-B5F6-327BFCFE7116}"/>
              </a:ext>
            </a:extLst>
          </p:cNvPr>
          <p:cNvSpPr/>
          <p:nvPr/>
        </p:nvSpPr>
        <p:spPr bwMode="auto">
          <a:xfrm rot="-2700000">
            <a:off x="7367863" y="3672802"/>
            <a:ext cx="52570" cy="26295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9" name="Shape 63">
            <a:extLst>
              <a:ext uri="{FF2B5EF4-FFF2-40B4-BE49-F238E27FC236}">
                <a16:creationId xmlns:a16="http://schemas.microsoft.com/office/drawing/2014/main" id="{29EF15D5-037C-419C-A11B-6326232102C6}"/>
              </a:ext>
            </a:extLst>
          </p:cNvPr>
          <p:cNvSpPr/>
          <p:nvPr/>
        </p:nvSpPr>
        <p:spPr>
          <a:xfrm>
            <a:off x="249147" y="5026720"/>
            <a:ext cx="2138536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Testing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different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schemes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exploiting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entagled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states</a:t>
            </a:r>
            <a:endParaRPr lang="it-IT"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50" name="Connettore diritto 149">
            <a:extLst>
              <a:ext uri="{FF2B5EF4-FFF2-40B4-BE49-F238E27FC236}">
                <a16:creationId xmlns:a16="http://schemas.microsoft.com/office/drawing/2014/main" id="{3CBC76B8-5A3A-4BE9-BA20-5B759F47A2D7}"/>
              </a:ext>
            </a:extLst>
          </p:cNvPr>
          <p:cNvCxnSpPr/>
          <p:nvPr/>
        </p:nvCxnSpPr>
        <p:spPr bwMode="auto">
          <a:xfrm>
            <a:off x="7380312" y="3822887"/>
            <a:ext cx="0" cy="51244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1" name="CasellaDiTesto 150">
            <a:extLst>
              <a:ext uri="{FF2B5EF4-FFF2-40B4-BE49-F238E27FC236}">
                <a16:creationId xmlns:a16="http://schemas.microsoft.com/office/drawing/2014/main" id="{5DBB1C60-8686-4F65-BDE7-D3ACB4BC1AE5}"/>
              </a:ext>
            </a:extLst>
          </p:cNvPr>
          <p:cNvSpPr txBox="1"/>
          <p:nvPr/>
        </p:nvSpPr>
        <p:spPr>
          <a:xfrm>
            <a:off x="7793966" y="4703554"/>
            <a:ext cx="902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double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balanced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homodyne</a:t>
            </a:r>
            <a:endParaRPr lang="it-IT" sz="1200" dirty="0"/>
          </a:p>
        </p:txBody>
      </p:sp>
      <p:sp>
        <p:nvSpPr>
          <p:cNvPr id="153" name="CasellaDiTesto 152">
            <a:extLst>
              <a:ext uri="{FF2B5EF4-FFF2-40B4-BE49-F238E27FC236}">
                <a16:creationId xmlns:a16="http://schemas.microsoft.com/office/drawing/2014/main" id="{DB2A6541-9BC5-4A6C-B71B-931A780CBDC9}"/>
              </a:ext>
            </a:extLst>
          </p:cNvPr>
          <p:cNvSpPr txBox="1"/>
          <p:nvPr/>
        </p:nvSpPr>
        <p:spPr>
          <a:xfrm>
            <a:off x="5663144" y="4106792"/>
            <a:ext cx="14913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EPR entanglement</a:t>
            </a:r>
            <a:endParaRPr lang="it-IT" sz="1200" dirty="0"/>
          </a:p>
        </p:txBody>
      </p:sp>
      <p:sp>
        <p:nvSpPr>
          <p:cNvPr id="6158" name="Ovale 6157">
            <a:extLst>
              <a:ext uri="{FF2B5EF4-FFF2-40B4-BE49-F238E27FC236}">
                <a16:creationId xmlns:a16="http://schemas.microsoft.com/office/drawing/2014/main" id="{29D686A2-85EF-4502-B368-B6D814ACCEDC}"/>
              </a:ext>
            </a:extLst>
          </p:cNvPr>
          <p:cNvSpPr/>
          <p:nvPr/>
        </p:nvSpPr>
        <p:spPr bwMode="auto">
          <a:xfrm>
            <a:off x="6448696" y="4411933"/>
            <a:ext cx="283544" cy="12514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5" name="CasellaDiTesto 154">
            <a:extLst>
              <a:ext uri="{FF2B5EF4-FFF2-40B4-BE49-F238E27FC236}">
                <a16:creationId xmlns:a16="http://schemas.microsoft.com/office/drawing/2014/main" id="{ABF70769-FB25-4536-9717-AC05121F1314}"/>
              </a:ext>
            </a:extLst>
          </p:cNvPr>
          <p:cNvSpPr txBox="1"/>
          <p:nvPr/>
        </p:nvSpPr>
        <p:spPr>
          <a:xfrm>
            <a:off x="3373363" y="1279793"/>
            <a:ext cx="12496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local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oscillator</a:t>
            </a:r>
            <a:endParaRPr lang="it-IT" sz="1200" dirty="0"/>
          </a:p>
        </p:txBody>
      </p:sp>
      <p:sp>
        <p:nvSpPr>
          <p:cNvPr id="156" name="CasellaDiTesto 155">
            <a:extLst>
              <a:ext uri="{FF2B5EF4-FFF2-40B4-BE49-F238E27FC236}">
                <a16:creationId xmlns:a16="http://schemas.microsoft.com/office/drawing/2014/main" id="{7C08C874-41CD-4FF5-BFCC-665E3B01419D}"/>
              </a:ext>
            </a:extLst>
          </p:cNvPr>
          <p:cNvSpPr txBox="1"/>
          <p:nvPr/>
        </p:nvSpPr>
        <p:spPr>
          <a:xfrm>
            <a:off x="4588060" y="3562398"/>
            <a:ext cx="12496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local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oscillator</a:t>
            </a:r>
            <a:endParaRPr lang="it-IT" sz="1200" dirty="0"/>
          </a:p>
        </p:txBody>
      </p:sp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D994147B-1FD6-4CCE-A5FF-CBA85800D485}"/>
              </a:ext>
            </a:extLst>
          </p:cNvPr>
          <p:cNvSpPr txBox="1"/>
          <p:nvPr/>
        </p:nvSpPr>
        <p:spPr>
          <a:xfrm>
            <a:off x="5445720" y="5229200"/>
            <a:ext cx="648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Beam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</a:p>
          <a:p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splitter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5596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/>
              <a:t>People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AF1D3FB1-DECB-458A-BC29-8B7B90DE9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6201" r="36351" b="23400"/>
          <a:stretch/>
        </p:blipFill>
        <p:spPr>
          <a:xfrm rot="5400000">
            <a:off x="1945062" y="1998563"/>
            <a:ext cx="1212724" cy="9110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8206B4-44A6-407B-9334-EA037123C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3" y="1796369"/>
            <a:ext cx="893741" cy="1264076"/>
          </a:xfrm>
          <a:prstGeom prst="rect">
            <a:avLst/>
          </a:prstGeom>
        </p:spPr>
      </p:pic>
      <p:pic>
        <p:nvPicPr>
          <p:cNvPr id="9" name="Immagine 8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DAB022C9-3A88-4046-94D2-469ED6A17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96" y="1822044"/>
            <a:ext cx="1010604" cy="121272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BD3A6695-FA30-481C-8AB7-D543B5121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8" y="1050369"/>
            <a:ext cx="1846041" cy="5381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485BB2B-C488-4940-911B-334D012B6A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r="20036"/>
          <a:stretch/>
        </p:blipFill>
        <p:spPr>
          <a:xfrm>
            <a:off x="3949739" y="1377345"/>
            <a:ext cx="892208" cy="6075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5D6EE-09E9-442E-B9DA-E32268243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39" y="1041413"/>
            <a:ext cx="1252252" cy="68969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EE62D6C-764F-43C3-B2EA-1F9FFE14CC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34" y="2484112"/>
            <a:ext cx="2100263" cy="44238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A3556E3-D879-47F5-B6B2-DB71B198CF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"/>
          <a:stretch/>
        </p:blipFill>
        <p:spPr>
          <a:xfrm>
            <a:off x="5354720" y="3535779"/>
            <a:ext cx="1198480" cy="1217925"/>
          </a:xfrm>
          <a:prstGeom prst="rect">
            <a:avLst/>
          </a:prstGeom>
        </p:spPr>
      </p:pic>
      <p:sp>
        <p:nvSpPr>
          <p:cNvPr id="29" name="Shape 63">
            <a:extLst>
              <a:ext uri="{FF2B5EF4-FFF2-40B4-BE49-F238E27FC236}">
                <a16:creationId xmlns:a16="http://schemas.microsoft.com/office/drawing/2014/main" id="{CB18C9A0-B0B0-429F-A2F6-E18C96A9F282}"/>
              </a:ext>
            </a:extLst>
          </p:cNvPr>
          <p:cNvSpPr/>
          <p:nvPr/>
        </p:nvSpPr>
        <p:spPr>
          <a:xfrm>
            <a:off x="482532" y="3049315"/>
            <a:ext cx="1093942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Fabio Sciarrino</a:t>
            </a:r>
          </a:p>
        </p:txBody>
      </p:sp>
      <p:sp>
        <p:nvSpPr>
          <p:cNvPr id="30" name="Shape 63">
            <a:extLst>
              <a:ext uri="{FF2B5EF4-FFF2-40B4-BE49-F238E27FC236}">
                <a16:creationId xmlns:a16="http://schemas.microsoft.com/office/drawing/2014/main" id="{D2576445-05B7-4343-85D3-BB9A41845BAD}"/>
              </a:ext>
            </a:extLst>
          </p:cNvPr>
          <p:cNvSpPr/>
          <p:nvPr/>
        </p:nvSpPr>
        <p:spPr>
          <a:xfrm>
            <a:off x="1979623" y="3060445"/>
            <a:ext cx="1199396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Nicolò Spagnolo</a:t>
            </a:r>
          </a:p>
        </p:txBody>
      </p:sp>
      <p:sp>
        <p:nvSpPr>
          <p:cNvPr id="31" name="Shape 63">
            <a:extLst>
              <a:ext uri="{FF2B5EF4-FFF2-40B4-BE49-F238E27FC236}">
                <a16:creationId xmlns:a16="http://schemas.microsoft.com/office/drawing/2014/main" id="{683E8602-B2AC-447F-A191-FF2E54CB66A2}"/>
              </a:ext>
            </a:extLst>
          </p:cNvPr>
          <p:cNvSpPr/>
          <p:nvPr/>
        </p:nvSpPr>
        <p:spPr>
          <a:xfrm>
            <a:off x="3561396" y="3049315"/>
            <a:ext cx="1082612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Valeria Cimini</a:t>
            </a:r>
          </a:p>
        </p:txBody>
      </p:sp>
      <p:sp>
        <p:nvSpPr>
          <p:cNvPr id="32" name="Shape 63">
            <a:extLst>
              <a:ext uri="{FF2B5EF4-FFF2-40B4-BE49-F238E27FC236}">
                <a16:creationId xmlns:a16="http://schemas.microsoft.com/office/drawing/2014/main" id="{1A81A152-7E9A-41FB-B537-061625D177A3}"/>
              </a:ext>
            </a:extLst>
          </p:cNvPr>
          <p:cNvSpPr/>
          <p:nvPr/>
        </p:nvSpPr>
        <p:spPr>
          <a:xfrm>
            <a:off x="3586993" y="3267955"/>
            <a:ext cx="912999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ctr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ARC fellow</a:t>
            </a:r>
          </a:p>
        </p:txBody>
      </p:sp>
      <p:sp>
        <p:nvSpPr>
          <p:cNvPr id="33" name="Shape 63">
            <a:extLst>
              <a:ext uri="{FF2B5EF4-FFF2-40B4-BE49-F238E27FC236}">
                <a16:creationId xmlns:a16="http://schemas.microsoft.com/office/drawing/2014/main" id="{3FCE5773-2BE1-425B-AF29-AC6283912A43}"/>
              </a:ext>
            </a:extLst>
          </p:cNvPr>
          <p:cNvSpPr/>
          <p:nvPr/>
        </p:nvSpPr>
        <p:spPr>
          <a:xfrm>
            <a:off x="827584" y="3643189"/>
            <a:ext cx="184604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Emanuele Polino</a:t>
            </a: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Mauro Valeri</a:t>
            </a: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Davide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Poderini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Francesco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Hoch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4" name="Shape 63">
            <a:extLst>
              <a:ext uri="{FF2B5EF4-FFF2-40B4-BE49-F238E27FC236}">
                <a16:creationId xmlns:a16="http://schemas.microsoft.com/office/drawing/2014/main" id="{2B92E4C5-367E-48FE-A37C-24E491742198}"/>
              </a:ext>
            </a:extLst>
          </p:cNvPr>
          <p:cNvSpPr/>
          <p:nvPr/>
        </p:nvSpPr>
        <p:spPr>
          <a:xfrm>
            <a:off x="5610198" y="1807736"/>
            <a:ext cx="143789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Marco Barbieri</a:t>
            </a: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Ilaria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Gianani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5" name="Shape 63">
            <a:extLst>
              <a:ext uri="{FF2B5EF4-FFF2-40B4-BE49-F238E27FC236}">
                <a16:creationId xmlns:a16="http://schemas.microsoft.com/office/drawing/2014/main" id="{7E591352-5AA5-44F0-BF28-3EC9DCF07CE9}"/>
              </a:ext>
            </a:extLst>
          </p:cNvPr>
          <p:cNvSpPr/>
          <p:nvPr/>
        </p:nvSpPr>
        <p:spPr>
          <a:xfrm>
            <a:off x="6927876" y="2952566"/>
            <a:ext cx="143789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Roberto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Osellame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Andrea Crespi</a:t>
            </a: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Giacomo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Corrielli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6" name="Shape 63">
            <a:extLst>
              <a:ext uri="{FF2B5EF4-FFF2-40B4-BE49-F238E27FC236}">
                <a16:creationId xmlns:a16="http://schemas.microsoft.com/office/drawing/2014/main" id="{180D9D1C-C1D4-49B8-9C46-B75D4E13AFB7}"/>
              </a:ext>
            </a:extLst>
          </p:cNvPr>
          <p:cNvSpPr/>
          <p:nvPr/>
        </p:nvSpPr>
        <p:spPr>
          <a:xfrm>
            <a:off x="6251472" y="3924007"/>
            <a:ext cx="143789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Vittorio Giovannetti</a:t>
            </a: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Federico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Beliardo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7" name="Shape 63">
            <a:extLst>
              <a:ext uri="{FF2B5EF4-FFF2-40B4-BE49-F238E27FC236}">
                <a16:creationId xmlns:a16="http://schemas.microsoft.com/office/drawing/2014/main" id="{1598CE81-1EF7-4760-BED2-C6BBDFE2297A}"/>
              </a:ext>
            </a:extLst>
          </p:cNvPr>
          <p:cNvSpPr/>
          <p:nvPr/>
        </p:nvSpPr>
        <p:spPr>
          <a:xfrm>
            <a:off x="6786751" y="5586053"/>
            <a:ext cx="1437898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Nathan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Wiebe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8" name="Shape 63">
            <a:extLst>
              <a:ext uri="{FF2B5EF4-FFF2-40B4-BE49-F238E27FC236}">
                <a16:creationId xmlns:a16="http://schemas.microsoft.com/office/drawing/2014/main" id="{30D9233F-D5DB-4A70-B167-3ECD7F813CFE}"/>
              </a:ext>
            </a:extLst>
          </p:cNvPr>
          <p:cNvSpPr/>
          <p:nvPr/>
        </p:nvSpPr>
        <p:spPr>
          <a:xfrm>
            <a:off x="802890" y="5498099"/>
            <a:ext cx="143789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Aaron Goldberg</a:t>
            </a:r>
          </a:p>
          <a:p>
            <a:pPr lvl="0" algn="l">
              <a:defRPr sz="1800"/>
            </a:pP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Aephraim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Steinberg</a:t>
            </a:r>
          </a:p>
        </p:txBody>
      </p:sp>
      <p:sp>
        <p:nvSpPr>
          <p:cNvPr id="39" name="Shape 63">
            <a:extLst>
              <a:ext uri="{FF2B5EF4-FFF2-40B4-BE49-F238E27FC236}">
                <a16:creationId xmlns:a16="http://schemas.microsoft.com/office/drawing/2014/main" id="{6670B644-0BF4-4B96-90A4-E29CB6923E47}"/>
              </a:ext>
            </a:extLst>
          </p:cNvPr>
          <p:cNvSpPr/>
          <p:nvPr/>
        </p:nvSpPr>
        <p:spPr>
          <a:xfrm>
            <a:off x="3676894" y="5284626"/>
            <a:ext cx="143789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Marco G. Genoni</a:t>
            </a:r>
          </a:p>
          <a:p>
            <a:pPr lvl="0" algn="l">
              <a:defRPr sz="1800"/>
            </a:pP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4" name="Shape 63">
            <a:extLst>
              <a:ext uri="{FF2B5EF4-FFF2-40B4-BE49-F238E27FC236}">
                <a16:creationId xmlns:a16="http://schemas.microsoft.com/office/drawing/2014/main" id="{349C71DA-7011-4FE4-B1C1-9CC617F51613}"/>
              </a:ext>
            </a:extLst>
          </p:cNvPr>
          <p:cNvSpPr/>
          <p:nvPr/>
        </p:nvSpPr>
        <p:spPr>
          <a:xfrm>
            <a:off x="2489637" y="3643189"/>
            <a:ext cx="184604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Alessandro Lumino</a:t>
            </a: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Simone Evaldo D’Aurelio</a:t>
            </a:r>
          </a:p>
          <a:p>
            <a:pPr lvl="0" algn="l">
              <a:defRPr sz="1800"/>
            </a:pP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Adil S.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Rab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lvl="0" algn="l">
              <a:defRPr sz="1800"/>
            </a:pP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Karthikeya</a:t>
            </a:r>
            <a:r>
              <a:rPr lang="it-IT" sz="1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Rambhatla</a:t>
            </a:r>
            <a:endParaRPr lang="it-IT" sz="1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7564CF6-0CEB-4D9A-A8A0-C7D6BA870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38" y="5056196"/>
            <a:ext cx="745455" cy="74545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E7609B8B-F2A0-4CAC-AB6A-B195997095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1" b="9644"/>
          <a:stretch/>
        </p:blipFill>
        <p:spPr>
          <a:xfrm>
            <a:off x="750143" y="4902645"/>
            <a:ext cx="1490645" cy="632630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03A0E25F-DDF0-4C27-A883-BE6C0D89D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1991" y="5148411"/>
            <a:ext cx="2154757" cy="432346"/>
          </a:xfrm>
          <a:prstGeom prst="rect">
            <a:avLst/>
          </a:prstGeom>
        </p:spPr>
      </p:pic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43BF5E01-ACD7-45FD-A229-3A3FE35DC849}"/>
              </a:ext>
            </a:extLst>
          </p:cNvPr>
          <p:cNvSpPr/>
          <p:nvPr/>
        </p:nvSpPr>
        <p:spPr bwMode="auto">
          <a:xfrm>
            <a:off x="279551" y="1341517"/>
            <a:ext cx="4724497" cy="326998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C7C41EB6-E96E-4013-AE44-50DFE055E3E7}"/>
              </a:ext>
            </a:extLst>
          </p:cNvPr>
          <p:cNvSpPr/>
          <p:nvPr/>
        </p:nvSpPr>
        <p:spPr bwMode="auto">
          <a:xfrm>
            <a:off x="179512" y="975769"/>
            <a:ext cx="4764835" cy="3687496"/>
          </a:xfrm>
          <a:prstGeom prst="roundRect">
            <a:avLst>
              <a:gd name="adj" fmla="val 1056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" name="Segnaposto data 4">
            <a:extLst>
              <a:ext uri="{FF2B5EF4-FFF2-40B4-BE49-F238E27FC236}">
                <a16:creationId xmlns:a16="http://schemas.microsoft.com/office/drawing/2014/main" id="{1EF3FE1E-EA0B-4B35-A58E-3C7FE2F8E6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</p:spTree>
    <p:extLst>
      <p:ext uri="{BB962C8B-B14F-4D97-AF65-F5344CB8AC3E}">
        <p14:creationId xmlns:p14="http://schemas.microsoft.com/office/powerpoint/2010/main" val="27746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/>
              <a:t>Quantum </a:t>
            </a:r>
            <a:r>
              <a:rPr lang="it-IT" altLang="it-IT" dirty="0" err="1"/>
              <a:t>technologies</a:t>
            </a:r>
            <a:r>
              <a:rPr lang="it-IT" altLang="it-IT" dirty="0"/>
              <a:t> for quantum sensing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10" name="Shape 63">
            <a:extLst>
              <a:ext uri="{FF2B5EF4-FFF2-40B4-BE49-F238E27FC236}">
                <a16:creationId xmlns:a16="http://schemas.microsoft.com/office/drawing/2014/main" id="{2E26B4B9-8BFB-428E-AF36-CFC07107FAA7}"/>
              </a:ext>
            </a:extLst>
          </p:cNvPr>
          <p:cNvSpPr/>
          <p:nvPr/>
        </p:nvSpPr>
        <p:spPr>
          <a:xfrm>
            <a:off x="957214" y="1126616"/>
            <a:ext cx="7208092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500" b="1" dirty="0" err="1">
                <a:solidFill>
                  <a:srgbClr val="000000"/>
                </a:solidFill>
                <a:latin typeface="+mj-lt"/>
              </a:rPr>
              <a:t>Aim</a:t>
            </a:r>
            <a:r>
              <a:rPr lang="it-IT" sz="1500" b="1" dirty="0">
                <a:solidFill>
                  <a:srgbClr val="000000"/>
                </a:solidFill>
                <a:latin typeface="+mj-lt"/>
              </a:rPr>
              <a:t>: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improved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precision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in the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estimation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of an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unknown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physical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quantity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by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adopting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quantum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resources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Shape 63">
            <a:extLst>
              <a:ext uri="{FF2B5EF4-FFF2-40B4-BE49-F238E27FC236}">
                <a16:creationId xmlns:a16="http://schemas.microsoft.com/office/drawing/2014/main" id="{701AACBF-2C07-464A-8AF4-842091EEB9C3}"/>
              </a:ext>
            </a:extLst>
          </p:cNvPr>
          <p:cNvSpPr/>
          <p:nvPr/>
        </p:nvSpPr>
        <p:spPr>
          <a:xfrm>
            <a:off x="971601" y="1864697"/>
            <a:ext cx="2304256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Optical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phase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estimation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: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Shape 63">
            <a:extLst>
              <a:ext uri="{FF2B5EF4-FFF2-40B4-BE49-F238E27FC236}">
                <a16:creationId xmlns:a16="http://schemas.microsoft.com/office/drawing/2014/main" id="{A736D6F6-F0A9-4BF2-ACA1-0391D83F28B0}"/>
              </a:ext>
            </a:extLst>
          </p:cNvPr>
          <p:cNvSpPr/>
          <p:nvPr/>
        </p:nvSpPr>
        <p:spPr>
          <a:xfrm>
            <a:off x="5790650" y="2636912"/>
            <a:ext cx="3222382" cy="3072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u="sng" dirty="0">
                <a:solidFill>
                  <a:srgbClr val="000000"/>
                </a:solidFill>
                <a:latin typeface="+mj-lt"/>
              </a:rPr>
              <a:t>Applications:</a:t>
            </a:r>
          </a:p>
          <a:p>
            <a:pPr lvl="0" algn="l">
              <a:defRPr sz="1800"/>
            </a:pPr>
            <a:endParaRPr lang="it-IT" sz="1500" u="sng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endParaRPr lang="it-IT" sz="1500" u="sng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endParaRPr lang="it-IT" sz="1500" u="sng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-)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Gravitational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wave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detection</a:t>
            </a: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-)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Imaging</a:t>
            </a: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-) Quantum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communications</a:t>
            </a:r>
            <a:endParaRPr lang="it-IT" sz="1500" dirty="0">
              <a:solidFill>
                <a:srgbClr val="000000"/>
              </a:solidFill>
              <a:latin typeface="+mj-lt"/>
            </a:endParaRPr>
          </a:p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-)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Biological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systems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measurements</a:t>
            </a:r>
            <a:endParaRPr lang="it-IT" sz="1500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hape 63">
                <a:extLst>
                  <a:ext uri="{FF2B5EF4-FFF2-40B4-BE49-F238E27FC236}">
                    <a16:creationId xmlns:a16="http://schemas.microsoft.com/office/drawing/2014/main" id="{FBEB9EBB-A75C-4E05-800E-A4B65E1E3B3A}"/>
                  </a:ext>
                </a:extLst>
              </p:cNvPr>
              <p:cNvSpPr/>
              <p:nvPr/>
            </p:nvSpPr>
            <p:spPr>
              <a:xfrm>
                <a:off x="5520348" y="1651883"/>
                <a:ext cx="2724060" cy="7646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anchor="ctr">
                <a:spAutoFit/>
              </a:bodyPr>
              <a:lstStyle>
                <a:lvl1pPr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lvl="0" algn="l">
                  <a:defRPr sz="1800"/>
                </a:pPr>
                <a:r>
                  <a:rPr lang="en-US" sz="1500" dirty="0">
                    <a:solidFill>
                      <a:srgbClr val="000000"/>
                    </a:solidFill>
                    <a:latin typeface="+mj-lt"/>
                  </a:rPr>
                  <a:t>Unknown </a:t>
                </a:r>
                <a:r>
                  <a:rPr lang="en-US" sz="1500" dirty="0" err="1">
                    <a:solidFill>
                      <a:srgbClr val="000000"/>
                    </a:solidFill>
                    <a:latin typeface="+mj-lt"/>
                  </a:rPr>
                  <a:t>parameter</a:t>
                </a:r>
                <a:r>
                  <a:rPr lang="en-US" sz="15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500" dirty="0">
                    <a:solidFill>
                      <a:srgbClr val="000000"/>
                    </a:solidFill>
                    <a:latin typeface="+mj-lt"/>
                  </a:rPr>
                  <a:t> phase </a:t>
                </a:r>
                <a:r>
                  <a:rPr lang="en-US" sz="1500" dirty="0" err="1">
                    <a:solidFill>
                      <a:srgbClr val="000000"/>
                    </a:solidFill>
                    <a:latin typeface="+mj-lt"/>
                  </a:rPr>
                  <a:t>difference</a:t>
                </a:r>
                <a:r>
                  <a:rPr lang="en-US" sz="15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500" dirty="0" err="1">
                    <a:solidFill>
                      <a:srgbClr val="000000"/>
                    </a:solidFill>
                    <a:latin typeface="+mj-lt"/>
                  </a:rPr>
                  <a:t>between</a:t>
                </a:r>
                <a:r>
                  <a:rPr lang="en-US" sz="15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500" dirty="0" err="1">
                    <a:solidFill>
                      <a:srgbClr val="000000"/>
                    </a:solidFill>
                    <a:latin typeface="+mj-lt"/>
                  </a:rPr>
                  <a:t>interferometer</a:t>
                </a:r>
                <a:r>
                  <a:rPr lang="en-US" sz="15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500" dirty="0" err="1">
                    <a:solidFill>
                      <a:srgbClr val="000000"/>
                    </a:solidFill>
                    <a:latin typeface="+mj-lt"/>
                  </a:rPr>
                  <a:t>arms</a:t>
                </a:r>
                <a:endParaRPr lang="en-US" sz="15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Shape 63">
                <a:extLst>
                  <a:ext uri="{FF2B5EF4-FFF2-40B4-BE49-F238E27FC236}">
                    <a16:creationId xmlns:a16="http://schemas.microsoft.com/office/drawing/2014/main" id="{FBEB9EBB-A75C-4E05-800E-A4B65E1E3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48" y="1651883"/>
                <a:ext cx="2724060" cy="764633"/>
              </a:xfrm>
              <a:prstGeom prst="rect">
                <a:avLst/>
              </a:prstGeom>
              <a:blipFill>
                <a:blip r:embed="rId3"/>
                <a:stretch>
                  <a:fillRect l="-3139" t="-2400" b="-96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C27AE5B4-18C8-4F0F-A724-72E69E05D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" y="2492896"/>
            <a:ext cx="5519503" cy="3104721"/>
          </a:xfrm>
          <a:prstGeom prst="rect">
            <a:avLst/>
          </a:prstGeom>
        </p:spPr>
      </p:pic>
      <p:sp>
        <p:nvSpPr>
          <p:cNvPr id="15" name="Shape 161">
            <a:extLst>
              <a:ext uri="{FF2B5EF4-FFF2-40B4-BE49-F238E27FC236}">
                <a16:creationId xmlns:a16="http://schemas.microsoft.com/office/drawing/2014/main" id="{6F558EC6-1164-40A5-A5AC-8386ED14FE03}"/>
              </a:ext>
            </a:extLst>
          </p:cNvPr>
          <p:cNvSpPr/>
          <p:nvPr/>
        </p:nvSpPr>
        <p:spPr>
          <a:xfrm rot="16200000">
            <a:off x="4244156" y="1109055"/>
            <a:ext cx="258233" cy="1874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66">
              <a:latin typeface="Cambria" panose="020405030504060302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E7B96E6-0295-41F5-B4D4-71F4B65E3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75" y="3003128"/>
            <a:ext cx="2065947" cy="1405148"/>
          </a:xfrm>
          <a:prstGeom prst="rect">
            <a:avLst/>
          </a:prstGeom>
        </p:spPr>
      </p:pic>
      <p:sp>
        <p:nvSpPr>
          <p:cNvPr id="17" name="M. Reck et al., Phys. Rev. Lett. 73, 58 (1994), M. Zukowski et al., Phys. Rev. A 55, 2561 (1997) T. Meany et al., Opt. Expr. 20, 26895 (2012), N. Spagnolo et al., Nat. Commun. 4, 1606 (2013)">
            <a:extLst>
              <a:ext uri="{FF2B5EF4-FFF2-40B4-BE49-F238E27FC236}">
                <a16:creationId xmlns:a16="http://schemas.microsoft.com/office/drawing/2014/main" id="{C60C9C8E-01DF-40DC-8334-5451678CB98D}"/>
              </a:ext>
            </a:extLst>
          </p:cNvPr>
          <p:cNvSpPr txBox="1"/>
          <p:nvPr/>
        </p:nvSpPr>
        <p:spPr>
          <a:xfrm>
            <a:off x="162740" y="5706353"/>
            <a:ext cx="7289580" cy="2260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marL="40639" marR="40639" algn="l" defTabSz="457200">
              <a:buClr>
                <a:srgbClr val="FFFFFF"/>
              </a:buClr>
              <a:buFont typeface="Corbel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524500" algn="l"/>
              </a:tabLst>
              <a:defRPr sz="18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lang="it-IT" sz="1000" dirty="0">
                <a:solidFill>
                  <a:srgbClr val="000000"/>
                </a:solidFill>
                <a:latin typeface="+mj-lt"/>
              </a:rPr>
              <a:t>E. Polino, M. Valeri, N. Spagnolo, F. Sciarrino, AVS Quantum Science </a:t>
            </a:r>
            <a:r>
              <a:rPr lang="it-IT" sz="1000" b="1" dirty="0">
                <a:solidFill>
                  <a:srgbClr val="000000"/>
                </a:solidFill>
                <a:latin typeface="+mj-lt"/>
              </a:rPr>
              <a:t>2</a:t>
            </a:r>
            <a:r>
              <a:rPr lang="it-IT" sz="1000" dirty="0">
                <a:solidFill>
                  <a:srgbClr val="000000"/>
                </a:solidFill>
                <a:latin typeface="+mj-lt"/>
              </a:rPr>
              <a:t>, 024703 (2020)</a:t>
            </a:r>
            <a:endParaRPr sz="1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Segnaposto data 4">
            <a:extLst>
              <a:ext uri="{FF2B5EF4-FFF2-40B4-BE49-F238E27FC236}">
                <a16:creationId xmlns:a16="http://schemas.microsoft.com/office/drawing/2014/main" id="{2E38957B-E45F-4463-8C36-77BA214EADB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/>
              <a:t>Quantum </a:t>
            </a:r>
            <a:r>
              <a:rPr lang="it-IT" altLang="it-IT" dirty="0" err="1"/>
              <a:t>metrology</a:t>
            </a:r>
            <a:endParaRPr lang="it-IT" altLang="it-IT" dirty="0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18" name="Shape 63">
            <a:extLst>
              <a:ext uri="{FF2B5EF4-FFF2-40B4-BE49-F238E27FC236}">
                <a16:creationId xmlns:a16="http://schemas.microsoft.com/office/drawing/2014/main" id="{AD764F37-A6BD-43DC-85B8-5F6118388F31}"/>
              </a:ext>
            </a:extLst>
          </p:cNvPr>
          <p:cNvSpPr/>
          <p:nvPr/>
        </p:nvSpPr>
        <p:spPr>
          <a:xfrm>
            <a:off x="1485450" y="950403"/>
            <a:ext cx="604991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600" b="1" dirty="0">
                <a:solidFill>
                  <a:srgbClr val="000000"/>
                </a:solidFill>
                <a:latin typeface="+mj-lt"/>
              </a:rPr>
              <a:t>General quantum framework for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estimation</a:t>
            </a:r>
            <a:r>
              <a:rPr lang="it-IT" sz="1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problems</a:t>
            </a:r>
            <a:endParaRPr sz="1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28BC4C7-208F-4137-AC7F-A2B415EC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4" y="1316316"/>
            <a:ext cx="6829115" cy="2454112"/>
          </a:xfrm>
          <a:prstGeom prst="rect">
            <a:avLst/>
          </a:prstGeom>
        </p:spPr>
      </p:pic>
      <p:sp>
        <p:nvSpPr>
          <p:cNvPr id="20" name="Shape 63">
            <a:extLst>
              <a:ext uri="{FF2B5EF4-FFF2-40B4-BE49-F238E27FC236}">
                <a16:creationId xmlns:a16="http://schemas.microsoft.com/office/drawing/2014/main" id="{BC4E31AD-A6FC-472D-92EE-D2A3310E095A}"/>
              </a:ext>
            </a:extLst>
          </p:cNvPr>
          <p:cNvSpPr/>
          <p:nvPr/>
        </p:nvSpPr>
        <p:spPr>
          <a:xfrm>
            <a:off x="2313028" y="4220984"/>
            <a:ext cx="4394763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u="sng" dirty="0">
                <a:solidFill>
                  <a:srgbClr val="000000"/>
                </a:solidFill>
                <a:latin typeface="+mj-lt"/>
              </a:rPr>
              <a:t>Ultimate </a:t>
            </a:r>
            <a:r>
              <a:rPr lang="it-IT" sz="1500" u="sng" dirty="0" err="1">
                <a:solidFill>
                  <a:srgbClr val="000000"/>
                </a:solidFill>
                <a:latin typeface="+mj-lt"/>
              </a:rPr>
              <a:t>limits</a:t>
            </a:r>
            <a:r>
              <a:rPr lang="it-IT" sz="1500" u="sng" dirty="0">
                <a:solidFill>
                  <a:srgbClr val="000000"/>
                </a:solidFill>
                <a:latin typeface="+mj-lt"/>
              </a:rPr>
              <a:t> for </a:t>
            </a:r>
            <a:r>
              <a:rPr lang="it-IT" sz="1500" u="sng" dirty="0" err="1">
                <a:solidFill>
                  <a:srgbClr val="000000"/>
                </a:solidFill>
                <a:latin typeface="+mj-lt"/>
              </a:rPr>
              <a:t>optical</a:t>
            </a:r>
            <a:r>
              <a:rPr lang="it-IT" sz="1500" u="sng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u="sng" dirty="0" err="1">
                <a:solidFill>
                  <a:srgbClr val="000000"/>
                </a:solidFill>
                <a:latin typeface="+mj-lt"/>
              </a:rPr>
              <a:t>phase</a:t>
            </a:r>
            <a:r>
              <a:rPr lang="it-IT" sz="1500" u="sng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u="sng" dirty="0" err="1">
                <a:solidFill>
                  <a:srgbClr val="000000"/>
                </a:solidFill>
                <a:latin typeface="+mj-lt"/>
              </a:rPr>
              <a:t>estimation</a:t>
            </a:r>
            <a:endParaRPr sz="1500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Shape 63">
            <a:extLst>
              <a:ext uri="{FF2B5EF4-FFF2-40B4-BE49-F238E27FC236}">
                <a16:creationId xmlns:a16="http://schemas.microsoft.com/office/drawing/2014/main" id="{80C2E0D0-8F6F-4522-9F09-69C15BF2661E}"/>
              </a:ext>
            </a:extLst>
          </p:cNvPr>
          <p:cNvSpPr/>
          <p:nvPr/>
        </p:nvSpPr>
        <p:spPr>
          <a:xfrm>
            <a:off x="2680287" y="4757615"/>
            <a:ext cx="6118003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Standard quantum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limit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(SQL),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achievable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with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classical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resources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Shape 161">
            <a:extLst>
              <a:ext uri="{FF2B5EF4-FFF2-40B4-BE49-F238E27FC236}">
                <a16:creationId xmlns:a16="http://schemas.microsoft.com/office/drawing/2014/main" id="{C6FB8DEF-A2A2-4CDE-8284-F1F07671BA02}"/>
              </a:ext>
            </a:extLst>
          </p:cNvPr>
          <p:cNvSpPr/>
          <p:nvPr/>
        </p:nvSpPr>
        <p:spPr>
          <a:xfrm rot="16200000">
            <a:off x="2128856" y="4500216"/>
            <a:ext cx="254246" cy="771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66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BB3FDD-41F2-4DF1-8556-AEEC0F8CECBE}"/>
                  </a:ext>
                </a:extLst>
              </p:cNvPr>
              <p:cNvSpPr txBox="1"/>
              <p:nvPr/>
            </p:nvSpPr>
            <p:spPr>
              <a:xfrm>
                <a:off x="768479" y="4617186"/>
                <a:ext cx="923201" cy="476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5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l-GR" sz="15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l-GR" sz="15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l-GR" sz="15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l-GR" sz="15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it-IT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15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BB3FDD-41F2-4DF1-8556-AEEC0F8CE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79" y="4617186"/>
                <a:ext cx="923201" cy="476862"/>
              </a:xfrm>
              <a:prstGeom prst="rect">
                <a:avLst/>
              </a:prstGeom>
              <a:blipFill>
                <a:blip r:embed="rId4"/>
                <a:stretch>
                  <a:fillRect l="-6579" r="-2632" b="-75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22FAF4B-691F-44A6-AF3E-277846D27EFE}"/>
                  </a:ext>
                </a:extLst>
              </p:cNvPr>
              <p:cNvSpPr txBox="1"/>
              <p:nvPr/>
            </p:nvSpPr>
            <p:spPr>
              <a:xfrm>
                <a:off x="755058" y="5285052"/>
                <a:ext cx="928844" cy="476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5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l-GR" sz="15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l-GR" sz="15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ad>
                            <m:radPr>
                              <m:degHide m:val="on"/>
                              <m:ctrlPr>
                                <a:rPr lang="el-GR" sz="15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15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22FAF4B-691F-44A6-AF3E-277846D27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58" y="5285052"/>
                <a:ext cx="928844" cy="476862"/>
              </a:xfrm>
              <a:prstGeom prst="rect">
                <a:avLst/>
              </a:prstGeom>
              <a:blipFill>
                <a:blip r:embed="rId5"/>
                <a:stretch>
                  <a:fillRect l="-6579" t="-1282" r="-3289" b="-10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hape 63">
            <a:extLst>
              <a:ext uri="{FF2B5EF4-FFF2-40B4-BE49-F238E27FC236}">
                <a16:creationId xmlns:a16="http://schemas.microsoft.com/office/drawing/2014/main" id="{8CA545B8-0CA1-47E5-8F22-1B805008F4A3}"/>
              </a:ext>
            </a:extLst>
          </p:cNvPr>
          <p:cNvSpPr/>
          <p:nvPr/>
        </p:nvSpPr>
        <p:spPr>
          <a:xfrm>
            <a:off x="2680287" y="5271464"/>
            <a:ext cx="5485019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Heisenberg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limit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(HL),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achievable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with quantum resources (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entangled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states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squeezed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states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)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Shape 63">
            <a:extLst>
              <a:ext uri="{FF2B5EF4-FFF2-40B4-BE49-F238E27FC236}">
                <a16:creationId xmlns:a16="http://schemas.microsoft.com/office/drawing/2014/main" id="{12B910BE-BB16-4940-9915-4B672BEDB512}"/>
              </a:ext>
            </a:extLst>
          </p:cNvPr>
          <p:cNvSpPr/>
          <p:nvPr/>
        </p:nvSpPr>
        <p:spPr>
          <a:xfrm>
            <a:off x="2301651" y="3772361"/>
            <a:ext cx="4540698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 err="1">
                <a:solidFill>
                  <a:srgbClr val="000000"/>
                </a:solidFill>
                <a:latin typeface="+mj-lt"/>
              </a:rPr>
              <a:t>Key</a:t>
            </a:r>
            <a:r>
              <a:rPr lang="it-IT" sz="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</a:rPr>
              <a:t>element</a:t>
            </a:r>
            <a:r>
              <a:rPr lang="it-IT" sz="1500" b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preparation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of the probe state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CB5CBC28-D6B3-42A8-9868-6A8B7C1160AC}"/>
              </a:ext>
            </a:extLst>
          </p:cNvPr>
          <p:cNvSpPr/>
          <p:nvPr/>
        </p:nvSpPr>
        <p:spPr>
          <a:xfrm>
            <a:off x="1059543" y="1316316"/>
            <a:ext cx="2156097" cy="2200635"/>
          </a:xfrm>
          <a:prstGeom prst="rect">
            <a:avLst/>
          </a:prstGeom>
          <a:solidFill>
            <a:srgbClr val="84082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Shape 161">
            <a:extLst>
              <a:ext uri="{FF2B5EF4-FFF2-40B4-BE49-F238E27FC236}">
                <a16:creationId xmlns:a16="http://schemas.microsoft.com/office/drawing/2014/main" id="{60031896-67CB-4E23-982C-37331CC11551}"/>
              </a:ext>
            </a:extLst>
          </p:cNvPr>
          <p:cNvSpPr/>
          <p:nvPr/>
        </p:nvSpPr>
        <p:spPr>
          <a:xfrm rot="16200000">
            <a:off x="2127200" y="5186510"/>
            <a:ext cx="254246" cy="771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66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Segnaposto data 4">
            <a:extLst>
              <a:ext uri="{FF2B5EF4-FFF2-40B4-BE49-F238E27FC236}">
                <a16:creationId xmlns:a16="http://schemas.microsoft.com/office/drawing/2014/main" id="{2405CD4F-FAD1-4258-9B32-AA67890210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</p:spTree>
    <p:extLst>
      <p:ext uri="{BB962C8B-B14F-4D97-AF65-F5344CB8AC3E}">
        <p14:creationId xmlns:p14="http://schemas.microsoft.com/office/powerpoint/2010/main" val="2268069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/>
              <a:t>Optical </a:t>
            </a:r>
            <a:r>
              <a:rPr lang="it-IT" altLang="it-IT" dirty="0" err="1"/>
              <a:t>phase</a:t>
            </a:r>
            <a:r>
              <a:rPr lang="it-IT" altLang="it-IT" dirty="0"/>
              <a:t> </a:t>
            </a:r>
            <a:r>
              <a:rPr lang="it-IT" altLang="it-IT" dirty="0" err="1"/>
              <a:t>estimation</a:t>
            </a:r>
            <a:r>
              <a:rPr lang="it-IT" altLang="it-IT" dirty="0"/>
              <a:t> and quantum </a:t>
            </a:r>
            <a:r>
              <a:rPr lang="it-IT" altLang="it-IT" dirty="0" err="1"/>
              <a:t>approach</a:t>
            </a:r>
            <a:endParaRPr lang="it-IT" altLang="it-IT" dirty="0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23" name="Shape 63">
            <a:extLst>
              <a:ext uri="{FF2B5EF4-FFF2-40B4-BE49-F238E27FC236}">
                <a16:creationId xmlns:a16="http://schemas.microsoft.com/office/drawing/2014/main" id="{61BF74B0-E635-4824-8412-8D3616A9BE65}"/>
              </a:ext>
            </a:extLst>
          </p:cNvPr>
          <p:cNvSpPr/>
          <p:nvPr/>
        </p:nvSpPr>
        <p:spPr>
          <a:xfrm>
            <a:off x="576024" y="1145455"/>
            <a:ext cx="291588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Maximally</a:t>
            </a:r>
            <a:r>
              <a:rPr lang="it-IT" sz="1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entangled</a:t>
            </a:r>
            <a:r>
              <a:rPr lang="it-IT" sz="1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states</a:t>
            </a:r>
            <a:endParaRPr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Segnaposto data 4">
            <a:extLst>
              <a:ext uri="{FF2B5EF4-FFF2-40B4-BE49-F238E27FC236}">
                <a16:creationId xmlns:a16="http://schemas.microsoft.com/office/drawing/2014/main" id="{FEAE8F51-FC23-4FC0-8B36-FBE2BB70F2A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93D14C-BAEE-4612-B8E8-59324BC8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63" y="3884978"/>
            <a:ext cx="2838478" cy="17403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8E034CF-A236-4D8A-8DEE-CDF8278AB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9" y="1953057"/>
            <a:ext cx="2737677" cy="1539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833C81D-8207-495B-9337-9B8DAC68AE7A}"/>
                  </a:ext>
                </a:extLst>
              </p:cNvPr>
              <p:cNvSpPr txBox="1"/>
              <p:nvPr/>
            </p:nvSpPr>
            <p:spPr>
              <a:xfrm>
                <a:off x="1115616" y="1484784"/>
                <a:ext cx="2395528" cy="444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833C81D-8207-495B-9337-9B8DAC68A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484784"/>
                <a:ext cx="2395528" cy="444994"/>
              </a:xfrm>
              <a:prstGeom prst="rect">
                <a:avLst/>
              </a:prstGeom>
              <a:blipFill>
                <a:blip r:embed="rId5"/>
                <a:stretch>
                  <a:fillRect l="-4326" t="-56164" r="-14249" b="-945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arrotondato">
            <a:extLst>
              <a:ext uri="{FF2B5EF4-FFF2-40B4-BE49-F238E27FC236}">
                <a16:creationId xmlns:a16="http://schemas.microsoft.com/office/drawing/2014/main" id="{33AE1BEB-EDE6-499A-83EB-BDF1FE7A88F0}"/>
              </a:ext>
            </a:extLst>
          </p:cNvPr>
          <p:cNvSpPr/>
          <p:nvPr/>
        </p:nvSpPr>
        <p:spPr>
          <a:xfrm>
            <a:off x="2613621" y="1549972"/>
            <a:ext cx="374203" cy="366860"/>
          </a:xfrm>
          <a:prstGeom prst="roundRect">
            <a:avLst>
              <a:gd name="adj" fmla="val 31250"/>
            </a:avLst>
          </a:prstGeom>
          <a:solidFill>
            <a:srgbClr val="FF4013">
              <a:alpha val="20000"/>
            </a:srgbClr>
          </a:solidFill>
          <a:ln w="25400">
            <a:solidFill>
              <a:srgbClr val="000000">
                <a:alpha val="20000"/>
              </a:srgbClr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401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endParaRPr sz="150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Shape 63">
            <a:extLst>
              <a:ext uri="{FF2B5EF4-FFF2-40B4-BE49-F238E27FC236}">
                <a16:creationId xmlns:a16="http://schemas.microsoft.com/office/drawing/2014/main" id="{2C9DEAE3-955C-43D6-8386-C4F0035F0DFE}"/>
              </a:ext>
            </a:extLst>
          </p:cNvPr>
          <p:cNvSpPr/>
          <p:nvPr/>
        </p:nvSpPr>
        <p:spPr>
          <a:xfrm>
            <a:off x="427144" y="5650723"/>
            <a:ext cx="356057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First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unconditional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violation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of the standard quantum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limit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:</a:t>
            </a:r>
          </a:p>
          <a:p>
            <a:pPr lvl="0" algn="l">
              <a:defRPr sz="1800"/>
            </a:pP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S.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Slussarenko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, et al., Nature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Photonics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0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11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, 700-703 (2017)</a:t>
            </a:r>
          </a:p>
        </p:txBody>
      </p:sp>
      <p:sp>
        <p:nvSpPr>
          <p:cNvPr id="14" name="Shape 63">
            <a:extLst>
              <a:ext uri="{FF2B5EF4-FFF2-40B4-BE49-F238E27FC236}">
                <a16:creationId xmlns:a16="http://schemas.microsoft.com/office/drawing/2014/main" id="{8CA404BC-DA57-49E6-978F-EE980F936F80}"/>
              </a:ext>
            </a:extLst>
          </p:cNvPr>
          <p:cNvSpPr/>
          <p:nvPr/>
        </p:nvSpPr>
        <p:spPr>
          <a:xfrm>
            <a:off x="5652090" y="1140051"/>
            <a:ext cx="291588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Squeezed</a:t>
            </a:r>
            <a:r>
              <a:rPr lang="it-IT" sz="1600" b="1" dirty="0">
                <a:solidFill>
                  <a:srgbClr val="000000"/>
                </a:solidFill>
                <a:latin typeface="+mj-lt"/>
              </a:rPr>
              <a:t> light</a:t>
            </a:r>
            <a:endParaRPr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Shape 161">
            <a:extLst>
              <a:ext uri="{FF2B5EF4-FFF2-40B4-BE49-F238E27FC236}">
                <a16:creationId xmlns:a16="http://schemas.microsoft.com/office/drawing/2014/main" id="{A91C2510-87A7-4C23-833E-32D8A941575F}"/>
              </a:ext>
            </a:extLst>
          </p:cNvPr>
          <p:cNvSpPr/>
          <p:nvPr/>
        </p:nvSpPr>
        <p:spPr>
          <a:xfrm rot="12539540">
            <a:off x="2053983" y="1927750"/>
            <a:ext cx="195839" cy="666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66">
              <a:latin typeface="Cambria" panose="02040503050406030204" pitchFamily="18" charset="0"/>
            </a:endParaRPr>
          </a:p>
        </p:txBody>
      </p:sp>
      <p:sp>
        <p:nvSpPr>
          <p:cNvPr id="16" name="Shape 63">
            <a:extLst>
              <a:ext uri="{FF2B5EF4-FFF2-40B4-BE49-F238E27FC236}">
                <a16:creationId xmlns:a16="http://schemas.microsoft.com/office/drawing/2014/main" id="{629A127C-3C6E-44AD-9CC1-1F4A50AD6439}"/>
              </a:ext>
            </a:extLst>
          </p:cNvPr>
          <p:cNvSpPr/>
          <p:nvPr/>
        </p:nvSpPr>
        <p:spPr>
          <a:xfrm>
            <a:off x="5327445" y="5647194"/>
            <a:ext cx="3130755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Recent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review:</a:t>
            </a:r>
          </a:p>
          <a:p>
            <a:pPr lvl="0" algn="l">
              <a:defRPr sz="1800"/>
            </a:pP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L. Barsotti, et al., Rep.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Prog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. </a:t>
            </a:r>
            <a:r>
              <a:rPr lang="it-IT" sz="10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. </a:t>
            </a:r>
            <a:r>
              <a:rPr lang="it-IT" sz="10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82</a:t>
            </a:r>
            <a:r>
              <a:rPr lang="it-IT" sz="1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, 016905 (2019)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A170A5-7A2D-48FD-BB71-49035E403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109" y="3958070"/>
            <a:ext cx="4003425" cy="16891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FADA3D4-5502-481A-9F2E-CFF164B14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57" y="1878111"/>
            <a:ext cx="2000428" cy="168983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2EEF199-AFA8-479D-A9D5-5F94813DC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8694" y="1798161"/>
            <a:ext cx="1432384" cy="1794596"/>
          </a:xfrm>
          <a:prstGeom prst="rect">
            <a:avLst/>
          </a:prstGeom>
        </p:spPr>
      </p:pic>
      <p:sp>
        <p:nvSpPr>
          <p:cNvPr id="27" name="Shape 63">
            <a:extLst>
              <a:ext uri="{FF2B5EF4-FFF2-40B4-BE49-F238E27FC236}">
                <a16:creationId xmlns:a16="http://schemas.microsoft.com/office/drawing/2014/main" id="{653C5B6C-6F64-4E9F-A8EE-D691AE06A271}"/>
              </a:ext>
            </a:extLst>
          </p:cNvPr>
          <p:cNvSpPr/>
          <p:nvPr/>
        </p:nvSpPr>
        <p:spPr>
          <a:xfrm>
            <a:off x="4897629" y="1444823"/>
            <a:ext cx="356057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</a:rPr>
              <a:t>Reduced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noise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in one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phase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quadrature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Shape 63">
            <a:extLst>
              <a:ext uri="{FF2B5EF4-FFF2-40B4-BE49-F238E27FC236}">
                <a16:creationId xmlns:a16="http://schemas.microsoft.com/office/drawing/2014/main" id="{DB2549EE-5007-4DFB-8C34-2DDD51227079}"/>
              </a:ext>
            </a:extLst>
          </p:cNvPr>
          <p:cNvSpPr/>
          <p:nvPr/>
        </p:nvSpPr>
        <p:spPr>
          <a:xfrm>
            <a:off x="6156176" y="3643128"/>
            <a:ext cx="284781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</a:rPr>
              <a:t>Application for GW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detection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Shape 161">
            <a:extLst>
              <a:ext uri="{FF2B5EF4-FFF2-40B4-BE49-F238E27FC236}">
                <a16:creationId xmlns:a16="http://schemas.microsoft.com/office/drawing/2014/main" id="{7CC22DA4-6564-46C2-AF47-8821F31D7001}"/>
              </a:ext>
            </a:extLst>
          </p:cNvPr>
          <p:cNvSpPr/>
          <p:nvPr/>
        </p:nvSpPr>
        <p:spPr>
          <a:xfrm rot="16200000">
            <a:off x="6435147" y="2203026"/>
            <a:ext cx="195839" cy="666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66">
              <a:latin typeface="Cambria" panose="02040503050406030204" pitchFamily="18" charset="0"/>
            </a:endParaRPr>
          </a:p>
        </p:txBody>
      </p:sp>
      <p:sp>
        <p:nvSpPr>
          <p:cNvPr id="30" name="Shape 63">
            <a:extLst>
              <a:ext uri="{FF2B5EF4-FFF2-40B4-BE49-F238E27FC236}">
                <a16:creationId xmlns:a16="http://schemas.microsoft.com/office/drawing/2014/main" id="{F4358DA6-3A47-4E86-94B1-5B632FB68C97}"/>
              </a:ext>
            </a:extLst>
          </p:cNvPr>
          <p:cNvSpPr/>
          <p:nvPr/>
        </p:nvSpPr>
        <p:spPr>
          <a:xfrm>
            <a:off x="683375" y="3645024"/>
            <a:ext cx="3260009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</a:rPr>
              <a:t>Higher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sensitivity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than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</a:rPr>
              <a:t>classical</a:t>
            </a:r>
            <a:r>
              <a:rPr lang="it-IT" sz="1500" dirty="0">
                <a:solidFill>
                  <a:srgbClr val="000000"/>
                </a:solidFill>
                <a:latin typeface="+mj-lt"/>
              </a:rPr>
              <a:t> light</a:t>
            </a:r>
            <a:endParaRPr sz="15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722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/>
              <a:t>Quantum </a:t>
            </a:r>
            <a:r>
              <a:rPr lang="it-IT" altLang="it-IT" dirty="0" err="1"/>
              <a:t>estimation</a:t>
            </a:r>
            <a:r>
              <a:rPr lang="it-IT" altLang="it-IT" dirty="0"/>
              <a:t>: open </a:t>
            </a:r>
            <a:r>
              <a:rPr lang="it-IT" altLang="it-IT" dirty="0" err="1"/>
              <a:t>issues</a:t>
            </a:r>
            <a:endParaRPr lang="it-IT" altLang="it-IT" dirty="0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F5024676-4A1C-4CD1-91B8-11E954D43B0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A953D3D-E44F-4B7B-A2E3-0559B8E9075E}"/>
              </a:ext>
            </a:extLst>
          </p:cNvPr>
          <p:cNvSpPr/>
          <p:nvPr/>
        </p:nvSpPr>
        <p:spPr>
          <a:xfrm>
            <a:off x="124268" y="2717917"/>
            <a:ext cx="4096214" cy="794805"/>
          </a:xfrm>
          <a:prstGeom prst="roundRect">
            <a:avLst>
              <a:gd name="adj" fmla="val 8990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rgbClr val="83082C"/>
                </a:gs>
                <a:gs pos="48000">
                  <a:srgbClr val="FF0000"/>
                </a:gs>
                <a:gs pos="100000">
                  <a:srgbClr val="83082C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2CE7562-0219-42BD-9B34-14AABC447389}"/>
              </a:ext>
            </a:extLst>
          </p:cNvPr>
          <p:cNvSpPr/>
          <p:nvPr/>
        </p:nvSpPr>
        <p:spPr>
          <a:xfrm>
            <a:off x="124268" y="1582596"/>
            <a:ext cx="4096214" cy="794805"/>
          </a:xfrm>
          <a:prstGeom prst="roundRect">
            <a:avLst>
              <a:gd name="adj" fmla="val 8990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rgbClr val="83082C"/>
                </a:gs>
                <a:gs pos="48000">
                  <a:srgbClr val="FF0000"/>
                </a:gs>
                <a:gs pos="100000">
                  <a:srgbClr val="83082C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40A7A64-2A35-4FA6-B9B3-B7F3C262846A}"/>
              </a:ext>
            </a:extLst>
          </p:cNvPr>
          <p:cNvSpPr/>
          <p:nvPr/>
        </p:nvSpPr>
        <p:spPr>
          <a:xfrm>
            <a:off x="4444189" y="1384750"/>
            <a:ext cx="4519880" cy="2394283"/>
          </a:xfrm>
          <a:prstGeom prst="roundRect">
            <a:avLst>
              <a:gd name="adj" fmla="val 8990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rgbClr val="83082C"/>
                </a:gs>
                <a:gs pos="48000">
                  <a:srgbClr val="FF0000"/>
                </a:gs>
                <a:gs pos="100000">
                  <a:srgbClr val="83082C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3C4F31C-5E8F-47CD-8AD9-2865959B5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50" t="-2" b="48462"/>
          <a:stretch/>
        </p:blipFill>
        <p:spPr>
          <a:xfrm>
            <a:off x="6426057" y="1536829"/>
            <a:ext cx="2314305" cy="2099562"/>
          </a:xfrm>
          <a:prstGeom prst="rect">
            <a:avLst/>
          </a:prstGeom>
        </p:spPr>
      </p:pic>
      <p:sp>
        <p:nvSpPr>
          <p:cNvPr id="12" name="Shape 63">
            <a:extLst>
              <a:ext uri="{FF2B5EF4-FFF2-40B4-BE49-F238E27FC236}">
                <a16:creationId xmlns:a16="http://schemas.microsoft.com/office/drawing/2014/main" id="{36B09054-DF7D-42E6-9095-90CB845CCD8B}"/>
              </a:ext>
            </a:extLst>
          </p:cNvPr>
          <p:cNvSpPr/>
          <p:nvPr/>
        </p:nvSpPr>
        <p:spPr>
          <a:xfrm>
            <a:off x="819714" y="1715458"/>
            <a:ext cx="3520966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Can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we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improve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convergence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rate to SQL or HL with limited data?</a:t>
            </a:r>
            <a:endParaRPr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Shape 161">
            <a:extLst>
              <a:ext uri="{FF2B5EF4-FFF2-40B4-BE49-F238E27FC236}">
                <a16:creationId xmlns:a16="http://schemas.microsoft.com/office/drawing/2014/main" id="{3431A4B1-4507-4523-943E-82D2CDA50954}"/>
              </a:ext>
            </a:extLst>
          </p:cNvPr>
          <p:cNvSpPr/>
          <p:nvPr/>
        </p:nvSpPr>
        <p:spPr>
          <a:xfrm rot="16200000">
            <a:off x="382916" y="1729572"/>
            <a:ext cx="204209" cy="50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4" name="Shape 63">
            <a:extLst>
              <a:ext uri="{FF2B5EF4-FFF2-40B4-BE49-F238E27FC236}">
                <a16:creationId xmlns:a16="http://schemas.microsoft.com/office/drawing/2014/main" id="{2CD95CBB-AC1A-43CC-AFA3-91E0000D03F6}"/>
              </a:ext>
            </a:extLst>
          </p:cNvPr>
          <p:cNvSpPr/>
          <p:nvPr/>
        </p:nvSpPr>
        <p:spPr>
          <a:xfrm>
            <a:off x="851763" y="2837002"/>
            <a:ext cx="2471538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Robustness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to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noise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in the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estimation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process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?</a:t>
            </a:r>
            <a:endParaRPr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Shape 161">
            <a:extLst>
              <a:ext uri="{FF2B5EF4-FFF2-40B4-BE49-F238E27FC236}">
                <a16:creationId xmlns:a16="http://schemas.microsoft.com/office/drawing/2014/main" id="{44BAF18D-63AD-48FA-9943-6DC659D34A6C}"/>
              </a:ext>
            </a:extLst>
          </p:cNvPr>
          <p:cNvSpPr/>
          <p:nvPr/>
        </p:nvSpPr>
        <p:spPr>
          <a:xfrm rot="16200000">
            <a:off x="388400" y="2865021"/>
            <a:ext cx="204209" cy="50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6" name="Shape 63">
            <a:extLst>
              <a:ext uri="{FF2B5EF4-FFF2-40B4-BE49-F238E27FC236}">
                <a16:creationId xmlns:a16="http://schemas.microsoft.com/office/drawing/2014/main" id="{2200780C-10C2-4B30-AF47-5AF558D8BD3D}"/>
              </a:ext>
            </a:extLst>
          </p:cNvPr>
          <p:cNvSpPr/>
          <p:nvPr/>
        </p:nvSpPr>
        <p:spPr>
          <a:xfrm>
            <a:off x="4620949" y="1600040"/>
            <a:ext cx="1834069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ctr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Sensitivity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may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depend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on the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parameters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value</a:t>
            </a:r>
            <a:endParaRPr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7" name="Shape 161">
            <a:extLst>
              <a:ext uri="{FF2B5EF4-FFF2-40B4-BE49-F238E27FC236}">
                <a16:creationId xmlns:a16="http://schemas.microsoft.com/office/drawing/2014/main" id="{143DE1F1-CED5-4668-B0CE-4591310C512D}"/>
              </a:ext>
            </a:extLst>
          </p:cNvPr>
          <p:cNvSpPr/>
          <p:nvPr/>
        </p:nvSpPr>
        <p:spPr>
          <a:xfrm>
            <a:off x="5390012" y="2533753"/>
            <a:ext cx="204209" cy="50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8" name="Shape 63">
            <a:extLst>
              <a:ext uri="{FF2B5EF4-FFF2-40B4-BE49-F238E27FC236}">
                <a16:creationId xmlns:a16="http://schemas.microsoft.com/office/drawing/2014/main" id="{E10BDE11-8C22-4CB4-BCC8-B9B2565464F6}"/>
              </a:ext>
            </a:extLst>
          </p:cNvPr>
          <p:cNvSpPr/>
          <p:nvPr/>
        </p:nvSpPr>
        <p:spPr>
          <a:xfrm>
            <a:off x="4632558" y="3109625"/>
            <a:ext cx="1834069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ctr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Same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precision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required</a:t>
            </a:r>
            <a:endParaRPr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9" name="Shape 63">
            <a:extLst>
              <a:ext uri="{FF2B5EF4-FFF2-40B4-BE49-F238E27FC236}">
                <a16:creationId xmlns:a16="http://schemas.microsoft.com/office/drawing/2014/main" id="{242D0793-CF07-4BCE-A0C2-DF2757629EC8}"/>
              </a:ext>
            </a:extLst>
          </p:cNvPr>
          <p:cNvSpPr/>
          <p:nvPr/>
        </p:nvSpPr>
        <p:spPr>
          <a:xfrm>
            <a:off x="407412" y="1124744"/>
            <a:ext cx="3156475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6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Estimation</a:t>
            </a:r>
            <a:r>
              <a:rPr lang="it-IT" sz="1600" b="1" dirty="0">
                <a:solidFill>
                  <a:srgbClr val="000000"/>
                </a:solidFill>
                <a:latin typeface="+mj-lt"/>
              </a:rPr>
              <a:t> with limited data </a:t>
            </a:r>
            <a:endParaRPr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Shape 63">
            <a:extLst>
              <a:ext uri="{FF2B5EF4-FFF2-40B4-BE49-F238E27FC236}">
                <a16:creationId xmlns:a16="http://schemas.microsoft.com/office/drawing/2014/main" id="{7AD94FF7-E99C-487B-A1C3-B72BC52271B0}"/>
              </a:ext>
            </a:extLst>
          </p:cNvPr>
          <p:cNvSpPr/>
          <p:nvPr/>
        </p:nvSpPr>
        <p:spPr>
          <a:xfrm>
            <a:off x="375975" y="4005064"/>
            <a:ext cx="4628073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it-IT" sz="1600" b="1" dirty="0">
                <a:solidFill>
                  <a:srgbClr val="000000"/>
                </a:solidFill>
                <a:latin typeface="+mj-lt"/>
              </a:rPr>
              <a:t>2.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Calibration</a:t>
            </a:r>
            <a:r>
              <a:rPr lang="it-IT" sz="1600" b="1" dirty="0">
                <a:solidFill>
                  <a:srgbClr val="000000"/>
                </a:solidFill>
                <a:latin typeface="+mj-lt"/>
              </a:rPr>
              <a:t> of large scale quantum </a:t>
            </a:r>
            <a:r>
              <a:rPr lang="it-IT" sz="1600" b="1" dirty="0" err="1">
                <a:solidFill>
                  <a:srgbClr val="000000"/>
                </a:solidFill>
                <a:latin typeface="+mj-lt"/>
              </a:rPr>
              <a:t>sensors</a:t>
            </a:r>
            <a:endParaRPr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Shape 161">
            <a:extLst>
              <a:ext uri="{FF2B5EF4-FFF2-40B4-BE49-F238E27FC236}">
                <a16:creationId xmlns:a16="http://schemas.microsoft.com/office/drawing/2014/main" id="{808A49AE-9611-4871-ABD8-8AF2AE911DA8}"/>
              </a:ext>
            </a:extLst>
          </p:cNvPr>
          <p:cNvSpPr/>
          <p:nvPr/>
        </p:nvSpPr>
        <p:spPr>
          <a:xfrm rot="16200000">
            <a:off x="460079" y="5438559"/>
            <a:ext cx="204209" cy="50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4B1FB842-85DF-49D0-B91A-55309BA77C5A}"/>
              </a:ext>
            </a:extLst>
          </p:cNvPr>
          <p:cNvSpPr/>
          <p:nvPr/>
        </p:nvSpPr>
        <p:spPr>
          <a:xfrm>
            <a:off x="467544" y="4362387"/>
            <a:ext cx="8264156" cy="794805"/>
          </a:xfrm>
          <a:prstGeom prst="roundRect">
            <a:avLst>
              <a:gd name="adj" fmla="val 8990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rgbClr val="83082C"/>
                </a:gs>
                <a:gs pos="48000">
                  <a:srgbClr val="FF0000"/>
                </a:gs>
                <a:gs pos="100000">
                  <a:srgbClr val="83082C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Shape 63">
            <a:extLst>
              <a:ext uri="{FF2B5EF4-FFF2-40B4-BE49-F238E27FC236}">
                <a16:creationId xmlns:a16="http://schemas.microsoft.com/office/drawing/2014/main" id="{9CBFE213-8E7E-4F0D-8D15-F0ACC2BD743C}"/>
              </a:ext>
            </a:extLst>
          </p:cNvPr>
          <p:cNvSpPr/>
          <p:nvPr/>
        </p:nvSpPr>
        <p:spPr>
          <a:xfrm>
            <a:off x="594796" y="4495249"/>
            <a:ext cx="3520966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en-US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Precise calibration of the system response function</a:t>
            </a:r>
          </a:p>
        </p:txBody>
      </p:sp>
      <p:sp>
        <p:nvSpPr>
          <p:cNvPr id="25" name="Shape 161">
            <a:extLst>
              <a:ext uri="{FF2B5EF4-FFF2-40B4-BE49-F238E27FC236}">
                <a16:creationId xmlns:a16="http://schemas.microsoft.com/office/drawing/2014/main" id="{F52F5B89-370C-4E2C-9FDA-470AD313F7BB}"/>
              </a:ext>
            </a:extLst>
          </p:cNvPr>
          <p:cNvSpPr/>
          <p:nvPr/>
        </p:nvSpPr>
        <p:spPr>
          <a:xfrm rot="16200000">
            <a:off x="4140909" y="4314388"/>
            <a:ext cx="204209" cy="50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6" name="Shape 161">
            <a:extLst>
              <a:ext uri="{FF2B5EF4-FFF2-40B4-BE49-F238E27FC236}">
                <a16:creationId xmlns:a16="http://schemas.microsoft.com/office/drawing/2014/main" id="{EC15CD87-7DA1-4B3C-BB3C-092D1FF6F297}"/>
              </a:ext>
            </a:extLst>
          </p:cNvPr>
          <p:cNvSpPr/>
          <p:nvPr/>
        </p:nvSpPr>
        <p:spPr>
          <a:xfrm rot="16200000">
            <a:off x="4140909" y="4677909"/>
            <a:ext cx="204209" cy="50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8" name="Shape 63">
            <a:extLst>
              <a:ext uri="{FF2B5EF4-FFF2-40B4-BE49-F238E27FC236}">
                <a16:creationId xmlns:a16="http://schemas.microsoft.com/office/drawing/2014/main" id="{18A17084-775A-41FB-8641-C0B982D21CD9}"/>
              </a:ext>
            </a:extLst>
          </p:cNvPr>
          <p:cNvSpPr/>
          <p:nvPr/>
        </p:nvSpPr>
        <p:spPr>
          <a:xfrm>
            <a:off x="4586289" y="4415689"/>
            <a:ext cx="414541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en-US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can we reduce the number of measurements?</a:t>
            </a:r>
          </a:p>
        </p:txBody>
      </p:sp>
      <p:sp>
        <p:nvSpPr>
          <p:cNvPr id="29" name="Shape 63">
            <a:extLst>
              <a:ext uri="{FF2B5EF4-FFF2-40B4-BE49-F238E27FC236}">
                <a16:creationId xmlns:a16="http://schemas.microsoft.com/office/drawing/2014/main" id="{42505003-7E01-4FC7-929F-42C0A1D37283}"/>
              </a:ext>
            </a:extLst>
          </p:cNvPr>
          <p:cNvSpPr/>
          <p:nvPr/>
        </p:nvSpPr>
        <p:spPr>
          <a:xfrm>
            <a:off x="4586289" y="4779000"/>
            <a:ext cx="414541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en-US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can we soften the need for system modeling?</a:t>
            </a:r>
          </a:p>
        </p:txBody>
      </p:sp>
      <p:sp>
        <p:nvSpPr>
          <p:cNvPr id="30" name="Shape 63">
            <a:extLst>
              <a:ext uri="{FF2B5EF4-FFF2-40B4-BE49-F238E27FC236}">
                <a16:creationId xmlns:a16="http://schemas.microsoft.com/office/drawing/2014/main" id="{9CB99F31-F8FB-47F1-B7EC-11318F0B506C}"/>
              </a:ext>
            </a:extLst>
          </p:cNvPr>
          <p:cNvSpPr/>
          <p:nvPr/>
        </p:nvSpPr>
        <p:spPr>
          <a:xfrm>
            <a:off x="923222" y="5502605"/>
            <a:ext cx="746520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en-US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our approach: devising algorithms based on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24074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 err="1"/>
              <a:t>Adaptive</a:t>
            </a:r>
            <a:r>
              <a:rPr lang="it-IT" altLang="it-IT" dirty="0"/>
              <a:t> </a:t>
            </a:r>
            <a:r>
              <a:rPr lang="it-IT" altLang="it-IT" dirty="0" err="1"/>
              <a:t>estimation</a:t>
            </a:r>
            <a:r>
              <a:rPr lang="it-IT" altLang="it-IT" dirty="0"/>
              <a:t> with limited data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23" name="Rettangolo arrotondato 2">
            <a:extLst>
              <a:ext uri="{FF2B5EF4-FFF2-40B4-BE49-F238E27FC236}">
                <a16:creationId xmlns:a16="http://schemas.microsoft.com/office/drawing/2014/main" id="{0522269A-856B-4E41-833B-5EAD51192E6D}"/>
              </a:ext>
            </a:extLst>
          </p:cNvPr>
          <p:cNvSpPr/>
          <p:nvPr/>
        </p:nvSpPr>
        <p:spPr>
          <a:xfrm>
            <a:off x="432599" y="3731014"/>
            <a:ext cx="1470497" cy="558594"/>
          </a:xfrm>
          <a:prstGeom prst="roundRect">
            <a:avLst/>
          </a:prstGeom>
          <a:blipFill dpi="0" rotWithShape="1">
            <a:blip r:embed="rId3">
              <a:alphaModFix amt="29000"/>
            </a:blip>
            <a:srcRect/>
            <a:tile tx="0" ty="0" sx="100000" sy="100000" flip="none" algn="tl"/>
          </a:blipFill>
          <a:ln w="25400" cap="flat">
            <a:solidFill>
              <a:srgbClr val="BF9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it-IT" sz="2812"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Cambria" panose="02040503050406030204" pitchFamily="18" charset="0"/>
              <a:sym typeface="Gill Sans"/>
            </a:endParaRPr>
          </a:p>
        </p:txBody>
      </p:sp>
      <p:sp>
        <p:nvSpPr>
          <p:cNvPr id="30" name="Rettangolo arrotondato 21">
            <a:extLst>
              <a:ext uri="{FF2B5EF4-FFF2-40B4-BE49-F238E27FC236}">
                <a16:creationId xmlns:a16="http://schemas.microsoft.com/office/drawing/2014/main" id="{24AC08FC-CA1E-4999-BCB3-CA3CC1D4BD7E}"/>
              </a:ext>
            </a:extLst>
          </p:cNvPr>
          <p:cNvSpPr/>
          <p:nvPr/>
        </p:nvSpPr>
        <p:spPr>
          <a:xfrm>
            <a:off x="3340629" y="3731014"/>
            <a:ext cx="1636724" cy="558594"/>
          </a:xfrm>
          <a:prstGeom prst="roundRect">
            <a:avLst/>
          </a:prstGeom>
          <a:blipFill dpi="0" rotWithShape="1">
            <a:blip r:embed="rId3">
              <a:alphaModFix amt="29000"/>
            </a:blip>
            <a:srcRect/>
            <a:tile tx="0" ty="0" sx="100000" sy="100000" flip="none" algn="tl"/>
          </a:blipFill>
          <a:ln w="25400" cap="flat">
            <a:solidFill>
              <a:srgbClr val="BF9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it-IT" sz="2812"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Cambria" panose="02040503050406030204" pitchFamily="18" charset="0"/>
              <a:sym typeface="Gill Sans"/>
            </a:endParaRPr>
          </a:p>
        </p:txBody>
      </p:sp>
      <p:sp>
        <p:nvSpPr>
          <p:cNvPr id="31" name="Rettangolo arrotondato 22">
            <a:extLst>
              <a:ext uri="{FF2B5EF4-FFF2-40B4-BE49-F238E27FC236}">
                <a16:creationId xmlns:a16="http://schemas.microsoft.com/office/drawing/2014/main" id="{D20E828C-1210-4B33-BD23-EBE37FD6E569}"/>
              </a:ext>
            </a:extLst>
          </p:cNvPr>
          <p:cNvSpPr/>
          <p:nvPr/>
        </p:nvSpPr>
        <p:spPr>
          <a:xfrm>
            <a:off x="6135265" y="3731014"/>
            <a:ext cx="2544392" cy="558594"/>
          </a:xfrm>
          <a:prstGeom prst="roundRect">
            <a:avLst/>
          </a:prstGeom>
          <a:blipFill dpi="0" rotWithShape="1">
            <a:blip r:embed="rId3">
              <a:alphaModFix amt="29000"/>
            </a:blip>
            <a:srcRect/>
            <a:tile tx="0" ty="0" sx="100000" sy="100000" flip="none" algn="tl"/>
          </a:blipFill>
          <a:ln w="25400" cap="flat">
            <a:solidFill>
              <a:srgbClr val="BF9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endParaRPr lang="it-IT" sz="2812"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Cambria" panose="02040503050406030204" pitchFamily="18" charset="0"/>
              <a:sym typeface="Gill Sans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2FFA2D4B-1B01-4F8C-96F5-30B1F3882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085" y="1061106"/>
            <a:ext cx="5135180" cy="2470559"/>
          </a:xfrm>
          <a:prstGeom prst="rect">
            <a:avLst/>
          </a:prstGeom>
        </p:spPr>
      </p:pic>
      <p:sp>
        <p:nvSpPr>
          <p:cNvPr id="33" name="Shape 63">
            <a:extLst>
              <a:ext uri="{FF2B5EF4-FFF2-40B4-BE49-F238E27FC236}">
                <a16:creationId xmlns:a16="http://schemas.microsoft.com/office/drawing/2014/main" id="{C9383250-A12A-4C68-987A-DA6F306AEE2E}"/>
              </a:ext>
            </a:extLst>
          </p:cNvPr>
          <p:cNvSpPr/>
          <p:nvPr/>
        </p:nvSpPr>
        <p:spPr>
          <a:xfrm>
            <a:off x="233375" y="4832960"/>
            <a:ext cx="865202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-) 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Online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approaches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: feedback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phase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evaluated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at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each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run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by the processing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unit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34" name="Shape 63">
            <a:extLst>
              <a:ext uri="{FF2B5EF4-FFF2-40B4-BE49-F238E27FC236}">
                <a16:creationId xmlns:a16="http://schemas.microsoft.com/office/drawing/2014/main" id="{1077029E-AF3C-499E-852A-66030D0C61CB}"/>
              </a:ext>
            </a:extLst>
          </p:cNvPr>
          <p:cNvSpPr/>
          <p:nvPr/>
        </p:nvSpPr>
        <p:spPr>
          <a:xfrm>
            <a:off x="233375" y="5261078"/>
            <a:ext cx="8652021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-) 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Offline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approaches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: feedback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phase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changed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from a list of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pre-calculated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rules</a:t>
            </a:r>
            <a:endParaRPr lang="it-IT"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5" name="Shape 161">
            <a:extLst>
              <a:ext uri="{FF2B5EF4-FFF2-40B4-BE49-F238E27FC236}">
                <a16:creationId xmlns:a16="http://schemas.microsoft.com/office/drawing/2014/main" id="{411FED43-7E3A-45E2-B4F2-5061C395CF7F}"/>
              </a:ext>
            </a:extLst>
          </p:cNvPr>
          <p:cNvSpPr/>
          <p:nvPr/>
        </p:nvSpPr>
        <p:spPr>
          <a:xfrm rot="16200000">
            <a:off x="628621" y="5343020"/>
            <a:ext cx="283023" cy="1073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4BA00"/>
          </a:solidFill>
          <a:ln w="47880">
            <a:solidFill>
              <a:srgbClr val="BF9000"/>
            </a:solidFill>
            <a:round/>
          </a:ln>
        </p:spPr>
        <p:txBody>
          <a:bodyPr lIns="0" tIns="0" rIns="0" bIns="0" anchor="ctr"/>
          <a:lstStyle/>
          <a:p>
            <a:pPr marL="28573" marR="28573" defTabSz="321457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66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6" name="Shape 63">
            <a:extLst>
              <a:ext uri="{FF2B5EF4-FFF2-40B4-BE49-F238E27FC236}">
                <a16:creationId xmlns:a16="http://schemas.microsoft.com/office/drawing/2014/main" id="{293E6B07-73FE-4EE8-9962-D5AF491C894A}"/>
              </a:ext>
            </a:extLst>
          </p:cNvPr>
          <p:cNvSpPr/>
          <p:nvPr/>
        </p:nvSpPr>
        <p:spPr>
          <a:xfrm>
            <a:off x="1420667" y="5689195"/>
            <a:ext cx="5111578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Machine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learning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techniques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can be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employed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7" name="Shape 63">
            <a:extLst>
              <a:ext uri="{FF2B5EF4-FFF2-40B4-BE49-F238E27FC236}">
                <a16:creationId xmlns:a16="http://schemas.microsoft.com/office/drawing/2014/main" id="{02B762E3-E419-49F4-A81F-31D2147837A5}"/>
              </a:ext>
            </a:extLst>
          </p:cNvPr>
          <p:cNvSpPr/>
          <p:nvPr/>
        </p:nvSpPr>
        <p:spPr>
          <a:xfrm>
            <a:off x="539552" y="3859007"/>
            <a:ext cx="1315633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Single probe</a:t>
            </a:r>
          </a:p>
        </p:txBody>
      </p:sp>
      <p:sp>
        <p:nvSpPr>
          <p:cNvPr id="38" name="Shape 63">
            <a:extLst>
              <a:ext uri="{FF2B5EF4-FFF2-40B4-BE49-F238E27FC236}">
                <a16:creationId xmlns:a16="http://schemas.microsoft.com/office/drawing/2014/main" id="{BA18DC96-6F25-484D-9214-5B35D41E8541}"/>
              </a:ext>
            </a:extLst>
          </p:cNvPr>
          <p:cNvSpPr/>
          <p:nvPr/>
        </p:nvSpPr>
        <p:spPr>
          <a:xfrm>
            <a:off x="3422499" y="3834727"/>
            <a:ext cx="1437533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Measurement</a:t>
            </a:r>
            <a:endParaRPr lang="it-IT" sz="16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9" name="Shape 63">
            <a:extLst>
              <a:ext uri="{FF2B5EF4-FFF2-40B4-BE49-F238E27FC236}">
                <a16:creationId xmlns:a16="http://schemas.microsoft.com/office/drawing/2014/main" id="{05E0E3EC-FE68-450D-8029-DAE9FF842A38}"/>
              </a:ext>
            </a:extLst>
          </p:cNvPr>
          <p:cNvSpPr/>
          <p:nvPr/>
        </p:nvSpPr>
        <p:spPr>
          <a:xfrm>
            <a:off x="6200227" y="3852693"/>
            <a:ext cx="2404221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Feedback </a:t>
            </a:r>
            <a:r>
              <a:rPr lang="it-IT" sz="1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phase</a:t>
            </a:r>
            <a:r>
              <a:rPr lang="it-IT" sz="16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change</a:t>
            </a:r>
            <a:endParaRPr lang="it-IT" sz="16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40" name="Connettore 4 6">
            <a:extLst>
              <a:ext uri="{FF2B5EF4-FFF2-40B4-BE49-F238E27FC236}">
                <a16:creationId xmlns:a16="http://schemas.microsoft.com/office/drawing/2014/main" id="{18183A93-A913-492F-B279-99153C9FD1F0}"/>
              </a:ext>
            </a:extLst>
          </p:cNvPr>
          <p:cNvCxnSpPr>
            <a:stCxn id="31" idx="3"/>
            <a:endCxn id="23" idx="1"/>
          </p:cNvCxnSpPr>
          <p:nvPr/>
        </p:nvCxnSpPr>
        <p:spPr>
          <a:xfrm flipH="1">
            <a:off x="432599" y="4010311"/>
            <a:ext cx="8247058" cy="12700"/>
          </a:xfrm>
          <a:prstGeom prst="bentConnector5">
            <a:avLst>
              <a:gd name="adj1" fmla="val -2772"/>
              <a:gd name="adj2" fmla="val 3999189"/>
              <a:gd name="adj3" fmla="val 102772"/>
            </a:avLst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ttore 1 16">
            <a:extLst>
              <a:ext uri="{FF2B5EF4-FFF2-40B4-BE49-F238E27FC236}">
                <a16:creationId xmlns:a16="http://schemas.microsoft.com/office/drawing/2014/main" id="{2CF253E0-8967-40A1-AF2B-71CE969A185D}"/>
              </a:ext>
            </a:extLst>
          </p:cNvPr>
          <p:cNvCxnSpPr>
            <a:cxnSpLocks/>
            <a:stCxn id="23" idx="3"/>
            <a:endCxn id="30" idx="1"/>
          </p:cNvCxnSpPr>
          <p:nvPr/>
        </p:nvCxnSpPr>
        <p:spPr>
          <a:xfrm>
            <a:off x="1903096" y="4010311"/>
            <a:ext cx="1437533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nettore 1 30">
            <a:extLst>
              <a:ext uri="{FF2B5EF4-FFF2-40B4-BE49-F238E27FC236}">
                <a16:creationId xmlns:a16="http://schemas.microsoft.com/office/drawing/2014/main" id="{240B9376-0AD9-44D8-9B99-6FAB9692EF94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>
            <a:off x="4977353" y="4010311"/>
            <a:ext cx="1157912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Segnaposto data 4">
            <a:extLst>
              <a:ext uri="{FF2B5EF4-FFF2-40B4-BE49-F238E27FC236}">
                <a16:creationId xmlns:a16="http://schemas.microsoft.com/office/drawing/2014/main" id="{D4FA6922-498D-4CC7-B19A-73B0BDE57C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</p:spTree>
    <p:extLst>
      <p:ext uri="{BB962C8B-B14F-4D97-AF65-F5344CB8AC3E}">
        <p14:creationId xmlns:p14="http://schemas.microsoft.com/office/powerpoint/2010/main" val="105311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a L 8">
            <a:extLst>
              <a:ext uri="{FF2B5EF4-FFF2-40B4-BE49-F238E27FC236}">
                <a16:creationId xmlns:a16="http://schemas.microsoft.com/office/drawing/2014/main" id="{4D5F71B4-0C0A-424E-84BF-5D383CB4137E}"/>
              </a:ext>
            </a:extLst>
          </p:cNvPr>
          <p:cNvSpPr/>
          <p:nvPr/>
        </p:nvSpPr>
        <p:spPr>
          <a:xfrm rot="10800000">
            <a:off x="210687" y="941911"/>
            <a:ext cx="8746563" cy="3082738"/>
          </a:xfrm>
          <a:prstGeom prst="corner">
            <a:avLst>
              <a:gd name="adj1" fmla="val 77631"/>
              <a:gd name="adj2" fmla="val 137558"/>
            </a:avLst>
          </a:prstGeom>
          <a:solidFill>
            <a:schemeClr val="bg1"/>
          </a:solidFill>
          <a:ln>
            <a:gradFill>
              <a:gsLst>
                <a:gs pos="0">
                  <a:srgbClr val="84082C"/>
                </a:gs>
                <a:gs pos="58000">
                  <a:srgbClr val="EB051A"/>
                </a:gs>
                <a:gs pos="100000">
                  <a:srgbClr val="83082C"/>
                </a:gs>
              </a:gsLst>
              <a:lin ang="162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 err="1"/>
              <a:t>Adaptive</a:t>
            </a:r>
            <a:r>
              <a:rPr lang="it-IT" altLang="it-IT" dirty="0"/>
              <a:t> </a:t>
            </a:r>
            <a:r>
              <a:rPr lang="it-IT" altLang="it-IT" dirty="0" err="1"/>
              <a:t>estimation</a:t>
            </a:r>
            <a:r>
              <a:rPr lang="it-IT" altLang="it-IT" dirty="0"/>
              <a:t> with limited data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8" name="Forma a L 7">
            <a:extLst>
              <a:ext uri="{FF2B5EF4-FFF2-40B4-BE49-F238E27FC236}">
                <a16:creationId xmlns:a16="http://schemas.microsoft.com/office/drawing/2014/main" id="{BBFD34B0-FF3F-40D2-8B37-37B2AE84F683}"/>
              </a:ext>
            </a:extLst>
          </p:cNvPr>
          <p:cNvSpPr/>
          <p:nvPr/>
        </p:nvSpPr>
        <p:spPr>
          <a:xfrm>
            <a:off x="232315" y="3465690"/>
            <a:ext cx="8731336" cy="2518356"/>
          </a:xfrm>
          <a:prstGeom prst="corner">
            <a:avLst>
              <a:gd name="adj1" fmla="val 65207"/>
              <a:gd name="adj2" fmla="val 171800"/>
            </a:avLst>
          </a:prstGeom>
          <a:solidFill>
            <a:schemeClr val="bg1"/>
          </a:solidFill>
          <a:ln>
            <a:gradFill>
              <a:gsLst>
                <a:gs pos="0">
                  <a:srgbClr val="84082C"/>
                </a:gs>
                <a:gs pos="58000">
                  <a:srgbClr val="EB051A"/>
                </a:gs>
                <a:gs pos="100000">
                  <a:srgbClr val="83082C"/>
                </a:gs>
              </a:gsLst>
              <a:lin ang="162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Shape 63">
            <a:extLst>
              <a:ext uri="{FF2B5EF4-FFF2-40B4-BE49-F238E27FC236}">
                <a16:creationId xmlns:a16="http://schemas.microsoft.com/office/drawing/2014/main" id="{4F39C12B-8D66-47B9-B54F-A09E13443AAA}"/>
              </a:ext>
            </a:extLst>
          </p:cNvPr>
          <p:cNvSpPr/>
          <p:nvPr/>
        </p:nvSpPr>
        <p:spPr>
          <a:xfrm>
            <a:off x="305231" y="1484784"/>
            <a:ext cx="3361796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Particle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Swarm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Optimization</a:t>
            </a:r>
            <a:endParaRPr lang="it-IT" sz="15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Shape 63">
            <a:extLst>
              <a:ext uri="{FF2B5EF4-FFF2-40B4-BE49-F238E27FC236}">
                <a16:creationId xmlns:a16="http://schemas.microsoft.com/office/drawing/2014/main" id="{8C861B1E-69C1-456C-99E6-FBDF5DFE731B}"/>
              </a:ext>
            </a:extLst>
          </p:cNvPr>
          <p:cNvSpPr/>
          <p:nvPr/>
        </p:nvSpPr>
        <p:spPr>
          <a:xfrm>
            <a:off x="4834687" y="980728"/>
            <a:ext cx="3074393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Genetic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Algorithm</a:t>
            </a:r>
            <a:endParaRPr lang="it-IT" sz="15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2" name="Shape 63">
            <a:extLst>
              <a:ext uri="{FF2B5EF4-FFF2-40B4-BE49-F238E27FC236}">
                <a16:creationId xmlns:a16="http://schemas.microsoft.com/office/drawing/2014/main" id="{26C6DE6F-7315-4B3C-9174-08A5BCBE6656}"/>
              </a:ext>
            </a:extLst>
          </p:cNvPr>
          <p:cNvSpPr/>
          <p:nvPr/>
        </p:nvSpPr>
        <p:spPr>
          <a:xfrm>
            <a:off x="279977" y="4007625"/>
            <a:ext cx="4245417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Optimized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adaptive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Bayesian</a:t>
            </a:r>
            <a:r>
              <a:rPr lang="it-IT" sz="15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approach</a:t>
            </a:r>
            <a:endParaRPr lang="it-IT" sz="15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FC1BD53-6524-4E85-9800-9EC4D90B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6" y="4370828"/>
            <a:ext cx="4245417" cy="154957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332429F-FE54-4797-A99F-C40C1415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32" y="1780409"/>
            <a:ext cx="3474680" cy="12185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3D8CA84-F5CA-441D-AE62-051A107C8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391" y="1364158"/>
            <a:ext cx="3937377" cy="1933079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0ACB58E0-7A2B-4BCF-9D04-E701F91DF7BB}"/>
              </a:ext>
            </a:extLst>
          </p:cNvPr>
          <p:cNvSpPr/>
          <p:nvPr/>
        </p:nvSpPr>
        <p:spPr>
          <a:xfrm>
            <a:off x="400875" y="939294"/>
            <a:ext cx="2649418" cy="440205"/>
          </a:xfrm>
          <a:prstGeom prst="rect">
            <a:avLst/>
          </a:prstGeom>
          <a:solidFill>
            <a:srgbClr val="800A2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QUANTUM SIMULATION">
            <a:extLst>
              <a:ext uri="{FF2B5EF4-FFF2-40B4-BE49-F238E27FC236}">
                <a16:creationId xmlns:a16="http://schemas.microsoft.com/office/drawing/2014/main" id="{6258EEF2-C6C1-420E-8ED2-46FFFB52FEB2}"/>
              </a:ext>
            </a:extLst>
          </p:cNvPr>
          <p:cNvSpPr txBox="1"/>
          <p:nvPr/>
        </p:nvSpPr>
        <p:spPr>
          <a:xfrm>
            <a:off x="531589" y="997715"/>
            <a:ext cx="2404376" cy="31835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it-IT" sz="1600" dirty="0">
                <a:solidFill>
                  <a:srgbClr val="000000"/>
                </a:solidFill>
                <a:latin typeface="+mj-lt"/>
              </a:rPr>
              <a:t>OFFLINE APPROACHES</a:t>
            </a:r>
            <a:endParaRPr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D7F7EE4-1D02-4342-B947-55C151155734}"/>
              </a:ext>
            </a:extLst>
          </p:cNvPr>
          <p:cNvSpPr/>
          <p:nvPr/>
        </p:nvSpPr>
        <p:spPr>
          <a:xfrm>
            <a:off x="417262" y="3473171"/>
            <a:ext cx="2649418" cy="440205"/>
          </a:xfrm>
          <a:prstGeom prst="rect">
            <a:avLst/>
          </a:prstGeom>
          <a:solidFill>
            <a:srgbClr val="800A2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QUANTUM SIMULATION">
            <a:extLst>
              <a:ext uri="{FF2B5EF4-FFF2-40B4-BE49-F238E27FC236}">
                <a16:creationId xmlns:a16="http://schemas.microsoft.com/office/drawing/2014/main" id="{BBF2E40E-E425-495D-B403-2BC4E2334862}"/>
              </a:ext>
            </a:extLst>
          </p:cNvPr>
          <p:cNvSpPr txBox="1"/>
          <p:nvPr/>
        </p:nvSpPr>
        <p:spPr>
          <a:xfrm>
            <a:off x="599274" y="3531592"/>
            <a:ext cx="2301785" cy="31835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it-IT" sz="1600" dirty="0">
                <a:solidFill>
                  <a:srgbClr val="000000"/>
                </a:solidFill>
                <a:latin typeface="+mj-lt"/>
              </a:rPr>
              <a:t>ONLINE APPROACHES</a:t>
            </a:r>
            <a:endParaRPr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Shape 63">
            <a:extLst>
              <a:ext uri="{FF2B5EF4-FFF2-40B4-BE49-F238E27FC236}">
                <a16:creationId xmlns:a16="http://schemas.microsoft.com/office/drawing/2014/main" id="{D1DE2568-2F38-4846-A93D-DA58FED3C4A2}"/>
              </a:ext>
            </a:extLst>
          </p:cNvPr>
          <p:cNvSpPr/>
          <p:nvPr/>
        </p:nvSpPr>
        <p:spPr>
          <a:xfrm>
            <a:off x="4751113" y="4437112"/>
            <a:ext cx="3882738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At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each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step the feedback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applied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to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minimize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the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variance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of the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posterior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distribution</a:t>
            </a:r>
            <a:endParaRPr lang="it-IT"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Shape 63">
            <a:extLst>
              <a:ext uri="{FF2B5EF4-FFF2-40B4-BE49-F238E27FC236}">
                <a16:creationId xmlns:a16="http://schemas.microsoft.com/office/drawing/2014/main" id="{1327C8EB-A805-4F14-AEAF-D13E61DDE51C}"/>
              </a:ext>
            </a:extLst>
          </p:cNvPr>
          <p:cNvSpPr/>
          <p:nvPr/>
        </p:nvSpPr>
        <p:spPr>
          <a:xfrm>
            <a:off x="279977" y="3028792"/>
            <a:ext cx="4075207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maps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the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problem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to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particle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evolution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3" name="Shape 63">
            <a:extLst>
              <a:ext uri="{FF2B5EF4-FFF2-40B4-BE49-F238E27FC236}">
                <a16:creationId xmlns:a16="http://schemas.microsoft.com/office/drawing/2014/main" id="{1B2FD29A-303C-4850-A38A-C3EA214B498D}"/>
              </a:ext>
            </a:extLst>
          </p:cNvPr>
          <p:cNvSpPr/>
          <p:nvPr/>
        </p:nvSpPr>
        <p:spPr>
          <a:xfrm>
            <a:off x="4853478" y="3284984"/>
            <a:ext cx="4075207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inspired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by the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principles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of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natural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selection</a:t>
            </a:r>
            <a:endParaRPr lang="it-IT" sz="15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Segnaposto contenuto 4">
            <a:extLst>
              <a:ext uri="{FF2B5EF4-FFF2-40B4-BE49-F238E27FC236}">
                <a16:creationId xmlns:a16="http://schemas.microsoft.com/office/drawing/2014/main" id="{7A59A0E7-562F-4F23-B45C-CE7DC2B75A76}"/>
              </a:ext>
            </a:extLst>
          </p:cNvPr>
          <p:cNvSpPr txBox="1">
            <a:spLocks/>
          </p:cNvSpPr>
          <p:nvPr/>
        </p:nvSpPr>
        <p:spPr>
          <a:xfrm>
            <a:off x="4932040" y="3587952"/>
            <a:ext cx="3712335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A. </a:t>
            </a:r>
            <a:r>
              <a:rPr lang="en-GB" sz="1000" dirty="0" err="1">
                <a:solidFill>
                  <a:srgbClr val="000000"/>
                </a:solidFill>
              </a:rPr>
              <a:t>Lumino</a:t>
            </a:r>
            <a:r>
              <a:rPr lang="en-GB" sz="1000" dirty="0">
                <a:solidFill>
                  <a:srgbClr val="000000"/>
                </a:solidFill>
              </a:rPr>
              <a:t>, et al., Phys. Rev. Applied </a:t>
            </a:r>
            <a:r>
              <a:rPr lang="en-GB" sz="1000" b="1" dirty="0">
                <a:solidFill>
                  <a:srgbClr val="000000"/>
                </a:solidFill>
              </a:rPr>
              <a:t>10</a:t>
            </a:r>
            <a:r>
              <a:rPr lang="en-GB" sz="1000" dirty="0">
                <a:solidFill>
                  <a:srgbClr val="000000"/>
                </a:solidFill>
              </a:rPr>
              <a:t>, 064028 (2018)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K. </a:t>
            </a:r>
            <a:r>
              <a:rPr lang="en-GB" sz="1000" dirty="0" err="1">
                <a:solidFill>
                  <a:srgbClr val="000000"/>
                </a:solidFill>
              </a:rPr>
              <a:t>Rambhatla</a:t>
            </a:r>
            <a:r>
              <a:rPr lang="en-GB" sz="1000" dirty="0">
                <a:solidFill>
                  <a:srgbClr val="000000"/>
                </a:solidFill>
              </a:rPr>
              <a:t>, et al., Phys. Rev. Research </a:t>
            </a:r>
            <a:r>
              <a:rPr lang="en-GB" sz="1000" b="1" dirty="0">
                <a:solidFill>
                  <a:srgbClr val="000000"/>
                </a:solidFill>
              </a:rPr>
              <a:t>2</a:t>
            </a:r>
            <a:r>
              <a:rPr lang="en-GB" sz="1000" dirty="0">
                <a:solidFill>
                  <a:srgbClr val="000000"/>
                </a:solidFill>
              </a:rPr>
              <a:t>, 033078 (2020)</a:t>
            </a:r>
          </a:p>
        </p:txBody>
      </p:sp>
      <p:sp>
        <p:nvSpPr>
          <p:cNvPr id="25" name="Segnaposto contenuto 4">
            <a:extLst>
              <a:ext uri="{FF2B5EF4-FFF2-40B4-BE49-F238E27FC236}">
                <a16:creationId xmlns:a16="http://schemas.microsoft.com/office/drawing/2014/main" id="{7A6B9C5E-0C7D-4373-B04A-006A219E184C}"/>
              </a:ext>
            </a:extLst>
          </p:cNvPr>
          <p:cNvSpPr txBox="1">
            <a:spLocks/>
          </p:cNvSpPr>
          <p:nvPr/>
        </p:nvSpPr>
        <p:spPr>
          <a:xfrm>
            <a:off x="4637989" y="5357310"/>
            <a:ext cx="3712335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A. </a:t>
            </a:r>
            <a:r>
              <a:rPr lang="en-GB" sz="1000" dirty="0" err="1">
                <a:solidFill>
                  <a:srgbClr val="000000"/>
                </a:solidFill>
              </a:rPr>
              <a:t>Lumino</a:t>
            </a:r>
            <a:r>
              <a:rPr lang="en-GB" sz="1000" dirty="0">
                <a:solidFill>
                  <a:srgbClr val="000000"/>
                </a:solidFill>
              </a:rPr>
              <a:t>, et al., Phys. Rev. Applied </a:t>
            </a:r>
            <a:r>
              <a:rPr lang="en-GB" sz="1000" b="1" dirty="0">
                <a:solidFill>
                  <a:srgbClr val="000000"/>
                </a:solidFill>
              </a:rPr>
              <a:t>10</a:t>
            </a:r>
            <a:r>
              <a:rPr lang="en-GB" sz="1000" dirty="0">
                <a:solidFill>
                  <a:srgbClr val="000000"/>
                </a:solidFill>
              </a:rPr>
              <a:t>, 064028 (2018)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M. Valeri, at al., </a:t>
            </a:r>
            <a:r>
              <a:rPr lang="en-GB" sz="1000" dirty="0" err="1">
                <a:solidFill>
                  <a:srgbClr val="000000"/>
                </a:solidFill>
              </a:rPr>
              <a:t>npj</a:t>
            </a:r>
            <a:r>
              <a:rPr lang="en-GB" sz="1000" dirty="0">
                <a:solidFill>
                  <a:srgbClr val="000000"/>
                </a:solidFill>
              </a:rPr>
              <a:t> Quantum Information </a:t>
            </a:r>
            <a:r>
              <a:rPr lang="en-GB" sz="1000" b="1" dirty="0">
                <a:solidFill>
                  <a:srgbClr val="000000"/>
                </a:solidFill>
              </a:rPr>
              <a:t>6</a:t>
            </a:r>
            <a:r>
              <a:rPr lang="en-GB" sz="1000" dirty="0">
                <a:solidFill>
                  <a:srgbClr val="000000"/>
                </a:solidFill>
              </a:rPr>
              <a:t>, 92 (2020)</a:t>
            </a:r>
          </a:p>
        </p:txBody>
      </p:sp>
      <p:sp>
        <p:nvSpPr>
          <p:cNvPr id="26" name="Segnaposto data 4">
            <a:extLst>
              <a:ext uri="{FF2B5EF4-FFF2-40B4-BE49-F238E27FC236}">
                <a16:creationId xmlns:a16="http://schemas.microsoft.com/office/drawing/2014/main" id="{D91DBEBF-DE99-4D4B-9662-C82AAB490D9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</p:spTree>
    <p:extLst>
      <p:ext uri="{BB962C8B-B14F-4D97-AF65-F5344CB8AC3E}">
        <p14:creationId xmlns:p14="http://schemas.microsoft.com/office/powerpoint/2010/main" val="2472156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1E8027-6CEB-48B8-B3DB-C9C6414D0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16800" cy="509587"/>
          </a:xfrm>
        </p:spPr>
        <p:txBody>
          <a:bodyPr/>
          <a:lstStyle/>
          <a:p>
            <a:pPr eaLnBrk="1" hangingPunct="1"/>
            <a:r>
              <a:rPr lang="it-IT" altLang="it-IT" dirty="0"/>
              <a:t>Extension to </a:t>
            </a:r>
            <a:r>
              <a:rPr lang="it-IT" altLang="it-IT" dirty="0" err="1"/>
              <a:t>multiparameter</a:t>
            </a:r>
            <a:r>
              <a:rPr lang="it-IT" altLang="it-IT" dirty="0"/>
              <a:t> </a:t>
            </a:r>
            <a:r>
              <a:rPr lang="it-IT" altLang="it-IT" dirty="0" err="1"/>
              <a:t>estimation</a:t>
            </a:r>
            <a:endParaRPr lang="it-IT" alt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B6976FC-5CD5-4477-98BA-F4F875BCE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177772"/>
            <a:ext cx="3171951" cy="46274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13D223F-1D01-4B78-955B-316428E40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3557350"/>
            <a:ext cx="3799242" cy="210389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9B4C8D1-9661-41FD-91CF-51B83A3C9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403302"/>
            <a:ext cx="3369569" cy="1781322"/>
          </a:xfrm>
          <a:prstGeom prst="rect">
            <a:avLst/>
          </a:prstGeom>
        </p:spPr>
      </p:pic>
      <p:sp>
        <p:nvSpPr>
          <p:cNvPr id="19" name="Shape 63">
            <a:extLst>
              <a:ext uri="{FF2B5EF4-FFF2-40B4-BE49-F238E27FC236}">
                <a16:creationId xmlns:a16="http://schemas.microsoft.com/office/drawing/2014/main" id="{0DC1463F-DF4E-4544-9F92-1196BC853C6E}"/>
              </a:ext>
            </a:extLst>
          </p:cNvPr>
          <p:cNvSpPr/>
          <p:nvPr/>
        </p:nvSpPr>
        <p:spPr>
          <a:xfrm>
            <a:off x="556182" y="1052736"/>
            <a:ext cx="424541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6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Optimized</a:t>
            </a:r>
            <a:r>
              <a:rPr lang="it-IT" sz="16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adaptive</a:t>
            </a:r>
            <a:r>
              <a:rPr lang="it-IT" sz="16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Bayesian</a:t>
            </a:r>
            <a:r>
              <a:rPr lang="it-IT" sz="1600" b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approach</a:t>
            </a:r>
            <a:endParaRPr lang="it-IT" sz="1600" b="1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Shape 63">
            <a:extLst>
              <a:ext uri="{FF2B5EF4-FFF2-40B4-BE49-F238E27FC236}">
                <a16:creationId xmlns:a16="http://schemas.microsoft.com/office/drawing/2014/main" id="{2328EB5C-A7CE-47BA-9CFC-472A7C090107}"/>
              </a:ext>
            </a:extLst>
          </p:cNvPr>
          <p:cNvSpPr/>
          <p:nvPr/>
        </p:nvSpPr>
        <p:spPr>
          <a:xfrm>
            <a:off x="628742" y="3238749"/>
            <a:ext cx="3882738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/>
            </a:pP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Requires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multiple feedback </a:t>
            </a:r>
            <a:r>
              <a:rPr lang="it-IT" sz="1500" dirty="0" err="1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phases</a:t>
            </a:r>
            <a:r>
              <a:rPr lang="it-IT" sz="15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1" name="Segnaposto contenuto 4">
            <a:extLst>
              <a:ext uri="{FF2B5EF4-FFF2-40B4-BE49-F238E27FC236}">
                <a16:creationId xmlns:a16="http://schemas.microsoft.com/office/drawing/2014/main" id="{FD6A50B2-00E9-445A-AA50-1C3D4B12DFF7}"/>
              </a:ext>
            </a:extLst>
          </p:cNvPr>
          <p:cNvSpPr txBox="1">
            <a:spLocks/>
          </p:cNvSpPr>
          <p:nvPr/>
        </p:nvSpPr>
        <p:spPr>
          <a:xfrm>
            <a:off x="106019" y="5679150"/>
            <a:ext cx="4393973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M. Valeri, et al., </a:t>
            </a:r>
            <a:r>
              <a:rPr lang="en-GB" sz="1000" dirty="0" err="1">
                <a:solidFill>
                  <a:srgbClr val="000000"/>
                </a:solidFill>
              </a:rPr>
              <a:t>npj</a:t>
            </a:r>
            <a:r>
              <a:rPr lang="en-GB" sz="1000" dirty="0">
                <a:solidFill>
                  <a:srgbClr val="000000"/>
                </a:solidFill>
              </a:rPr>
              <a:t> Quantum Information </a:t>
            </a:r>
            <a:r>
              <a:rPr lang="en-GB" sz="1000" b="1" dirty="0">
                <a:solidFill>
                  <a:srgbClr val="000000"/>
                </a:solidFill>
              </a:rPr>
              <a:t>6</a:t>
            </a:r>
            <a:r>
              <a:rPr lang="en-GB" sz="1000" dirty="0">
                <a:solidFill>
                  <a:srgbClr val="000000"/>
                </a:solidFill>
              </a:rPr>
              <a:t>, 92 (2020)</a:t>
            </a:r>
          </a:p>
        </p:txBody>
      </p:sp>
      <p:sp>
        <p:nvSpPr>
          <p:cNvPr id="22" name="Segnaposto data 4">
            <a:extLst>
              <a:ext uri="{FF2B5EF4-FFF2-40B4-BE49-F238E27FC236}">
                <a16:creationId xmlns:a16="http://schemas.microsoft.com/office/drawing/2014/main" id="{53AB3C63-7D35-425E-BA7B-EA87A2BBE1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</p:spTree>
    <p:extLst>
      <p:ext uri="{BB962C8B-B14F-4D97-AF65-F5344CB8AC3E}">
        <p14:creationId xmlns:p14="http://schemas.microsoft.com/office/powerpoint/2010/main" val="357552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egnaposto piè di pagina 5">
            <a:extLst>
              <a:ext uri="{FF2B5EF4-FFF2-40B4-BE49-F238E27FC236}">
                <a16:creationId xmlns:a16="http://schemas.microsoft.com/office/drawing/2014/main" id="{820F4C79-C6EB-48E3-BBC7-8884158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3064768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L3 – Quantum Technologies for GW </a:t>
            </a:r>
            <a:r>
              <a:rPr lang="it-IT" altLang="it-IT" sz="1100" dirty="0" err="1">
                <a:solidFill>
                  <a:schemeClr val="bg1"/>
                </a:solidFill>
              </a:rPr>
              <a:t>detection</a:t>
            </a:r>
            <a:endParaRPr lang="it-IT" altLang="it-IT" sz="1100" dirty="0">
              <a:solidFill>
                <a:schemeClr val="bg1"/>
              </a:solidFill>
            </a:endParaRPr>
          </a:p>
        </p:txBody>
      </p:sp>
      <p:sp>
        <p:nvSpPr>
          <p:cNvPr id="6148" name="Segnaposto numero diapositiva 6">
            <a:extLst>
              <a:ext uri="{FF2B5EF4-FFF2-40B4-BE49-F238E27FC236}">
                <a16:creationId xmlns:a16="http://schemas.microsoft.com/office/drawing/2014/main" id="{97DB7F29-7132-461C-9F00-22363E9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>
                <a:solidFill>
                  <a:schemeClr val="bg1"/>
                </a:solidFill>
              </a:rPr>
              <a:t>Pagina </a:t>
            </a:r>
            <a:fld id="{D72CAA04-0C35-44B9-9C00-2B830BA470B5}" type="slidenum">
              <a:rPr lang="it-IT" altLang="it-IT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 sz="1100">
              <a:solidFill>
                <a:schemeClr val="bg1"/>
              </a:solidFill>
            </a:endParaRPr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174B00DF-EEE5-413D-A3B5-D8719F271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04813"/>
            <a:ext cx="7705229" cy="509587"/>
          </a:xfrm>
        </p:spPr>
        <p:txBody>
          <a:bodyPr/>
          <a:lstStyle/>
          <a:p>
            <a:pPr eaLnBrk="1" hangingPunct="1"/>
            <a:r>
              <a:rPr lang="it-IT" altLang="it-IT" dirty="0" err="1"/>
              <a:t>Calibration</a:t>
            </a:r>
            <a:r>
              <a:rPr lang="it-IT" altLang="it-IT" dirty="0"/>
              <a:t> of quantum </a:t>
            </a:r>
            <a:r>
              <a:rPr lang="it-IT" altLang="it-IT" dirty="0" err="1"/>
              <a:t>sensors</a:t>
            </a:r>
            <a:r>
              <a:rPr lang="it-IT" altLang="it-IT" dirty="0"/>
              <a:t> via </a:t>
            </a:r>
            <a:r>
              <a:rPr lang="it-IT" altLang="it-IT" dirty="0" err="1"/>
              <a:t>neural</a:t>
            </a:r>
            <a:r>
              <a:rPr lang="it-IT" altLang="it-IT" dirty="0"/>
              <a:t> networks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F8F6B30A-FD0B-48FF-8104-EA5874F9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75618877-A602-476E-9F1E-7CE3C26E346B}"/>
              </a:ext>
            </a:extLst>
          </p:cNvPr>
          <p:cNvSpPr txBox="1">
            <a:spLocks/>
          </p:cNvSpPr>
          <p:nvPr/>
        </p:nvSpPr>
        <p:spPr>
          <a:xfrm>
            <a:off x="454968" y="1124744"/>
            <a:ext cx="7776863" cy="488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1600" b="1" dirty="0">
                <a:solidFill>
                  <a:srgbClr val="000000"/>
                </a:solidFill>
              </a:rPr>
              <a:t>New approach for calibration - machine learning for quantum sensors</a:t>
            </a:r>
          </a:p>
        </p:txBody>
      </p:sp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39CE81E5-61B8-4BFB-B02B-ED4931D87817}"/>
              </a:ext>
            </a:extLst>
          </p:cNvPr>
          <p:cNvSpPr txBox="1">
            <a:spLocks/>
          </p:cNvSpPr>
          <p:nvPr/>
        </p:nvSpPr>
        <p:spPr>
          <a:xfrm>
            <a:off x="778632" y="1700808"/>
            <a:ext cx="7129533" cy="488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1500" b="1" dirty="0">
                <a:solidFill>
                  <a:srgbClr val="000000"/>
                </a:solidFill>
              </a:rPr>
              <a:t>Advantage</a:t>
            </a:r>
            <a:r>
              <a:rPr lang="en-GB" sz="1500" dirty="0">
                <a:solidFill>
                  <a:srgbClr val="000000"/>
                </a:solidFill>
              </a:rPr>
              <a:t>: Neural networks do not rely on knowledge of the device model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E777C83-2E69-403D-A09C-A5EB6851D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0" y="2267690"/>
            <a:ext cx="6090880" cy="3172474"/>
          </a:xfrm>
          <a:prstGeom prst="rect">
            <a:avLst/>
          </a:prstGeom>
        </p:spPr>
      </p:pic>
      <p:sp>
        <p:nvSpPr>
          <p:cNvPr id="11" name="Segnaposto contenuto 4">
            <a:extLst>
              <a:ext uri="{FF2B5EF4-FFF2-40B4-BE49-F238E27FC236}">
                <a16:creationId xmlns:a16="http://schemas.microsoft.com/office/drawing/2014/main" id="{A685A14C-760D-4F3E-981D-4539ED27AB61}"/>
              </a:ext>
            </a:extLst>
          </p:cNvPr>
          <p:cNvSpPr txBox="1">
            <a:spLocks/>
          </p:cNvSpPr>
          <p:nvPr/>
        </p:nvSpPr>
        <p:spPr>
          <a:xfrm>
            <a:off x="157520" y="5522514"/>
            <a:ext cx="4393973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V. </a:t>
            </a:r>
            <a:r>
              <a:rPr lang="en-GB" sz="1000" dirty="0" err="1">
                <a:solidFill>
                  <a:srgbClr val="000000"/>
                </a:solidFill>
              </a:rPr>
              <a:t>Cimini</a:t>
            </a:r>
            <a:r>
              <a:rPr lang="en-GB" sz="1000" dirty="0">
                <a:solidFill>
                  <a:srgbClr val="000000"/>
                </a:solidFill>
              </a:rPr>
              <a:t>, et al., Phys. Rev. Lett. </a:t>
            </a:r>
            <a:r>
              <a:rPr lang="en-GB" sz="1000" b="1" dirty="0">
                <a:solidFill>
                  <a:srgbClr val="000000"/>
                </a:solidFill>
              </a:rPr>
              <a:t>123</a:t>
            </a:r>
            <a:r>
              <a:rPr lang="en-GB" sz="1000" dirty="0">
                <a:solidFill>
                  <a:srgbClr val="000000"/>
                </a:solidFill>
              </a:rPr>
              <a:t>, 230502 (2019) 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en-GB" sz="1000" dirty="0">
                <a:solidFill>
                  <a:srgbClr val="000000"/>
                </a:solidFill>
              </a:rPr>
              <a:t>V. </a:t>
            </a:r>
            <a:r>
              <a:rPr lang="en-GB" sz="1000" dirty="0" err="1">
                <a:solidFill>
                  <a:srgbClr val="000000"/>
                </a:solidFill>
              </a:rPr>
              <a:t>Cimini</a:t>
            </a:r>
            <a:r>
              <a:rPr lang="en-GB" sz="1000" dirty="0">
                <a:solidFill>
                  <a:srgbClr val="000000"/>
                </a:solidFill>
              </a:rPr>
              <a:t>, et al., Phys. Rev. Appl. </a:t>
            </a:r>
            <a:r>
              <a:rPr lang="en-GB" sz="1000" b="1" dirty="0">
                <a:solidFill>
                  <a:srgbClr val="000000"/>
                </a:solidFill>
              </a:rPr>
              <a:t>15</a:t>
            </a:r>
            <a:r>
              <a:rPr lang="en-GB" sz="1000" dirty="0">
                <a:solidFill>
                  <a:srgbClr val="000000"/>
                </a:solidFill>
              </a:rPr>
              <a:t>, 044003 (2020)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5FDC72B5-5DFA-4554-AEB5-351FCAB8D1D2}"/>
              </a:ext>
            </a:extLst>
          </p:cNvPr>
          <p:cNvSpPr/>
          <p:nvPr/>
        </p:nvSpPr>
        <p:spPr>
          <a:xfrm rot="5400000">
            <a:off x="6744667" y="2585159"/>
            <a:ext cx="1066182" cy="22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>
              <a:solidFill>
                <a:srgbClr val="000000"/>
              </a:solidFill>
            </a:endParaRPr>
          </a:p>
        </p:txBody>
      </p:sp>
      <p:sp>
        <p:nvSpPr>
          <p:cNvPr id="13" name="Segnaposto contenuto 4">
            <a:extLst>
              <a:ext uri="{FF2B5EF4-FFF2-40B4-BE49-F238E27FC236}">
                <a16:creationId xmlns:a16="http://schemas.microsoft.com/office/drawing/2014/main" id="{E5D6BDC8-D19D-4952-9F44-827373F2591C}"/>
              </a:ext>
            </a:extLst>
          </p:cNvPr>
          <p:cNvSpPr txBox="1">
            <a:spLocks/>
          </p:cNvSpPr>
          <p:nvPr/>
        </p:nvSpPr>
        <p:spPr>
          <a:xfrm>
            <a:off x="6290138" y="3437455"/>
            <a:ext cx="2431123" cy="1317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1500" dirty="0">
                <a:solidFill>
                  <a:srgbClr val="000000"/>
                </a:solidFill>
              </a:rPr>
              <a:t>Neural networks learns the model directly from training data</a:t>
            </a:r>
          </a:p>
          <a:p>
            <a:pPr marL="0" indent="0">
              <a:buFont typeface="Wingdings 3" charset="2"/>
              <a:buNone/>
            </a:pPr>
            <a:r>
              <a:rPr lang="en-GB" sz="1500" dirty="0">
                <a:solidFill>
                  <a:srgbClr val="000000"/>
                </a:solidFill>
              </a:rPr>
              <a:t>(very limited a priori knowledge is required)</a:t>
            </a:r>
          </a:p>
        </p:txBody>
      </p:sp>
      <p:sp>
        <p:nvSpPr>
          <p:cNvPr id="14" name="Segnaposto data 4">
            <a:extLst>
              <a:ext uri="{FF2B5EF4-FFF2-40B4-BE49-F238E27FC236}">
                <a16:creationId xmlns:a16="http://schemas.microsoft.com/office/drawing/2014/main" id="{104AC818-06D2-46D4-A6B6-E3AB65A3D6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43400" y="61468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</a:rPr>
              <a:t>09/12/2021</a:t>
            </a:r>
          </a:p>
        </p:txBody>
      </p:sp>
    </p:spTree>
    <p:extLst>
      <p:ext uri="{BB962C8B-B14F-4D97-AF65-F5344CB8AC3E}">
        <p14:creationId xmlns:p14="http://schemas.microsoft.com/office/powerpoint/2010/main" val="326485928"/>
      </p:ext>
    </p:extLst>
  </p:cSld>
  <p:clrMapOvr>
    <a:masterClrMapping/>
  </p:clrMapOvr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450</TotalTime>
  <Words>1179</Words>
  <Application>Microsoft Office PowerPoint</Application>
  <PresentationFormat>Presentazione su schermo (4:3)</PresentationFormat>
  <Paragraphs>208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Cambria</vt:lpstr>
      <vt:lpstr>Cambria Math</vt:lpstr>
      <vt:lpstr>Corbel</vt:lpstr>
      <vt:lpstr>Wingdings 3</vt:lpstr>
      <vt:lpstr>la sapienza</vt:lpstr>
      <vt:lpstr>L3 – Quantum Technologies for GW detection  Amaldi Research Center</vt:lpstr>
      <vt:lpstr>Quantum technologies for quantum sensing</vt:lpstr>
      <vt:lpstr>Quantum metrology</vt:lpstr>
      <vt:lpstr>Optical phase estimation and quantum approach</vt:lpstr>
      <vt:lpstr>Quantum estimation: open issues</vt:lpstr>
      <vt:lpstr>Adaptive estimation with limited data</vt:lpstr>
      <vt:lpstr>Adaptive estimation with limited data</vt:lpstr>
      <vt:lpstr>Extension to multiparameter estimation</vt:lpstr>
      <vt:lpstr>Calibration of quantum sensors via neural networks</vt:lpstr>
      <vt:lpstr>Calibration of quantum sensors via neural networks</vt:lpstr>
      <vt:lpstr>Calibration of quantum sensors via neural networks</vt:lpstr>
      <vt:lpstr>Results and Perspectives</vt:lpstr>
      <vt:lpstr>Results and Perspectives</vt:lpstr>
      <vt:lpstr>People</vt:lpstr>
    </vt:vector>
  </TitlesOfParts>
  <Manager/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- -</dc:creator>
  <cp:keywords/>
  <dc:description/>
  <cp:lastModifiedBy>Nicolò Spagnolo</cp:lastModifiedBy>
  <cp:revision>90</cp:revision>
  <dcterms:created xsi:type="dcterms:W3CDTF">2006-11-20T16:13:10Z</dcterms:created>
  <dcterms:modified xsi:type="dcterms:W3CDTF">2021-12-09T09:26:54Z</dcterms:modified>
  <cp:category/>
</cp:coreProperties>
</file>