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0" r:id="rId2"/>
    <p:sldId id="256" r:id="rId3"/>
    <p:sldId id="304" r:id="rId4"/>
    <p:sldId id="318" r:id="rId5"/>
    <p:sldId id="378" r:id="rId6"/>
    <p:sldId id="379" r:id="rId7"/>
    <p:sldId id="380" r:id="rId8"/>
    <p:sldId id="381" r:id="rId9"/>
    <p:sldId id="382" r:id="rId10"/>
    <p:sldId id="384" r:id="rId11"/>
    <p:sldId id="387" r:id="rId12"/>
    <p:sldId id="391" r:id="rId13"/>
    <p:sldId id="389" r:id="rId14"/>
    <p:sldId id="39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EBA"/>
    <a:srgbClr val="EAFD7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02" autoAdjust="0"/>
    <p:restoredTop sz="94660"/>
  </p:normalViewPr>
  <p:slideViewPr>
    <p:cSldViewPr showGuides="1">
      <p:cViewPr varScale="1">
        <p:scale>
          <a:sx n="70" d="100"/>
          <a:sy n="70" d="100"/>
        </p:scale>
        <p:origin x="-960" y="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7208A-AAC1-4C22-A97E-D0AB639737ED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472E6-6989-4B18-BA98-284E83C30D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6E78-8F46-4B37-8310-11F29F560DC1}" type="datetimeFigureOut">
              <a:rPr lang="en-US" smtClean="0"/>
              <a:pPr/>
              <a:t>12/14/2010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71D41-1CD1-4F29-8B0C-DF70B7781F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rxiv.org/abs/1008.1541v1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rxiv.org/abs/1009.6178v1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752600"/>
          </a:xfrm>
        </p:spPr>
        <p:txBody>
          <a:bodyPr/>
          <a:lstStyle/>
          <a:p>
            <a:r>
              <a:rPr lang="en-US" dirty="0" smtClean="0"/>
              <a:t>XV </a:t>
            </a:r>
            <a:r>
              <a:rPr lang="en-US" dirty="0" err="1" smtClean="0"/>
              <a:t>SuperB</a:t>
            </a:r>
            <a:r>
              <a:rPr lang="en-US" dirty="0" smtClean="0"/>
              <a:t> General Meeting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Caltech </a:t>
            </a:r>
            <a:r>
              <a:rPr lang="en-US" i="1" dirty="0" err="1" smtClean="0">
                <a:solidFill>
                  <a:srgbClr val="FF0000"/>
                </a:solidFill>
              </a:rPr>
              <a:t>Dicember</a:t>
            </a:r>
            <a:r>
              <a:rPr lang="en-US" i="1" dirty="0" smtClean="0">
                <a:solidFill>
                  <a:srgbClr val="FF0000"/>
                </a:solidFill>
              </a:rPr>
              <a:t> 14 -17, </a:t>
            </a:r>
            <a:r>
              <a:rPr lang="en-US" i="1" dirty="0" smtClean="0">
                <a:solidFill>
                  <a:srgbClr val="FF0000"/>
                </a:solidFill>
              </a:rPr>
              <a:t>2010</a:t>
            </a:r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228600"/>
            <a:ext cx="6413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2743199"/>
          </a:xfrm>
          <a:solidFill>
            <a:srgbClr val="0070C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en-US" sz="6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6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Today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M.A.Giorgi</a:t>
            </a:r>
            <a:r>
              <a:rPr lang="en-US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INFN &amp; </a:t>
            </a:r>
            <a:r>
              <a:rPr lang="en-US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Universita</a:t>
            </a:r>
            <a:r>
              <a:rPr lang="en-US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sz="27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7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Pisa</a:t>
            </a:r>
            <a:endParaRPr lang="en-US" sz="27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bit of history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One year ago we expected the approval and funding!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MISSED!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bit of history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Italian Minister of science prepared the PNR with flagship Projects and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was there. We prepared together with the Management of INFN a spending profile, starting with ~20M€ in the first year. There was  expectation of  the approval and funding by the end of the summer. 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bit of history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Italian Minister of science prepared the PNR with flagship Projects and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was there. We prepared together with the Management of INFN a spending profile, starting with ~20M€ in the first year. There was  expectation of  the approval and funding by the end of the summer. 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WE MISSED AGAIN!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NOW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Minister of Science and University is  to proceed to the subdivision of the national fund for research (FFO) between the science agencies and to the Flagship Projects . Money flow will start immediately and it is expected to follow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defined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profile.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NOW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Minister of Science and University is  to proceed to the subdivision of the national fund for research (FFO) between the science agencies and to the Flagship Projects . Money flow will start immediately and it is expected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follow to follow the defined profile.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Minister will give the formal announcement!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Progress Reports before TDR have been published.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Machine parameters fixed.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Better understanding of  Physics with Polarization.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Detector  requirements for  full exploitation of the collider potential.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Site  requirements and evaluation process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Process: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Completion  together with partners of  MOU ‘s for the project.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Definition of partnership with IIT and its contribution to the construction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Toward  the start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52401" y="152400"/>
            <a:ext cx="3124200" cy="1857210"/>
            <a:chOff x="152400" y="762000"/>
            <a:chExt cx="3195637" cy="2011978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2400" y="762000"/>
              <a:ext cx="3195637" cy="1478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>
            <a:xfrm>
              <a:off x="533400" y="2373868"/>
              <a:ext cx="197447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hlinkClick r:id="rId3" action="ppaction://hlinkfile"/>
                </a:rPr>
                <a:t>arXiv:1008.1541v1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2400" y="2133600"/>
            <a:ext cx="2238375" cy="1885950"/>
            <a:chOff x="3452813" y="2486025"/>
            <a:chExt cx="2238375" cy="1885950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52813" y="2486025"/>
              <a:ext cx="2238375" cy="18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3810000" y="3821668"/>
              <a:ext cx="176202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/>
                <a:t> </a:t>
              </a:r>
              <a:r>
                <a:rPr lang="en-US" u="sng" dirty="0" smtClean="0">
                  <a:solidFill>
                    <a:srgbClr val="0070C0"/>
                  </a:solidFill>
                </a:rPr>
                <a:t>arXiv:1007.4241</a:t>
              </a:r>
              <a:endParaRPr lang="en-US" u="sng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3400" y="4003149"/>
            <a:ext cx="2053767" cy="2092851"/>
            <a:chOff x="533400" y="4003149"/>
            <a:chExt cx="2053767" cy="209285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609600" y="4003149"/>
              <a:ext cx="1828800" cy="20928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4"/>
            <p:cNvSpPr/>
            <p:nvPr/>
          </p:nvSpPr>
          <p:spPr>
            <a:xfrm>
              <a:off x="533400" y="5486400"/>
              <a:ext cx="205376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dirty="0" smtClean="0">
                  <a:hlinkClick r:id="rId6" action="ppaction://hlinkfile"/>
                </a:rPr>
                <a:t>arXiv:1009.6178v1</a:t>
              </a:r>
              <a:r>
                <a:rPr lang="en-US" dirty="0" smtClean="0"/>
                <a:t> </a:t>
              </a:r>
              <a:endParaRPr lang="en-US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514600" y="0"/>
            <a:ext cx="6629400" cy="769441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   Preparation of TDR</a:t>
            </a:r>
            <a:endParaRPr lang="en-US" sz="4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1295400"/>
            <a:ext cx="4648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September 2010 the three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Progress Reports have been published, it was an important step forward to the completion of the TDR , in time during 2011.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Machine parameters are fixed including the tunnel length , a Physics update after the 2008 Valencia document, the Detector is almost frozen.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4648200" y="762000"/>
            <a:ext cx="4419600" cy="5943600"/>
          </a:xfrm>
          <a:prstGeom prst="rect">
            <a:avLst/>
          </a:prstGeom>
          <a:solidFill>
            <a:srgbClr val="F4FEBA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31911C4-2650-40FD-8A47-9BF937830022}" type="slidenum">
              <a:rPr lang="en-US"/>
              <a:pPr/>
              <a:t>4</a:t>
            </a:fld>
            <a:endParaRPr lang="en-US"/>
          </a:p>
        </p:txBody>
      </p:sp>
      <p:sp>
        <p:nvSpPr>
          <p:cNvPr id="21509" name="Rectangle 3"/>
          <p:cNvSpPr>
            <a:spLocks/>
          </p:cNvSpPr>
          <p:nvPr/>
        </p:nvSpPr>
        <p:spPr bwMode="auto">
          <a:xfrm>
            <a:off x="8665146" y="3865439"/>
            <a:ext cx="285654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I.P.</a:t>
            </a:r>
          </a:p>
        </p:txBody>
      </p:sp>
      <p:sp>
        <p:nvSpPr>
          <p:cNvPr id="21510" name="Rectangle 4"/>
          <p:cNvSpPr>
            <a:spLocks/>
          </p:cNvSpPr>
          <p:nvPr/>
        </p:nvSpPr>
        <p:spPr bwMode="auto">
          <a:xfrm>
            <a:off x="7382619" y="6268640"/>
            <a:ext cx="4203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HER</a:t>
            </a:r>
          </a:p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arc</a:t>
            </a:r>
          </a:p>
        </p:txBody>
      </p:sp>
      <p:sp>
        <p:nvSpPr>
          <p:cNvPr id="21511" name="Rectangle 5"/>
          <p:cNvSpPr>
            <a:spLocks/>
          </p:cNvSpPr>
          <p:nvPr/>
        </p:nvSpPr>
        <p:spPr bwMode="auto">
          <a:xfrm>
            <a:off x="6712893" y="5880199"/>
            <a:ext cx="4026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LER</a:t>
            </a:r>
          </a:p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arc</a:t>
            </a:r>
          </a:p>
        </p:txBody>
      </p:sp>
      <p:sp>
        <p:nvSpPr>
          <p:cNvPr id="21513" name="Line 7"/>
          <p:cNvSpPr>
            <a:spLocks noChangeShapeType="1"/>
          </p:cNvSpPr>
          <p:nvPr/>
        </p:nvSpPr>
        <p:spPr bwMode="auto">
          <a:xfrm flipH="1">
            <a:off x="5581055" y="5208240"/>
            <a:ext cx="1701105" cy="1117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4" name="Freeform 8"/>
          <p:cNvSpPr>
            <a:spLocks/>
          </p:cNvSpPr>
          <p:nvPr/>
        </p:nvSpPr>
        <p:spPr bwMode="auto">
          <a:xfrm rot="5400000">
            <a:off x="5161359" y="5140152"/>
            <a:ext cx="352723" cy="486668"/>
          </a:xfrm>
          <a:custGeom>
            <a:avLst/>
            <a:gdLst>
              <a:gd name="T0" fmla="*/ 1220 w 21381"/>
              <a:gd name="T1" fmla="*/ 0 h 21600"/>
              <a:gd name="T2" fmla="*/ 79068 w 21381"/>
              <a:gd name="T3" fmla="*/ 538147 h 21600"/>
              <a:gd name="T4" fmla="*/ 501650 w 21381"/>
              <a:gd name="T5" fmla="*/ 692150 h 21600"/>
              <a:gd name="T6" fmla="*/ 0 60000 65536"/>
              <a:gd name="T7" fmla="*/ 0 60000 65536"/>
              <a:gd name="T8" fmla="*/ 0 60000 65536"/>
              <a:gd name="T9" fmla="*/ 0 w 21381"/>
              <a:gd name="T10" fmla="*/ 0 h 21600"/>
              <a:gd name="T11" fmla="*/ 21381 w 2138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81" h="21600">
                <a:moveTo>
                  <a:pt x="52" y="0"/>
                </a:moveTo>
                <a:cubicBezTo>
                  <a:pt x="-84" y="6589"/>
                  <a:pt x="-219" y="13178"/>
                  <a:pt x="3370" y="16794"/>
                </a:cubicBezTo>
                <a:cubicBezTo>
                  <a:pt x="6958" y="20411"/>
                  <a:pt x="14136" y="21006"/>
                  <a:pt x="21381" y="2160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9"/>
          <p:cNvSpPr>
            <a:spLocks/>
          </p:cNvSpPr>
          <p:nvPr/>
        </p:nvSpPr>
        <p:spPr bwMode="auto">
          <a:xfrm>
            <a:off x="5168057" y="5236146"/>
            <a:ext cx="206145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0000FF"/>
                </a:solidFill>
                <a:latin typeface="Arial" charset="0"/>
                <a:cs typeface="Arial" charset="0"/>
                <a:sym typeface="Arial" charset="0"/>
              </a:rPr>
              <a:t>e-</a:t>
            </a:r>
          </a:p>
        </p:txBody>
      </p:sp>
      <p:sp>
        <p:nvSpPr>
          <p:cNvPr id="21516" name="Rectangle 10"/>
          <p:cNvSpPr>
            <a:spLocks/>
          </p:cNvSpPr>
          <p:nvPr/>
        </p:nvSpPr>
        <p:spPr bwMode="auto">
          <a:xfrm>
            <a:off x="5093271" y="4905748"/>
            <a:ext cx="247823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0000FF"/>
                </a:solidFill>
                <a:latin typeface="Arial" charset="0"/>
                <a:cs typeface="Arial" charset="0"/>
                <a:sym typeface="Arial" charset="0"/>
              </a:rPr>
              <a:t>e+</a:t>
            </a:r>
          </a:p>
        </p:txBody>
      </p:sp>
      <p:sp>
        <p:nvSpPr>
          <p:cNvPr id="21517" name="Freeform 11"/>
          <p:cNvSpPr>
            <a:spLocks/>
          </p:cNvSpPr>
          <p:nvPr/>
        </p:nvSpPr>
        <p:spPr bwMode="auto">
          <a:xfrm rot="5400000">
            <a:off x="4905189" y="4533491"/>
            <a:ext cx="647402" cy="702097"/>
          </a:xfrm>
          <a:custGeom>
            <a:avLst/>
            <a:gdLst>
              <a:gd name="T0" fmla="*/ 920750 w 21600"/>
              <a:gd name="T1" fmla="*/ 0 h 21600"/>
              <a:gd name="T2" fmla="*/ 766780 w 21600"/>
              <a:gd name="T3" fmla="*/ 768366 h 21600"/>
              <a:gd name="T4" fmla="*/ 0 w 21600"/>
              <a:gd name="T5" fmla="*/ 99853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21600" y="0"/>
                </a:moveTo>
                <a:cubicBezTo>
                  <a:pt x="21600" y="6490"/>
                  <a:pt x="21600" y="13015"/>
                  <a:pt x="17988" y="16621"/>
                </a:cubicBezTo>
                <a:cubicBezTo>
                  <a:pt x="14375" y="20226"/>
                  <a:pt x="3017" y="20776"/>
                  <a:pt x="0" y="21600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8" name="Rectangle 12"/>
          <p:cNvSpPr>
            <a:spLocks/>
          </p:cNvSpPr>
          <p:nvPr/>
        </p:nvSpPr>
        <p:spPr bwMode="auto">
          <a:xfrm>
            <a:off x="5059785" y="2762623"/>
            <a:ext cx="279883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0000FF"/>
                </a:solidFill>
                <a:latin typeface="Arial" charset="0"/>
                <a:cs typeface="Arial" charset="0"/>
                <a:sym typeface="Arial" charset="0"/>
              </a:rPr>
              <a:t>RF</a:t>
            </a:r>
          </a:p>
        </p:txBody>
      </p:sp>
      <p:sp>
        <p:nvSpPr>
          <p:cNvPr id="21519" name="Freeform 13"/>
          <p:cNvSpPr>
            <a:spLocks/>
          </p:cNvSpPr>
          <p:nvPr/>
        </p:nvSpPr>
        <p:spPr bwMode="auto">
          <a:xfrm rot="16200000" flipH="1">
            <a:off x="4751710" y="3187898"/>
            <a:ext cx="428625" cy="294680"/>
          </a:xfrm>
          <a:custGeom>
            <a:avLst/>
            <a:gdLst>
              <a:gd name="T0" fmla="*/ 0 w 21600"/>
              <a:gd name="T1" fmla="*/ 419100 h 21600"/>
              <a:gd name="T2" fmla="*/ 381000 w 21600"/>
              <a:gd name="T3" fmla="*/ 314325 h 21600"/>
              <a:gd name="T4" fmla="*/ 609600 w 21600"/>
              <a:gd name="T5" fmla="*/ 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>
                <a:moveTo>
                  <a:pt x="0" y="21600"/>
                </a:moveTo>
                <a:cubicBezTo>
                  <a:pt x="4950" y="20700"/>
                  <a:pt x="9900" y="19800"/>
                  <a:pt x="13500" y="16200"/>
                </a:cubicBezTo>
                <a:cubicBezTo>
                  <a:pt x="17100" y="12600"/>
                  <a:pt x="19350" y="6300"/>
                  <a:pt x="21600" y="0"/>
                </a:cubicBezTo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 type="stealth" w="lg" len="lg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21526" name="Picture 28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59898" y="3277195"/>
            <a:ext cx="812602" cy="83046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1527" name="Picture 2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9898" y="3268266"/>
            <a:ext cx="812602" cy="6607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21529" name="Picture 31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77758" y="3920133"/>
            <a:ext cx="803672" cy="5000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530" name="Rectangle 32"/>
          <p:cNvSpPr>
            <a:spLocks/>
          </p:cNvSpPr>
          <p:nvPr/>
        </p:nvSpPr>
        <p:spPr bwMode="auto">
          <a:xfrm>
            <a:off x="8590359" y="2750344"/>
            <a:ext cx="262249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FF</a:t>
            </a:r>
          </a:p>
        </p:txBody>
      </p:sp>
      <p:sp>
        <p:nvSpPr>
          <p:cNvPr id="21531" name="Rectangle 33"/>
          <p:cNvSpPr>
            <a:spLocks/>
          </p:cNvSpPr>
          <p:nvPr/>
        </p:nvSpPr>
        <p:spPr bwMode="auto">
          <a:xfrm>
            <a:off x="8590359" y="5080992"/>
            <a:ext cx="262249" cy="20005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FF</a:t>
            </a:r>
          </a:p>
        </p:txBody>
      </p:sp>
      <p:sp>
        <p:nvSpPr>
          <p:cNvPr id="21532" name="Rectangle 34"/>
          <p:cNvSpPr>
            <a:spLocks/>
          </p:cNvSpPr>
          <p:nvPr/>
        </p:nvSpPr>
        <p:spPr bwMode="auto">
          <a:xfrm>
            <a:off x="6668244" y="3545384"/>
            <a:ext cx="1154162" cy="6155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r>
              <a:rPr lang="en-US" sz="1300" dirty="0">
                <a:latin typeface="Zapfino" charset="0"/>
                <a:ea typeface="Zapfino" charset="0"/>
                <a:cs typeface="Zapfino" charset="0"/>
                <a:sym typeface="Zapfino" charset="0"/>
              </a:rPr>
              <a:t>l</a:t>
            </a:r>
            <a:r>
              <a:rPr lang="en-US" sz="3200" dirty="0">
                <a:latin typeface="Savoye LET" charset="0"/>
                <a:ea typeface="Savoye LET" charset="0"/>
                <a:cs typeface="Savoye LET" charset="0"/>
                <a:sym typeface="Savoye LET" charset="0"/>
              </a:rPr>
              <a:t>  </a:t>
            </a:r>
            <a:r>
              <a:rPr lang="en-US" sz="4000" dirty="0">
                <a:latin typeface="Savoye LET" charset="0"/>
                <a:ea typeface="Savoye LET" charset="0"/>
                <a:cs typeface="Savoye LET" charset="0"/>
                <a:sym typeface="Savoye LET" charset="0"/>
              </a:rPr>
              <a:t>*</a:t>
            </a:r>
            <a:r>
              <a:rPr lang="en-US" dirty="0">
                <a:latin typeface="Palatino" charset="0"/>
                <a:ea typeface="Palatino" charset="0"/>
                <a:cs typeface="Palatino" charset="0"/>
                <a:sym typeface="Palatino" charset="0"/>
              </a:rPr>
              <a:t>~ 0.5m</a:t>
            </a:r>
          </a:p>
        </p:txBody>
      </p:sp>
      <p:sp>
        <p:nvSpPr>
          <p:cNvPr id="21521" name="AutoShape 15"/>
          <p:cNvSpPr>
            <a:spLocks/>
          </p:cNvSpPr>
          <p:nvPr/>
        </p:nvSpPr>
        <p:spPr bwMode="auto">
          <a:xfrm>
            <a:off x="8065513" y="3327739"/>
            <a:ext cx="892969" cy="892969"/>
          </a:xfrm>
          <a:custGeom>
            <a:avLst/>
            <a:gdLst>
              <a:gd name="T0" fmla="*/ 37129389 w 21719"/>
              <a:gd name="T1" fmla="*/ 36522954 h 21839"/>
              <a:gd name="T2" fmla="*/ 0 60000 65536"/>
              <a:gd name="T3" fmla="*/ 0 w 21719"/>
              <a:gd name="T4" fmla="*/ 0 h 21839"/>
              <a:gd name="T5" fmla="*/ 21719 w 21719"/>
              <a:gd name="T6" fmla="*/ 21839 h 21839"/>
            </a:gdLst>
            <a:ahLst/>
            <a:cxnLst>
              <a:cxn ang="T2">
                <a:pos x="T0" y="T1"/>
              </a:cxn>
            </a:cxnLst>
            <a:rect l="T3" t="T4" r="T5" b="T6"/>
            <a:pathLst>
              <a:path w="21719" h="21839">
                <a:moveTo>
                  <a:pt x="10859" y="0"/>
                </a:moveTo>
                <a:lnTo>
                  <a:pt x="11265" y="8997"/>
                </a:lnTo>
                <a:lnTo>
                  <a:pt x="15276" y="944"/>
                </a:lnTo>
                <a:lnTo>
                  <a:pt x="12008" y="9329"/>
                </a:lnTo>
                <a:lnTo>
                  <a:pt x="18929" y="3613"/>
                </a:lnTo>
                <a:lnTo>
                  <a:pt x="12552" y="9937"/>
                </a:lnTo>
                <a:lnTo>
                  <a:pt x="21187" y="7545"/>
                </a:lnTo>
                <a:lnTo>
                  <a:pt x="12803" y="10714"/>
                </a:lnTo>
                <a:lnTo>
                  <a:pt x="21659" y="12061"/>
                </a:lnTo>
                <a:lnTo>
                  <a:pt x="12718" y="11527"/>
                </a:lnTo>
                <a:lnTo>
                  <a:pt x="20264" y="16379"/>
                </a:lnTo>
                <a:lnTo>
                  <a:pt x="12312" y="12234"/>
                </a:lnTo>
                <a:lnTo>
                  <a:pt x="17242" y="19753"/>
                </a:lnTo>
                <a:lnTo>
                  <a:pt x="11654" y="12715"/>
                </a:lnTo>
                <a:lnTo>
                  <a:pt x="13117" y="21600"/>
                </a:lnTo>
                <a:lnTo>
                  <a:pt x="10859" y="12885"/>
                </a:lnTo>
                <a:lnTo>
                  <a:pt x="8601" y="21600"/>
                </a:lnTo>
                <a:lnTo>
                  <a:pt x="10064" y="12715"/>
                </a:lnTo>
                <a:lnTo>
                  <a:pt x="4476" y="19753"/>
                </a:lnTo>
                <a:lnTo>
                  <a:pt x="9406" y="12234"/>
                </a:lnTo>
                <a:lnTo>
                  <a:pt x="1454" y="16379"/>
                </a:lnTo>
                <a:lnTo>
                  <a:pt x="9000" y="11527"/>
                </a:lnTo>
                <a:lnTo>
                  <a:pt x="59" y="12061"/>
                </a:lnTo>
                <a:lnTo>
                  <a:pt x="8915" y="10714"/>
                </a:lnTo>
                <a:lnTo>
                  <a:pt x="531" y="7545"/>
                </a:lnTo>
                <a:lnTo>
                  <a:pt x="9166" y="9937"/>
                </a:lnTo>
                <a:lnTo>
                  <a:pt x="2789" y="3613"/>
                </a:lnTo>
                <a:lnTo>
                  <a:pt x="9710" y="9329"/>
                </a:lnTo>
                <a:lnTo>
                  <a:pt x="6442" y="944"/>
                </a:lnTo>
                <a:lnTo>
                  <a:pt x="10453" y="8997"/>
                </a:lnTo>
                <a:lnTo>
                  <a:pt x="10859" y="0"/>
                </a:lnTo>
                <a:close/>
                <a:moveTo>
                  <a:pt x="10859" y="0"/>
                </a:moveTo>
              </a:path>
            </a:pathLst>
          </a:custGeom>
          <a:solidFill>
            <a:srgbClr val="6796EB">
              <a:alpha val="49803"/>
            </a:srgbClr>
          </a:solidFill>
          <a:ln w="25400">
            <a:solidFill>
              <a:srgbClr val="5F7BAE">
                <a:alpha val="50195"/>
              </a:srgbClr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7812360" y="1813843"/>
            <a:ext cx="1074911" cy="1615157"/>
            <a:chOff x="0" y="0"/>
            <a:chExt cx="963" cy="1446"/>
          </a:xfrm>
        </p:grpSpPr>
        <p:sp>
          <p:nvSpPr>
            <p:cNvPr id="21755" name="Freeform 17"/>
            <p:cNvSpPr>
              <a:spLocks/>
            </p:cNvSpPr>
            <p:nvPr/>
          </p:nvSpPr>
          <p:spPr bwMode="auto">
            <a:xfrm rot="361447">
              <a:off x="154" y="128"/>
              <a:ext cx="664" cy="1248"/>
            </a:xfrm>
            <a:custGeom>
              <a:avLst/>
              <a:gdLst>
                <a:gd name="T0" fmla="*/ 0 w 21600"/>
                <a:gd name="T1" fmla="*/ 0 h 21600"/>
                <a:gd name="T2" fmla="*/ 272 w 21600"/>
                <a:gd name="T3" fmla="*/ 368 h 21600"/>
                <a:gd name="T4" fmla="*/ 512 w 21600"/>
                <a:gd name="T5" fmla="*/ 816 h 21600"/>
                <a:gd name="T6" fmla="*/ 664 w 21600"/>
                <a:gd name="T7" fmla="*/ 124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cubicBezTo>
                    <a:pt x="5725" y="3046"/>
                    <a:pt x="6766" y="4569"/>
                    <a:pt x="8848" y="6369"/>
                  </a:cubicBezTo>
                  <a:cubicBezTo>
                    <a:pt x="10930" y="8169"/>
                    <a:pt x="14834" y="12046"/>
                    <a:pt x="16655" y="14123"/>
                  </a:cubicBezTo>
                  <a:cubicBezTo>
                    <a:pt x="19215" y="17041"/>
                    <a:pt x="20299" y="18969"/>
                    <a:pt x="21600" y="21600"/>
                  </a:cubicBezTo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21756" name="Picture 18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361447">
              <a:off x="69" y="39"/>
              <a:ext cx="824" cy="1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pic>
        <p:nvPicPr>
          <p:cNvPr id="21508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00600" y="1202160"/>
            <a:ext cx="3696891" cy="52238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512" name="Rectangle 6"/>
          <p:cNvSpPr>
            <a:spLocks/>
          </p:cNvSpPr>
          <p:nvPr/>
        </p:nvSpPr>
        <p:spPr bwMode="auto">
          <a:xfrm>
            <a:off x="7385706" y="995067"/>
            <a:ext cx="40267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LER</a:t>
            </a:r>
          </a:p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arc</a:t>
            </a:r>
          </a:p>
        </p:txBody>
      </p:sp>
      <p:sp>
        <p:nvSpPr>
          <p:cNvPr id="21520" name="Rectangle 14"/>
          <p:cNvSpPr>
            <a:spLocks/>
          </p:cNvSpPr>
          <p:nvPr/>
        </p:nvSpPr>
        <p:spPr bwMode="auto">
          <a:xfrm>
            <a:off x="6732984" y="1463353"/>
            <a:ext cx="42030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HER</a:t>
            </a:r>
          </a:p>
          <a:p>
            <a:pPr marL="27905"/>
            <a:r>
              <a:rPr lang="en-US" sz="1300" b="1" dirty="0">
                <a:solidFill>
                  <a:srgbClr val="FF0000"/>
                </a:solidFill>
                <a:latin typeface="Arial" charset="0"/>
                <a:cs typeface="Arial" charset="0"/>
                <a:sym typeface="Arial" charset="0"/>
              </a:rPr>
              <a:t>arc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7769944" y="4336480"/>
            <a:ext cx="1057051" cy="1573857"/>
            <a:chOff x="0" y="0"/>
            <a:chExt cx="947" cy="1410"/>
          </a:xfrm>
        </p:grpSpPr>
        <p:sp>
          <p:nvSpPr>
            <p:cNvPr id="21753" name="Freeform 20"/>
            <p:cNvSpPr>
              <a:spLocks/>
            </p:cNvSpPr>
            <p:nvPr/>
          </p:nvSpPr>
          <p:spPr bwMode="auto">
            <a:xfrm rot="10628561" flipH="1">
              <a:off x="128" y="52"/>
              <a:ext cx="696" cy="1248"/>
            </a:xfrm>
            <a:custGeom>
              <a:avLst/>
              <a:gdLst>
                <a:gd name="T0" fmla="*/ 0 w 21600"/>
                <a:gd name="T1" fmla="*/ 0 h 21600"/>
                <a:gd name="T2" fmla="*/ 285 w 21600"/>
                <a:gd name="T3" fmla="*/ 368 h 21600"/>
                <a:gd name="T4" fmla="*/ 537 w 21600"/>
                <a:gd name="T5" fmla="*/ 816 h 21600"/>
                <a:gd name="T6" fmla="*/ 696 w 21600"/>
                <a:gd name="T7" fmla="*/ 1248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6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cubicBezTo>
                    <a:pt x="5725" y="3046"/>
                    <a:pt x="6766" y="4569"/>
                    <a:pt x="8848" y="6369"/>
                  </a:cubicBezTo>
                  <a:cubicBezTo>
                    <a:pt x="10930" y="8169"/>
                    <a:pt x="14834" y="12046"/>
                    <a:pt x="16655" y="14123"/>
                  </a:cubicBezTo>
                  <a:cubicBezTo>
                    <a:pt x="19215" y="17041"/>
                    <a:pt x="20299" y="18969"/>
                    <a:pt x="21600" y="21600"/>
                  </a:cubicBezTo>
                </a:path>
              </a:pathLst>
            </a:cu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endParaRPr lang="en-US"/>
            </a:p>
          </p:txBody>
        </p:sp>
        <p:pic>
          <p:nvPicPr>
            <p:cNvPr id="21754" name="Picture 21"/>
            <p:cNvPicPr>
              <a:picLocks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 rot="-171439">
              <a:off x="33" y="21"/>
              <a:ext cx="880" cy="13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grpSp>
        <p:nvGrpSpPr>
          <p:cNvPr id="4" name="Group 22"/>
          <p:cNvGrpSpPr>
            <a:grpSpLocks/>
          </p:cNvGrpSpPr>
          <p:nvPr/>
        </p:nvGrpSpPr>
        <p:grpSpPr bwMode="auto">
          <a:xfrm>
            <a:off x="6513091" y="2453432"/>
            <a:ext cx="1455539" cy="750094"/>
            <a:chOff x="0" y="0"/>
            <a:chExt cx="1304" cy="672"/>
          </a:xfrm>
        </p:grpSpPr>
        <p:sp>
          <p:nvSpPr>
            <p:cNvPr id="21751" name="Rectangle 23"/>
            <p:cNvSpPr>
              <a:spLocks/>
            </p:cNvSpPr>
            <p:nvPr/>
          </p:nvSpPr>
          <p:spPr bwMode="auto">
            <a:xfrm>
              <a:off x="24" y="102"/>
              <a:ext cx="1150" cy="4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HER Energy:</a:t>
              </a:r>
            </a:p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6.7 </a:t>
              </a:r>
              <a:r>
                <a:rPr lang="en-US" sz="1700" b="1" dirty="0" err="1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GeV</a:t>
              </a:r>
              <a:endParaRPr lang="en-US" sz="1700" b="1" dirty="0">
                <a:latin typeface="Palatino" charset="0"/>
                <a:ea typeface="Palatino" charset="0"/>
                <a:cs typeface="Palatino" charset="0"/>
                <a:sym typeface="Palatino" charset="0"/>
              </a:endParaRPr>
            </a:p>
          </p:txBody>
        </p:sp>
        <p:pic>
          <p:nvPicPr>
            <p:cNvPr id="21752" name="Picture 24"/>
            <p:cNvPicPr>
              <a:picLocks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0" y="0"/>
              <a:ext cx="1304" cy="6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6537647" y="4270623"/>
            <a:ext cx="1410891" cy="750094"/>
            <a:chOff x="0" y="0"/>
            <a:chExt cx="1264" cy="672"/>
          </a:xfrm>
        </p:grpSpPr>
        <p:sp>
          <p:nvSpPr>
            <p:cNvPr id="21749" name="Rectangle 26"/>
            <p:cNvSpPr>
              <a:spLocks/>
            </p:cNvSpPr>
            <p:nvPr/>
          </p:nvSpPr>
          <p:spPr bwMode="auto">
            <a:xfrm>
              <a:off x="24" y="102"/>
              <a:ext cx="1107" cy="4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LER Energy:</a:t>
              </a:r>
            </a:p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4.2 </a:t>
              </a:r>
              <a:r>
                <a:rPr lang="en-US" sz="1700" b="1" dirty="0" err="1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GeV</a:t>
              </a:r>
              <a:endParaRPr lang="en-US" sz="1700" b="1" dirty="0">
                <a:latin typeface="Palatino" charset="0"/>
                <a:ea typeface="Palatino" charset="0"/>
                <a:cs typeface="Palatino" charset="0"/>
                <a:sym typeface="Palatino" charset="0"/>
              </a:endParaRPr>
            </a:p>
          </p:txBody>
        </p:sp>
        <p:pic>
          <p:nvPicPr>
            <p:cNvPr id="21750" name="Picture 27"/>
            <p:cNvPicPr>
              <a:picLocks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0" y="0"/>
              <a:ext cx="1264" cy="67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pic>
        <p:nvPicPr>
          <p:cNvPr id="21528" name="Picture 30"/>
          <p:cNvPicPr>
            <a:picLocks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79989" y="3718308"/>
            <a:ext cx="803672" cy="72330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grpSp>
        <p:nvGrpSpPr>
          <p:cNvPr id="45" name="Group 44"/>
          <p:cNvGrpSpPr/>
          <p:nvPr/>
        </p:nvGrpSpPr>
        <p:grpSpPr>
          <a:xfrm>
            <a:off x="5105400" y="3429000"/>
            <a:ext cx="1384102" cy="750094"/>
            <a:chOff x="5105400" y="3429000"/>
            <a:chExt cx="1384102" cy="750094"/>
          </a:xfrm>
        </p:grpSpPr>
        <p:sp>
          <p:nvSpPr>
            <p:cNvPr id="21747" name="Rectangle 586"/>
            <p:cNvSpPr>
              <a:spLocks/>
            </p:cNvSpPr>
            <p:nvPr/>
          </p:nvSpPr>
          <p:spPr bwMode="auto">
            <a:xfrm>
              <a:off x="5147964" y="3554016"/>
              <a:ext cx="1209973" cy="52350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Polarization</a:t>
              </a:r>
            </a:p>
            <a:p>
              <a:r>
                <a:rPr lang="en-US" sz="1700" b="1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80% for e</a:t>
              </a:r>
              <a:r>
                <a:rPr lang="en-US" sz="1700" b="1" baseline="32000" dirty="0">
                  <a:latin typeface="Palatino" charset="0"/>
                  <a:ea typeface="Palatino" charset="0"/>
                  <a:cs typeface="Palatino" charset="0"/>
                  <a:sym typeface="Palatino" charset="0"/>
                </a:rPr>
                <a:t>-</a:t>
              </a:r>
            </a:p>
          </p:txBody>
        </p:sp>
        <p:pic>
          <p:nvPicPr>
            <p:cNvPr id="21748" name="Picture 587"/>
            <p:cNvPicPr>
              <a:picLocks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5105400" y="3429000"/>
              <a:ext cx="1384102" cy="7500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</p:grp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-17318" y="838200"/>
            <a:ext cx="4613564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itle 4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07886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Collider 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Parameters are “stable”</a:t>
            </a:r>
            <a:endParaRPr lang="en-US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851025"/>
          </a:xfrm>
          <a:solidFill>
            <a:srgbClr val="00B0F0"/>
          </a:solidFill>
        </p:spPr>
        <p:txBody>
          <a:bodyPr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Recently:  88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Plenary ECFA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Meeting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</a:rPr>
              <a:t>CERN </a:t>
            </a:r>
            <a:r>
              <a:rPr lang="en-US" sz="3600" i="1" dirty="0" smtClean="0">
                <a:solidFill>
                  <a:srgbClr val="FF0000"/>
                </a:solidFill>
              </a:rPr>
              <a:t>November 25, 2010</a:t>
            </a:r>
            <a:br>
              <a:rPr lang="en-US" sz="3600" i="1" dirty="0" smtClean="0">
                <a:solidFill>
                  <a:srgbClr val="FF0000"/>
                </a:solidFill>
              </a:rPr>
            </a:b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presentation before BELLEII by Peter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Krizan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emphasis of Belle II was on B Physics and CKM constraints, our was focusing attention on the physics reach with polarization and charm threshold runs.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value added by such possibilities was remarked by many people during the discussion.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advantages of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SuperB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were evident.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Toward fixing the site requirements.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ad hoc committee has been set up to prepare the document on requirements for the site choice , preliminary to the infrastructure design.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Requirements and design will be reviewed by an International Review Committee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3549085"/>
            <a:ext cx="6553200" cy="31565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Goals for this 15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meeting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Discuss site document in the Project Board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Define strategy toward the completion of the TDR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 for set up of Review Committees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  <a:solidFill>
            <a:srgbClr val="00B0F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Goals for this 15</a:t>
            </a:r>
            <a:r>
              <a:rPr lang="en-US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meeting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1905000"/>
            <a:ext cx="7772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Discuss site document in the Project Board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Define strategy toward the completion of the TDR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 for set up of Review Committees</a:t>
            </a:r>
          </a:p>
          <a:p>
            <a:pPr>
              <a:buFont typeface="Arial" pitchFamily="34" charset="0"/>
              <a:buChar char="•"/>
            </a:pP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DRIVEN BY THE ASSUMPTION OF HAVING BEEN APPROVED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2600" y="2819400"/>
            <a:ext cx="609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BUT WHY ?</a:t>
            </a:r>
            <a:endParaRPr lang="en-US" sz="6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588</Words>
  <Application>Microsoft Office PowerPoint</Application>
  <PresentationFormat>On-screen Show (4:3)</PresentationFormat>
  <Paragraphs>97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SuperB  Today  M.A.Giorgi INFN &amp; Universita’ di Pisa</vt:lpstr>
      <vt:lpstr>Outline</vt:lpstr>
      <vt:lpstr>Slide 3</vt:lpstr>
      <vt:lpstr>Collider Parameters are “stable”</vt:lpstr>
      <vt:lpstr>Recently:  88th Plenary ECFA Meeting CERN November 25, 2010 </vt:lpstr>
      <vt:lpstr>Toward fixing the site requirements. </vt:lpstr>
      <vt:lpstr>Goals for this 15th meeting</vt:lpstr>
      <vt:lpstr>Goals for this 15th meeting</vt:lpstr>
      <vt:lpstr>Slide 9</vt:lpstr>
      <vt:lpstr>A bit of history</vt:lpstr>
      <vt:lpstr>A bit of history</vt:lpstr>
      <vt:lpstr>A bit of history</vt:lpstr>
      <vt:lpstr>NOW</vt:lpstr>
      <vt:lpstr>NOW</vt:lpstr>
    </vt:vector>
  </TitlesOfParts>
  <Company>INFN Pisa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</dc:title>
  <dc:creator>Administrator</dc:creator>
  <cp:lastModifiedBy>Administrator</cp:lastModifiedBy>
  <cp:revision>41</cp:revision>
  <dcterms:created xsi:type="dcterms:W3CDTF">2010-06-18T15:27:08Z</dcterms:created>
  <dcterms:modified xsi:type="dcterms:W3CDTF">2010-12-14T16:31:25Z</dcterms:modified>
</cp:coreProperties>
</file>