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302" r:id="rId3"/>
    <p:sldId id="310" r:id="rId4"/>
    <p:sldId id="311" r:id="rId5"/>
    <p:sldId id="312" r:id="rId6"/>
    <p:sldId id="303" r:id="rId7"/>
    <p:sldId id="293" r:id="rId8"/>
    <p:sldId id="305" r:id="rId9"/>
    <p:sldId id="275" r:id="rId10"/>
    <p:sldId id="313" r:id="rId11"/>
    <p:sldId id="308" r:id="rId12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B41"/>
    <a:srgbClr val="02BE9F"/>
    <a:srgbClr val="F4FDA1"/>
    <a:srgbClr val="FF0000"/>
    <a:srgbClr val="FEA9A0"/>
    <a:srgbClr val="FBCF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E2EE4E54-332C-4CCB-850E-133908187B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EE10F-697F-4EE9-8673-7EC3F1CDC0C5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2AF93-42BD-46F9-9CD0-6B53A2147D43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A0513-B1FE-4F81-AFEC-E578045BD04F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400BB-C7B8-4CBA-A883-8587DE1481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AB0AD-1A2E-4169-9C33-28C0826837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D717-8A7D-46A3-BC6B-137ADCEDDF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95750-3AC4-49E0-B9E5-2532D753ED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A0618-DCE4-417B-BD79-BF0D073C1E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CF518-6227-4A5D-9E87-3170F3936E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E5CF9-CD97-40C2-9015-EA15ADF899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1771F-E423-4609-9BBF-9B21C3E10B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1C68D-E956-47AC-800F-B5D7A93455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9305-720B-453C-9C40-0468EACAED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6F713-646A-4CDA-87F1-A941217538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A3C62-E36D-49C8-922B-42C16D7F62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93E2F8-1EEA-423C-AEF5-AFE0DB3220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67E0CB-EA72-4666-82B6-9F6B8FC81F31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297171" y="729949"/>
            <a:ext cx="4520918" cy="156966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/>
              <a:t>FTOF-Counter </a:t>
            </a:r>
          </a:p>
          <a:p>
            <a:pPr algn="ctr"/>
            <a:r>
              <a:rPr lang="en-US" sz="4800" b="1" dirty="0" smtClean="0"/>
              <a:t>for </a:t>
            </a:r>
            <a:r>
              <a:rPr lang="en-US" sz="4800" b="1" i="1" dirty="0" err="1" smtClean="0"/>
              <a:t>SuperB</a:t>
            </a:r>
            <a:endParaRPr lang="en-US" sz="4800" b="1" i="1" dirty="0" smtClean="0"/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1286417" y="2521043"/>
            <a:ext cx="6435725" cy="19383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Nicolas Arnaud, Dominique Breton, Leonid Burmistrov, </a:t>
            </a:r>
          </a:p>
          <a:p>
            <a:pPr algn="ctr"/>
            <a:r>
              <a:rPr lang="en-US" sz="2000"/>
              <a:t>Jihane Maalmi, Veronique Puill, Achille Stocchi</a:t>
            </a:r>
          </a:p>
          <a:p>
            <a:pPr algn="ctr"/>
            <a:r>
              <a:rPr lang="en-US" sz="2000" i="1"/>
              <a:t>LAL Orsay (CNRS-IN2P3)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Jerry Va’vra</a:t>
            </a:r>
          </a:p>
          <a:p>
            <a:pPr algn="ctr"/>
            <a:r>
              <a:rPr lang="en-US" sz="2000" i="1"/>
              <a:t>SLAC National Accelerator Laboratory</a:t>
            </a:r>
            <a:endParaRPr lang="fr-FR" sz="2000" i="1"/>
          </a:p>
        </p:txBody>
      </p:sp>
      <p:sp>
        <p:nvSpPr>
          <p:cNvPr id="5" name="ZoneTexte 4"/>
          <p:cNvSpPr txBox="1"/>
          <p:nvPr/>
        </p:nvSpPr>
        <p:spPr>
          <a:xfrm>
            <a:off x="1731981" y="5421854"/>
            <a:ext cx="5733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many news since last presentation. Main effort put</a:t>
            </a:r>
          </a:p>
          <a:p>
            <a:pPr algn="ctr"/>
            <a:r>
              <a:rPr lang="en-US" dirty="0" smtClean="0"/>
              <a:t>o</a:t>
            </a:r>
            <a:r>
              <a:rPr lang="en-US" dirty="0" smtClean="0"/>
              <a:t>n the CRT tests. See next presentations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66CB06-150E-4FB2-A6BD-1305A8E2E396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6682" y="137404"/>
            <a:ext cx="4593515" cy="884572"/>
          </a:xfrm>
        </p:spPr>
        <p:txBody>
          <a:bodyPr/>
          <a:lstStyle/>
          <a:p>
            <a:pPr eaLnBrk="1" hangingPunct="1"/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First look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reconstruction</a:t>
            </a:r>
            <a:b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(PID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FTOF)</a:t>
            </a: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Symbol" pitchFamily="18" charset="2"/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7950" y="1101725"/>
            <a:ext cx="8799204" cy="575542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1600" dirty="0" smtClean="0">
                <a:sym typeface="Wingdings"/>
              </a:rPr>
              <a:t> Main </a:t>
            </a:r>
            <a:r>
              <a:rPr lang="fr-FR" sz="1600" dirty="0" err="1" smtClean="0">
                <a:sym typeface="Wingdings"/>
              </a:rPr>
              <a:t>idea</a:t>
            </a:r>
            <a:r>
              <a:rPr lang="fr-FR" sz="1600" dirty="0" smtClean="0">
                <a:sym typeface="Wingdings"/>
              </a:rPr>
              <a:t>: use 2D information (</a:t>
            </a:r>
            <a:r>
              <a:rPr lang="fr-FR" sz="1600" dirty="0" err="1" smtClean="0">
                <a:sym typeface="Wingdings"/>
              </a:rPr>
              <a:t>channel</a:t>
            </a:r>
            <a:r>
              <a:rPr lang="fr-FR" sz="1600" dirty="0" smtClean="0">
                <a:sym typeface="Wingdings"/>
              </a:rPr>
              <a:t> and time) for all </a:t>
            </a:r>
            <a:r>
              <a:rPr lang="fr-FR" sz="1600" dirty="0" err="1" smtClean="0">
                <a:sym typeface="Wingdings"/>
              </a:rPr>
              <a:t>recorded</a:t>
            </a:r>
            <a:r>
              <a:rPr lang="fr-FR" sz="1600" dirty="0" smtClean="0">
                <a:sym typeface="Wingdings"/>
              </a:rPr>
              <a:t> hits</a:t>
            </a:r>
          </a:p>
          <a:p>
            <a:pPr algn="l"/>
            <a:endParaRPr lang="fr-FR" sz="1600" dirty="0" smtClean="0">
              <a:sym typeface="Wingdings"/>
            </a:endParaRPr>
          </a:p>
          <a:p>
            <a:pPr algn="l"/>
            <a:r>
              <a:rPr lang="fr-FR" sz="1600" dirty="0" smtClean="0">
                <a:sym typeface="Wingdings"/>
              </a:rPr>
              <a:t> </a:t>
            </a:r>
            <a:r>
              <a:rPr lang="fr-FR" sz="1600" dirty="0" err="1" smtClean="0">
                <a:sym typeface="Wingdings"/>
              </a:rPr>
              <a:t>Apply</a:t>
            </a:r>
            <a:r>
              <a:rPr lang="fr-FR" sz="1600" dirty="0" smtClean="0">
                <a:sym typeface="Wingdings"/>
              </a:rPr>
              <a:t> a maximum </a:t>
            </a:r>
            <a:r>
              <a:rPr lang="fr-FR" sz="1600" dirty="0" err="1" smtClean="0">
                <a:sym typeface="Wingdings"/>
              </a:rPr>
              <a:t>likelihood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method</a:t>
            </a:r>
            <a:r>
              <a:rPr lang="fr-FR" sz="1600" dirty="0" smtClean="0">
                <a:sym typeface="Wingdings"/>
              </a:rPr>
              <a:t> to</a:t>
            </a:r>
          </a:p>
          <a:p>
            <a:pPr algn="l"/>
            <a:r>
              <a:rPr lang="fr-FR" sz="1600" dirty="0" smtClean="0">
                <a:sym typeface="Wingdings"/>
              </a:rPr>
              <a:t>    </a:t>
            </a:r>
            <a:r>
              <a:rPr lang="fr-FR" sz="1600" dirty="0" err="1" smtClean="0">
                <a:sym typeface="Wingdings"/>
              </a:rPr>
              <a:t>separate</a:t>
            </a:r>
            <a:r>
              <a:rPr lang="fr-FR" sz="1600" dirty="0" smtClean="0">
                <a:sym typeface="Wingdings"/>
              </a:rPr>
              <a:t> signal hits </a:t>
            </a:r>
            <a:r>
              <a:rPr lang="fr-FR" sz="1600" dirty="0" err="1" smtClean="0">
                <a:sym typeface="Wingdings"/>
              </a:rPr>
              <a:t>from</a:t>
            </a:r>
            <a:r>
              <a:rPr lang="fr-FR" sz="1600" dirty="0" smtClean="0">
                <a:sym typeface="Wingdings"/>
              </a:rPr>
              <a:t> background hits</a:t>
            </a:r>
          </a:p>
          <a:p>
            <a:pPr algn="l"/>
            <a:r>
              <a:rPr lang="fr-FR" sz="1600" dirty="0" smtClean="0">
                <a:sym typeface="Wingdings"/>
              </a:rPr>
              <a:t>    </a:t>
            </a:r>
            <a:r>
              <a:rPr lang="fr-FR" sz="1600" dirty="0" err="1" smtClean="0">
                <a:sym typeface="Wingdings"/>
              </a:rPr>
              <a:t>decide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whether</a:t>
            </a:r>
            <a:r>
              <a:rPr lang="fr-FR" sz="1600" dirty="0" smtClean="0">
                <a:sym typeface="Wingdings"/>
              </a:rPr>
              <a:t> the signal hits come </a:t>
            </a:r>
            <a:r>
              <a:rPr lang="fr-FR" sz="1600" dirty="0" err="1" smtClean="0">
                <a:sym typeface="Wingdings"/>
              </a:rPr>
              <a:t>from</a:t>
            </a:r>
            <a:r>
              <a:rPr lang="fr-FR" sz="1600" dirty="0" smtClean="0">
                <a:sym typeface="Wingdings"/>
              </a:rPr>
              <a:t> a kaon or a pion</a:t>
            </a:r>
          </a:p>
          <a:p>
            <a:pPr algn="l"/>
            <a:endParaRPr lang="fr-FR" sz="1600" dirty="0" smtClean="0">
              <a:sym typeface="Wingdings"/>
            </a:endParaRPr>
          </a:p>
          <a:p>
            <a:pPr algn="l"/>
            <a:endParaRPr lang="fr-FR" sz="1600" dirty="0" smtClean="0">
              <a:sym typeface="Wingdings"/>
            </a:endParaRPr>
          </a:p>
          <a:p>
            <a:pPr algn="l"/>
            <a:endParaRPr lang="fr-FR" sz="1600" dirty="0" smtClean="0">
              <a:sym typeface="Wingdings"/>
            </a:endParaRPr>
          </a:p>
          <a:p>
            <a:pPr algn="l"/>
            <a:endParaRPr lang="fr-FR" sz="1600" dirty="0" smtClean="0">
              <a:sym typeface="Wingdings"/>
            </a:endParaRPr>
          </a:p>
          <a:p>
            <a:pPr algn="l"/>
            <a:r>
              <a:rPr lang="fr-FR" sz="1600" dirty="0" smtClean="0">
                <a:sym typeface="Wingdings"/>
              </a:rPr>
              <a:t> All tests </a:t>
            </a:r>
            <a:r>
              <a:rPr lang="fr-FR" sz="1600" dirty="0" err="1" smtClean="0">
                <a:sym typeface="Wingdings"/>
              </a:rPr>
              <a:t>so</a:t>
            </a:r>
            <a:r>
              <a:rPr lang="fr-FR" sz="1600" dirty="0" smtClean="0">
                <a:sym typeface="Wingdings"/>
              </a:rPr>
              <a:t> far </a:t>
            </a:r>
            <a:r>
              <a:rPr lang="fr-FR" sz="1600" dirty="0" err="1" smtClean="0">
                <a:sym typeface="Wingdings"/>
              </a:rPr>
              <a:t>based</a:t>
            </a:r>
            <a:r>
              <a:rPr lang="fr-FR" sz="1600" dirty="0" smtClean="0">
                <a:sym typeface="Wingdings"/>
              </a:rPr>
              <a:t> on a FTOF </a:t>
            </a:r>
            <a:r>
              <a:rPr lang="fr-FR" sz="1600" dirty="0" err="1" smtClean="0">
                <a:sym typeface="Wingdings"/>
              </a:rPr>
              <a:t>fast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standalone</a:t>
            </a:r>
            <a:r>
              <a:rPr lang="fr-FR" sz="1600" dirty="0" smtClean="0">
                <a:sym typeface="Wingdings"/>
              </a:rPr>
              <a:t> simulation </a:t>
            </a:r>
            <a:r>
              <a:rPr lang="fr-FR" sz="1600" dirty="0" err="1" smtClean="0">
                <a:sym typeface="Wingdings"/>
              </a:rPr>
              <a:t>written</a:t>
            </a:r>
            <a:r>
              <a:rPr lang="fr-FR" sz="1600" dirty="0" smtClean="0">
                <a:sym typeface="Wingdings"/>
              </a:rPr>
              <a:t> by Leonid</a:t>
            </a:r>
          </a:p>
          <a:p>
            <a:pPr algn="l"/>
            <a:r>
              <a:rPr lang="fr-FR" sz="1600" dirty="0" smtClean="0">
                <a:sym typeface="Wingdings"/>
              </a:rPr>
              <a:t>   </a:t>
            </a:r>
            <a:r>
              <a:rPr lang="fr-FR" sz="1600" dirty="0" err="1" smtClean="0">
                <a:sym typeface="Wingdings"/>
              </a:rPr>
              <a:t>Half</a:t>
            </a:r>
            <a:r>
              <a:rPr lang="fr-FR" sz="1600" dirty="0" smtClean="0">
                <a:sym typeface="Wingdings"/>
              </a:rPr>
              <a:t> of the </a:t>
            </a:r>
            <a:r>
              <a:rPr lang="fr-FR" sz="1600" dirty="0" err="1" smtClean="0">
                <a:sym typeface="Wingdings"/>
              </a:rPr>
              <a:t>simulated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tracks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used</a:t>
            </a:r>
            <a:r>
              <a:rPr lang="fr-FR" sz="1600" dirty="0" smtClean="0">
                <a:sym typeface="Wingdings"/>
              </a:rPr>
              <a:t> to </a:t>
            </a:r>
            <a:r>
              <a:rPr lang="fr-FR" sz="1600" dirty="0" err="1" smtClean="0">
                <a:sym typeface="Wingdings"/>
              </a:rPr>
              <a:t>compute</a:t>
            </a:r>
            <a:r>
              <a:rPr lang="fr-FR" sz="1600" dirty="0" smtClean="0">
                <a:sym typeface="Wingdings"/>
              </a:rPr>
              <a:t> 2D </a:t>
            </a:r>
            <a:r>
              <a:rPr lang="fr-FR" sz="1600" dirty="0" err="1" smtClean="0">
                <a:sym typeface="Wingdings"/>
              </a:rPr>
              <a:t>maps</a:t>
            </a:r>
            <a:r>
              <a:rPr lang="fr-FR" sz="1600" dirty="0" smtClean="0">
                <a:sym typeface="Wingdings"/>
              </a:rPr>
              <a:t>; </a:t>
            </a:r>
          </a:p>
          <a:p>
            <a:pPr algn="l"/>
            <a:r>
              <a:rPr lang="fr-FR" sz="1600" dirty="0" smtClean="0">
                <a:sym typeface="Wingdings"/>
              </a:rPr>
              <a:t>     the </a:t>
            </a:r>
            <a:r>
              <a:rPr lang="fr-FR" sz="1600" dirty="0" err="1" smtClean="0">
                <a:sym typeface="Wingdings"/>
              </a:rPr>
              <a:t>other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half</a:t>
            </a:r>
            <a:r>
              <a:rPr lang="fr-FR" sz="1600" dirty="0" smtClean="0">
                <a:sym typeface="Wingdings"/>
              </a:rPr>
              <a:t> to </a:t>
            </a:r>
            <a:r>
              <a:rPr lang="fr-FR" sz="1600" dirty="0" err="1" smtClean="0">
                <a:sym typeface="Wingdings"/>
              </a:rPr>
              <a:t>simulate</a:t>
            </a:r>
            <a:r>
              <a:rPr lang="fr-FR" sz="1600" dirty="0" smtClean="0">
                <a:sym typeface="Wingdings"/>
              </a:rPr>
              <a:t> the </a:t>
            </a:r>
            <a:r>
              <a:rPr lang="fr-FR" sz="1600" dirty="0" err="1" smtClean="0">
                <a:sym typeface="Wingdings"/>
              </a:rPr>
              <a:t>reco</a:t>
            </a:r>
            <a:r>
              <a:rPr lang="fr-FR" sz="1600" dirty="0" smtClean="0">
                <a:sym typeface="Wingdings"/>
              </a:rPr>
              <a:t> performances</a:t>
            </a:r>
          </a:p>
          <a:p>
            <a:pPr algn="l"/>
            <a:r>
              <a:rPr lang="fr-FR" sz="1600" dirty="0" smtClean="0">
                <a:sym typeface="Wingdings"/>
              </a:rPr>
              <a:t>   </a:t>
            </a:r>
            <a:r>
              <a:rPr lang="fr-FR" sz="1600" dirty="0" err="1" smtClean="0">
                <a:sym typeface="Wingdings"/>
              </a:rPr>
              <a:t>Need</a:t>
            </a:r>
            <a:r>
              <a:rPr lang="fr-FR" sz="1600" dirty="0" smtClean="0">
                <a:sym typeface="Wingdings"/>
              </a:rPr>
              <a:t> to </a:t>
            </a:r>
            <a:r>
              <a:rPr lang="fr-FR" sz="1600" dirty="0" err="1" smtClean="0">
                <a:sym typeface="Wingdings"/>
              </a:rPr>
              <a:t>understand</a:t>
            </a:r>
            <a:r>
              <a:rPr lang="fr-FR" sz="1600" dirty="0" smtClean="0">
                <a:sym typeface="Wingdings"/>
              </a:rPr>
              <a:t> how </a:t>
            </a:r>
            <a:r>
              <a:rPr lang="fr-FR" sz="1600" dirty="0" err="1" smtClean="0">
                <a:sym typeface="Wingdings"/>
              </a:rPr>
              <a:t>accurate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this</a:t>
            </a:r>
            <a:r>
              <a:rPr lang="fr-FR" sz="1600" dirty="0" smtClean="0">
                <a:sym typeface="Wingdings"/>
              </a:rPr>
              <a:t> simulation </a:t>
            </a:r>
            <a:r>
              <a:rPr lang="fr-FR" sz="1600" dirty="0" err="1" smtClean="0">
                <a:sym typeface="Wingdings"/>
              </a:rPr>
              <a:t>is</a:t>
            </a:r>
            <a:endParaRPr lang="fr-FR" sz="1600" dirty="0" smtClean="0">
              <a:sym typeface="Wingdings"/>
            </a:endParaRPr>
          </a:p>
          <a:p>
            <a:pPr algn="l"/>
            <a:r>
              <a:rPr lang="fr-FR" sz="1600" dirty="0" smtClean="0">
                <a:sym typeface="Wingdings"/>
              </a:rPr>
              <a:t>     </a:t>
            </a:r>
            <a:r>
              <a:rPr lang="fr-FR" sz="1600" dirty="0" smtClean="0">
                <a:sym typeface="Symbol"/>
              </a:rPr>
              <a:t> </a:t>
            </a:r>
            <a:r>
              <a:rPr lang="fr-FR" sz="1600" dirty="0" err="1" smtClean="0">
                <a:sym typeface="Symbol"/>
              </a:rPr>
              <a:t>Integration</a:t>
            </a:r>
            <a:r>
              <a:rPr lang="fr-FR" sz="1600" dirty="0" smtClean="0">
                <a:sym typeface="Symbol"/>
              </a:rPr>
              <a:t> in official simulation </a:t>
            </a:r>
            <a:r>
              <a:rPr lang="fr-FR" sz="1600" dirty="0" err="1" smtClean="0">
                <a:sym typeface="Symbol"/>
              </a:rPr>
              <a:t>framework</a:t>
            </a:r>
            <a:r>
              <a:rPr lang="fr-FR" sz="1600" dirty="0" smtClean="0">
                <a:sym typeface="Symbol"/>
              </a:rPr>
              <a:t> ?</a:t>
            </a:r>
            <a:endParaRPr lang="fr-FR" sz="1600" dirty="0" smtClean="0">
              <a:sym typeface="Symbol"/>
            </a:endParaRPr>
          </a:p>
          <a:p>
            <a:pPr algn="l"/>
            <a:r>
              <a:rPr lang="fr-FR" sz="1600" dirty="0" smtClean="0">
                <a:sym typeface="Symbol"/>
              </a:rPr>
              <a:t>      But </a:t>
            </a:r>
            <a:r>
              <a:rPr lang="fr-FR" sz="1600" dirty="0" err="1" smtClean="0">
                <a:sym typeface="Symbol"/>
              </a:rPr>
              <a:t>it</a:t>
            </a:r>
            <a:r>
              <a:rPr lang="fr-FR" sz="1600" dirty="0" smtClean="0">
                <a:sym typeface="Symbol"/>
              </a:rPr>
              <a:t> </a:t>
            </a:r>
            <a:r>
              <a:rPr lang="fr-FR" sz="1600" dirty="0" err="1" smtClean="0">
                <a:sym typeface="Symbol"/>
              </a:rPr>
              <a:t>should</a:t>
            </a:r>
            <a:r>
              <a:rPr lang="fr-FR" sz="1600" dirty="0" smtClean="0">
                <a:sym typeface="Symbol"/>
              </a:rPr>
              <a:t> </a:t>
            </a:r>
            <a:r>
              <a:rPr lang="fr-FR" sz="1600" dirty="0" err="1" smtClean="0">
                <a:sym typeface="Symbol"/>
              </a:rPr>
              <a:t>be</a:t>
            </a:r>
            <a:r>
              <a:rPr lang="fr-FR" sz="1600" dirty="0" smtClean="0">
                <a:sym typeface="Symbol"/>
              </a:rPr>
              <a:t> </a:t>
            </a:r>
            <a:r>
              <a:rPr lang="fr-FR" sz="1600" dirty="0" err="1" smtClean="0">
                <a:sym typeface="Symbol"/>
              </a:rPr>
              <a:t>fast</a:t>
            </a:r>
            <a:r>
              <a:rPr lang="fr-FR" sz="1600" dirty="0" smtClean="0">
                <a:sym typeface="Symbol"/>
              </a:rPr>
              <a:t> </a:t>
            </a:r>
            <a:r>
              <a:rPr lang="fr-FR" sz="1600" dirty="0" err="1" smtClean="0">
                <a:sym typeface="Symbol"/>
              </a:rPr>
              <a:t>enough</a:t>
            </a:r>
            <a:r>
              <a:rPr lang="fr-FR" sz="1600" dirty="0" smtClean="0">
                <a:sym typeface="Symbol"/>
              </a:rPr>
              <a:t> to </a:t>
            </a:r>
            <a:r>
              <a:rPr lang="fr-FR" sz="1600" dirty="0" err="1" smtClean="0">
                <a:sym typeface="Symbol"/>
              </a:rPr>
              <a:t>produce</a:t>
            </a:r>
            <a:r>
              <a:rPr lang="fr-FR" sz="1600" dirty="0" smtClean="0">
                <a:sym typeface="Symbol"/>
              </a:rPr>
              <a:t> </a:t>
            </a:r>
            <a:r>
              <a:rPr lang="fr-FR" sz="1600" dirty="0" err="1" smtClean="0">
                <a:sym typeface="Symbol"/>
              </a:rPr>
              <a:t>enough</a:t>
            </a:r>
            <a:r>
              <a:rPr lang="fr-FR" sz="1600" dirty="0" smtClean="0">
                <a:sym typeface="Symbol"/>
              </a:rPr>
              <a:t> </a:t>
            </a:r>
            <a:r>
              <a:rPr lang="fr-FR" sz="1600" dirty="0" err="1" smtClean="0">
                <a:sym typeface="Symbol"/>
              </a:rPr>
              <a:t>simulated</a:t>
            </a:r>
            <a:r>
              <a:rPr lang="fr-FR" sz="1600" dirty="0" smtClean="0">
                <a:sym typeface="Symbol"/>
              </a:rPr>
              <a:t> data</a:t>
            </a:r>
            <a:endParaRPr lang="fr-FR" sz="1600" dirty="0" smtClean="0">
              <a:sym typeface="Wingdings"/>
            </a:endParaRPr>
          </a:p>
          <a:p>
            <a:pPr algn="l"/>
            <a:r>
              <a:rPr lang="fr-FR" sz="1600" dirty="0" smtClean="0">
                <a:sym typeface="Wingdings"/>
              </a:rPr>
              <a:t>   No real </a:t>
            </a:r>
            <a:r>
              <a:rPr lang="fr-FR" sz="1600" dirty="0" err="1" smtClean="0">
                <a:sym typeface="Wingdings"/>
              </a:rPr>
              <a:t>progress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since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Summer</a:t>
            </a:r>
            <a:r>
              <a:rPr lang="fr-FR" sz="1600" dirty="0" smtClean="0">
                <a:sym typeface="Wingdings"/>
              </a:rPr>
              <a:t> – </a:t>
            </a:r>
            <a:r>
              <a:rPr lang="fr-FR" sz="1600" dirty="0" err="1" smtClean="0">
                <a:sym typeface="Wingdings"/>
              </a:rPr>
              <a:t>manpower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focused</a:t>
            </a:r>
            <a:r>
              <a:rPr lang="fr-FR" sz="1600" dirty="0" smtClean="0">
                <a:sym typeface="Wingdings"/>
              </a:rPr>
              <a:t> on CRT </a:t>
            </a:r>
            <a:r>
              <a:rPr lang="fr-FR" sz="1600" dirty="0" err="1" smtClean="0">
                <a:sym typeface="Wingdings"/>
              </a:rPr>
              <a:t>experiment</a:t>
            </a:r>
            <a:r>
              <a:rPr lang="fr-FR" sz="1600" dirty="0" smtClean="0">
                <a:sym typeface="Wingdings"/>
              </a:rPr>
              <a:t>  </a:t>
            </a:r>
          </a:p>
          <a:p>
            <a:pPr algn="l"/>
            <a:endParaRPr lang="fr-FR" sz="1600" dirty="0" smtClean="0">
              <a:sym typeface="Wingdings"/>
            </a:endParaRPr>
          </a:p>
          <a:p>
            <a:pPr algn="l"/>
            <a:r>
              <a:rPr lang="fr-FR" sz="1600" dirty="0" smtClean="0">
                <a:sym typeface="Wingdings"/>
              </a:rPr>
              <a:t> </a:t>
            </a:r>
            <a:r>
              <a:rPr lang="fr-FR" sz="1600" dirty="0" err="1" smtClean="0">
                <a:sym typeface="Wingdings"/>
              </a:rPr>
              <a:t>Proper</a:t>
            </a:r>
            <a:r>
              <a:rPr lang="fr-FR" sz="1600" dirty="0" smtClean="0">
                <a:sym typeface="Wingdings"/>
              </a:rPr>
              <a:t> background distribution </a:t>
            </a:r>
            <a:r>
              <a:rPr lang="fr-FR" sz="1600" dirty="0" err="1" smtClean="0">
                <a:sym typeface="Wingdings"/>
              </a:rPr>
              <a:t>is</a:t>
            </a:r>
            <a:r>
              <a:rPr lang="fr-FR" sz="1600" dirty="0" smtClean="0">
                <a:sym typeface="Wingdings"/>
              </a:rPr>
              <a:t> a </a:t>
            </a:r>
            <a:r>
              <a:rPr lang="fr-FR" sz="1600" dirty="0" err="1" smtClean="0">
                <a:sym typeface="Wingdings"/>
              </a:rPr>
              <a:t>key</a:t>
            </a:r>
            <a:r>
              <a:rPr lang="fr-FR" sz="1600" dirty="0" smtClean="0">
                <a:sym typeface="Wingdings"/>
              </a:rPr>
              <a:t> input (</a:t>
            </a:r>
            <a:r>
              <a:rPr lang="fr-FR" sz="1600" dirty="0" err="1" smtClean="0">
                <a:sym typeface="Wingdings"/>
              </a:rPr>
              <a:t>currently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missing</a:t>
            </a:r>
            <a:r>
              <a:rPr lang="fr-FR" sz="1600" dirty="0" smtClean="0">
                <a:sym typeface="Wingdings"/>
              </a:rPr>
              <a:t>) to the simulation</a:t>
            </a:r>
          </a:p>
          <a:p>
            <a:pPr algn="l"/>
            <a:r>
              <a:rPr lang="fr-FR" sz="1600" dirty="0" smtClean="0">
                <a:sym typeface="Wingdings"/>
              </a:rPr>
              <a:t>    How </a:t>
            </a:r>
            <a:r>
              <a:rPr lang="fr-FR" sz="1600" dirty="0" err="1" smtClean="0">
                <a:sym typeface="Wingdings"/>
              </a:rPr>
              <a:t>many</a:t>
            </a:r>
            <a:r>
              <a:rPr lang="fr-FR" sz="1600" dirty="0" smtClean="0">
                <a:sym typeface="Wingdings"/>
              </a:rPr>
              <a:t> hits per </a:t>
            </a:r>
            <a:r>
              <a:rPr lang="fr-FR" sz="1600" dirty="0" err="1" smtClean="0">
                <a:sym typeface="Wingdings"/>
              </a:rPr>
              <a:t>event</a:t>
            </a:r>
            <a:r>
              <a:rPr lang="fr-FR" sz="1600" dirty="0" smtClean="0">
                <a:sym typeface="Wingdings"/>
              </a:rPr>
              <a:t>? How are </a:t>
            </a:r>
            <a:r>
              <a:rPr lang="fr-FR" sz="1600" dirty="0" err="1" smtClean="0">
                <a:sym typeface="Wingdings"/>
              </a:rPr>
              <a:t>they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distributed</a:t>
            </a:r>
            <a:r>
              <a:rPr lang="fr-FR" sz="1600" dirty="0" smtClean="0">
                <a:sym typeface="Wingdings"/>
              </a:rPr>
              <a:t> in the 2D plane?</a:t>
            </a:r>
          </a:p>
          <a:p>
            <a:pPr algn="l"/>
            <a:r>
              <a:rPr lang="fr-FR" sz="1600" dirty="0" smtClean="0">
                <a:sym typeface="Wingdings"/>
              </a:rPr>
              <a:t> </a:t>
            </a:r>
          </a:p>
          <a:p>
            <a:pPr algn="l"/>
            <a:r>
              <a:rPr lang="fr-FR" sz="1600" dirty="0" smtClean="0">
                <a:sym typeface="Wingdings"/>
              </a:rPr>
              <a:t> </a:t>
            </a:r>
            <a:r>
              <a:rPr lang="fr-FR" sz="1600" dirty="0" err="1" smtClean="0">
                <a:sym typeface="Wingdings"/>
              </a:rPr>
              <a:t>Another</a:t>
            </a:r>
            <a:r>
              <a:rPr lang="fr-FR" sz="1600" dirty="0" smtClean="0">
                <a:sym typeface="Wingdings"/>
              </a:rPr>
              <a:t> issue </a:t>
            </a:r>
            <a:r>
              <a:rPr lang="fr-FR" sz="1600" dirty="0" err="1" smtClean="0">
                <a:sym typeface="Wingdings"/>
              </a:rPr>
              <a:t>which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remains</a:t>
            </a:r>
            <a:r>
              <a:rPr lang="fr-FR" sz="1600" dirty="0" smtClean="0">
                <a:sym typeface="Wingdings"/>
              </a:rPr>
              <a:t> to </a:t>
            </a:r>
            <a:r>
              <a:rPr lang="fr-FR" sz="1600" dirty="0" err="1" smtClean="0">
                <a:sym typeface="Wingdings"/>
              </a:rPr>
              <a:t>be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solved</a:t>
            </a:r>
            <a:r>
              <a:rPr lang="fr-FR" sz="1600" dirty="0" smtClean="0">
                <a:sym typeface="Wingdings"/>
              </a:rPr>
              <a:t>: how to deal </a:t>
            </a:r>
            <a:r>
              <a:rPr lang="fr-FR" sz="1600" dirty="0" err="1" smtClean="0">
                <a:sym typeface="Wingdings"/>
              </a:rPr>
              <a:t>with</a:t>
            </a:r>
            <a:r>
              <a:rPr lang="fr-FR" sz="1600" dirty="0" smtClean="0">
                <a:sym typeface="Wingdings"/>
              </a:rPr>
              <a:t> the large </a:t>
            </a:r>
            <a:r>
              <a:rPr lang="fr-FR" sz="1600" dirty="0" err="1" smtClean="0">
                <a:sym typeface="Wingdings"/>
              </a:rPr>
              <a:t>track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parameter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space</a:t>
            </a:r>
            <a:r>
              <a:rPr lang="fr-FR" sz="1600" dirty="0" smtClean="0">
                <a:sym typeface="Wingdings"/>
              </a:rPr>
              <a:t>?</a:t>
            </a:r>
            <a:endParaRPr lang="fr-FR" sz="1600" dirty="0" smtClean="0"/>
          </a:p>
          <a:p>
            <a:pPr algn="l"/>
            <a:r>
              <a:rPr lang="fr-FR" sz="1600" dirty="0" smtClean="0"/>
              <a:t>   </a:t>
            </a:r>
            <a:r>
              <a:rPr lang="fr-FR" sz="1600" dirty="0" smtClean="0">
                <a:sym typeface="Symbol"/>
              </a:rPr>
              <a:t> The </a:t>
            </a:r>
            <a:r>
              <a:rPr lang="fr-FR" sz="1600" dirty="0" err="1" smtClean="0">
                <a:sym typeface="Symbol"/>
              </a:rPr>
              <a:t>track</a:t>
            </a:r>
            <a:r>
              <a:rPr lang="fr-FR" sz="1600" dirty="0" smtClean="0">
                <a:sym typeface="Symbol"/>
              </a:rPr>
              <a:t> 2D </a:t>
            </a:r>
            <a:r>
              <a:rPr lang="fr-FR" sz="1600" dirty="0" err="1" smtClean="0">
                <a:sym typeface="Symbol"/>
              </a:rPr>
              <a:t>map</a:t>
            </a:r>
            <a:r>
              <a:rPr lang="fr-FR" sz="1600" dirty="0" smtClean="0">
                <a:sym typeface="Symbol"/>
              </a:rPr>
              <a:t> </a:t>
            </a:r>
            <a:r>
              <a:rPr lang="fr-FR" sz="1600" dirty="0" err="1" smtClean="0">
                <a:sym typeface="Symbol"/>
              </a:rPr>
              <a:t>depends</a:t>
            </a:r>
            <a:r>
              <a:rPr lang="fr-FR" sz="1600" dirty="0" smtClean="0">
                <a:sym typeface="Symbol"/>
              </a:rPr>
              <a:t> on </a:t>
            </a:r>
            <a:r>
              <a:rPr lang="fr-FR" sz="1600" dirty="0" err="1" smtClean="0">
                <a:sym typeface="Symbol"/>
              </a:rPr>
              <a:t>its</a:t>
            </a:r>
            <a:r>
              <a:rPr lang="fr-FR" sz="1600" dirty="0" smtClean="0">
                <a:sym typeface="Symbol"/>
              </a:rPr>
              <a:t> mass, on </a:t>
            </a:r>
            <a:r>
              <a:rPr lang="fr-FR" sz="1600" dirty="0" err="1" smtClean="0">
                <a:sym typeface="Symbol"/>
              </a:rPr>
              <a:t>its</a:t>
            </a:r>
            <a:r>
              <a:rPr lang="fr-FR" sz="1600" dirty="0" smtClean="0">
                <a:sym typeface="Symbol"/>
              </a:rPr>
              <a:t> </a:t>
            </a:r>
            <a:r>
              <a:rPr lang="fr-FR" sz="1600" dirty="0" err="1" smtClean="0">
                <a:sym typeface="Symbol"/>
              </a:rPr>
              <a:t>momentum</a:t>
            </a:r>
            <a:r>
              <a:rPr lang="fr-FR" sz="1600" dirty="0" smtClean="0">
                <a:sym typeface="Symbol"/>
              </a:rPr>
              <a:t> </a:t>
            </a:r>
            <a:r>
              <a:rPr lang="fr-FR" sz="1600" dirty="0" err="1" smtClean="0">
                <a:sym typeface="Symbol"/>
              </a:rPr>
              <a:t>vector</a:t>
            </a:r>
            <a:endParaRPr lang="fr-FR" sz="1600" dirty="0" smtClean="0">
              <a:sym typeface="Symbol"/>
            </a:endParaRPr>
          </a:p>
          <a:p>
            <a:pPr algn="l"/>
            <a:r>
              <a:rPr lang="fr-FR" sz="1600" dirty="0" smtClean="0">
                <a:sym typeface="Symbol"/>
              </a:rPr>
              <a:t>        and on the point </a:t>
            </a:r>
            <a:r>
              <a:rPr lang="fr-FR" sz="1600" dirty="0" err="1" smtClean="0">
                <a:sym typeface="Symbol"/>
              </a:rPr>
              <a:t>where</a:t>
            </a:r>
            <a:r>
              <a:rPr lang="fr-FR" sz="1600" dirty="0" smtClean="0">
                <a:sym typeface="Symbol"/>
              </a:rPr>
              <a:t> </a:t>
            </a:r>
            <a:r>
              <a:rPr lang="fr-FR" sz="1600" dirty="0" err="1" smtClean="0">
                <a:sym typeface="Symbol"/>
              </a:rPr>
              <a:t>it</a:t>
            </a:r>
            <a:r>
              <a:rPr lang="fr-FR" sz="1600" dirty="0" smtClean="0">
                <a:sym typeface="Symbol"/>
              </a:rPr>
              <a:t> hits the FTOF </a:t>
            </a:r>
            <a:endParaRPr lang="fr-FR" sz="1600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25485" y="2499557"/>
          <a:ext cx="6638925" cy="738188"/>
        </p:xfrm>
        <a:graphic>
          <a:graphicData uri="http://schemas.openxmlformats.org/presentationml/2006/ole">
            <p:oleObj spid="_x0000_s2050" name="Équation" r:id="rId3" imgW="331452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A0618-DCE4-417B-BD79-BF0D073C1ED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409681" y="307392"/>
            <a:ext cx="4318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FTOF updated cost estimation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33253" y="986946"/>
            <a:ext cx="869026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/>
              </a:rPr>
              <a:t> </a:t>
            </a:r>
            <a:r>
              <a:rPr lang="fr-FR" dirty="0" err="1" smtClean="0">
                <a:sym typeface="Wingdings"/>
              </a:rPr>
              <a:t>Electronics</a:t>
            </a:r>
            <a:r>
              <a:rPr lang="fr-FR" dirty="0" smtClean="0">
                <a:sym typeface="Wingdings"/>
              </a:rPr>
              <a:t> [Dominique, 2010/12]</a:t>
            </a:r>
          </a:p>
          <a:p>
            <a:r>
              <a:rPr lang="fr-FR" dirty="0" smtClean="0">
                <a:sym typeface="Wingdings"/>
              </a:rPr>
              <a:t>    </a:t>
            </a:r>
            <a:r>
              <a:rPr lang="fr-FR" b="1" dirty="0" smtClean="0">
                <a:solidFill>
                  <a:srgbClr val="FF0000"/>
                </a:solidFill>
                <a:sym typeface="Wingdings"/>
              </a:rPr>
              <a:t>250 </a:t>
            </a:r>
            <a:r>
              <a:rPr lang="fr-FR" b="1" dirty="0" err="1" smtClean="0">
                <a:solidFill>
                  <a:srgbClr val="FF0000"/>
                </a:solidFill>
                <a:sym typeface="Wingdings"/>
              </a:rPr>
              <a:t>kEuros</a:t>
            </a:r>
            <a:r>
              <a:rPr lang="fr-FR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for 672 </a:t>
            </a:r>
            <a:r>
              <a:rPr lang="fr-FR" dirty="0" err="1" smtClean="0">
                <a:sym typeface="Wingdings"/>
              </a:rPr>
              <a:t>channels</a:t>
            </a:r>
            <a:r>
              <a:rPr lang="fr-FR" dirty="0" smtClean="0">
                <a:sym typeface="Wingdings"/>
              </a:rPr>
              <a:t> [12 </a:t>
            </a:r>
            <a:r>
              <a:rPr lang="fr-FR" dirty="0" err="1" smtClean="0">
                <a:sym typeface="Wingdings"/>
              </a:rPr>
              <a:t>sectors</a:t>
            </a:r>
            <a:r>
              <a:rPr lang="fr-FR" dirty="0" smtClean="0">
                <a:sym typeface="Wingdings"/>
              </a:rPr>
              <a:t> * 14 </a:t>
            </a:r>
            <a:r>
              <a:rPr lang="fr-FR" dirty="0" err="1" smtClean="0">
                <a:sym typeface="Wingdings"/>
              </a:rPr>
              <a:t>PMTs</a:t>
            </a:r>
            <a:r>
              <a:rPr lang="fr-FR" dirty="0" smtClean="0">
                <a:sym typeface="Wingdings"/>
              </a:rPr>
              <a:t> / </a:t>
            </a:r>
            <a:r>
              <a:rPr lang="fr-FR" dirty="0" err="1" smtClean="0">
                <a:sym typeface="Wingdings"/>
              </a:rPr>
              <a:t>sector</a:t>
            </a:r>
            <a:r>
              <a:rPr lang="fr-FR" dirty="0" smtClean="0">
                <a:sym typeface="Wingdings"/>
              </a:rPr>
              <a:t> * 4 </a:t>
            </a:r>
            <a:r>
              <a:rPr lang="fr-FR" dirty="0" err="1" smtClean="0">
                <a:sym typeface="Wingdings"/>
              </a:rPr>
              <a:t>channels</a:t>
            </a:r>
            <a:r>
              <a:rPr lang="fr-FR" dirty="0" smtClean="0">
                <a:sym typeface="Wingdings"/>
              </a:rPr>
              <a:t> / PMT]</a:t>
            </a:r>
          </a:p>
          <a:p>
            <a:r>
              <a:rPr lang="fr-FR" dirty="0" smtClean="0">
                <a:sym typeface="Wingdings"/>
              </a:rPr>
              <a:t>   </a:t>
            </a:r>
            <a:r>
              <a:rPr lang="fr-FR" dirty="0" smtClean="0">
                <a:sym typeface="Symbol"/>
              </a:rPr>
              <a:t> </a:t>
            </a:r>
            <a:r>
              <a:rPr lang="fr-FR" dirty="0" err="1" smtClean="0">
                <a:sym typeface="Symbol"/>
              </a:rPr>
              <a:t>Includes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everything</a:t>
            </a:r>
            <a:r>
              <a:rPr lang="fr-FR" dirty="0" smtClean="0">
                <a:sym typeface="Symbol"/>
              </a:rPr>
              <a:t>: HV, LV, </a:t>
            </a:r>
            <a:r>
              <a:rPr lang="fr-FR" dirty="0" err="1" smtClean="0">
                <a:sym typeface="Symbol"/>
              </a:rPr>
              <a:t>boards</a:t>
            </a:r>
            <a:r>
              <a:rPr lang="fr-FR" dirty="0" smtClean="0">
                <a:sym typeface="Symbol"/>
              </a:rPr>
              <a:t>, </a:t>
            </a:r>
            <a:r>
              <a:rPr lang="fr-FR" dirty="0" err="1" smtClean="0">
                <a:sym typeface="Symbol"/>
              </a:rPr>
              <a:t>cables</a:t>
            </a:r>
            <a:r>
              <a:rPr lang="fr-FR" dirty="0" smtClean="0">
                <a:sym typeface="Symbol"/>
              </a:rPr>
              <a:t>, installation, etc.</a:t>
            </a:r>
            <a:endParaRPr lang="fr-FR" dirty="0" smtClean="0">
              <a:sym typeface="Wingdings"/>
            </a:endParaRPr>
          </a:p>
          <a:p>
            <a:endParaRPr lang="fr-FR" dirty="0" smtClean="0">
              <a:sym typeface="Wingdings"/>
            </a:endParaRPr>
          </a:p>
          <a:p>
            <a:r>
              <a:rPr lang="fr-FR" dirty="0" smtClean="0">
                <a:sym typeface="Wingdings"/>
              </a:rPr>
              <a:t> Quartz Plates [Jerry, 2009]</a:t>
            </a:r>
          </a:p>
          <a:p>
            <a:r>
              <a:rPr lang="fr-FR" dirty="0" smtClean="0">
                <a:sym typeface="Wingdings"/>
              </a:rPr>
              <a:t>    </a:t>
            </a:r>
            <a:r>
              <a:rPr lang="fr-FR" dirty="0" err="1" smtClean="0">
                <a:sym typeface="Wingdings"/>
              </a:rPr>
              <a:t>Material</a:t>
            </a:r>
            <a:r>
              <a:rPr lang="fr-FR" dirty="0" smtClean="0">
                <a:sym typeface="Wingdings"/>
              </a:rPr>
              <a:t>: 210 k$ [12 + 2 plates, unit </a:t>
            </a:r>
            <a:r>
              <a:rPr lang="fr-FR" dirty="0" err="1" smtClean="0">
                <a:sym typeface="Wingdings"/>
              </a:rPr>
              <a:t>cost</a:t>
            </a:r>
            <a:r>
              <a:rPr lang="fr-FR" dirty="0" smtClean="0">
                <a:sym typeface="Wingdings"/>
              </a:rPr>
              <a:t> 15 k$]</a:t>
            </a:r>
          </a:p>
          <a:p>
            <a:r>
              <a:rPr lang="fr-FR" dirty="0" smtClean="0">
                <a:sym typeface="Wingdings"/>
              </a:rPr>
              <a:t>    Manpower: 200 k$</a:t>
            </a:r>
          </a:p>
          <a:p>
            <a:r>
              <a:rPr lang="fr-FR" dirty="0" smtClean="0">
                <a:sym typeface="Wingdings"/>
              </a:rPr>
              <a:t>    QC: 160 k$</a:t>
            </a:r>
          </a:p>
          <a:p>
            <a:r>
              <a:rPr lang="fr-FR" dirty="0" smtClean="0">
                <a:sym typeface="Wingdings"/>
              </a:rPr>
              <a:t>   </a:t>
            </a:r>
          </a:p>
          <a:p>
            <a:r>
              <a:rPr lang="fr-FR" dirty="0" smtClean="0">
                <a:sym typeface="Wingdings"/>
              </a:rPr>
              <a:t> </a:t>
            </a:r>
            <a:r>
              <a:rPr lang="fr-FR" dirty="0" err="1" smtClean="0">
                <a:sym typeface="Wingdings"/>
              </a:rPr>
              <a:t>Mechanical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integration</a:t>
            </a:r>
            <a:r>
              <a:rPr lang="fr-FR" dirty="0" smtClean="0">
                <a:sym typeface="Wingdings"/>
              </a:rPr>
              <a:t> [LAL </a:t>
            </a:r>
            <a:r>
              <a:rPr lang="fr-FR" dirty="0" err="1" smtClean="0">
                <a:sym typeface="Wingdings"/>
              </a:rPr>
              <a:t>engineers</a:t>
            </a:r>
            <a:r>
              <a:rPr lang="fr-FR" dirty="0" smtClean="0">
                <a:sym typeface="Wingdings"/>
              </a:rPr>
              <a:t>, 2010/03]</a:t>
            </a:r>
          </a:p>
          <a:p>
            <a:r>
              <a:rPr lang="fr-FR" dirty="0" smtClean="0">
                <a:sym typeface="Wingdings"/>
              </a:rPr>
              <a:t>    Support structure: 80 </a:t>
            </a:r>
            <a:r>
              <a:rPr lang="fr-FR" dirty="0" err="1" smtClean="0">
                <a:sym typeface="Wingdings"/>
              </a:rPr>
              <a:t>kEuros</a:t>
            </a:r>
            <a:endParaRPr lang="fr-FR" dirty="0" smtClean="0">
              <a:sym typeface="Wingdings"/>
            </a:endParaRPr>
          </a:p>
          <a:p>
            <a:r>
              <a:rPr lang="fr-FR" dirty="0" smtClean="0">
                <a:sym typeface="Wingdings"/>
              </a:rPr>
              <a:t>    Utilities: 20 </a:t>
            </a:r>
            <a:r>
              <a:rPr lang="fr-FR" dirty="0" err="1" smtClean="0">
                <a:sym typeface="Wingdings"/>
              </a:rPr>
              <a:t>kEuros</a:t>
            </a:r>
            <a:endParaRPr lang="fr-FR" dirty="0" smtClean="0">
              <a:sym typeface="Wingdings"/>
            </a:endParaRPr>
          </a:p>
          <a:p>
            <a:r>
              <a:rPr lang="fr-FR" dirty="0" smtClean="0">
                <a:sym typeface="Wingdings"/>
              </a:rPr>
              <a:t>    </a:t>
            </a:r>
            <a:r>
              <a:rPr lang="fr-FR" dirty="0" err="1" smtClean="0">
                <a:sym typeface="Wingdings"/>
              </a:rPr>
              <a:t>Integration</a:t>
            </a:r>
            <a:r>
              <a:rPr lang="fr-FR" dirty="0" smtClean="0">
                <a:sym typeface="Wingdings"/>
              </a:rPr>
              <a:t>: 30 </a:t>
            </a:r>
            <a:r>
              <a:rPr lang="fr-FR" dirty="0" err="1" smtClean="0">
                <a:sym typeface="Wingdings"/>
              </a:rPr>
              <a:t>kEuros</a:t>
            </a:r>
            <a:endParaRPr lang="fr-FR" dirty="0" smtClean="0">
              <a:sym typeface="Wingdings"/>
            </a:endParaRPr>
          </a:p>
          <a:p>
            <a:endParaRPr lang="fr-FR" dirty="0" smtClean="0">
              <a:sym typeface="Wingdings"/>
            </a:endParaRPr>
          </a:p>
          <a:p>
            <a:r>
              <a:rPr lang="fr-FR" dirty="0" smtClean="0">
                <a:sym typeface="Wingdings"/>
              </a:rPr>
              <a:t> </a:t>
            </a:r>
            <a:r>
              <a:rPr lang="fr-FR" dirty="0" err="1" smtClean="0">
                <a:sym typeface="Wingdings"/>
              </a:rPr>
              <a:t>PMTs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[</a:t>
            </a:r>
            <a:r>
              <a:rPr lang="fr-FR" dirty="0" err="1" smtClean="0">
                <a:sym typeface="Wingdings"/>
              </a:rPr>
              <a:t>Veronique</a:t>
            </a:r>
            <a:r>
              <a:rPr lang="fr-FR" dirty="0" smtClean="0">
                <a:sym typeface="Wingdings"/>
              </a:rPr>
              <a:t>, </a:t>
            </a:r>
            <a:r>
              <a:rPr lang="fr-FR" dirty="0" smtClean="0">
                <a:sym typeface="Wingdings"/>
              </a:rPr>
              <a:t>2010/12] : </a:t>
            </a:r>
            <a:r>
              <a:rPr lang="fr-FR" b="1" dirty="0" smtClean="0">
                <a:solidFill>
                  <a:srgbClr val="FF0000"/>
                </a:solidFill>
                <a:sym typeface="Wingdings"/>
              </a:rPr>
              <a:t>1.2 </a:t>
            </a:r>
            <a:r>
              <a:rPr lang="fr-FR" b="1" dirty="0" err="1" smtClean="0">
                <a:solidFill>
                  <a:srgbClr val="FF0000"/>
                </a:solidFill>
                <a:sym typeface="Wingdings"/>
              </a:rPr>
              <a:t>MEuros</a:t>
            </a:r>
            <a:endParaRPr lang="fr-FR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fr-FR" dirty="0" smtClean="0">
                <a:sym typeface="Wingdings"/>
              </a:rPr>
              <a:t>    200 </a:t>
            </a:r>
            <a:r>
              <a:rPr lang="fr-FR" dirty="0" err="1" smtClean="0">
                <a:sym typeface="Wingdings"/>
              </a:rPr>
              <a:t>PMTs</a:t>
            </a:r>
            <a:r>
              <a:rPr lang="fr-FR" dirty="0" smtClean="0">
                <a:sym typeface="Wingdings"/>
              </a:rPr>
              <a:t> (168 for the 12 </a:t>
            </a:r>
            <a:r>
              <a:rPr lang="fr-FR" dirty="0" err="1" smtClean="0">
                <a:sym typeface="Wingdings"/>
              </a:rPr>
              <a:t>sectors</a:t>
            </a:r>
            <a:r>
              <a:rPr lang="fr-FR" dirty="0" smtClean="0">
                <a:sym typeface="Wingdings"/>
              </a:rPr>
              <a:t> + ~2.5 </a:t>
            </a:r>
            <a:r>
              <a:rPr lang="fr-FR" dirty="0" err="1" smtClean="0">
                <a:sym typeface="Wingdings"/>
              </a:rPr>
              <a:t>sectors</a:t>
            </a:r>
            <a:r>
              <a:rPr lang="fr-FR" dirty="0" smtClean="0">
                <a:sym typeface="Wingdings"/>
              </a:rPr>
              <a:t> of </a:t>
            </a:r>
            <a:r>
              <a:rPr lang="fr-FR" dirty="0" err="1" smtClean="0">
                <a:sym typeface="Wingdings"/>
              </a:rPr>
              <a:t>spares</a:t>
            </a:r>
            <a:r>
              <a:rPr lang="fr-FR" dirty="0" smtClean="0">
                <a:sym typeface="Wingdings"/>
              </a:rPr>
              <a:t>]</a:t>
            </a:r>
          </a:p>
          <a:p>
            <a:r>
              <a:rPr lang="fr-FR" dirty="0" smtClean="0">
                <a:sym typeface="Wingdings"/>
              </a:rPr>
              <a:t>      </a:t>
            </a:r>
            <a:r>
              <a:rPr lang="fr-FR" dirty="0" err="1" smtClean="0">
                <a:sym typeface="Wingdings"/>
              </a:rPr>
              <a:t>Quote</a:t>
            </a:r>
            <a:r>
              <a:rPr lang="fr-FR" dirty="0" smtClean="0">
                <a:sym typeface="Wingdings"/>
              </a:rPr>
              <a:t> for SL10 Hamamatsu </a:t>
            </a:r>
            <a:r>
              <a:rPr lang="fr-FR" dirty="0" err="1" smtClean="0">
                <a:sym typeface="Wingdings"/>
              </a:rPr>
              <a:t>is</a:t>
            </a:r>
            <a:r>
              <a:rPr lang="fr-FR" dirty="0" smtClean="0">
                <a:sym typeface="Wingdings"/>
              </a:rPr>
              <a:t> ~6 </a:t>
            </a:r>
            <a:r>
              <a:rPr lang="fr-FR" dirty="0" err="1" smtClean="0">
                <a:sym typeface="Wingdings"/>
              </a:rPr>
              <a:t>kEuros</a:t>
            </a:r>
            <a:r>
              <a:rPr lang="fr-FR" dirty="0" smtClean="0">
                <a:sym typeface="Wingdings"/>
              </a:rPr>
              <a:t>/PMT</a:t>
            </a:r>
          </a:p>
          <a:p>
            <a:r>
              <a:rPr lang="fr-FR" dirty="0" smtClean="0">
                <a:sym typeface="Wingdings"/>
              </a:rPr>
              <a:t>   </a:t>
            </a:r>
            <a:r>
              <a:rPr lang="fr-FR" dirty="0" smtClean="0">
                <a:sym typeface="Wingdings"/>
              </a:rPr>
              <a:t>   (</a:t>
            </a:r>
            <a:r>
              <a:rPr lang="fr-FR" dirty="0" smtClean="0">
                <a:sym typeface="Symbol"/>
              </a:rPr>
              <a:t> </a:t>
            </a:r>
            <a:r>
              <a:rPr lang="fr-FR" dirty="0" smtClean="0">
                <a:sym typeface="Symbol"/>
              </a:rPr>
              <a:t>Burle </a:t>
            </a:r>
            <a:r>
              <a:rPr lang="fr-FR" dirty="0" err="1" smtClean="0">
                <a:sym typeface="Symbol"/>
              </a:rPr>
              <a:t>PMTs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may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be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cheaper</a:t>
            </a:r>
            <a:r>
              <a:rPr lang="fr-FR" dirty="0" smtClean="0">
                <a:sym typeface="Symbol"/>
              </a:rPr>
              <a:t>; no </a:t>
            </a:r>
            <a:r>
              <a:rPr lang="fr-FR" dirty="0" err="1" smtClean="0">
                <a:sym typeface="Symbol"/>
              </a:rPr>
              <a:t>quote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yet</a:t>
            </a:r>
            <a:r>
              <a:rPr lang="fr-FR" smtClean="0">
                <a:sym typeface="Symbol"/>
              </a:rPr>
              <a:t>)</a:t>
            </a:r>
            <a:endParaRPr lang="fr-FR" dirty="0" smtClean="0">
              <a:sym typeface="Symbol"/>
            </a:endParaRPr>
          </a:p>
          <a:p>
            <a:endParaRPr lang="fr-FR" dirty="0" smtClean="0">
              <a:sym typeface="Symbol"/>
            </a:endParaRPr>
          </a:p>
          <a:p>
            <a:r>
              <a:rPr lang="en-US" dirty="0" smtClean="0"/>
              <a:t>                    The </a:t>
            </a:r>
            <a:r>
              <a:rPr lang="en-US" dirty="0" smtClean="0"/>
              <a:t>total cost is </a:t>
            </a:r>
            <a:r>
              <a:rPr lang="en-US" dirty="0" smtClean="0"/>
              <a:t>~</a:t>
            </a:r>
            <a:r>
              <a:rPr lang="en-US" b="1" dirty="0" smtClean="0">
                <a:solidFill>
                  <a:srgbClr val="FF0000"/>
                </a:solidFill>
              </a:rPr>
              <a:t>2 </a:t>
            </a:r>
            <a:r>
              <a:rPr lang="en-US" b="1" dirty="0" err="1" smtClean="0">
                <a:solidFill>
                  <a:srgbClr val="FF0000"/>
                </a:solidFill>
              </a:rPr>
              <a:t>MEuros</a:t>
            </a:r>
            <a:r>
              <a:rPr lang="en-US" dirty="0" smtClean="0"/>
              <a:t>. Largely dominated by the </a:t>
            </a:r>
            <a:r>
              <a:rPr lang="en-US" dirty="0" err="1" smtClean="0"/>
              <a:t>PMTs.</a:t>
            </a:r>
            <a:endParaRPr lang="en-US" dirty="0" smtClean="0"/>
          </a:p>
        </p:txBody>
      </p:sp>
      <p:sp>
        <p:nvSpPr>
          <p:cNvPr id="12" name="Parenthèse fermante 11"/>
          <p:cNvSpPr/>
          <p:nvPr/>
        </p:nvSpPr>
        <p:spPr>
          <a:xfrm>
            <a:off x="5758774" y="2101174"/>
            <a:ext cx="252920" cy="103113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196516" y="2159540"/>
            <a:ext cx="2082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Total: 570 k$</a:t>
            </a:r>
          </a:p>
          <a:p>
            <a:r>
              <a:rPr lang="fr-FR" dirty="0" smtClean="0"/>
              <a:t>      ~ </a:t>
            </a:r>
            <a:r>
              <a:rPr lang="fr-FR" b="1" dirty="0" smtClean="0">
                <a:solidFill>
                  <a:srgbClr val="FF0000"/>
                </a:solidFill>
              </a:rPr>
              <a:t>450 </a:t>
            </a:r>
            <a:r>
              <a:rPr lang="fr-FR" b="1" dirty="0" err="1" smtClean="0">
                <a:solidFill>
                  <a:srgbClr val="FF0000"/>
                </a:solidFill>
              </a:rPr>
              <a:t>kEuros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dirty="0" smtClean="0"/>
              <a:t>        (1.3 $ / euro)</a:t>
            </a:r>
            <a:endParaRPr lang="fr-FR" dirty="0"/>
          </a:p>
        </p:txBody>
      </p:sp>
      <p:sp>
        <p:nvSpPr>
          <p:cNvPr id="14" name="Parenthèse fermante 13"/>
          <p:cNvSpPr/>
          <p:nvPr/>
        </p:nvSpPr>
        <p:spPr>
          <a:xfrm>
            <a:off x="5765254" y="3498758"/>
            <a:ext cx="252920" cy="103113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202996" y="3761412"/>
            <a:ext cx="20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Total: </a:t>
            </a:r>
            <a:r>
              <a:rPr lang="fr-FR" b="1" dirty="0" smtClean="0">
                <a:solidFill>
                  <a:srgbClr val="FF0000"/>
                </a:solidFill>
              </a:rPr>
              <a:t>130 </a:t>
            </a:r>
            <a:r>
              <a:rPr lang="fr-FR" b="1" dirty="0" err="1" smtClean="0">
                <a:solidFill>
                  <a:srgbClr val="FF0000"/>
                </a:solidFill>
              </a:rPr>
              <a:t>kEuros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A0618-DCE4-417B-BD79-BF0D073C1ED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b="20820"/>
          <a:stretch>
            <a:fillRect/>
          </a:stretch>
        </p:blipFill>
        <p:spPr bwMode="auto">
          <a:xfrm>
            <a:off x="0" y="949592"/>
            <a:ext cx="9143999" cy="46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8339" y="753035"/>
            <a:ext cx="69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detector is </a:t>
            </a:r>
            <a:r>
              <a:rPr lang="en-US" smtClean="0"/>
              <a:t>actually located </a:t>
            </a:r>
            <a:r>
              <a:rPr lang="en-US" dirty="0" smtClean="0"/>
              <a:t>close to </a:t>
            </a:r>
            <a:r>
              <a:rPr lang="en-US" smtClean="0"/>
              <a:t>the DCH – see next slides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8396" y="5642679"/>
            <a:ext cx="8759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sym typeface="Wingdings"/>
              </a:rPr>
              <a:t> </a:t>
            </a:r>
            <a:r>
              <a:rPr lang="fr-FR" smtClean="0"/>
              <a:t>The detector is made of 1.2 cm thick (10% X</a:t>
            </a:r>
            <a:r>
              <a:rPr lang="fr-FR" baseline="-25000" smtClean="0"/>
              <a:t>0</a:t>
            </a:r>
            <a:r>
              <a:rPr lang="fr-FR" smtClean="0"/>
              <a:t>) quartz sectors</a:t>
            </a:r>
          </a:p>
          <a:p>
            <a:r>
              <a:rPr lang="fr-FR" smtClean="0">
                <a:sym typeface="Wingdings"/>
              </a:rPr>
              <a:t> There are 12 sectors (30 degrees in </a:t>
            </a:r>
            <a:r>
              <a:rPr lang="fr-FR" smtClean="0">
                <a:sym typeface="Symbol"/>
              </a:rPr>
              <a:t></a:t>
            </a:r>
            <a:r>
              <a:rPr lang="fr-FR" smtClean="0">
                <a:sym typeface="Wingdings"/>
              </a:rPr>
              <a:t>) covering the polar range 15&lt;</a:t>
            </a:r>
            <a:r>
              <a:rPr lang="fr-FR" smtClean="0">
                <a:sym typeface="Symbol"/>
              </a:rPr>
              <a:t>&lt;25 degrees</a:t>
            </a:r>
            <a:endParaRPr lang="fr-FR" smtClean="0">
              <a:sym typeface="Wingdings"/>
            </a:endParaRPr>
          </a:p>
          <a:p>
            <a:r>
              <a:rPr lang="fr-FR" smtClean="0">
                <a:sym typeface="Wingdings"/>
              </a:rPr>
              <a:t> The PMTs (14 per sector) are located on the sector outer radius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F86-1B2C-457C-9D89-A976D5E1396C}" type="slidenum">
              <a:rPr lang="en-US"/>
              <a:pPr/>
              <a:t>3</a:t>
            </a:fld>
            <a:endParaRPr lang="en-US"/>
          </a:p>
        </p:txBody>
      </p:sp>
      <p:pic>
        <p:nvPicPr>
          <p:cNvPr id="3076" name="Picture 4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765175"/>
            <a:ext cx="7535862" cy="5554663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140200" y="981075"/>
            <a:ext cx="15113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mtClean="0"/>
              <a:t>FDIRC barbox</a:t>
            </a:r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3851275" y="1341438"/>
            <a:ext cx="288925" cy="3587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00113" y="5157788"/>
            <a:ext cx="18716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smtClean="0"/>
              <a:t>Interaction point</a:t>
            </a:r>
            <a:endParaRPr lang="en-US" sz="160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1835150" y="4364038"/>
            <a:ext cx="0" cy="8651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011863" y="4797425"/>
            <a:ext cx="7905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FPID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 flipV="1">
            <a:off x="6443663" y="3933825"/>
            <a:ext cx="0" cy="86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456862" y="878996"/>
            <a:ext cx="129607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mtClean="0"/>
              <a:t>Forward EMC</a:t>
            </a:r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7092950" y="1414463"/>
            <a:ext cx="0" cy="5746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799608" y="194553"/>
            <a:ext cx="554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F. Bogard &amp; S. Wallon, LAL, September 2010 design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C4D9-12B4-44BC-AE32-925D01A97466}" type="slidenum">
              <a:rPr lang="en-US"/>
              <a:pPr/>
              <a:t>4</a:t>
            </a:fld>
            <a:endParaRPr lang="en-US"/>
          </a:p>
        </p:txBody>
      </p:sp>
      <p:pic>
        <p:nvPicPr>
          <p:cNvPr id="8203" name="Picture 11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757238"/>
            <a:ext cx="7532687" cy="5551487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859337" y="1916113"/>
            <a:ext cx="1638739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Quartz plate &amp; </a:t>
            </a:r>
            <a:r>
              <a:rPr lang="en-US" smtClean="0"/>
              <a:t>PMT </a:t>
            </a:r>
            <a:r>
              <a:rPr lang="en-US"/>
              <a:t>holder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 flipV="1">
            <a:off x="4284663" y="1628775"/>
            <a:ext cx="574675" cy="504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87450" y="1989138"/>
            <a:ext cx="143986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DCH           (outer shell)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1835150" y="1268413"/>
            <a:ext cx="649288" cy="7937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403350" y="4948238"/>
            <a:ext cx="143986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DCH      (inner shell)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 flipV="1">
            <a:off x="2124075" y="4292600"/>
            <a:ext cx="0" cy="7207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003800" y="5300663"/>
            <a:ext cx="13684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Cover plate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 flipV="1">
            <a:off x="5651500" y="4941888"/>
            <a:ext cx="1588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 flipV="1">
            <a:off x="4356100" y="3500438"/>
            <a:ext cx="574675" cy="504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859338" y="3789363"/>
            <a:ext cx="18002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Quartz plates (conical bar)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258680" y="3133725"/>
            <a:ext cx="82499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mtClean="0"/>
              <a:t>PMTs</a:t>
            </a:r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2698750" y="1773238"/>
            <a:ext cx="1081088" cy="13684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799608" y="194553"/>
            <a:ext cx="554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F. Bogard &amp; S. Wallon, LAL, September 2010 design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7938-65B2-4D19-805E-4CB368054C8D}" type="slidenum">
              <a:rPr lang="en-US"/>
              <a:pPr/>
              <a:t>5</a:t>
            </a:fld>
            <a:endParaRPr lang="en-US"/>
          </a:p>
        </p:txBody>
      </p:sp>
      <p:pic>
        <p:nvPicPr>
          <p:cNvPr id="10253" name="Picture 13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757238"/>
            <a:ext cx="7532687" cy="5551487"/>
          </a:xfrm>
          <a:prstGeom prst="rect">
            <a:avLst/>
          </a:prstGeo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859338" y="1916113"/>
            <a:ext cx="164846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Quartz plate &amp; </a:t>
            </a:r>
            <a:r>
              <a:rPr lang="en-US" smtClean="0"/>
              <a:t>PMT </a:t>
            </a:r>
            <a:r>
              <a:rPr lang="en-US"/>
              <a:t>holder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 flipV="1">
            <a:off x="4284663" y="1628775"/>
            <a:ext cx="574675" cy="504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87450" y="1989138"/>
            <a:ext cx="143986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DCH           (outer shell)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835150" y="1196975"/>
            <a:ext cx="360363" cy="8651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3924300" y="5373688"/>
            <a:ext cx="503238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122488" y="5524500"/>
            <a:ext cx="18002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Inlet / </a:t>
            </a:r>
            <a:r>
              <a:rPr lang="en-US" smtClean="0"/>
              <a:t>outlet </a:t>
            </a:r>
            <a:r>
              <a:rPr lang="en-US"/>
              <a:t>for N</a:t>
            </a:r>
            <a:r>
              <a:rPr lang="en-US" baseline="-25000"/>
              <a:t>2</a:t>
            </a:r>
            <a:r>
              <a:rPr lang="en-US"/>
              <a:t> flushing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924300" y="5734050"/>
            <a:ext cx="2232025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435600" y="4219575"/>
            <a:ext cx="1871663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Cover plate -1 mm thick aluminum alloy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979613" y="3644900"/>
            <a:ext cx="144145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5 mm thick aluminum alloy</a:t>
            </a: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3276600" y="3357563"/>
            <a:ext cx="503238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 flipV="1">
            <a:off x="6372225" y="3860800"/>
            <a:ext cx="1588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799608" y="194553"/>
            <a:ext cx="554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F. Bogard &amp; S. Wallon, LAL, September 2010 design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A0618-DCE4-417B-BD79-BF0D073C1ED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61925"/>
            <a:ext cx="9115425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990628" y="484094"/>
            <a:ext cx="2454518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ave been considered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057478" y="5905948"/>
            <a:ext cx="494851" cy="72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B7BBD-E378-4CFC-96EC-4B65F95195E5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059488" y="1174658"/>
            <a:ext cx="1941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Without absorber</a:t>
            </a:r>
            <a:endParaRPr lang="fr-FR"/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379538" y="1173071"/>
            <a:ext cx="162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 absorber</a:t>
            </a:r>
            <a:endParaRPr lang="fr-FR"/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1600128" y="333375"/>
            <a:ext cx="58850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Taking </a:t>
            </a:r>
            <a:r>
              <a:rPr lang="en-US" dirty="0" smtClean="0"/>
              <a:t>tracks </a:t>
            </a:r>
            <a:r>
              <a:rPr lang="en-US" dirty="0"/>
              <a:t>with p = 900 </a:t>
            </a:r>
            <a:r>
              <a:rPr lang="en-US" dirty="0" err="1" smtClean="0"/>
              <a:t>MeV</a:t>
            </a:r>
            <a:r>
              <a:rPr lang="en-US" dirty="0" smtClean="0"/>
              <a:t>/c (less </a:t>
            </a:r>
            <a:r>
              <a:rPr lang="en-US" dirty="0" err="1" smtClean="0"/>
              <a:t>favourable</a:t>
            </a:r>
            <a:r>
              <a:rPr lang="en-US" dirty="0" smtClean="0"/>
              <a:t> case)</a:t>
            </a:r>
            <a:endParaRPr lang="en-US" dirty="0"/>
          </a:p>
          <a:p>
            <a:pPr algn="ctr"/>
            <a:r>
              <a:rPr lang="en-US" dirty="0"/>
              <a:t>and looking at the (phi, theta) dependence of </a:t>
            </a:r>
            <a:r>
              <a:rPr lang="en-US" dirty="0" err="1"/>
              <a:t>N</a:t>
            </a:r>
            <a:r>
              <a:rPr lang="en-US" baseline="-25000" dirty="0" err="1"/>
              <a:t>phe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142875" y="4505233"/>
            <a:ext cx="4108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It can be noted the there is a lack</a:t>
            </a:r>
          </a:p>
          <a:p>
            <a:pPr algn="ctr"/>
            <a:r>
              <a:rPr lang="en-US"/>
              <a:t>of phe.in the phi-border of the detector</a:t>
            </a:r>
          </a:p>
        </p:txBody>
      </p:sp>
      <p:pic>
        <p:nvPicPr>
          <p:cNvPr id="410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512796"/>
            <a:ext cx="4427537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2321"/>
            <a:ext cx="457200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Line 15"/>
          <p:cNvSpPr>
            <a:spLocks noChangeShapeType="1"/>
          </p:cNvSpPr>
          <p:nvPr/>
        </p:nvSpPr>
        <p:spPr bwMode="auto">
          <a:xfrm flipV="1">
            <a:off x="3779838" y="3478121"/>
            <a:ext cx="144462" cy="1008062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7" name="Line 16"/>
          <p:cNvSpPr>
            <a:spLocks noChangeShapeType="1"/>
          </p:cNvSpPr>
          <p:nvPr/>
        </p:nvSpPr>
        <p:spPr bwMode="auto">
          <a:xfrm flipH="1" flipV="1">
            <a:off x="827088" y="3765458"/>
            <a:ext cx="1368425" cy="792163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 rot="5400000">
            <a:off x="2535238" y="2651033"/>
            <a:ext cx="4073525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5306" y="5170247"/>
            <a:ext cx="8905875" cy="1477328"/>
          </a:xfrm>
          <a:prstGeom prst="rect">
            <a:avLst/>
          </a:prstGeom>
          <a:solidFill>
            <a:srgbClr val="FBCF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/>
              <a:t>The FTOF device for PID in the forward region located near to the </a:t>
            </a:r>
            <a:r>
              <a:rPr lang="en-US" dirty="0" smtClean="0"/>
              <a:t>DCH seems </a:t>
            </a:r>
            <a:r>
              <a:rPr lang="en-US" dirty="0"/>
              <a:t>to meet the requirements of the minimum number of collected </a:t>
            </a:r>
            <a:r>
              <a:rPr lang="en-US" dirty="0" smtClean="0"/>
              <a:t>photoelectrons, if we work without </a:t>
            </a:r>
            <a:r>
              <a:rPr lang="en-US" dirty="0"/>
              <a:t>absorber (all faces reflecting </a:t>
            </a:r>
            <a:r>
              <a:rPr lang="en-US" dirty="0" smtClean="0"/>
              <a:t>photons).</a:t>
            </a:r>
          </a:p>
          <a:p>
            <a:pPr algn="just"/>
            <a:r>
              <a:rPr lang="en-US" dirty="0" smtClean="0"/>
              <a:t>In this configuration we collect </a:t>
            </a:r>
            <a:r>
              <a:rPr lang="en-US" dirty="0"/>
              <a:t>at </a:t>
            </a:r>
            <a:r>
              <a:rPr lang="en-US" dirty="0" smtClean="0"/>
              <a:t>least 10 </a:t>
            </a:r>
            <a:r>
              <a:rPr lang="en-US" dirty="0"/>
              <a:t>photoelectrons in all theta range and for p&gt;0.9 </a:t>
            </a:r>
            <a:r>
              <a:rPr lang="en-US" dirty="0" err="1"/>
              <a:t>GeV</a:t>
            </a:r>
            <a:r>
              <a:rPr lang="en-US" dirty="0"/>
              <a:t>/c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A0618-DCE4-417B-BD79-BF0D073C1ED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252413"/>
            <a:ext cx="889635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906866" y="5905948"/>
            <a:ext cx="494851" cy="72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/>
          <p:cNvPicPr>
            <a:picLocks noChangeAspect="1" noChangeArrowheads="1"/>
          </p:cNvPicPr>
          <p:nvPr/>
        </p:nvPicPr>
        <p:blipFill>
          <a:blip r:embed="rId2" cstate="print"/>
          <a:srcRect t="35634"/>
          <a:stretch>
            <a:fillRect/>
          </a:stretch>
        </p:blipFill>
        <p:spPr bwMode="auto">
          <a:xfrm>
            <a:off x="284163" y="1824038"/>
            <a:ext cx="3883025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622FB7-ED90-4CCE-87EC-6E0E5435B40B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425950" y="195263"/>
            <a:ext cx="1588" cy="61134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5583238" y="1338263"/>
            <a:ext cx="226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“without absorber”</a:t>
            </a:r>
            <a:endParaRPr lang="fr-FR" b="1"/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4718050" y="5286375"/>
            <a:ext cx="400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/>
              <a:t>More photons collected but time</a:t>
            </a:r>
          </a:p>
          <a:p>
            <a:pPr algn="ctr"/>
            <a:r>
              <a:rPr lang="en-US" i="1"/>
              <a:t>algorithm more difficult. Under study </a:t>
            </a:r>
            <a:endParaRPr lang="fr-FR" i="1"/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1214438" y="6205538"/>
            <a:ext cx="6813550" cy="396875"/>
          </a:xfrm>
          <a:prstGeom prst="rect">
            <a:avLst/>
          </a:prstGeom>
          <a:solidFill>
            <a:srgbClr val="FEA9A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FTOF is  a 2D device because it measures time vs position</a:t>
            </a:r>
            <a:endParaRPr lang="fr-FR" sz="2000"/>
          </a:p>
        </p:txBody>
      </p:sp>
      <p:sp>
        <p:nvSpPr>
          <p:cNvPr id="3080" name="Rectangle 13"/>
          <p:cNvSpPr>
            <a:spLocks noChangeArrowheads="1"/>
          </p:cNvSpPr>
          <p:nvPr/>
        </p:nvSpPr>
        <p:spPr bwMode="auto">
          <a:xfrm>
            <a:off x="2519363" y="147638"/>
            <a:ext cx="406717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Photoelectron timing using tracks with</a:t>
            </a:r>
          </a:p>
          <a:p>
            <a:pPr algn="ctr"/>
            <a:r>
              <a:rPr lang="en-US" dirty="0" smtClean="0"/>
              <a:t>P=900Mev </a:t>
            </a:r>
            <a:r>
              <a:rPr lang="en-US" dirty="0"/>
              <a:t>, theta=17, phi=0</a:t>
            </a:r>
            <a:endParaRPr lang="fr-FR" dirty="0"/>
          </a:p>
        </p:txBody>
      </p:sp>
      <p:pic>
        <p:nvPicPr>
          <p:cNvPr id="308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3238"/>
            <a:ext cx="42179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 Box 16"/>
          <p:cNvSpPr txBox="1">
            <a:spLocks noChangeArrowheads="1"/>
          </p:cNvSpPr>
          <p:nvPr/>
        </p:nvSpPr>
        <p:spPr bwMode="auto">
          <a:xfrm rot="-5400000">
            <a:off x="-427831" y="2235993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 (ns)</a:t>
            </a:r>
            <a:endParaRPr lang="fr-FR"/>
          </a:p>
        </p:txBody>
      </p:sp>
      <p:sp>
        <p:nvSpPr>
          <p:cNvPr id="3083" name="Text Box 17"/>
          <p:cNvSpPr txBox="1">
            <a:spLocks noChangeArrowheads="1"/>
          </p:cNvSpPr>
          <p:nvPr/>
        </p:nvSpPr>
        <p:spPr bwMode="auto">
          <a:xfrm>
            <a:off x="2193925" y="5105400"/>
            <a:ext cx="1890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Channel number</a:t>
            </a:r>
          </a:p>
          <a:p>
            <a:pPr algn="r"/>
            <a:r>
              <a:rPr lang="en-US"/>
              <a:t>of the PMT hit</a:t>
            </a:r>
            <a:endParaRPr lang="fr-FR"/>
          </a:p>
        </p:txBody>
      </p:sp>
      <p:sp>
        <p:nvSpPr>
          <p:cNvPr id="3084" name="Text Box 18"/>
          <p:cNvSpPr txBox="1">
            <a:spLocks noChangeArrowheads="1"/>
          </p:cNvSpPr>
          <p:nvPr/>
        </p:nvSpPr>
        <p:spPr bwMode="auto">
          <a:xfrm>
            <a:off x="879475" y="3881438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Red : pions</a:t>
            </a:r>
          </a:p>
          <a:p>
            <a:r>
              <a:rPr lang="en-US"/>
              <a:t>Black : kaon</a:t>
            </a:r>
            <a:endParaRPr lang="fr-FR"/>
          </a:p>
        </p:txBody>
      </p:sp>
      <p:sp>
        <p:nvSpPr>
          <p:cNvPr id="3085" name="Text Box 19"/>
          <p:cNvSpPr txBox="1">
            <a:spLocks noChangeArrowheads="1"/>
          </p:cNvSpPr>
          <p:nvPr/>
        </p:nvSpPr>
        <p:spPr bwMode="auto">
          <a:xfrm rot="5400000">
            <a:off x="-916781" y="5136356"/>
            <a:ext cx="219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T=0  beam crossing</a:t>
            </a: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1441450"/>
            <a:ext cx="3335338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87" name="Text Box 5"/>
          <p:cNvSpPr txBox="1">
            <a:spLocks noChangeArrowheads="1"/>
          </p:cNvSpPr>
          <p:nvPr/>
        </p:nvSpPr>
        <p:spPr bwMode="auto">
          <a:xfrm>
            <a:off x="250825" y="1371600"/>
            <a:ext cx="398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“simple geometry – with absorber”</a:t>
            </a:r>
            <a:endParaRPr lang="fr-FR" b="1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6562165" y="3786692"/>
            <a:ext cx="1850315" cy="215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755340" y="3905026"/>
            <a:ext cx="3236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 This map is given </a:t>
            </a:r>
          </a:p>
          <a:p>
            <a:pPr algn="ctr"/>
            <a:r>
              <a:rPr lang="en-US" dirty="0" smtClean="0"/>
              <a:t>For the PID algorithm</a:t>
            </a:r>
          </a:p>
          <a:p>
            <a:pPr algn="ctr"/>
            <a:r>
              <a:rPr lang="en-US" dirty="0" smtClean="0"/>
              <a:t>(bin in </a:t>
            </a:r>
            <a:r>
              <a:rPr lang="en-US" dirty="0" err="1" smtClean="0"/>
              <a:t>momentum,theta,phi,x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8240364" y="5905948"/>
            <a:ext cx="494851" cy="72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Personnalisé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814</Words>
  <Application>Microsoft Office PowerPoint</Application>
  <PresentationFormat>Affichage à l'écran (4:3)</PresentationFormat>
  <Paragraphs>120</Paragraphs>
  <Slides>11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Modèle par défaut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First look at reconstruction (PID with FTOF)</vt:lpstr>
      <vt:lpstr>Diapositive 11</vt:lpstr>
    </vt:vector>
  </TitlesOfParts>
  <Company>LAL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stocchi</dc:creator>
  <cp:lastModifiedBy>stocchi</cp:lastModifiedBy>
  <cp:revision>86</cp:revision>
  <dcterms:created xsi:type="dcterms:W3CDTF">2010-04-08T19:56:48Z</dcterms:created>
  <dcterms:modified xsi:type="dcterms:W3CDTF">2010-12-15T14:16:15Z</dcterms:modified>
</cp:coreProperties>
</file>