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42" d="100"/>
          <a:sy n="142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C7BC-FE38-AA45-A507-34EDD77AA684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878A-849E-6A4F-B079-E3CDF42967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  <a:solidFill>
            <a:srgbClr val="DCE6F2"/>
          </a:solidFill>
        </p:spPr>
        <p:txBody>
          <a:bodyPr>
            <a:no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Forward PID Taskforce</a:t>
            </a:r>
            <a:br>
              <a:rPr lang="en-US" sz="2000" dirty="0" smtClean="0">
                <a:latin typeface="Comic Sans MS"/>
                <a:cs typeface="Comic Sans MS"/>
              </a:rPr>
            </a:br>
            <a:r>
              <a:rPr lang="en-US" sz="2000" dirty="0" smtClean="0">
                <a:latin typeface="Comic Sans MS"/>
                <a:cs typeface="Comic Sans MS"/>
              </a:rPr>
              <a:t>Activities and plans 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sz="1882" dirty="0" smtClean="0">
                <a:latin typeface="Comic Sans MS"/>
                <a:cs typeface="Comic Sans MS"/>
              </a:rPr>
              <a:t>Membership: C. Hearty, H. Jawahery, P. </a:t>
            </a:r>
            <a:r>
              <a:rPr lang="en-US" sz="1882" dirty="0" err="1" smtClean="0">
                <a:latin typeface="Comic Sans MS"/>
                <a:cs typeface="Comic Sans MS"/>
              </a:rPr>
              <a:t>Lubrano</a:t>
            </a:r>
            <a:r>
              <a:rPr lang="en-US" sz="1882" dirty="0" smtClean="0">
                <a:latin typeface="Comic Sans MS"/>
                <a:cs typeface="Comic Sans MS"/>
              </a:rPr>
              <a:t>, B. Meadows, M. Rama</a:t>
            </a: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r>
              <a:rPr lang="en-US" sz="1882" dirty="0" smtClean="0">
                <a:latin typeface="Comic Sans MS"/>
                <a:cs typeface="Comic Sans MS"/>
              </a:rPr>
              <a:t>Meetings:</a:t>
            </a:r>
          </a:p>
          <a:p>
            <a:pPr lvl="1"/>
            <a:r>
              <a:rPr lang="en-US" sz="1730" dirty="0" smtClean="0">
                <a:latin typeface="Comic Sans MS"/>
                <a:cs typeface="Comic Sans MS"/>
              </a:rPr>
              <a:t> </a:t>
            </a:r>
            <a:r>
              <a:rPr lang="en-US" sz="1647" dirty="0" smtClean="0">
                <a:solidFill>
                  <a:srgbClr val="0000FF"/>
                </a:solidFill>
                <a:latin typeface="Comic Sans MS"/>
                <a:cs typeface="Comic Sans MS"/>
              </a:rPr>
              <a:t>September 30; taskforce members at the general meeting in </a:t>
            </a:r>
            <a:r>
              <a:rPr lang="en-US" sz="1647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Frascati</a:t>
            </a:r>
            <a:endParaRPr lang="en-US" sz="1647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lvl="1"/>
            <a:r>
              <a:rPr lang="en-US" sz="1647" dirty="0" smtClean="0">
                <a:solidFill>
                  <a:srgbClr val="0000FF"/>
                </a:solidFill>
                <a:latin typeface="Comic Sans MS"/>
                <a:cs typeface="Comic Sans MS"/>
              </a:rPr>
              <a:t>October 19, phone meeting of TF with the detector proponents</a:t>
            </a:r>
          </a:p>
          <a:p>
            <a:endParaRPr lang="en-US" sz="1800" dirty="0" smtClean="0">
              <a:latin typeface="Comic Sans MS"/>
              <a:cs typeface="Comic Sans MS"/>
            </a:endParaRPr>
          </a:p>
          <a:p>
            <a:r>
              <a:rPr lang="en-US" sz="1882" dirty="0" smtClean="0">
                <a:latin typeface="Comic Sans MS"/>
                <a:cs typeface="Comic Sans MS"/>
              </a:rPr>
              <a:t>The overall plan:</a:t>
            </a:r>
          </a:p>
          <a:p>
            <a:pPr lvl="1"/>
            <a:r>
              <a:rPr lang="en-US" sz="1730" dirty="0" smtClean="0">
                <a:latin typeface="Comic Sans MS"/>
                <a:cs typeface="Comic Sans MS"/>
              </a:rPr>
              <a:t>Three  technologies are proposed for forward PID</a:t>
            </a:r>
          </a:p>
          <a:p>
            <a:pPr lvl="2"/>
            <a:r>
              <a:rPr lang="en-US" sz="1730" dirty="0" err="1">
                <a:solidFill>
                  <a:srgbClr val="0000FF"/>
                </a:solidFill>
              </a:rPr>
              <a:t>fTOF</a:t>
            </a:r>
            <a:r>
              <a:rPr lang="en-US" sz="1730" dirty="0">
                <a:solidFill>
                  <a:srgbClr val="0000FF"/>
                </a:solidFill>
              </a:rPr>
              <a:t> or DIRC-like TOF:</a:t>
            </a:r>
            <a:endParaRPr lang="en-US" sz="1730" dirty="0" smtClean="0">
              <a:solidFill>
                <a:srgbClr val="0000FF"/>
              </a:solidFill>
            </a:endParaRPr>
          </a:p>
          <a:p>
            <a:pPr lvl="2"/>
            <a:r>
              <a:rPr lang="en-US" sz="1730" dirty="0">
                <a:solidFill>
                  <a:srgbClr val="0000FF"/>
                </a:solidFill>
              </a:rPr>
              <a:t>FARICH</a:t>
            </a:r>
            <a:endParaRPr lang="en-US" sz="1730" dirty="0" smtClean="0">
              <a:solidFill>
                <a:srgbClr val="0000FF"/>
              </a:solidFill>
            </a:endParaRPr>
          </a:p>
          <a:p>
            <a:pPr lvl="2"/>
            <a:r>
              <a:rPr lang="en-US" sz="1730" dirty="0">
                <a:solidFill>
                  <a:srgbClr val="0000FF"/>
                </a:solidFill>
              </a:rPr>
              <a:t>Pixilated </a:t>
            </a:r>
            <a:r>
              <a:rPr lang="en-US" sz="1730" dirty="0" smtClean="0">
                <a:solidFill>
                  <a:srgbClr val="0000FF"/>
                </a:solidFill>
              </a:rPr>
              <a:t>TOF</a:t>
            </a:r>
          </a:p>
          <a:p>
            <a:pPr lvl="2">
              <a:buNone/>
            </a:pPr>
            <a:endParaRPr lang="en-US" sz="10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lvl="1"/>
            <a:r>
              <a:rPr lang="en-US" sz="1730" dirty="0" smtClean="0">
                <a:latin typeface="Comic Sans MS"/>
                <a:cs typeface="Comic Sans MS"/>
              </a:rPr>
              <a:t>Key questions under study: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Physics gain – being studied by the Geometry working group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Estimate of the adverse impact of a forward PID on FEMC and DCH 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Proof-of-Principal for each technology and its expected performance, including results of cosmic ray tests </a:t>
            </a:r>
            <a:r>
              <a:rPr lang="en-US" sz="1600" u="sng" dirty="0" smtClean="0">
                <a:solidFill>
                  <a:srgbClr val="0000FF"/>
                </a:solidFill>
                <a:latin typeface="Comic Sans MS"/>
                <a:cs typeface="Comic Sans MS"/>
              </a:rPr>
              <a:t>(initial results to be discussed at this meeting)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 &amp; the impact of B field. </a:t>
            </a:r>
            <a:endParaRPr lang="en-US" sz="1600" u="sng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Impact of background on the detector performance- need an accurate BKG model. 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Readout 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Integration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Cost and schedule</a:t>
            </a:r>
          </a:p>
          <a:p>
            <a:pPr lvl="2"/>
            <a:endParaRPr lang="en-US" sz="16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lvl="1"/>
            <a:r>
              <a:rPr lang="en-US" sz="1730" dirty="0" smtClean="0">
                <a:latin typeface="Comic Sans MS"/>
                <a:cs typeface="Comic Sans MS"/>
              </a:rPr>
              <a:t>Intermediate review at this meeting, aiming for a recommendation in Spring.</a:t>
            </a:r>
          </a:p>
          <a:p>
            <a:pPr lvl="1">
              <a:buNone/>
            </a:pPr>
            <a:endParaRPr lang="en-US" sz="1730" dirty="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solidFill>
            <a:srgbClr val="DCE6F2"/>
          </a:solidFill>
        </p:spPr>
        <p:txBody>
          <a:bodyPr>
            <a:noAutofit/>
          </a:bodyPr>
          <a:lstStyle/>
          <a:p>
            <a:r>
              <a:rPr lang="en-US" sz="1800" dirty="0" smtClean="0">
                <a:latin typeface="Comic Sans MS"/>
                <a:cs typeface="Comic Sans MS"/>
              </a:rPr>
              <a:t>Forward PID taskforce</a:t>
            </a:r>
            <a:br>
              <a:rPr lang="en-US" sz="1800" dirty="0" smtClean="0">
                <a:latin typeface="Comic Sans MS"/>
                <a:cs typeface="Comic Sans MS"/>
              </a:rPr>
            </a:br>
            <a:r>
              <a:rPr lang="en-US" sz="1800" dirty="0" smtClean="0">
                <a:latin typeface="Comic Sans MS"/>
                <a:cs typeface="Comic Sans MS"/>
              </a:rPr>
              <a:t>Agenda</a:t>
            </a:r>
            <a:endParaRPr lang="en-US" sz="1800" dirty="0">
              <a:latin typeface="Comic Sans MS"/>
              <a:cs typeface="Comic Sans M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864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dirty="0"/>
              <a:t>S</a:t>
            </a:r>
            <a:r>
              <a:rPr lang="en-US" dirty="0" smtClean="0"/>
              <a:t>ession </a:t>
            </a:r>
            <a:r>
              <a:rPr lang="en-US" dirty="0"/>
              <a:t>1: (Joint with BEMC) (Dec. 15 at 11:00- 12:30</a:t>
            </a:r>
            <a:r>
              <a:rPr lang="en-US" dirty="0" smtClean="0"/>
              <a:t>)</a:t>
            </a:r>
          </a:p>
          <a:p>
            <a:pPr lvl="1">
              <a:buFont typeface="Wingdings" charset="2"/>
              <a:buChar char="Ø"/>
            </a:pPr>
            <a:r>
              <a:rPr lang="en-US" sz="2909" dirty="0" smtClean="0"/>
              <a:t> </a:t>
            </a:r>
            <a:r>
              <a:rPr lang="en-US" sz="2909" dirty="0" smtClean="0">
                <a:solidFill>
                  <a:srgbClr val="0000FF"/>
                </a:solidFill>
              </a:rPr>
              <a:t>Introductory </a:t>
            </a:r>
            <a:r>
              <a:rPr lang="en-US" sz="2909" dirty="0">
                <a:solidFill>
                  <a:srgbClr val="0000FF"/>
                </a:solidFill>
              </a:rPr>
              <a:t>remarks                         	</a:t>
            </a:r>
            <a:r>
              <a:rPr lang="en-US" sz="2909" dirty="0" smtClean="0">
                <a:solidFill>
                  <a:srgbClr val="0000FF"/>
                </a:solidFill>
              </a:rPr>
              <a:t>		- H. Jawahery </a:t>
            </a:r>
            <a:r>
              <a:rPr lang="en-US" sz="2909" dirty="0">
                <a:solidFill>
                  <a:srgbClr val="0000FF"/>
                </a:solidFill>
              </a:rPr>
              <a:t>(5’</a:t>
            </a:r>
            <a:r>
              <a:rPr lang="en-US" sz="2909" dirty="0" smtClean="0">
                <a:solidFill>
                  <a:srgbClr val="0000FF"/>
                </a:solidFill>
              </a:rPr>
              <a:t>)</a:t>
            </a:r>
          </a:p>
          <a:p>
            <a:pPr lvl="1">
              <a:buFont typeface="Wingdings" charset="2"/>
              <a:buChar char="Ø"/>
            </a:pPr>
            <a:r>
              <a:rPr lang="en-US" sz="2909" dirty="0" smtClean="0">
                <a:solidFill>
                  <a:srgbClr val="0000FF"/>
                </a:solidFill>
              </a:rPr>
              <a:t> Physics </a:t>
            </a:r>
            <a:r>
              <a:rPr lang="en-US" sz="2909" dirty="0">
                <a:solidFill>
                  <a:srgbClr val="0000FF"/>
                </a:solidFill>
              </a:rPr>
              <a:t>impact of Forward PID        	</a:t>
            </a:r>
            <a:r>
              <a:rPr lang="en-US" sz="2909" dirty="0" smtClean="0">
                <a:solidFill>
                  <a:srgbClr val="0000FF"/>
                </a:solidFill>
              </a:rPr>
              <a:t>		- </a:t>
            </a:r>
            <a:r>
              <a:rPr lang="en-US" sz="2909" dirty="0" err="1">
                <a:solidFill>
                  <a:srgbClr val="0000FF"/>
                </a:solidFill>
              </a:rPr>
              <a:t>Matteo</a:t>
            </a:r>
            <a:r>
              <a:rPr lang="en-US" sz="2909" dirty="0">
                <a:solidFill>
                  <a:srgbClr val="0000FF"/>
                </a:solidFill>
              </a:rPr>
              <a:t> Rama (40’+10’)</a:t>
            </a:r>
          </a:p>
          <a:p>
            <a:pPr lvl="1">
              <a:buFont typeface="Wingdings" charset="2"/>
              <a:buChar char="Ø"/>
            </a:pPr>
            <a:r>
              <a:rPr lang="en-US" sz="2909" dirty="0" smtClean="0">
                <a:solidFill>
                  <a:srgbClr val="0000FF"/>
                </a:solidFill>
              </a:rPr>
              <a:t> Test </a:t>
            </a:r>
            <a:r>
              <a:rPr lang="en-US" sz="2909" dirty="0">
                <a:solidFill>
                  <a:srgbClr val="0000FF"/>
                </a:solidFill>
              </a:rPr>
              <a:t>beam study of impact FPID on F-EMC   </a:t>
            </a:r>
            <a:r>
              <a:rPr lang="en-US" sz="2909" dirty="0" smtClean="0">
                <a:solidFill>
                  <a:srgbClr val="0000FF"/>
                </a:solidFill>
              </a:rPr>
              <a:t>  	- </a:t>
            </a:r>
            <a:r>
              <a:rPr lang="en-US" sz="2909" dirty="0">
                <a:solidFill>
                  <a:srgbClr val="0000FF"/>
                </a:solidFill>
              </a:rPr>
              <a:t>Stefano </a:t>
            </a:r>
            <a:r>
              <a:rPr lang="en-US" sz="2909" dirty="0" err="1">
                <a:solidFill>
                  <a:srgbClr val="0000FF"/>
                </a:solidFill>
              </a:rPr>
              <a:t>Germani</a:t>
            </a:r>
            <a:r>
              <a:rPr lang="en-US" sz="2909" dirty="0">
                <a:solidFill>
                  <a:srgbClr val="0000FF"/>
                </a:solidFill>
              </a:rPr>
              <a:t> (20’)</a:t>
            </a:r>
            <a:endParaRPr lang="en-US" sz="2909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909" dirty="0" smtClean="0"/>
              <a:t>  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Session </a:t>
            </a:r>
            <a:r>
              <a:rPr lang="en-US" dirty="0"/>
              <a:t>2:   (Dec. 15, 14:00- 15:30)</a:t>
            </a:r>
          </a:p>
          <a:p>
            <a:pPr lvl="1">
              <a:buFont typeface="Wingdings" charset="2"/>
              <a:buChar char="Ø"/>
            </a:pPr>
            <a:r>
              <a:rPr lang="en-US" dirty="0"/>
              <a:t>   </a:t>
            </a:r>
            <a:r>
              <a:rPr lang="en-US" sz="2909" dirty="0"/>
              <a:t>Presentations on </a:t>
            </a:r>
            <a:r>
              <a:rPr lang="en-US" sz="2909" dirty="0" err="1"/>
              <a:t>fTOF</a:t>
            </a:r>
            <a:r>
              <a:rPr lang="en-US" sz="2909" dirty="0"/>
              <a:t> &amp; responses to TF questions</a:t>
            </a:r>
            <a:r>
              <a:rPr lang="en-US" sz="2909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/>
              <a:t>1</a:t>
            </a:r>
            <a:r>
              <a:rPr lang="en-US" sz="2909" dirty="0"/>
              <a:t>)  </a:t>
            </a:r>
            <a:r>
              <a:rPr lang="en-US" sz="2909" dirty="0">
                <a:solidFill>
                  <a:srgbClr val="0000FF"/>
                </a:solidFill>
              </a:rPr>
              <a:t>Introduction FTOF (+ Cost estimate)     A. </a:t>
            </a:r>
            <a:r>
              <a:rPr lang="en-US" sz="2909" dirty="0" err="1">
                <a:solidFill>
                  <a:srgbClr val="0000FF"/>
                </a:solidFill>
              </a:rPr>
              <a:t>Stocchi</a:t>
            </a:r>
            <a:r>
              <a:rPr lang="en-US" sz="2909" dirty="0">
                <a:solidFill>
                  <a:srgbClr val="0000FF"/>
                </a:solidFill>
              </a:rPr>
              <a:t>/N. Arnaud   </a:t>
            </a:r>
            <a:r>
              <a:rPr lang="en-US" sz="2909" dirty="0" smtClean="0">
                <a:solidFill>
                  <a:srgbClr val="0000FF"/>
                </a:solidFill>
              </a:rPr>
              <a:t>     30</a:t>
            </a:r>
            <a:r>
              <a:rPr lang="en-US" sz="2909" dirty="0">
                <a:solidFill>
                  <a:srgbClr val="0000FF"/>
                </a:solidFill>
              </a:rPr>
              <a:t>'</a:t>
            </a:r>
            <a:endParaRPr lang="en-US" sz="2909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909" dirty="0" smtClean="0">
                <a:solidFill>
                  <a:srgbClr val="0000FF"/>
                </a:solidFill>
              </a:rPr>
              <a:t>	     </a:t>
            </a:r>
            <a:r>
              <a:rPr lang="en-US" sz="2909" dirty="0">
                <a:solidFill>
                  <a:srgbClr val="0000FF"/>
                </a:solidFill>
              </a:rPr>
              <a:t>2)  CRT </a:t>
            </a:r>
            <a:r>
              <a:rPr lang="en-US" sz="2909" dirty="0" smtClean="0">
                <a:solidFill>
                  <a:srgbClr val="0000FF"/>
                </a:solidFill>
              </a:rPr>
              <a:t>Experiments	</a:t>
            </a:r>
          </a:p>
          <a:p>
            <a:pPr>
              <a:buNone/>
            </a:pPr>
            <a:r>
              <a:rPr lang="en-US" sz="2909" dirty="0">
                <a:solidFill>
                  <a:srgbClr val="0000FF"/>
                </a:solidFill>
              </a:rPr>
              <a:t>	</a:t>
            </a:r>
            <a:r>
              <a:rPr lang="en-US" sz="2909" dirty="0" smtClean="0">
                <a:solidFill>
                  <a:srgbClr val="0000FF"/>
                </a:solidFill>
              </a:rPr>
              <a:t>       </a:t>
            </a:r>
            <a:r>
              <a:rPr lang="en-US" sz="2909" dirty="0">
                <a:solidFill>
                  <a:srgbClr val="0000FF"/>
                </a:solidFill>
              </a:rPr>
              <a:t>	</a:t>
            </a:r>
            <a:r>
              <a:rPr lang="en-US" sz="2909" dirty="0" err="1">
                <a:solidFill>
                  <a:srgbClr val="0000FF"/>
                </a:solidFill>
              </a:rPr>
              <a:t>i</a:t>
            </a:r>
            <a:r>
              <a:rPr lang="en-US" sz="2909" dirty="0">
                <a:solidFill>
                  <a:srgbClr val="0000FF"/>
                </a:solidFill>
              </a:rPr>
              <a:t>)  set up/electronic		           </a:t>
            </a:r>
            <a:r>
              <a:rPr lang="en-US" sz="2909" dirty="0" smtClean="0">
                <a:solidFill>
                  <a:srgbClr val="0000FF"/>
                </a:solidFill>
              </a:rPr>
              <a:t> 		    D</a:t>
            </a:r>
            <a:r>
              <a:rPr lang="en-US" sz="2909" dirty="0">
                <a:solidFill>
                  <a:srgbClr val="0000FF"/>
                </a:solidFill>
              </a:rPr>
              <a:t>. Breton</a:t>
            </a:r>
            <a:r>
              <a:rPr lang="en-US" sz="2909" dirty="0" smtClean="0">
                <a:solidFill>
                  <a:srgbClr val="0000FF"/>
                </a:solidFill>
              </a:rPr>
              <a:t> 	        25’</a:t>
            </a:r>
          </a:p>
          <a:p>
            <a:pPr>
              <a:buNone/>
            </a:pPr>
            <a:r>
              <a:rPr lang="en-US" sz="2909" dirty="0" smtClean="0">
                <a:solidFill>
                  <a:srgbClr val="0000FF"/>
                </a:solidFill>
              </a:rPr>
              <a:t>		      </a:t>
            </a:r>
            <a:r>
              <a:rPr lang="en-US" sz="2909" dirty="0">
                <a:solidFill>
                  <a:srgbClr val="0000FF"/>
                </a:solidFill>
              </a:rPr>
              <a:t>	ii) results of data analysis     		  </a:t>
            </a:r>
            <a:r>
              <a:rPr lang="en-US" sz="2909" dirty="0" smtClean="0">
                <a:solidFill>
                  <a:srgbClr val="0000FF"/>
                </a:solidFill>
              </a:rPr>
              <a:t> L</a:t>
            </a:r>
            <a:r>
              <a:rPr lang="en-US" sz="2909" dirty="0">
                <a:solidFill>
                  <a:srgbClr val="0000FF"/>
                </a:solidFill>
              </a:rPr>
              <a:t>. </a:t>
            </a:r>
            <a:r>
              <a:rPr lang="en-US" sz="2909" dirty="0" err="1">
                <a:solidFill>
                  <a:srgbClr val="0000FF"/>
                </a:solidFill>
              </a:rPr>
              <a:t>Burmistrov</a:t>
            </a:r>
            <a:r>
              <a:rPr lang="en-US" sz="2909" dirty="0">
                <a:solidFill>
                  <a:srgbClr val="0000FF"/>
                </a:solidFill>
              </a:rPr>
              <a:t>    </a:t>
            </a:r>
            <a:r>
              <a:rPr lang="en-US" sz="2909" dirty="0" smtClean="0">
                <a:solidFill>
                  <a:srgbClr val="0000FF"/>
                </a:solidFill>
              </a:rPr>
              <a:t> 	25’</a:t>
            </a:r>
          </a:p>
          <a:p>
            <a:pPr>
              <a:buNone/>
            </a:pPr>
            <a:r>
              <a:rPr lang="en-US" sz="2909" dirty="0" smtClean="0">
                <a:solidFill>
                  <a:srgbClr val="0000FF"/>
                </a:solidFill>
              </a:rPr>
              <a:t>			 </a:t>
            </a:r>
            <a:r>
              <a:rPr lang="en-US" sz="2909" dirty="0">
                <a:solidFill>
                  <a:srgbClr val="0000FF"/>
                </a:solidFill>
              </a:rPr>
              <a:t>	iii} next step for this </a:t>
            </a:r>
            <a:r>
              <a:rPr lang="en-US" sz="2909" dirty="0" smtClean="0">
                <a:solidFill>
                  <a:srgbClr val="0000FF"/>
                </a:solidFill>
              </a:rPr>
              <a:t>experiment	   	   A</a:t>
            </a:r>
            <a:r>
              <a:rPr lang="en-US" sz="2909" dirty="0">
                <a:solidFill>
                  <a:srgbClr val="0000FF"/>
                </a:solidFill>
              </a:rPr>
              <a:t>. </a:t>
            </a:r>
            <a:r>
              <a:rPr lang="en-US" sz="2909" dirty="0" err="1">
                <a:solidFill>
                  <a:srgbClr val="0000FF"/>
                </a:solidFill>
              </a:rPr>
              <a:t>Stocchi</a:t>
            </a:r>
            <a:r>
              <a:rPr lang="en-US" sz="2909" dirty="0">
                <a:solidFill>
                  <a:srgbClr val="0000FF"/>
                </a:solidFill>
              </a:rPr>
              <a:t>             	</a:t>
            </a:r>
            <a:r>
              <a:rPr lang="en-US" sz="2909" dirty="0" smtClean="0">
                <a:solidFill>
                  <a:srgbClr val="0000FF"/>
                </a:solidFill>
              </a:rPr>
              <a:t>10’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  </a:t>
            </a:r>
            <a:r>
              <a:rPr lang="en-US" dirty="0"/>
              <a:t>Session 3: (Dec. 15, 16:00- 17:30)</a:t>
            </a:r>
          </a:p>
          <a:p>
            <a:pPr lvl="1">
              <a:buFont typeface="Wingdings" charset="2"/>
              <a:buChar char="Ø"/>
            </a:pPr>
            <a:r>
              <a:rPr lang="en-US" dirty="0"/>
              <a:t>  </a:t>
            </a:r>
            <a:r>
              <a:rPr lang="en-US" sz="2909" dirty="0">
                <a:solidFill>
                  <a:srgbClr val="0000FF"/>
                </a:solidFill>
              </a:rPr>
              <a:t>Presentation on FARICH  &amp; responses to TF questions	- </a:t>
            </a:r>
            <a:r>
              <a:rPr lang="en-US" sz="2909" dirty="0" err="1">
                <a:solidFill>
                  <a:srgbClr val="0000FF"/>
                </a:solidFill>
              </a:rPr>
              <a:t>Evgeni</a:t>
            </a:r>
            <a:r>
              <a:rPr lang="en-US" sz="2909" dirty="0">
                <a:solidFill>
                  <a:srgbClr val="0000FF"/>
                </a:solidFill>
              </a:rPr>
              <a:t> </a:t>
            </a:r>
            <a:r>
              <a:rPr lang="en-US" sz="2909" dirty="0" err="1">
                <a:solidFill>
                  <a:srgbClr val="0000FF"/>
                </a:solidFill>
              </a:rPr>
              <a:t>Kravchenko</a:t>
            </a:r>
            <a:r>
              <a:rPr lang="en-US" sz="2909" dirty="0">
                <a:solidFill>
                  <a:srgbClr val="0000FF"/>
                </a:solidFill>
              </a:rPr>
              <a:t>  (40’)</a:t>
            </a:r>
          </a:p>
          <a:p>
            <a:pPr lvl="1">
              <a:buFont typeface="Wingdings" charset="2"/>
              <a:buChar char="Ø"/>
            </a:pPr>
            <a:r>
              <a:rPr lang="en-US" sz="2909" dirty="0">
                <a:solidFill>
                  <a:srgbClr val="0000FF"/>
                </a:solidFill>
              </a:rPr>
              <a:t>  Presentation on </a:t>
            </a:r>
            <a:r>
              <a:rPr lang="en-US" sz="2909" dirty="0" err="1">
                <a:solidFill>
                  <a:srgbClr val="0000FF"/>
                </a:solidFill>
              </a:rPr>
              <a:t>Pixelated</a:t>
            </a:r>
            <a:r>
              <a:rPr lang="en-US" sz="2909" dirty="0">
                <a:solidFill>
                  <a:srgbClr val="0000FF"/>
                </a:solidFill>
              </a:rPr>
              <a:t> TOF   &amp; responses to TF questions	- Jerry </a:t>
            </a:r>
            <a:r>
              <a:rPr lang="en-US" sz="2909" dirty="0" err="1">
                <a:solidFill>
                  <a:srgbClr val="0000FF"/>
                </a:solidFill>
              </a:rPr>
              <a:t>Va’v</a:t>
            </a:r>
            <a:r>
              <a:rPr lang="en-US" dirty="0" err="1">
                <a:solidFill>
                  <a:srgbClr val="0000FF"/>
                </a:solidFill>
              </a:rPr>
              <a:t>ra</a:t>
            </a:r>
            <a:r>
              <a:rPr lang="en-US" dirty="0">
                <a:solidFill>
                  <a:srgbClr val="0000FF"/>
                </a:solidFill>
              </a:rPr>
              <a:t>  (30’</a:t>
            </a:r>
            <a:r>
              <a:rPr lang="en-US" dirty="0" smtClean="0">
                <a:solidFill>
                  <a:srgbClr val="0000FF"/>
                </a:solidFill>
              </a:rPr>
              <a:t>) </a:t>
            </a:r>
          </a:p>
          <a:p>
            <a:pPr>
              <a:buFont typeface="Wingdings" charset="2"/>
              <a:buChar char="Ø"/>
            </a:pP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smtClean="0"/>
              <a:t>Session </a:t>
            </a:r>
            <a:r>
              <a:rPr lang="en-US" dirty="0"/>
              <a:t>4: (Dec. 16, 9:00- 10:30)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 smtClean="0">
                <a:solidFill>
                  <a:srgbClr val="0000FF"/>
                </a:solidFill>
              </a:rPr>
              <a:t>   Closed </a:t>
            </a:r>
            <a:r>
              <a:rPr lang="en-US" dirty="0">
                <a:solidFill>
                  <a:srgbClr val="0000FF"/>
                </a:solidFill>
              </a:rPr>
              <a:t>meeting of TF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  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440</Words>
  <Application>Microsoft Macintosh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Forward PID Taskforce Activities and plans </vt:lpstr>
      <vt:lpstr>Forward PID taskforce Agenda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Forward PID Taskforce Activities and plans </dc:title>
  <dc:creator>Abolhassan Jawahery</dc:creator>
  <cp:lastModifiedBy>Abolhassan Jawahery</cp:lastModifiedBy>
  <cp:revision>1</cp:revision>
  <dcterms:created xsi:type="dcterms:W3CDTF">2010-12-13T20:25:07Z</dcterms:created>
  <dcterms:modified xsi:type="dcterms:W3CDTF">2010-12-13T21:09:49Z</dcterms:modified>
</cp:coreProperties>
</file>