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1" r:id="rId2"/>
    <p:sldId id="264" r:id="rId3"/>
    <p:sldId id="265" r:id="rId4"/>
    <p:sldId id="266" r:id="rId5"/>
    <p:sldId id="267" r:id="rId6"/>
    <p:sldId id="262" r:id="rId7"/>
    <p:sldId id="259" r:id="rId8"/>
    <p:sldId id="269" r:id="rId9"/>
    <p:sldId id="256" r:id="rId10"/>
    <p:sldId id="270" r:id="rId11"/>
    <p:sldId id="268" r:id="rId12"/>
    <p:sldId id="258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CE654-BAE7-4D4D-8099-F0AFCC7E79DF}" type="datetimeFigureOut">
              <a:rPr lang="en-US" smtClean="0"/>
              <a:t>12/14/2010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CDFF0-7274-4E5C-B57B-E8DEAB18DA8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CDFF0-7274-4E5C-B57B-E8DEAB18DA85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CDFF0-7274-4E5C-B57B-E8DEAB18DA85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CUBIT animation.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CDFF0-7274-4E5C-B57B-E8DEAB18DA85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CDFF0-7274-4E5C-B57B-E8DEAB18DA85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CDFF0-7274-4E5C-B57B-E8DEAB18DA85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38828-DF55-45C9-A6F8-0D8B1D2A386C}" type="datetime1">
              <a:rPr lang="en-US" smtClean="0"/>
              <a:t>12/15/2010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757D-B25D-42AF-8226-D9402B7A9D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94732-8FB7-440F-B594-E9345B8E0C14}" type="datetime1">
              <a:rPr lang="en-US" smtClean="0"/>
              <a:t>12/15/2010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757D-B25D-42AF-8226-D9402B7A9D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48B3E-FE8A-410A-B7AC-002524A0B3F6}" type="datetime1">
              <a:rPr lang="en-US" smtClean="0"/>
              <a:t>12/15/2010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757D-B25D-42AF-8226-D9402B7A9D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52054-B775-49C2-AB1D-457206FEF510}" type="datetime1">
              <a:rPr lang="en-US" smtClean="0"/>
              <a:t>12/15/2010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757D-B25D-42AF-8226-D9402B7A9D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95FCE-63F9-486D-9463-E5E6ACC3676F}" type="datetime1">
              <a:rPr lang="en-US" smtClean="0"/>
              <a:t>12/15/2010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757D-B25D-42AF-8226-D9402B7A9D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4A2F-F161-4EDE-A76A-5F18A1B29CFB}" type="datetime1">
              <a:rPr lang="en-US" smtClean="0"/>
              <a:t>12/15/2010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757D-B25D-42AF-8226-D9402B7A9D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DE9F-0A4F-40B9-8077-3101CC171D19}" type="datetime1">
              <a:rPr lang="en-US" smtClean="0"/>
              <a:t>12/15/2010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757D-B25D-42AF-8226-D9402B7A9D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AB8D-9DD0-47E3-B19F-2FDBCFA63600}" type="datetime1">
              <a:rPr lang="en-US" smtClean="0"/>
              <a:t>12/15/2010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757D-B25D-42AF-8226-D9402B7A9D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2FA41-DF1D-48D7-A123-106DB6443501}" type="datetime1">
              <a:rPr lang="en-US" smtClean="0"/>
              <a:t>12/15/2010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757D-B25D-42AF-8226-D9402B7A9D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C3CF-DA2F-432A-BC97-2A47F54530B6}" type="datetime1">
              <a:rPr lang="en-US" smtClean="0"/>
              <a:t>12/15/2010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757D-B25D-42AF-8226-D9402B7A9D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24E7-E244-444E-AD65-02E48FD86D6D}" type="datetime1">
              <a:rPr lang="en-US" smtClean="0"/>
              <a:t>12/15/2010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757D-B25D-42AF-8226-D9402B7A9D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6FB96-CA37-43D0-9FFD-096E8B093277}" type="datetime1">
              <a:rPr lang="en-US" smtClean="0"/>
              <a:t>12/15/2010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8757D-B25D-42AF-8226-D9402B7A9D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gdfidl.de/" TargetMode="External"/><Relationship Id="rId4" Type="http://schemas.openxmlformats.org/officeDocument/2006/relationships/hyperlink" Target="http://www.slac.stanford.edu/grp/acd/ace3p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Supercomputing IR wakes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My adventures in super computing: first results</a:t>
            </a:r>
          </a:p>
          <a:p>
            <a:r>
              <a:rPr lang="en-US" dirty="0" smtClean="0"/>
              <a:t>Introduce </a:t>
            </a:r>
            <a:r>
              <a:rPr lang="en-US" dirty="0" smtClean="0"/>
              <a:t>SLAC Advanced Computing Department parallel Finite Element Method electromagnetic </a:t>
            </a:r>
            <a:r>
              <a:rPr lang="en-US" dirty="0" smtClean="0"/>
              <a:t>time domain solver (t3p) as </a:t>
            </a:r>
            <a:r>
              <a:rPr lang="en-US" dirty="0" smtClean="0"/>
              <a:t>a tool for IR </a:t>
            </a:r>
            <a:r>
              <a:rPr lang="en-US" dirty="0" err="1" smtClean="0"/>
              <a:t>wakefield</a:t>
            </a:r>
            <a:r>
              <a:rPr lang="en-US" dirty="0" smtClean="0"/>
              <a:t> </a:t>
            </a:r>
            <a:r>
              <a:rPr lang="en-US" dirty="0" smtClean="0"/>
              <a:t>computation.</a:t>
            </a:r>
            <a:endParaRPr lang="en-US" dirty="0" smtClean="0"/>
          </a:p>
          <a:p>
            <a:r>
              <a:rPr lang="en-US" dirty="0" smtClean="0"/>
              <a:t>Compare with </a:t>
            </a:r>
            <a:r>
              <a:rPr lang="en-US" dirty="0" err="1" smtClean="0"/>
              <a:t>gdfidl</a:t>
            </a:r>
            <a:r>
              <a:rPr lang="en-US" dirty="0" smtClean="0"/>
              <a:t>** </a:t>
            </a:r>
            <a:r>
              <a:rPr lang="en-US" dirty="0" smtClean="0"/>
              <a:t>finite integration techniques (MAFIA)</a:t>
            </a:r>
          </a:p>
          <a:p>
            <a:r>
              <a:rPr lang="en-US" dirty="0" smtClean="0"/>
              <a:t>Consider simple intersecting tubes as a generic model for an IP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242" y="1981200"/>
            <a:ext cx="4207658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E5F3B-EC84-4E7B-8F41-045C0EDE2850}" type="datetime1">
              <a:rPr lang="en-US" smtClean="0"/>
              <a:t>12/15/2010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757D-B25D-42AF-8226-D9402B7A9DF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09800" y="6059269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</a:t>
            </a:r>
            <a:r>
              <a:rPr lang="en-US" dirty="0" smtClean="0">
                <a:hlinkClick r:id="rId4"/>
              </a:rPr>
              <a:t>http://www.slac.stanford.edu/grp/acd/ace3p.html</a:t>
            </a:r>
            <a:endParaRPr lang="en-US" dirty="0" smtClean="0"/>
          </a:p>
          <a:p>
            <a:r>
              <a:rPr lang="en-US" dirty="0" smtClean="0"/>
              <a:t>** </a:t>
            </a:r>
            <a:r>
              <a:rPr lang="en-US" dirty="0" smtClean="0">
                <a:hlinkClick r:id="rId5"/>
              </a:rPr>
              <a:t>http://www.gdfidl.de/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loss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vs</a:t>
            </a:r>
            <a:r>
              <a:rPr lang="en-US" dirty="0" smtClean="0"/>
              <a:t> mesh size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vs</a:t>
            </a:r>
            <a:r>
              <a:rPr lang="en-US" dirty="0" smtClean="0"/>
              <a:t> time</a:t>
            </a:r>
            <a:endParaRPr lang="en-US" dirty="0"/>
          </a:p>
        </p:txBody>
      </p:sp>
      <p:pic>
        <p:nvPicPr>
          <p:cNvPr id="5" name="Picture 4" descr="kvsmes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057400"/>
            <a:ext cx="4241180" cy="3200400"/>
          </a:xfrm>
          <a:prstGeom prst="rect">
            <a:avLst/>
          </a:prstGeom>
        </p:spPr>
      </p:pic>
      <p:pic>
        <p:nvPicPr>
          <p:cNvPr id="6" name="Picture 5" descr="kv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1981200"/>
            <a:ext cx="4335788" cy="3271791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949B-022F-4315-822A-19CA0D10A466}" type="datetime1">
              <a:rPr lang="en-US" smtClean="0"/>
              <a:t>12/15/2010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757D-B25D-42AF-8226-D9402B7A9DF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1"/>
            <a:ext cx="8686800" cy="2971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comparison with Super B IR model for </a:t>
            </a:r>
            <a:r>
              <a:rPr lang="en-US" i="1" dirty="0" smtClean="0">
                <a:latin typeface="Symbol" pitchFamily="18" charset="2"/>
              </a:rPr>
              <a:t>s </a:t>
            </a:r>
            <a:r>
              <a:rPr lang="en-US" dirty="0" smtClean="0"/>
              <a:t>= 8 mm with </a:t>
            </a:r>
            <a:r>
              <a:rPr lang="en-US" dirty="0" err="1" smtClean="0"/>
              <a:t>gdfidl</a:t>
            </a:r>
            <a:r>
              <a:rPr lang="en-US" dirty="0" smtClean="0"/>
              <a:t>: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	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aseline="30000" dirty="0" err="1" smtClean="0">
                <a:cs typeface="Times New Roman" pitchFamily="18" charset="0"/>
              </a:rPr>
              <a:t>SuperB</a:t>
            </a:r>
            <a:r>
              <a:rPr lang="en-US" dirty="0" smtClean="0"/>
              <a:t>~-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10.8</a:t>
            </a:r>
            <a:r>
              <a:rPr lang="en-US" i="1" dirty="0" smtClean="0">
                <a:latin typeface="Symbol" pitchFamily="18" charset="2"/>
                <a:cs typeface="Times New Roman" pitchFamily="18" charset="0"/>
              </a:rPr>
              <a:t>s</a:t>
            </a:r>
            <a:r>
              <a:rPr lang="en-US" baseline="30000" dirty="0" smtClean="0"/>
              <a:t>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-2.6</a:t>
            </a:r>
            <a:r>
              <a:rPr lang="en-US" dirty="0" smtClean="0"/>
              <a:t> = </a:t>
            </a:r>
            <a:r>
              <a:rPr lang="en-US" dirty="0" smtClean="0"/>
              <a:t>-0.048 V/</a:t>
            </a:r>
            <a:r>
              <a:rPr lang="en-US" dirty="0" err="1" smtClean="0"/>
              <a:t>pC</a:t>
            </a:r>
            <a:endParaRPr lang="en-US" dirty="0" smtClean="0"/>
          </a:p>
          <a:p>
            <a:r>
              <a:rPr lang="en-US" dirty="0" smtClean="0"/>
              <a:t>speed up with supercomputing?</a:t>
            </a:r>
          </a:p>
          <a:p>
            <a:pPr lvl="1"/>
            <a:r>
              <a:rPr lang="en-US" dirty="0" err="1" smtClean="0"/>
              <a:t>gdfidl</a:t>
            </a:r>
            <a:r>
              <a:rPr lang="en-US" dirty="0" smtClean="0"/>
              <a:t> 0.5 mm/1ps:  1 hr 1-2 CPU</a:t>
            </a:r>
          </a:p>
          <a:p>
            <a:pPr lvl="1"/>
            <a:r>
              <a:rPr lang="en-US" dirty="0" smtClean="0"/>
              <a:t>t3p 1 mm/1ps: 9 hrs + queue time 128 nodes, 4 CPU/node</a:t>
            </a:r>
          </a:p>
          <a:p>
            <a:r>
              <a:rPr lang="en-US" dirty="0" smtClean="0"/>
              <a:t>Longitudinal wake intensity for </a:t>
            </a:r>
            <a:r>
              <a:rPr lang="en-US" dirty="0" err="1" smtClean="0"/>
              <a:t>gdfidl</a:t>
            </a:r>
            <a:r>
              <a:rPr lang="en-US" dirty="0" smtClean="0"/>
              <a:t> changes with </a:t>
            </a:r>
            <a:r>
              <a:rPr lang="en-US" dirty="0" smtClean="0"/>
              <a:t>mesh size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A122-4724-4C66-AD28-09BF5583ED26}" type="datetime1">
              <a:rPr lang="en-US" smtClean="0"/>
              <a:t>12/15/2010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757D-B25D-42AF-8226-D9402B7A9DF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473595"/>
            <a:ext cx="3789363" cy="2155805"/>
          </a:xfrm>
          <a:prstGeom prst="rect">
            <a:avLst/>
          </a:prstGeom>
          <a:noFill/>
          <a:ln w="9360">
            <a:solidFill>
              <a:srgbClr val="800000"/>
            </a:solidFill>
            <a:round/>
            <a:headEnd type="triangle" w="med" len="med"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724400"/>
            <a:ext cx="1502443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828800"/>
            <a:ext cx="4800600" cy="347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905000"/>
            <a:ext cx="21526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wakes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57912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implemented in </a:t>
            </a:r>
            <a:r>
              <a:rPr lang="en-US" dirty="0" err="1" smtClean="0"/>
              <a:t>gdfidl</a:t>
            </a:r>
            <a:r>
              <a:rPr lang="en-US" dirty="0" smtClean="0"/>
              <a:t> but not t3p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1E225-B861-45F3-B029-2672FE782622}" type="datetime1">
              <a:rPr lang="en-US" smtClean="0"/>
              <a:t>12/15/2010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757D-B25D-42AF-8226-D9402B7A9DF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More exhaustive study</a:t>
            </a:r>
          </a:p>
          <a:p>
            <a:r>
              <a:rPr lang="en-US" dirty="0" err="1" smtClean="0"/>
              <a:t>Napoly</a:t>
            </a:r>
            <a:r>
              <a:rPr lang="en-US" dirty="0" smtClean="0"/>
              <a:t> integration</a:t>
            </a:r>
          </a:p>
          <a:p>
            <a:r>
              <a:rPr lang="en-US" dirty="0" smtClean="0"/>
              <a:t>Automatic calculation of important parameters</a:t>
            </a:r>
          </a:p>
          <a:p>
            <a:pPr lvl="1"/>
            <a:r>
              <a:rPr lang="en-US" dirty="0" smtClean="0"/>
              <a:t>transverse wakes</a:t>
            </a:r>
          </a:p>
          <a:p>
            <a:pPr lvl="1"/>
            <a:r>
              <a:rPr lang="en-US" dirty="0" smtClean="0"/>
              <a:t>loss factors</a:t>
            </a:r>
          </a:p>
          <a:p>
            <a:r>
              <a:rPr lang="en-US" dirty="0" smtClean="0"/>
              <a:t>Beam offset</a:t>
            </a:r>
          </a:p>
          <a:p>
            <a:r>
              <a:rPr lang="en-US" dirty="0" smtClean="0"/>
              <a:t>import </a:t>
            </a:r>
            <a:r>
              <a:rPr lang="en-US" dirty="0" err="1" smtClean="0"/>
              <a:t>SuperB</a:t>
            </a:r>
            <a:r>
              <a:rPr lang="en-US" dirty="0" smtClean="0"/>
              <a:t> geometry (</a:t>
            </a:r>
            <a:r>
              <a:rPr lang="en-US" dirty="0" err="1" smtClean="0"/>
              <a:t>stl</a:t>
            </a:r>
            <a:r>
              <a:rPr lang="en-US" dirty="0" smtClean="0"/>
              <a:t>)</a:t>
            </a:r>
          </a:p>
          <a:p>
            <a:r>
              <a:rPr lang="en-US" dirty="0" smtClean="0"/>
              <a:t>Bunch length studies</a:t>
            </a:r>
          </a:p>
          <a:p>
            <a:r>
              <a:rPr lang="en-US" dirty="0" smtClean="0"/>
              <a:t>beam pipe size and IP angles</a:t>
            </a:r>
          </a:p>
          <a:p>
            <a:r>
              <a:rPr lang="en-US" dirty="0" smtClean="0"/>
              <a:t>optimize loads. More nodes for dense mesh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D0750-0AE3-40D9-9FF4-A46951E3CD12}" type="datetime1">
              <a:rPr lang="en-US" smtClean="0"/>
              <a:t>12/15/2010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757D-B25D-42AF-8226-D9402B7A9DF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loss factor for round tubes is small compared to model of the Super B IR</a:t>
            </a:r>
          </a:p>
          <a:p>
            <a:r>
              <a:rPr lang="en-US" dirty="0" smtClean="0"/>
              <a:t>Convergence is slightly better with t3p for this study </a:t>
            </a:r>
          </a:p>
          <a:p>
            <a:r>
              <a:rPr lang="en-US" dirty="0" smtClean="0"/>
              <a:t>More exhaustive study needed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52054-B775-49C2-AB1D-457206FEF510}" type="datetime1">
              <a:rPr lang="en-US" smtClean="0"/>
              <a:t>12/15/2010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757D-B25D-42AF-8226-D9402B7A9DF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590800"/>
            <a:ext cx="4038600" cy="153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</a:t>
            </a:r>
            <a:r>
              <a:rPr lang="en-US" dirty="0" smtClean="0"/>
              <a:t>ake </a:t>
            </a:r>
            <a:r>
              <a:rPr lang="en-US" dirty="0" smtClean="0"/>
              <a:t>potential basics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bunch particles are  a rigid relativistic line charge of </a:t>
            </a:r>
            <a:r>
              <a:rPr lang="en-US" dirty="0" err="1" smtClean="0"/>
              <a:t>gaussian</a:t>
            </a:r>
            <a:r>
              <a:rPr lang="en-US" dirty="0" smtClean="0"/>
              <a:t> intensity distribution</a:t>
            </a:r>
          </a:p>
          <a:p>
            <a:r>
              <a:rPr lang="en-US" dirty="0" smtClean="0"/>
              <a:t>at the pipe boundaries image charges move with the bunch</a:t>
            </a:r>
          </a:p>
          <a:p>
            <a:r>
              <a:rPr lang="en-US" dirty="0" smtClean="0"/>
              <a:t>electromagnetic “wake” fields are generated by the image charges as they move along changing boundaries.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67000" y="37338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wake fields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36E47-BFF8-4A77-9A69-A5430D56D074}" type="datetime1">
              <a:rPr lang="en-US" smtClean="0"/>
              <a:t>12/15/2010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757D-B25D-42AF-8226-D9402B7A9DF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wakeandbunchpng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0206" y="1905000"/>
            <a:ext cx="4520394" cy="340143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</a:t>
            </a:r>
            <a:r>
              <a:rPr lang="en-US" dirty="0" smtClean="0"/>
              <a:t>ake </a:t>
            </a:r>
            <a:r>
              <a:rPr lang="en-US" dirty="0" smtClean="0"/>
              <a:t>potential basics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following particles within the bunch feel the wake fields caused by the previous  particles</a:t>
            </a:r>
          </a:p>
          <a:p>
            <a:r>
              <a:rPr lang="en-US" dirty="0" smtClean="0"/>
              <a:t>wake potential is the accumulated voltage seen by particles as the bunch  traverses the structures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30480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bunch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4278868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rgbClr val="0070C0"/>
                </a:solidFill>
              </a:rPr>
              <a:t>longitudinal </a:t>
            </a:r>
          </a:p>
          <a:p>
            <a:r>
              <a:rPr lang="en-US" sz="1400" dirty="0" smtClean="0">
                <a:solidFill>
                  <a:srgbClr val="0070C0"/>
                </a:solidFill>
              </a:rPr>
              <a:t>wake potential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29E6-47B6-4857-B185-DD7F2A408689}" type="datetime1">
              <a:rPr lang="en-US" smtClean="0"/>
              <a:t>12/15/2010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757D-B25D-42AF-8226-D9402B7A9DF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</a:t>
            </a:r>
            <a:r>
              <a:rPr lang="en-US" dirty="0" smtClean="0"/>
              <a:t>loss and loss factor</a:t>
            </a:r>
            <a:endParaRPr lang="en-US" dirty="0"/>
          </a:p>
        </p:txBody>
      </p:sp>
      <p:pic>
        <p:nvPicPr>
          <p:cNvPr id="7" name="Content Placeholder 6" descr="wakeandbunchpng.pn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76200" y="1524000"/>
            <a:ext cx="4557033" cy="3429000"/>
          </a:xfrm>
        </p:spPr>
      </p:pic>
      <p:sp>
        <p:nvSpPr>
          <p:cNvPr id="8" name="TextBox 7"/>
          <p:cNvSpPr txBox="1"/>
          <p:nvPr/>
        </p:nvSpPr>
        <p:spPr>
          <a:xfrm>
            <a:off x="762000" y="2133600"/>
            <a:ext cx="9906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bunch </a:t>
            </a:r>
            <a:r>
              <a:rPr lang="en-US" sz="1400" i="1" dirty="0" smtClean="0">
                <a:solidFill>
                  <a:srgbClr val="00B050"/>
                </a:solidFill>
                <a:latin typeface="Symbol" pitchFamily="18" charset="2"/>
              </a:rPr>
              <a:t>l</a:t>
            </a:r>
            <a:r>
              <a:rPr lang="en-US" sz="1400" dirty="0" smtClean="0">
                <a:solidFill>
                  <a:srgbClr val="00B050"/>
                </a:solidFill>
              </a:rPr>
              <a:t>(</a:t>
            </a:r>
            <a:r>
              <a:rPr lang="en-US" sz="1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400" dirty="0" smtClean="0">
                <a:solidFill>
                  <a:srgbClr val="00B050"/>
                </a:solidFill>
              </a:rPr>
              <a:t>)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3440668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longitudinal</a:t>
            </a:r>
          </a:p>
          <a:p>
            <a:r>
              <a:rPr lang="en-US" sz="1400" dirty="0" smtClean="0">
                <a:solidFill>
                  <a:srgbClr val="0070C0"/>
                </a:solidFill>
              </a:rPr>
              <a:t>wake potential </a:t>
            </a:r>
            <a:r>
              <a:rPr lang="en-US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400" dirty="0" smtClean="0">
                <a:solidFill>
                  <a:srgbClr val="0070C0"/>
                </a:solidFill>
              </a:rPr>
              <a:t>(</a:t>
            </a:r>
            <a:r>
              <a:rPr lang="en-US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400" dirty="0" smtClean="0">
                <a:solidFill>
                  <a:srgbClr val="0070C0"/>
                </a:solidFill>
              </a:rPr>
              <a:t>)</a:t>
            </a:r>
            <a:endParaRPr lang="en-US" sz="1400" dirty="0">
              <a:solidFill>
                <a:srgbClr val="0070C0"/>
              </a:solidFill>
            </a:endParaRPr>
          </a:p>
        </p:txBody>
      </p:sp>
      <p:pic>
        <p:nvPicPr>
          <p:cNvPr id="15" name="Picture 1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5257800" y="3003444"/>
            <a:ext cx="2971800" cy="425556"/>
          </a:xfrm>
          <a:prstGeom prst="rect">
            <a:avLst/>
          </a:prstGeom>
        </p:spPr>
      </p:pic>
      <p:pic>
        <p:nvPicPr>
          <p:cNvPr id="18" name="Picture 1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5791200" y="4451244"/>
            <a:ext cx="1173552" cy="50175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191000" cy="3733799"/>
          </a:xfrm>
        </p:spPr>
        <p:txBody>
          <a:bodyPr>
            <a:normAutofit/>
          </a:bodyPr>
          <a:lstStyle/>
          <a:p>
            <a:r>
              <a:rPr lang="en-US" dirty="0" smtClean="0"/>
              <a:t>energy lost by the bunch to the structure is given by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with longitudinal loss factor [V/</a:t>
            </a:r>
            <a:r>
              <a:rPr lang="en-US" dirty="0" err="1" smtClean="0"/>
              <a:t>pC</a:t>
            </a:r>
            <a:r>
              <a:rPr lang="en-US" dirty="0" smtClean="0"/>
              <a:t>]: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11" name="Picture 10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2894610" y="5943600"/>
            <a:ext cx="3048990" cy="457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08123" y="5181600"/>
            <a:ext cx="8367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Power loss by the beam currents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/>
              <a:t> and bunch spacing </a:t>
            </a:r>
            <a:r>
              <a:rPr lang="en-US" sz="2800" i="1" dirty="0" smtClean="0">
                <a:latin typeface="Symbol" pitchFamily="18" charset="2"/>
              </a:rPr>
              <a:t>t 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338B-4702-4519-AEDA-A2E1466C637B}" type="datetime1">
              <a:rPr lang="en-US" smtClean="0"/>
              <a:t>12/15/2010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757D-B25D-42AF-8226-D9402B7A9DF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software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30362"/>
            <a:ext cx="4038600" cy="4525963"/>
          </a:xfrm>
        </p:spPr>
        <p:txBody>
          <a:bodyPr/>
          <a:lstStyle/>
          <a:p>
            <a:r>
              <a:rPr lang="en-US" dirty="0" err="1" smtClean="0"/>
              <a:t>gdfidl</a:t>
            </a:r>
            <a:endParaRPr lang="en-US" dirty="0" smtClean="0"/>
          </a:p>
          <a:p>
            <a:pPr lvl="1"/>
            <a:r>
              <a:rPr lang="en-US" dirty="0" smtClean="0"/>
              <a:t>FIT</a:t>
            </a:r>
          </a:p>
          <a:p>
            <a:pPr lvl="1"/>
            <a:r>
              <a:rPr lang="en-US" dirty="0" err="1" smtClean="0"/>
              <a:t>Napoly</a:t>
            </a:r>
            <a:endParaRPr lang="en-US" dirty="0" smtClean="0"/>
          </a:p>
          <a:p>
            <a:pPr lvl="1"/>
            <a:r>
              <a:rPr lang="en-US" dirty="0" smtClean="0"/>
              <a:t>serial to small cluster</a:t>
            </a:r>
          </a:p>
          <a:p>
            <a:pPr lvl="1"/>
            <a:r>
              <a:rPr lang="en-US" dirty="0" smtClean="0"/>
              <a:t>loss factors</a:t>
            </a:r>
          </a:p>
          <a:p>
            <a:pPr lvl="1"/>
            <a:r>
              <a:rPr lang="en-US" dirty="0" smtClean="0"/>
              <a:t>absorbing boundaries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30362"/>
            <a:ext cx="4038600" cy="4525963"/>
          </a:xfrm>
        </p:spPr>
        <p:txBody>
          <a:bodyPr/>
          <a:lstStyle/>
          <a:p>
            <a:r>
              <a:rPr lang="en-US" dirty="0" smtClean="0"/>
              <a:t>t3p</a:t>
            </a:r>
          </a:p>
          <a:p>
            <a:pPr lvl="1"/>
            <a:r>
              <a:rPr lang="en-US" dirty="0" smtClean="0"/>
              <a:t>FEM</a:t>
            </a:r>
          </a:p>
          <a:p>
            <a:pPr lvl="1"/>
            <a:r>
              <a:rPr lang="en-US" dirty="0" smtClean="0"/>
              <a:t>direct</a:t>
            </a:r>
          </a:p>
          <a:p>
            <a:pPr lvl="1"/>
            <a:r>
              <a:rPr lang="en-US" dirty="0" smtClean="0"/>
              <a:t>massively </a:t>
            </a:r>
            <a:r>
              <a:rPr lang="en-US" dirty="0" smtClean="0"/>
              <a:t>parallel NERSC</a:t>
            </a:r>
          </a:p>
          <a:p>
            <a:pPr lvl="1"/>
            <a:r>
              <a:rPr lang="en-US" dirty="0" smtClean="0"/>
              <a:t>not yet implemented</a:t>
            </a:r>
          </a:p>
          <a:p>
            <a:pPr lvl="1"/>
            <a:r>
              <a:rPr lang="en-US" dirty="0" smtClean="0"/>
              <a:t>absorbing boundaries</a:t>
            </a:r>
          </a:p>
          <a:p>
            <a:pPr lvl="1"/>
            <a:r>
              <a:rPr lang="en-US" dirty="0" smtClean="0"/>
              <a:t>visualization: CUBIT, </a:t>
            </a:r>
            <a:r>
              <a:rPr lang="en-US" dirty="0" err="1" smtClean="0"/>
              <a:t>Paraview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DD61-60E9-4BDD-BCD0-F2C2EB622035}" type="datetime1">
              <a:rPr lang="en-US" smtClean="0"/>
              <a:t>12/15/2010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757D-B25D-42AF-8226-D9402B7A9DF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en-US" dirty="0" smtClean="0"/>
              <a:t>esh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radius 10 mm</a:t>
            </a:r>
          </a:p>
          <a:p>
            <a:r>
              <a:rPr lang="en-US" dirty="0" smtClean="0"/>
              <a:t>angle  66 </a:t>
            </a:r>
            <a:r>
              <a:rPr lang="en-US" dirty="0" err="1" smtClean="0"/>
              <a:t>mR</a:t>
            </a:r>
            <a:endParaRPr lang="en-US" dirty="0" smtClean="0"/>
          </a:p>
          <a:p>
            <a:r>
              <a:rPr lang="en-US" dirty="0" smtClean="0"/>
              <a:t>length 1 m</a:t>
            </a:r>
          </a:p>
          <a:p>
            <a:r>
              <a:rPr lang="en-US" dirty="0" smtClean="0"/>
              <a:t>c</a:t>
            </a:r>
            <a:r>
              <a:rPr lang="en-US" dirty="0" smtClean="0"/>
              <a:t>onformal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smtClean="0"/>
              <a:t>staircase</a:t>
            </a:r>
          </a:p>
          <a:p>
            <a:r>
              <a:rPr lang="en-US" dirty="0" smtClean="0"/>
              <a:t>loss factor </a:t>
            </a:r>
            <a:r>
              <a:rPr lang="en-US" dirty="0" err="1" smtClean="0"/>
              <a:t>vs</a:t>
            </a:r>
            <a:r>
              <a:rPr lang="en-US" dirty="0" smtClean="0"/>
              <a:t> mesh size</a:t>
            </a:r>
          </a:p>
          <a:p>
            <a:r>
              <a:rPr lang="en-US" dirty="0" smtClean="0"/>
              <a:t>8mm bunch length</a:t>
            </a:r>
            <a:r>
              <a:rPr lang="en-US" dirty="0" smtClean="0"/>
              <a:t>	</a:t>
            </a:r>
          </a:p>
          <a:p>
            <a:endParaRPr lang="en-US" dirty="0" smtClean="0"/>
          </a:p>
        </p:txBody>
      </p:sp>
      <p:pic>
        <p:nvPicPr>
          <p:cNvPr id="5" name="Picture 2" descr="C:\Users\Stephen\AppData\Local\Temp\msohtmlclip1\01\clip_image00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114800"/>
            <a:ext cx="4038600" cy="2353429"/>
          </a:xfrm>
          <a:prstGeom prst="rect">
            <a:avLst/>
          </a:prstGeom>
          <a:noFill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1" y="1676401"/>
            <a:ext cx="3962400" cy="213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9600" y="2057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gdfidl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45074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cubit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166AE-E3A8-4037-ACA0-C8B666C6A93C}" type="datetime1">
              <a:rPr lang="en-US" smtClean="0"/>
              <a:t>12/15/2010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757D-B25D-42AF-8226-D9402B7A9DF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Stephen\Documents\SuperB\nersc\imag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019942"/>
            <a:ext cx="8305800" cy="4266558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beam’s eye 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7760C-F559-4F9B-92A2-DC6B59D0E3E9}" type="datetime1">
              <a:rPr lang="en-US" smtClean="0"/>
              <a:t>12/15/2010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757D-B25D-42AF-8226-D9402B7A9DF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both programs exhibit </a:t>
            </a:r>
            <a:r>
              <a:rPr lang="en-US" dirty="0" smtClean="0"/>
              <a:t>numerical instability for certain mesh and time step parameters</a:t>
            </a:r>
          </a:p>
          <a:p>
            <a:r>
              <a:rPr lang="en-US" dirty="0" smtClean="0"/>
              <a:t>these runs are not considered</a:t>
            </a:r>
          </a:p>
          <a:p>
            <a:r>
              <a:rPr lang="en-US" dirty="0" smtClean="0"/>
              <a:t>t3p sensitivity to internal surface meshing. Many ways to make bad triangles</a:t>
            </a:r>
            <a:endParaRPr lang="en-US" dirty="0"/>
          </a:p>
        </p:txBody>
      </p:sp>
      <p:pic>
        <p:nvPicPr>
          <p:cNvPr id="8194" name="Picture 2" descr="C:\Users\Stephen\AppData\Local\Temp\msohtmlclip1\01\clip_image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76400"/>
            <a:ext cx="4277383" cy="3048000"/>
          </a:xfrm>
          <a:prstGeom prst="rect">
            <a:avLst/>
          </a:prstGeom>
          <a:noFill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0BA7-09A7-4828-A5AB-7BB87EA28EAA}" type="datetime1">
              <a:rPr lang="en-US" smtClean="0"/>
              <a:t>12/15/2010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757D-B25D-42AF-8226-D9402B7A9DF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38200" y="1731683"/>
          <a:ext cx="7239000" cy="4872318"/>
        </p:xfrm>
        <a:graphic>
          <a:graphicData uri="http://schemas.openxmlformats.org/drawingml/2006/table">
            <a:tbl>
              <a:tblPr/>
              <a:tblGrid>
                <a:gridCol w="813645"/>
                <a:gridCol w="813645"/>
                <a:gridCol w="813645"/>
                <a:gridCol w="813645"/>
                <a:gridCol w="830595"/>
                <a:gridCol w="715425"/>
                <a:gridCol w="609600"/>
                <a:gridCol w="457200"/>
                <a:gridCol w="533400"/>
                <a:gridCol w="838200"/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solver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Mesh [mm]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dt[ps]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kz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loss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Bunch length[mm]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order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solver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stability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53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t3p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-5.43E-05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-5.43E-17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stable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53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t3p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-1.02E-04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-1.02E-16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stable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53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t3p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-2.54E-04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-2.54E-16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CG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stable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97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t3p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-3.81E-04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-3.81E-16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CG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stable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53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t3p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2.69E-04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2.69E-16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CG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unstable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53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t3p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-1.93E-05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-1.93E-17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CG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stable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53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t3p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-6.49E-04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-6.49E-16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CG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stable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53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gdfidl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-1.10E-03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-1.10E-15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napoly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stable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53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gdfidl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-1.88E-03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-1.88E-15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stable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53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gdfidl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-3.35E-03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-3.35E-15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unstable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53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gdfidl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-7.36E-03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-7.36E-15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unstable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53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gdfidl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-5.26E-03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-5.26E-15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unstable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53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gdfidl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-7.53E-04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-7.53E-16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napoly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stable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53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gdfidl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-2.80E-03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-2.80E-15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napoly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unstable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53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gdfidl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1.24E-03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1.24E-15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napoly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stable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53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gdfidl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-5.50E-04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-5.50E-16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stable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53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gdfidl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0.25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-7.88E-04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-7.88E-16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stable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53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gdfidl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-1.75E-03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-1.75E-15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stable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53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gdfidl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-3.45E-03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-3.45E-15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unstable</a:t>
                      </a:r>
                    </a:p>
                  </a:txBody>
                  <a:tcPr marL="8467" marR="8467" marT="8467" marB="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stability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" y="2971800"/>
            <a:ext cx="73914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0BE0-EDA2-4B37-B0EA-75BF482DFCFD}" type="datetime1">
              <a:rPr lang="en-US" smtClean="0"/>
              <a:t>12/15/2010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757D-B25D-42AF-8226-D9402B7A9DF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U=\int_{-\small\infty}^{+\infty}\lambda(s)W(s)ds$&#10;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k_z=\frac{U}{q^2}$&#10;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P=k_z\tau(I_-^2+I_+^2)$&#10;&#10;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622</Words>
  <Application>Microsoft Office PowerPoint</Application>
  <PresentationFormat>On-screen Show (4:3)</PresentationFormat>
  <Paragraphs>317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Supercomputing IR wakes</vt:lpstr>
      <vt:lpstr>wake potential basics</vt:lpstr>
      <vt:lpstr>wake potential basics</vt:lpstr>
      <vt:lpstr>energy loss and loss factor</vt:lpstr>
      <vt:lpstr>software features</vt:lpstr>
      <vt:lpstr>mesh</vt:lpstr>
      <vt:lpstr>beam’s eye view</vt:lpstr>
      <vt:lpstr>stability</vt:lpstr>
      <vt:lpstr>Slide 9</vt:lpstr>
      <vt:lpstr>longitudinal loss factors</vt:lpstr>
      <vt:lpstr>discussion</vt:lpstr>
      <vt:lpstr>transverse wakes</vt:lpstr>
      <vt:lpstr>next steps</vt:lpstr>
      <vt:lpstr>Conclusion</vt:lpstr>
    </vt:vector>
  </TitlesOfParts>
  <Company>SLAC National Accelerator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396</cp:revision>
  <dcterms:created xsi:type="dcterms:W3CDTF">2010-11-21T21:46:31Z</dcterms:created>
  <dcterms:modified xsi:type="dcterms:W3CDTF">2010-12-15T21:42:47Z</dcterms:modified>
</cp:coreProperties>
</file>