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471" r:id="rId3"/>
    <p:sldId id="460" r:id="rId4"/>
    <p:sldId id="459" r:id="rId5"/>
    <p:sldId id="473" r:id="rId6"/>
    <p:sldId id="456" r:id="rId7"/>
    <p:sldId id="450" r:id="rId8"/>
    <p:sldId id="258" r:id="rId9"/>
    <p:sldId id="259" r:id="rId10"/>
    <p:sldId id="474" r:id="rId11"/>
    <p:sldId id="475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 snapToObjects="1">
      <p:cViewPr varScale="1">
        <p:scale>
          <a:sx n="102" d="100"/>
          <a:sy n="102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8AA4C-2023-6B4E-A792-FFF5E55E0DE6}" type="datetimeFigureOut">
              <a:rPr lang="it-IT" smtClean="0"/>
              <a:t>02/12/21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491F1-9EAB-DF41-B21C-6D5BC016FA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3A4D-3478-CB49-827C-9DED61D1B9A2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95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3A4D-3478-CB49-827C-9DED61D1B9A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09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3A4D-3478-CB49-827C-9DED61D1B9A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538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3A4D-3478-CB49-827C-9DED61D1B9A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043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3A4D-3478-CB49-827C-9DED61D1B9A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445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F3A4D-3478-CB49-827C-9DED61D1B9A2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700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DE90CA-2B13-B248-AAF9-41D6BCCCB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5AEB85-C794-304D-BBEF-635D9F3E6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5E0865-140A-A44B-A122-74079364B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3C673-DF3D-CF40-B417-C580012E9E53}" type="datetime1">
              <a:rPr lang="it-IT" smtClean="0"/>
              <a:t>02/12/21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BC2E9F-3198-4A44-9887-C8385C7DC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D5DCE4-D21B-F94D-873F-6C3DCF177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6676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31108-A73D-0244-8ACC-73AE6E58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9CAC037-A69E-0745-92CA-79D460490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EDE0B1-7007-FE49-B91D-B99F268F7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4904-7513-7141-AE2F-7A31D9ADAF6F}" type="datetime1">
              <a:rPr lang="it-IT" smtClean="0"/>
              <a:t>02/12/21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787B3EA-5637-6A4F-8AC8-4F32A70EA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4BF0BE-BF4E-124C-AD59-9C6FDC638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6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857AC9-5F5F-244F-B376-7A3904BA3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4143537-7DD0-0644-8674-D2179C3AA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68FAD0-7A40-7D47-9859-E0EEB9D0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C931E-D0D0-C243-827D-6FD53995EECC}" type="datetime1">
              <a:rPr lang="it-IT" smtClean="0"/>
              <a:t>02/12/21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ECFA5D8-4746-ED45-A38E-BEE6CCCAD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FA81DB-D87A-9343-AF39-7D2B233B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8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9AB331-E157-4C41-894D-3352499F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B4A478-2720-2B49-B87D-8A917812DB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24A6FF9-4D57-B24B-92DC-F6F2BEC46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F9EC3-0901-4F43-AEF3-818AB33E0E27}" type="datetime1">
              <a:rPr lang="it-IT" smtClean="0"/>
              <a:t>02/12/21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4A6B72-DFCC-4C47-9B99-6B8A0D6F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F7B774-A85E-8048-9466-86F9439FA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06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D039B9-2C11-BC4E-8E6B-1E0B5EA0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1A9B27-B0F0-F848-9E61-7BAD27D08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F9A782-3B08-3E47-80B2-1FE74B34F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BD051-147C-7C42-ADB4-087164BB8BCC}" type="datetime1">
              <a:rPr lang="it-IT" smtClean="0"/>
              <a:t>02/12/21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5E512D-F264-FF4D-9D57-44BBDACB3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42E4BD-1415-044B-8D59-8F10AD0D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300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A0A3D1-B1E3-B64B-A685-CBFF6D68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4FF4B8-276D-F043-9F96-6447BD260B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8818B22-3038-7440-BB34-8F16D43F86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2DCD5A0-18BB-D747-8EBC-91F07733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7EA4-C975-814B-98E6-ABC9F82DE66E}" type="datetime1">
              <a:rPr lang="it-IT" smtClean="0"/>
              <a:t>02/12/21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DFBB983-8108-5941-8246-03469C68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0D7689-1620-8D43-8707-90524BC5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1025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D7EB1E-6810-AC4A-BA64-38C647CA4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13F09FB-6080-9441-8A58-5F673EA3C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045066-EFA5-5D42-8716-17466DFCD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9A9A9CC-1BC4-7443-8603-A7A4F9CB43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3E7CDB-D496-4244-89E8-DD20CBE59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00B6696-F78E-1F45-925E-6F8C2089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9EAEB-75D4-E949-8176-C31D3E16C7C5}" type="datetime1">
              <a:rPr lang="it-IT" smtClean="0"/>
              <a:t>02/12/21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93A560E-A438-2446-BA46-3042AC518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D653474-93DD-E249-AB65-CD34C0536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837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151F05-FC0D-DD4D-A204-F4D80407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1307EA-4D1F-DA43-943E-9D9E89FD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0D638-BF3A-FF44-9D5A-AD35BCDF8BDD}" type="datetime1">
              <a:rPr lang="it-IT" smtClean="0"/>
              <a:t>02/12/21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51513B5-D5CC-304B-A404-41D87FC28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958A31A-7C2D-5A45-B665-7B7DB6078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261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2030C48-531E-0248-A6B6-72F50438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FD836-C78F-6840-B029-C23D9B6B11F8}" type="datetime1">
              <a:rPr lang="it-IT" smtClean="0"/>
              <a:t>02/12/21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5B2DE7-B819-2E41-A2C7-51E9CFF31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9CC9D3-2F0D-AC4F-9C21-6AA564A0D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831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61650-F71A-7342-A905-DF9B1EA2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69606F-8B13-ED46-894D-A521CDC47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6A8CCA-3CD8-B64F-9849-AD1DEEC60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6365DB-1DE2-2F4A-8432-0A6E80866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652C6-93B7-144D-AEF5-CA1B248B8EB0}" type="datetime1">
              <a:rPr lang="it-IT" smtClean="0"/>
              <a:t>02/12/21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6E4DD9-BDC0-E845-AB3A-46E1C301B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32EC0A-7455-0644-9739-318C1C51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F8A71E-2623-AB46-9A9A-4EA9C543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61A769E-CB97-9645-8A84-32E0B7BF5C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F6BC25-F1F8-F548-AB80-A0F816AAD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77CBB1-CA1D-5B42-9BA1-A27DBD9E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8146-6597-564C-A7D0-DC944B3C38DC}" type="datetime1">
              <a:rPr lang="it-IT" smtClean="0"/>
              <a:t>02/12/21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2E9B0E7-57D5-5B42-BCEC-ABDD9564E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521743-96F0-CE47-8FB8-C46D8599A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039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94A6DA3-5ED4-DF45-8967-425F58CF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EBA0A37-65AC-4940-8BBC-29577D732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90CE7AE-982B-B94B-8822-7212FA6F8C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8DF28-79BF-F146-BDE7-5AB8C64FEF04}" type="datetime1">
              <a:rPr lang="it-IT" smtClean="0"/>
              <a:t>02/12/21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3F2B8E-C752-3647-A84C-ECC53B6F8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CAF811-6A7C-4245-AD87-3EDD6C0675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5F73-DF39-4847-A90A-D29E44D674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27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3E75AB-91B2-FF4B-8D8E-7FB56EBC63B1}"/>
              </a:ext>
            </a:extLst>
          </p:cNvPr>
          <p:cNvSpPr txBox="1"/>
          <p:nvPr/>
        </p:nvSpPr>
        <p:spPr>
          <a:xfrm>
            <a:off x="1933051" y="2058613"/>
            <a:ext cx="8747928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CSN5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Meeting 1-2 Dicembre 2021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ahoma" pitchFamily="34" charset="0"/>
              </a:rPr>
              <a:t>2 dicembre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B068FF3-C729-BB45-980E-7C0FDD5DC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396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73C645B-0053-CF4B-9A31-2296741C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10</a:t>
            </a:fld>
            <a:endParaRPr lang="it-IT" dirty="0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507A404F-79A0-4941-A5FC-AC4FC10D3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1 dicembre 2021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E741F75F-507F-E742-8DE6-AE5FE83D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133578"/>
            <a:ext cx="911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/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Proposta Piano Operativo Luglio – Fase 2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63185361-D9CC-8B42-91CC-E97EB214F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480" y="842687"/>
            <a:ext cx="1125979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Le </a:t>
            </a:r>
            <a:r>
              <a:rPr lang="en-US" dirty="0" err="1"/>
              <a:t>sottocommissioni</a:t>
            </a:r>
            <a:r>
              <a:rPr lang="en-US" dirty="0"/>
              <a:t> </a:t>
            </a:r>
            <a:r>
              <a:rPr lang="en-US" dirty="0" err="1"/>
              <a:t>presentano</a:t>
            </a:r>
            <a:r>
              <a:rPr lang="en-US" dirty="0"/>
              <a:t> una </a:t>
            </a:r>
            <a:r>
              <a:rPr lang="en-US" dirty="0" err="1"/>
              <a:t>tabella</a:t>
            </a:r>
            <a:r>
              <a:rPr lang="en-US" dirty="0"/>
              <a:t> di </a:t>
            </a:r>
            <a:r>
              <a:rPr lang="en-US" dirty="0" err="1"/>
              <a:t>giudizi</a:t>
            </a:r>
            <a:r>
              <a:rPr lang="en-US" dirty="0"/>
              <a:t> (A,B o C) </a:t>
            </a:r>
            <a:r>
              <a:rPr lang="en-US" dirty="0" err="1"/>
              <a:t>sulle</a:t>
            </a:r>
            <a:r>
              <a:rPr lang="en-US" dirty="0"/>
              <a:t> </a:t>
            </a:r>
            <a:r>
              <a:rPr lang="en-US" dirty="0" err="1"/>
              <a:t>proposte</a:t>
            </a:r>
            <a:r>
              <a:rPr lang="en-US" dirty="0"/>
              <a:t>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Attinenza agli interessi dell’Ente.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Livello di innovazione.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Curriculum dei proponenti relativo agli argomenti proposti.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Chiarezza e realizzabilità degli obiettivi del progetto.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Chiarezza delle metodologie</a:t>
            </a:r>
            <a:r>
              <a:rPr lang="it-IT" dirty="0">
                <a:latin typeface="+mn-lt"/>
              </a:rPr>
              <a:t>.</a:t>
            </a:r>
            <a:endParaRPr lang="it-IT" dirty="0"/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/>
              <a:t>Proposta: 2 giudizi C rendono la proposta di livello insufficiente (eventualmente rinviabile all’anno successivo)</a:t>
            </a:r>
            <a:r>
              <a:rPr lang="en-US" dirty="0"/>
              <a:t>.</a:t>
            </a:r>
            <a:endParaRPr lang="it-IT" dirty="0"/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>
                <a:latin typeface="+mn-lt"/>
              </a:rPr>
              <a:t>Le sottocommissioni presentan</a:t>
            </a:r>
            <a:r>
              <a:rPr lang="it-IT" dirty="0"/>
              <a:t>o i risultati</a:t>
            </a:r>
            <a:r>
              <a:rPr lang="it-IT" dirty="0">
                <a:latin typeface="+mn-lt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>
                <a:latin typeface="+mn-lt"/>
              </a:rPr>
              <a:t>I </a:t>
            </a:r>
            <a:r>
              <a:rPr lang="it-IT" dirty="0" err="1">
                <a:latin typeface="+mn-lt"/>
              </a:rPr>
              <a:t>proposal</a:t>
            </a:r>
            <a:r>
              <a:rPr lang="it-IT" dirty="0">
                <a:latin typeface="+mn-lt"/>
              </a:rPr>
              <a:t> rinviati ricevono un verbale dettagliato sulle motivazioni.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/>
              <a:t>A ciascun </a:t>
            </a:r>
            <a:r>
              <a:rPr lang="it-IT" dirty="0" err="1"/>
              <a:t>proposal</a:t>
            </a:r>
            <a:r>
              <a:rPr lang="it-IT" dirty="0"/>
              <a:t> accettato vengono assegnati 2 </a:t>
            </a:r>
            <a:r>
              <a:rPr lang="it-IT" dirty="0" err="1"/>
              <a:t>referee</a:t>
            </a:r>
            <a:r>
              <a:rPr lang="it-IT" dirty="0"/>
              <a:t>: 1 interno e possibilmente 1 esterno.</a:t>
            </a:r>
            <a:endParaRPr lang="it-IT" dirty="0"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>
                <a:latin typeface="+mn-lt"/>
              </a:rPr>
              <a:t>Ai proponenti arriva solo il giudizio della sottocommissione.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/>
              <a:t>Nessun contatto fra </a:t>
            </a:r>
            <a:r>
              <a:rPr lang="it-IT" b="1" dirty="0" err="1"/>
              <a:t>referee</a:t>
            </a:r>
            <a:r>
              <a:rPr lang="it-IT" b="1" dirty="0"/>
              <a:t> e proponenti fino alla riunione di settembre.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/>
              <a:t>A settembre i proponenti devono esporre l’esperimento e rispondere ai punti sollevati dai </a:t>
            </a:r>
            <a:r>
              <a:rPr lang="it-IT" b="1" dirty="0" err="1"/>
              <a:t>referee</a:t>
            </a:r>
            <a:r>
              <a:rPr lang="it-IT" b="1" dirty="0"/>
              <a:t>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b="1" dirty="0"/>
              <a:t>L’esperimento è approvato se le risposte ai problemi sollevati dai </a:t>
            </a:r>
            <a:r>
              <a:rPr lang="it-IT" b="1" dirty="0" err="1"/>
              <a:t>referee</a:t>
            </a:r>
            <a:r>
              <a:rPr lang="it-IT" b="1" dirty="0"/>
              <a:t> sono considerate soddisfacenti.</a:t>
            </a:r>
          </a:p>
        </p:txBody>
      </p:sp>
    </p:spTree>
    <p:extLst>
      <p:ext uri="{BB962C8B-B14F-4D97-AF65-F5344CB8AC3E}">
        <p14:creationId xmlns:p14="http://schemas.microsoft.com/office/powerpoint/2010/main" val="91704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25561FF-6046-C94C-AB0E-E5DC335F9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11</a:t>
            </a:fld>
            <a:endParaRPr lang="it-IT"/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F16254D1-DA80-6A47-A031-894F3C375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2782669"/>
            <a:ext cx="9118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/>
            <a:r>
              <a:rPr lang="it-IT" sz="5400" b="1" dirty="0">
                <a:ln/>
                <a:solidFill>
                  <a:srgbClr val="FF0000"/>
                </a:solidFill>
                <a:latin typeface="+mj-lt"/>
              </a:rPr>
              <a:t>Varie ed Eventuali</a:t>
            </a:r>
          </a:p>
        </p:txBody>
      </p:sp>
    </p:spTree>
    <p:extLst>
      <p:ext uri="{BB962C8B-B14F-4D97-AF65-F5344CB8AC3E}">
        <p14:creationId xmlns:p14="http://schemas.microsoft.com/office/powerpoint/2010/main" val="324689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>
            <a:extLst>
              <a:ext uri="{FF2B5EF4-FFF2-40B4-BE49-F238E27FC236}">
                <a16:creationId xmlns:a16="http://schemas.microsoft.com/office/drawing/2014/main" id="{7E0BEC19-043F-F34C-B24D-9B12DEFB2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5121"/>
            <a:ext cx="911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Situazione sigle 2021 &amp; 2022</a:t>
            </a:r>
          </a:p>
        </p:txBody>
      </p:sp>
      <p:graphicFrame>
        <p:nvGraphicFramePr>
          <p:cNvPr id="7" name="Google Shape;99;p17">
            <a:extLst>
              <a:ext uri="{FF2B5EF4-FFF2-40B4-BE49-F238E27FC236}">
                <a16:creationId xmlns:a16="http://schemas.microsoft.com/office/drawing/2014/main" id="{16156986-02FD-6F47-9B9B-8A24C11F50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1616856"/>
              </p:ext>
            </p:extLst>
          </p:nvPr>
        </p:nvGraphicFramePr>
        <p:xfrm>
          <a:off x="1877005" y="1729828"/>
          <a:ext cx="3550293" cy="292666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6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0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2021</a:t>
                      </a:r>
                      <a:endParaRPr sz="1800" dirty="0"/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2022</a:t>
                      </a:r>
                      <a:endParaRPr sz="1800" dirty="0"/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2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Standard Experiments</a:t>
                      </a:r>
                      <a:endParaRPr sz="1800" dirty="0"/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81</a:t>
                      </a:r>
                      <a:endParaRPr sz="1800" b="1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73</a:t>
                      </a:r>
                      <a:endParaRPr sz="1800" b="1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CALL</a:t>
                      </a:r>
                      <a:endParaRPr sz="1800"/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10</a:t>
                      </a:r>
                      <a:endParaRPr sz="180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11</a:t>
                      </a:r>
                      <a:endParaRPr sz="180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3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GRANTs</a:t>
                      </a:r>
                      <a:endParaRPr sz="1800" dirty="0"/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12</a:t>
                      </a:r>
                      <a:endParaRPr sz="180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12</a:t>
                      </a:r>
                      <a:endParaRPr sz="180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TOT</a:t>
                      </a:r>
                      <a:endParaRPr sz="1800" dirty="0"/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104</a:t>
                      </a:r>
                      <a:endParaRPr sz="1800" b="1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/>
                        <a:t>96</a:t>
                      </a:r>
                      <a:endParaRPr sz="1800" b="1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Google Shape;99;p17">
            <a:extLst>
              <a:ext uri="{FF2B5EF4-FFF2-40B4-BE49-F238E27FC236}">
                <a16:creationId xmlns:a16="http://schemas.microsoft.com/office/drawing/2014/main" id="{B9B0A229-4E05-684B-B051-597D510FE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056152"/>
              </p:ext>
            </p:extLst>
          </p:nvPr>
        </p:nvGraphicFramePr>
        <p:xfrm>
          <a:off x="7105007" y="2208139"/>
          <a:ext cx="3550293" cy="244172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66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209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2021</a:t>
                      </a:r>
                      <a:endParaRPr sz="1800" dirty="0"/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2022</a:t>
                      </a:r>
                      <a:endParaRPr sz="1800" dirty="0"/>
                    </a:p>
                  </a:txBody>
                  <a:tcPr marL="91425" marR="91425" marT="91425" marB="91425"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9DA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29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Standard Experiments</a:t>
                      </a:r>
                      <a:endParaRPr sz="1800" dirty="0"/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/>
                        <a:t>59.1%</a:t>
                      </a:r>
                      <a:endParaRPr sz="1800" b="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0" dirty="0"/>
                        <a:t>54.4%</a:t>
                      </a:r>
                      <a:endParaRPr sz="1800" b="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4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/>
                        <a:t>CALL</a:t>
                      </a:r>
                      <a:endParaRPr sz="1800"/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33.7%</a:t>
                      </a:r>
                      <a:endParaRPr sz="180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40.8%</a:t>
                      </a:r>
                      <a:endParaRPr sz="180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376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GRANTs</a:t>
                      </a:r>
                      <a:endParaRPr sz="1800" dirty="0"/>
                    </a:p>
                  </a:txBody>
                  <a:tcPr marL="91425" marR="91425" marT="91425" marB="91425" anchor="ctr"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7.2%</a:t>
                      </a:r>
                      <a:endParaRPr sz="180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dirty="0"/>
                        <a:t>4.8%</a:t>
                      </a:r>
                      <a:endParaRPr sz="1800" dirty="0"/>
                    </a:p>
                  </a:txBody>
                  <a:tcPr marL="28575" marR="28575" marT="91425" marB="91425" anchor="b">
                    <a:lnL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190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4AB4B12-D084-8046-A2AD-D81BAF0B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2CA4-4E87-CD4D-A1E6-51D7349D1896}" type="slidenum">
              <a:rPr lang="it-IT" smtClean="0"/>
              <a:t>2</a:t>
            </a:fld>
            <a:endParaRPr lang="it-IT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3B59F983-E037-E840-AC69-EE93084E21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2 dicembre 2021</a:t>
            </a:r>
          </a:p>
        </p:txBody>
      </p:sp>
    </p:spTree>
    <p:extLst>
      <p:ext uri="{BB962C8B-B14F-4D97-AF65-F5344CB8AC3E}">
        <p14:creationId xmlns:p14="http://schemas.microsoft.com/office/powerpoint/2010/main" val="136762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9EF4EF0D-BDC1-B041-88DD-DECACF554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0"/>
            <a:ext cx="911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CSN5: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Classification</a:t>
            </a:r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 of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Research</a:t>
            </a:r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Topics</a:t>
            </a:r>
            <a:endParaRPr lang="it-IT" sz="3600" b="1" dirty="0">
              <a:ln/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E9604EB-9F66-7E4E-82D5-63412424B6E6}"/>
              </a:ext>
            </a:extLst>
          </p:cNvPr>
          <p:cNvGrpSpPr/>
          <p:nvPr/>
        </p:nvGrpSpPr>
        <p:grpSpPr>
          <a:xfrm>
            <a:off x="2763297" y="1235948"/>
            <a:ext cx="5582397" cy="4158342"/>
            <a:chOff x="2763297" y="1235948"/>
            <a:chExt cx="5582397" cy="4158342"/>
          </a:xfrm>
        </p:grpSpPr>
        <p:cxnSp>
          <p:nvCxnSpPr>
            <p:cNvPr id="4" name="Connettore 2 3">
              <a:extLst>
                <a:ext uri="{FF2B5EF4-FFF2-40B4-BE49-F238E27FC236}">
                  <a16:creationId xmlns:a16="http://schemas.microsoft.com/office/drawing/2014/main" id="{D118487D-B22C-B44A-A5A9-FA7FB91BA6DD}"/>
                </a:ext>
              </a:extLst>
            </p:cNvPr>
            <p:cNvCxnSpPr/>
            <p:nvPr/>
          </p:nvCxnSpPr>
          <p:spPr>
            <a:xfrm flipV="1">
              <a:off x="5446207" y="1235948"/>
              <a:ext cx="0" cy="2823586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EDE5AA9E-D097-054A-AD3B-2AC2A9814A3F}"/>
                </a:ext>
              </a:extLst>
            </p:cNvPr>
            <p:cNvCxnSpPr>
              <a:cxnSpLocks/>
            </p:cNvCxnSpPr>
            <p:nvPr/>
          </p:nvCxnSpPr>
          <p:spPr>
            <a:xfrm>
              <a:off x="5446207" y="4059534"/>
              <a:ext cx="2899487" cy="1211173"/>
            </a:xfrm>
            <a:prstGeom prst="straightConnector1">
              <a:avLst/>
            </a:prstGeom>
            <a:ln w="762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2 6">
              <a:extLst>
                <a:ext uri="{FF2B5EF4-FFF2-40B4-BE49-F238E27FC236}">
                  <a16:creationId xmlns:a16="http://schemas.microsoft.com/office/drawing/2014/main" id="{CDE59995-E1CB-D941-989E-8FF0275C31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63297" y="4059534"/>
              <a:ext cx="2682910" cy="133475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 Box 8">
            <a:extLst>
              <a:ext uri="{FF2B5EF4-FFF2-40B4-BE49-F238E27FC236}">
                <a16:creationId xmlns:a16="http://schemas.microsoft.com/office/drawing/2014/main" id="{8D6BD573-6688-0D4D-9298-9A9904A3AAAC}"/>
              </a:ext>
            </a:extLst>
          </p:cNvPr>
          <p:cNvSpPr txBox="1">
            <a:spLocks noChangeArrowheads="1"/>
          </p:cNvSpPr>
          <p:nvPr/>
        </p:nvSpPr>
        <p:spPr bwMode="auto">
          <a:xfrm rot="20006511">
            <a:off x="163885" y="5163457"/>
            <a:ext cx="40092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400" b="1" dirty="0">
                <a:solidFill>
                  <a:srgbClr val="FF0000"/>
                </a:solidFill>
                <a:latin typeface="+mn-lt"/>
              </a:rPr>
              <a:t>ACCELERATORS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D7AE8C1D-7362-BF47-A542-363D365F4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4750" y="669413"/>
            <a:ext cx="29624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400" b="1" dirty="0">
                <a:solidFill>
                  <a:srgbClr val="0070C0"/>
                </a:solidFill>
                <a:latin typeface="+mn-lt"/>
              </a:rPr>
              <a:t>INTERDISCIPL</a:t>
            </a:r>
            <a:r>
              <a:rPr lang="it-IT" sz="2400" b="1" dirty="0">
                <a:solidFill>
                  <a:srgbClr val="0070C0"/>
                </a:solidFill>
              </a:rPr>
              <a:t>INARY</a:t>
            </a:r>
            <a:endParaRPr lang="it-IT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06A14A46-F94C-514A-9526-D7E6D59D89B8}"/>
              </a:ext>
            </a:extLst>
          </p:cNvPr>
          <p:cNvSpPr txBox="1">
            <a:spLocks noChangeArrowheads="1"/>
          </p:cNvSpPr>
          <p:nvPr/>
        </p:nvSpPr>
        <p:spPr bwMode="auto">
          <a:xfrm rot="1363002">
            <a:off x="6329983" y="5042203"/>
            <a:ext cx="528708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400" b="1" dirty="0">
                <a:solidFill>
                  <a:srgbClr val="00B050"/>
                </a:solidFill>
              </a:rPr>
              <a:t>DETECTORS AND </a:t>
            </a:r>
          </a:p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400" b="1" dirty="0">
                <a:solidFill>
                  <a:srgbClr val="00B050"/>
                </a:solidFill>
              </a:rPr>
              <a:t>ELECTRONICS</a:t>
            </a:r>
            <a:endParaRPr lang="it-IT" sz="2400" b="1" dirty="0">
              <a:solidFill>
                <a:srgbClr val="00B050"/>
              </a:solidFill>
              <a:latin typeface="+mn-lt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C69B8CE3-5486-744F-B272-E7205D92A2B9}"/>
              </a:ext>
            </a:extLst>
          </p:cNvPr>
          <p:cNvGrpSpPr/>
          <p:nvPr/>
        </p:nvGrpSpPr>
        <p:grpSpPr>
          <a:xfrm>
            <a:off x="2930625" y="972734"/>
            <a:ext cx="5031165" cy="4928551"/>
            <a:chOff x="7211792" y="111869"/>
            <a:chExt cx="5071744" cy="5071744"/>
          </a:xfrm>
        </p:grpSpPr>
        <p:pic>
          <p:nvPicPr>
            <p:cNvPr id="12" name="Picture 2" descr="Color sensor prototype using artificial neural networks – Caio Benatti  Moretti">
              <a:extLst>
                <a:ext uri="{FF2B5EF4-FFF2-40B4-BE49-F238E27FC236}">
                  <a16:creationId xmlns:a16="http://schemas.microsoft.com/office/drawing/2014/main" id="{CBF54356-6AD0-7040-B4F4-74E11D450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1792" y="111869"/>
              <a:ext cx="5071744" cy="5071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8FF31057-B08F-8445-BC2D-F063A1D9603F}"/>
                </a:ext>
              </a:extLst>
            </p:cNvPr>
            <p:cNvSpPr/>
            <p:nvPr/>
          </p:nvSpPr>
          <p:spPr>
            <a:xfrm>
              <a:off x="7277622" y="4496844"/>
              <a:ext cx="463463" cy="23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32BC9DE4-A8AF-8748-918B-364ECCDF8012}"/>
                </a:ext>
              </a:extLst>
            </p:cNvPr>
            <p:cNvSpPr/>
            <p:nvPr/>
          </p:nvSpPr>
          <p:spPr>
            <a:xfrm>
              <a:off x="9515932" y="208132"/>
              <a:ext cx="463463" cy="23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69C20CB-5225-AD47-AE29-795D29D28A92}"/>
                </a:ext>
              </a:extLst>
            </p:cNvPr>
            <p:cNvSpPr/>
            <p:nvPr/>
          </p:nvSpPr>
          <p:spPr>
            <a:xfrm>
              <a:off x="11649206" y="4496844"/>
              <a:ext cx="463463" cy="23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3E70EB-C674-C847-9F70-051073A4D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2CA4-4E87-CD4D-A1E6-51D7349D1896}" type="slidenum">
              <a:rPr lang="it-IT" smtClean="0"/>
              <a:t>3</a:t>
            </a:fld>
            <a:endParaRPr lang="it-IT"/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B16D77B3-584F-4D49-BBCE-D36E17769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2 dicembre 2021</a:t>
            </a:r>
          </a:p>
        </p:txBody>
      </p:sp>
    </p:spTree>
    <p:extLst>
      <p:ext uri="{BB962C8B-B14F-4D97-AF65-F5344CB8AC3E}">
        <p14:creationId xmlns:p14="http://schemas.microsoft.com/office/powerpoint/2010/main" val="196472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1FCACAF8-723F-0B44-90FA-26B9C041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7" y="1330056"/>
            <a:ext cx="9550697" cy="461665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73000">
                <a:schemeClr val="accent1">
                  <a:lumMod val="45000"/>
                  <a:lumOff val="55000"/>
                </a:schemeClr>
              </a:gs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it-IT" sz="2400" b="1" dirty="0">
                <a:latin typeface="+mn-lt"/>
              </a:rPr>
              <a:t>FIRE – </a:t>
            </a:r>
            <a:r>
              <a:rPr lang="it-IT" sz="2400" b="1" dirty="0" err="1">
                <a:latin typeface="+mn-lt"/>
              </a:rPr>
              <a:t>Flexible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organic</a:t>
            </a:r>
            <a:r>
              <a:rPr lang="it-IT" sz="2400" b="1" dirty="0">
                <a:latin typeface="+mn-lt"/>
              </a:rPr>
              <a:t> detectors for </a:t>
            </a:r>
            <a:r>
              <a:rPr lang="it-IT" sz="2400" b="1" dirty="0" err="1">
                <a:latin typeface="+mn-lt"/>
              </a:rPr>
              <a:t>real</a:t>
            </a:r>
            <a:r>
              <a:rPr lang="it-IT" sz="2400" b="1" dirty="0">
                <a:latin typeface="+mn-lt"/>
              </a:rPr>
              <a:t> time </a:t>
            </a:r>
            <a:r>
              <a:rPr lang="it-IT" sz="2400" b="1" dirty="0" err="1">
                <a:latin typeface="+mn-lt"/>
              </a:rPr>
              <a:t>dosimetry</a:t>
            </a:r>
            <a:r>
              <a:rPr lang="it-IT" sz="2400" b="1" dirty="0">
                <a:latin typeface="+mn-lt"/>
              </a:rPr>
              <a:t> in </a:t>
            </a:r>
            <a:r>
              <a:rPr lang="it-IT" sz="2400" b="1" dirty="0" err="1">
                <a:latin typeface="+mn-lt"/>
              </a:rPr>
              <a:t>hadrotherapy</a:t>
            </a:r>
            <a:endParaRPr lang="it-IT" sz="2400" b="1" dirty="0">
              <a:latin typeface="+mn-lt"/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11B173E-19C0-8E42-BA52-C5E49A48C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03" y="3100370"/>
            <a:ext cx="9550697" cy="461665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1000">
                <a:srgbClr val="FF0000"/>
              </a:gs>
              <a:gs pos="100000">
                <a:srgbClr val="00B0F0"/>
              </a:gs>
              <a:gs pos="76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400" b="1" dirty="0">
                <a:latin typeface="+mn-lt"/>
              </a:rPr>
              <a:t>LPA2 – </a:t>
            </a:r>
            <a:r>
              <a:rPr lang="it-IT" sz="2400" b="1" dirty="0" err="1">
                <a:latin typeface="+mn-lt"/>
              </a:rPr>
              <a:t>Radiobiology</a:t>
            </a:r>
            <a:r>
              <a:rPr lang="it-IT" sz="2400" b="1" dirty="0">
                <a:latin typeface="+mn-lt"/>
              </a:rPr>
              <a:t> and </a:t>
            </a:r>
            <a:r>
              <a:rPr lang="it-IT" sz="2400" b="1" dirty="0" err="1">
                <a:latin typeface="+mn-lt"/>
              </a:rPr>
              <a:t>dosimetry</a:t>
            </a:r>
            <a:r>
              <a:rPr lang="it-IT" sz="2400" b="1" dirty="0">
                <a:latin typeface="+mn-lt"/>
              </a:rPr>
              <a:t> with laser </a:t>
            </a:r>
            <a:r>
              <a:rPr lang="it-IT" sz="2400" b="1" dirty="0" err="1">
                <a:latin typeface="+mn-lt"/>
              </a:rPr>
              <a:t>accelerated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ion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beams</a:t>
            </a:r>
            <a:r>
              <a:rPr lang="it-IT" sz="2400" b="1" dirty="0">
                <a:latin typeface="+mn-lt"/>
              </a:rPr>
              <a:t>.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19512189-21B4-F943-8279-83E425903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604" y="4086737"/>
            <a:ext cx="9550696" cy="83099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1000">
                <a:srgbClr val="FF0000"/>
              </a:gs>
              <a:gs pos="100000">
                <a:srgbClr val="00B0F0"/>
              </a:gs>
              <a:gs pos="31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0000"/>
              </a:buClr>
            </a:pPr>
            <a:r>
              <a:rPr lang="it-IT" sz="2400" b="1" dirty="0">
                <a:latin typeface="+mn-lt"/>
              </a:rPr>
              <a:t>FRIDA – Flash </a:t>
            </a:r>
            <a:r>
              <a:rPr lang="it-IT" sz="2400" b="1" dirty="0" err="1">
                <a:latin typeface="+mn-lt"/>
              </a:rPr>
              <a:t>Therapy</a:t>
            </a:r>
            <a:r>
              <a:rPr lang="it-IT" sz="2400" b="1" dirty="0">
                <a:latin typeface="+mn-lt"/>
              </a:rPr>
              <a:t>: dose </a:t>
            </a:r>
            <a:r>
              <a:rPr lang="it-IT" sz="2400" b="1" dirty="0" err="1">
                <a:latin typeface="+mn-lt"/>
              </a:rPr>
              <a:t>detection</a:t>
            </a:r>
            <a:r>
              <a:rPr lang="it-IT" sz="2400" b="1" dirty="0"/>
              <a:t>, </a:t>
            </a:r>
            <a:r>
              <a:rPr lang="it-IT" sz="2400" b="1" dirty="0" err="1"/>
              <a:t>biological</a:t>
            </a:r>
            <a:r>
              <a:rPr lang="it-IT" sz="2400" b="1" dirty="0"/>
              <a:t> </a:t>
            </a:r>
            <a:r>
              <a:rPr lang="it-IT" sz="2400" b="1" dirty="0" err="1"/>
              <a:t>modelling</a:t>
            </a:r>
            <a:r>
              <a:rPr lang="it-IT" sz="2400" b="1" dirty="0"/>
              <a:t>, electron </a:t>
            </a:r>
            <a:r>
              <a:rPr lang="it-IT" sz="2400" b="1" dirty="0" err="1"/>
              <a:t>beam</a:t>
            </a:r>
            <a:r>
              <a:rPr lang="it-IT" sz="2400" b="1" dirty="0"/>
              <a:t> delivery.</a:t>
            </a:r>
            <a:endParaRPr lang="it-IT" sz="2400" b="1" dirty="0">
              <a:latin typeface="+mn-lt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0E77C55C-BB6B-9E46-B353-EE54184FA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7" y="2193068"/>
            <a:ext cx="9550697" cy="461665"/>
          </a:xfrm>
          <a:prstGeom prst="rect">
            <a:avLst/>
          </a:prstGeom>
          <a:gradFill flip="none" rotWithShape="1">
            <a:gsLst>
              <a:gs pos="73000">
                <a:srgbClr val="92D050"/>
              </a:gs>
              <a:gs pos="81000">
                <a:schemeClr val="accent1">
                  <a:lumMod val="45000"/>
                  <a:lumOff val="55000"/>
                </a:schemeClr>
              </a:gs>
              <a:gs pos="100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0"/>
            <a:tileRect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0000"/>
              </a:buClr>
            </a:pPr>
            <a:r>
              <a:rPr lang="it-IT" sz="2400" b="1" dirty="0">
                <a:latin typeface="+mn-lt"/>
              </a:rPr>
              <a:t>MEDIPIX4 – Data </a:t>
            </a:r>
            <a:r>
              <a:rPr lang="it-IT" sz="2400" b="1" dirty="0" err="1">
                <a:latin typeface="+mn-lt"/>
              </a:rPr>
              <a:t>collection</a:t>
            </a:r>
            <a:r>
              <a:rPr lang="it-IT" sz="2400" b="1" dirty="0">
                <a:latin typeface="+mn-lt"/>
              </a:rPr>
              <a:t> and </a:t>
            </a:r>
            <a:r>
              <a:rPr lang="it-IT" sz="2400" b="1" dirty="0" err="1">
                <a:latin typeface="+mn-lt"/>
              </a:rPr>
              <a:t>analysis</a:t>
            </a:r>
            <a:r>
              <a:rPr lang="it-IT" sz="2400" b="1" dirty="0">
                <a:latin typeface="+mn-lt"/>
              </a:rPr>
              <a:t> from a single TimePix4 ASIC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CB666E0D-56A1-5F43-8C00-A1C47BB15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0"/>
            <a:ext cx="911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Overlap</a:t>
            </a:r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Between</a:t>
            </a:r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Categories</a:t>
            </a:r>
            <a:endParaRPr lang="it-IT" sz="36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66E339AC-D533-A04A-A396-DB08BA41D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27" y="5251792"/>
            <a:ext cx="96509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 err="1">
                <a:latin typeface="+mn-lt"/>
              </a:rPr>
              <a:t>We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need</a:t>
            </a:r>
            <a:r>
              <a:rPr lang="it-IT" sz="2400" b="1" dirty="0">
                <a:latin typeface="+mn-lt"/>
              </a:rPr>
              <a:t> the </a:t>
            </a:r>
            <a:r>
              <a:rPr lang="it-IT" sz="2400" b="1" dirty="0" err="1">
                <a:latin typeface="+mn-lt"/>
              </a:rPr>
              <a:t>three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main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classification</a:t>
            </a:r>
            <a:r>
              <a:rPr lang="it-IT" sz="2400" b="1" dirty="0">
                <a:latin typeface="+mn-lt"/>
              </a:rPr>
              <a:t> folders </a:t>
            </a:r>
            <a:r>
              <a:rPr lang="it-IT" sz="2400" b="1" dirty="0" err="1">
                <a:latin typeface="+mn-lt"/>
              </a:rPr>
              <a:t>but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we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have</a:t>
            </a:r>
            <a:r>
              <a:rPr lang="it-IT" sz="2400" b="1" dirty="0">
                <a:latin typeface="+mn-lt"/>
              </a:rPr>
              <a:t> to be </a:t>
            </a:r>
            <a:r>
              <a:rPr lang="it-IT" sz="2400" b="1" dirty="0" err="1">
                <a:latin typeface="+mn-lt"/>
              </a:rPr>
              <a:t>aware</a:t>
            </a:r>
            <a:r>
              <a:rPr lang="it-IT" sz="2400" b="1" dirty="0">
                <a:latin typeface="+mn-lt"/>
              </a:rPr>
              <a:t> of the </a:t>
            </a:r>
            <a:r>
              <a:rPr lang="it-IT" sz="2400" b="1" dirty="0" err="1">
                <a:latin typeface="+mn-lt"/>
              </a:rPr>
              <a:t>complex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structure</a:t>
            </a:r>
            <a:r>
              <a:rPr lang="it-IT" sz="2400" b="1" dirty="0">
                <a:latin typeface="+mn-lt"/>
              </a:rPr>
              <a:t> of the </a:t>
            </a:r>
            <a:r>
              <a:rPr lang="it-IT" sz="2400" b="1" dirty="0" err="1">
                <a:latin typeface="+mn-lt"/>
              </a:rPr>
              <a:t>research</a:t>
            </a:r>
            <a:r>
              <a:rPr lang="it-IT" sz="2400" b="1" dirty="0">
                <a:latin typeface="+mn-lt"/>
              </a:rPr>
              <a:t> </a:t>
            </a:r>
            <a:r>
              <a:rPr lang="it-IT" sz="2400" b="1" dirty="0" err="1">
                <a:latin typeface="+mn-lt"/>
              </a:rPr>
              <a:t>activities</a:t>
            </a:r>
            <a:r>
              <a:rPr lang="it-IT" sz="2400" b="1" dirty="0">
                <a:latin typeface="+mn-lt"/>
              </a:rPr>
              <a:t> in CSN5.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9EA04F0-24DB-9A48-A2CD-DE3EAC5AF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2CA4-4E87-CD4D-A1E6-51D7349D1896}" type="slidenum">
              <a:rPr lang="it-IT" smtClean="0"/>
              <a:t>4</a:t>
            </a:fld>
            <a:endParaRPr lang="it-IT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6128874-1464-AB48-B9C7-A2B4ACDAC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2 dicembre 2021</a:t>
            </a:r>
          </a:p>
        </p:txBody>
      </p:sp>
    </p:spTree>
    <p:extLst>
      <p:ext uri="{BB962C8B-B14F-4D97-AF65-F5344CB8AC3E}">
        <p14:creationId xmlns:p14="http://schemas.microsoft.com/office/powerpoint/2010/main" val="17991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>
            <a:extLst>
              <a:ext uri="{FF2B5EF4-FFF2-40B4-BE49-F238E27FC236}">
                <a16:creationId xmlns:a16="http://schemas.microsoft.com/office/drawing/2014/main" id="{F8688045-7E77-0143-8D8B-6DADC4125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186" y="656882"/>
            <a:ext cx="10832123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rgbClr val="00B050"/>
                </a:solidFill>
              </a:rPr>
              <a:t>Advanced Detector Technologies for </a:t>
            </a:r>
            <a:r>
              <a:rPr lang="it-IT" sz="2400" b="1" dirty="0" err="1">
                <a:solidFill>
                  <a:srgbClr val="00B050"/>
                </a:solidFill>
              </a:rPr>
              <a:t>Physics</a:t>
            </a:r>
            <a:r>
              <a:rPr lang="it-IT" sz="2400" b="1" dirty="0">
                <a:solidFill>
                  <a:srgbClr val="00B050"/>
                </a:solidFill>
              </a:rPr>
              <a:t> </a:t>
            </a:r>
            <a:r>
              <a:rPr lang="it-IT" sz="2400" b="1" dirty="0" err="1">
                <a:solidFill>
                  <a:srgbClr val="00B050"/>
                </a:solidFill>
              </a:rPr>
              <a:t>Experiments</a:t>
            </a:r>
            <a:r>
              <a:rPr lang="it-IT" sz="2400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Innovative </a:t>
            </a:r>
            <a:r>
              <a:rPr lang="it-IT" sz="2000" dirty="0" err="1"/>
              <a:t>detection</a:t>
            </a:r>
            <a:r>
              <a:rPr lang="it-IT" sz="2000" dirty="0"/>
              <a:t> </a:t>
            </a:r>
            <a:r>
              <a:rPr lang="it-IT" sz="2000" dirty="0" err="1"/>
              <a:t>methods</a:t>
            </a:r>
            <a:r>
              <a:rPr lang="it-IT" sz="2000" dirty="0"/>
              <a:t> for HEP </a:t>
            </a:r>
            <a:r>
              <a:rPr lang="it-IT" sz="2000" dirty="0" err="1"/>
              <a:t>experiments</a:t>
            </a:r>
            <a:r>
              <a:rPr lang="it-IT" sz="2000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 err="1"/>
              <a:t>Novel</a:t>
            </a:r>
            <a:r>
              <a:rPr lang="it-IT" sz="2000" dirty="0"/>
              <a:t> micro-nano </a:t>
            </a:r>
            <a:r>
              <a:rPr lang="it-IT" sz="2000" dirty="0" err="1"/>
              <a:t>architectures</a:t>
            </a:r>
            <a:r>
              <a:rPr lang="it-IT" sz="2000" dirty="0"/>
              <a:t>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rgbClr val="FF0000"/>
                </a:solidFill>
              </a:rPr>
              <a:t>Advanced Technologies and </a:t>
            </a:r>
            <a:r>
              <a:rPr lang="it-IT" sz="2400" b="1" dirty="0" err="1">
                <a:solidFill>
                  <a:srgbClr val="FF0000"/>
                </a:solidFill>
              </a:rPr>
              <a:t>Methods</a:t>
            </a:r>
            <a:r>
              <a:rPr lang="it-IT" sz="2400" b="1" dirty="0">
                <a:solidFill>
                  <a:srgbClr val="FF0000"/>
                </a:solidFill>
              </a:rPr>
              <a:t> for </a:t>
            </a:r>
            <a:r>
              <a:rPr lang="it-IT" sz="2400" b="1" dirty="0" err="1">
                <a:solidFill>
                  <a:srgbClr val="FF0000"/>
                </a:solidFill>
              </a:rPr>
              <a:t>Particle</a:t>
            </a:r>
            <a:r>
              <a:rPr lang="it-IT" sz="2400" b="1" dirty="0">
                <a:solidFill>
                  <a:srgbClr val="FF0000"/>
                </a:solidFill>
              </a:rPr>
              <a:t> Accelerators</a:t>
            </a:r>
            <a:r>
              <a:rPr lang="it-IT" sz="2400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 err="1"/>
              <a:t>Magnetic</a:t>
            </a:r>
            <a:r>
              <a:rPr lang="it-IT" sz="2000" dirty="0"/>
              <a:t> </a:t>
            </a:r>
            <a:r>
              <a:rPr lang="it-IT" sz="2000" dirty="0" err="1"/>
              <a:t>superconductors</a:t>
            </a:r>
            <a:r>
              <a:rPr lang="it-IT" sz="2000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Laser plasma </a:t>
            </a:r>
            <a:r>
              <a:rPr lang="it-IT" sz="2000" dirty="0" err="1"/>
              <a:t>acceleration</a:t>
            </a:r>
            <a:r>
              <a:rPr lang="it-IT" sz="2000" dirty="0"/>
              <a:t> </a:t>
            </a:r>
            <a:r>
              <a:rPr lang="it-IT" sz="2000" dirty="0" err="1"/>
              <a:t>methods</a:t>
            </a:r>
            <a:r>
              <a:rPr lang="it-IT" sz="2000" dirty="0"/>
              <a:t>.</a:t>
            </a:r>
            <a:endParaRPr lang="it-IT" sz="2400" dirty="0"/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accent2"/>
                </a:solidFill>
              </a:rPr>
              <a:t>Quantum Technologies</a:t>
            </a:r>
            <a:r>
              <a:rPr lang="it-IT" sz="2400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Quantum </a:t>
            </a:r>
            <a:r>
              <a:rPr lang="it-IT" sz="2000" dirty="0" err="1"/>
              <a:t>sensing</a:t>
            </a:r>
            <a:r>
              <a:rPr lang="it-IT" sz="2000" dirty="0"/>
              <a:t> and </a:t>
            </a:r>
            <a:r>
              <a:rPr lang="it-IT" sz="2000" dirty="0" err="1"/>
              <a:t>metrology</a:t>
            </a:r>
            <a:r>
              <a:rPr lang="it-IT" sz="2000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Quantum </a:t>
            </a:r>
            <a:r>
              <a:rPr lang="it-IT" sz="2000" dirty="0" err="1"/>
              <a:t>Computation</a:t>
            </a:r>
            <a:r>
              <a:rPr lang="it-IT" sz="2000" dirty="0"/>
              <a:t>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</a:rPr>
              <a:t>Life Science</a:t>
            </a:r>
            <a:r>
              <a:rPr lang="it-IT" sz="2400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Advanced </a:t>
            </a:r>
            <a:r>
              <a:rPr lang="it-IT" sz="2000" dirty="0" err="1"/>
              <a:t>radiotherapy</a:t>
            </a:r>
            <a:r>
              <a:rPr lang="it-IT" sz="2000" dirty="0"/>
              <a:t> </a:t>
            </a:r>
            <a:r>
              <a:rPr lang="it-IT" sz="2000" dirty="0" err="1"/>
              <a:t>methods</a:t>
            </a:r>
            <a:r>
              <a:rPr lang="it-IT" sz="2000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 err="1"/>
              <a:t>Diseases</a:t>
            </a:r>
            <a:r>
              <a:rPr lang="it-IT" sz="2000" dirty="0"/>
              <a:t> </a:t>
            </a:r>
            <a:r>
              <a:rPr lang="it-IT" sz="2000" dirty="0" err="1"/>
              <a:t>diagnostic</a:t>
            </a:r>
            <a:r>
              <a:rPr lang="it-IT" sz="2000" dirty="0"/>
              <a:t> </a:t>
            </a:r>
            <a:r>
              <a:rPr lang="it-IT" sz="2000" dirty="0" err="1"/>
              <a:t>tests</a:t>
            </a:r>
            <a:r>
              <a:rPr lang="it-IT" sz="2000" dirty="0"/>
              <a:t>, </a:t>
            </a:r>
            <a:r>
              <a:rPr lang="it-IT" sz="2000" dirty="0" err="1"/>
              <a:t>monitoring</a:t>
            </a:r>
            <a:r>
              <a:rPr lang="it-IT" sz="2000" dirty="0"/>
              <a:t> and </a:t>
            </a:r>
            <a:r>
              <a:rPr lang="it-IT" sz="2000" dirty="0" err="1"/>
              <a:t>mapping</a:t>
            </a:r>
            <a:r>
              <a:rPr lang="it-IT" sz="2000" dirty="0"/>
              <a:t>.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/>
              <a:t>Advanced </a:t>
            </a:r>
            <a:r>
              <a:rPr lang="it-IT" sz="2400" b="1" dirty="0" err="1"/>
              <a:t>Calculus</a:t>
            </a:r>
            <a:r>
              <a:rPr lang="it-IT" sz="2400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Development of </a:t>
            </a:r>
            <a:r>
              <a:rPr lang="it-IT" sz="2000" dirty="0" err="1"/>
              <a:t>advanced</a:t>
            </a:r>
            <a:r>
              <a:rPr lang="it-IT" sz="2000" dirty="0"/>
              <a:t> </a:t>
            </a:r>
            <a:r>
              <a:rPr lang="it-IT" sz="2000" dirty="0" err="1"/>
              <a:t>calculus</a:t>
            </a:r>
            <a:r>
              <a:rPr lang="it-IT" sz="2000" dirty="0"/>
              <a:t> (AI, ML) for </a:t>
            </a:r>
            <a:r>
              <a:rPr lang="it-IT" sz="2000" dirty="0" err="1"/>
              <a:t>experimental</a:t>
            </a:r>
            <a:r>
              <a:rPr lang="it-IT" sz="2000" dirty="0"/>
              <a:t> and </a:t>
            </a:r>
            <a:r>
              <a:rPr lang="it-IT" sz="2000" dirty="0" err="1"/>
              <a:t>interdisciplinary</a:t>
            </a:r>
            <a:r>
              <a:rPr lang="it-IT" sz="2000" dirty="0"/>
              <a:t> </a:t>
            </a:r>
            <a:r>
              <a:rPr lang="it-IT" sz="2000" dirty="0" err="1"/>
              <a:t>physics</a:t>
            </a:r>
            <a:r>
              <a:rPr lang="it-IT" sz="2000" dirty="0"/>
              <a:t>.</a:t>
            </a: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FC47AD79-38EF-574C-91EB-442DD3A02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55252"/>
            <a:ext cx="911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Strategic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Research</a:t>
            </a:r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Areas</a:t>
            </a:r>
            <a:endParaRPr lang="it-IT" sz="3600" b="1" dirty="0">
              <a:ln/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85370DA-9AB2-734E-B6E6-A184DB843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2CA4-4E87-CD4D-A1E6-51D7349D1896}" type="slidenum">
              <a:rPr lang="it-IT" smtClean="0"/>
              <a:t>5</a:t>
            </a:fld>
            <a:endParaRPr lang="it-IT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868A219-7C22-0545-937F-C2C1544C6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2 dicembre 2021</a:t>
            </a:r>
          </a:p>
        </p:txBody>
      </p:sp>
    </p:spTree>
    <p:extLst>
      <p:ext uri="{BB962C8B-B14F-4D97-AF65-F5344CB8AC3E}">
        <p14:creationId xmlns:p14="http://schemas.microsoft.com/office/powerpoint/2010/main" val="221306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>
            <a:extLst>
              <a:ext uri="{FF2B5EF4-FFF2-40B4-BE49-F238E27FC236}">
                <a16:creationId xmlns:a16="http://schemas.microsoft.com/office/drawing/2014/main" id="{2AFC3ADD-9BC7-7345-91D5-E1847213F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5121"/>
            <a:ext cx="911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Distribution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Among</a:t>
            </a:r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 </a:t>
            </a:r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Categories</a:t>
            </a:r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 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354E7718-2C1C-DC4B-9E60-00B33247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413" y="852815"/>
            <a:ext cx="10327539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Standard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projects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are the core of CSN5</a:t>
            </a:r>
            <a:r>
              <a:rPr lang="it-IT" sz="2400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 err="1"/>
              <a:t>Seeds</a:t>
            </a:r>
            <a:r>
              <a:rPr lang="it-IT" sz="2000" dirty="0"/>
              <a:t> of new </a:t>
            </a:r>
            <a:r>
              <a:rPr lang="it-IT" sz="2000" dirty="0" err="1"/>
              <a:t>ideas</a:t>
            </a:r>
            <a:r>
              <a:rPr lang="it-IT" sz="2000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High </a:t>
            </a:r>
            <a:r>
              <a:rPr lang="it-IT" sz="2000" dirty="0" err="1"/>
              <a:t>risky</a:t>
            </a:r>
            <a:r>
              <a:rPr lang="it-IT" sz="2000" dirty="0"/>
              <a:t> – high impact </a:t>
            </a:r>
            <a:r>
              <a:rPr lang="it-IT" sz="2000" dirty="0" err="1"/>
              <a:t>projects</a:t>
            </a:r>
            <a:r>
              <a:rPr lang="it-IT" sz="2000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/>
              <a:t>Exploration of new </a:t>
            </a:r>
            <a:r>
              <a:rPr lang="it-IT" sz="2000" dirty="0" err="1"/>
              <a:t>topics</a:t>
            </a:r>
            <a:r>
              <a:rPr lang="it-IT" sz="2000" dirty="0"/>
              <a:t>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solidFill>
                  <a:srgbClr val="0070C0"/>
                </a:solidFill>
                <a:latin typeface="+mn-lt"/>
              </a:rPr>
              <a:t>Grant for Young </a:t>
            </a:r>
            <a:r>
              <a:rPr lang="it-IT" sz="2400" b="1" dirty="0" err="1">
                <a:solidFill>
                  <a:srgbClr val="0070C0"/>
                </a:solidFill>
                <a:latin typeface="+mn-lt"/>
              </a:rPr>
              <a:t>Researcers</a:t>
            </a:r>
            <a:r>
              <a:rPr lang="it-IT" sz="2400" dirty="0">
                <a:solidFill>
                  <a:srgbClr val="0070C0"/>
                </a:solidFill>
              </a:rPr>
              <a:t>: </a:t>
            </a:r>
            <a:r>
              <a:rPr lang="it-IT" sz="2400" dirty="0"/>
              <a:t>6 new 2y </a:t>
            </a:r>
            <a:r>
              <a:rPr lang="it-IT" sz="2400" dirty="0" err="1"/>
              <a:t>grants</a:t>
            </a:r>
            <a:r>
              <a:rPr lang="it-IT" sz="2400" dirty="0"/>
              <a:t>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r>
              <a:rPr lang="it-IT" sz="2400" dirty="0"/>
              <a:t> = 12 </a:t>
            </a:r>
            <a:r>
              <a:rPr lang="it-IT" sz="2400" dirty="0" err="1"/>
              <a:t>grants</a:t>
            </a:r>
            <a:r>
              <a:rPr lang="it-IT" sz="2400" dirty="0"/>
              <a:t>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r>
              <a:rPr lang="it-IT" sz="2400" dirty="0">
                <a:latin typeface="+mn-lt"/>
              </a:rPr>
              <a:t>. 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it-IT" sz="2000" dirty="0"/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Calls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 for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projects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 are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very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challenging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 and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exceptional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projects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collecting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 high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numbers</a:t>
            </a:r>
            <a:r>
              <a:rPr lang="it-IT" sz="2400" b="1" dirty="0">
                <a:solidFill>
                  <a:srgbClr val="C00000"/>
                </a:solidFill>
                <a:latin typeface="+mn-lt"/>
              </a:rPr>
              <a:t> of </a:t>
            </a:r>
            <a:r>
              <a:rPr lang="it-IT" sz="2400" b="1" dirty="0" err="1">
                <a:solidFill>
                  <a:srgbClr val="C00000"/>
                </a:solidFill>
                <a:latin typeface="+mn-lt"/>
              </a:rPr>
              <a:t>researchers</a:t>
            </a:r>
            <a:r>
              <a:rPr lang="it-IT" sz="2400" dirty="0">
                <a:latin typeface="+mn-lt"/>
              </a:rPr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 err="1"/>
              <a:t>Few</a:t>
            </a:r>
            <a:r>
              <a:rPr lang="it-IT" sz="2000" dirty="0"/>
              <a:t> </a:t>
            </a:r>
            <a:r>
              <a:rPr lang="it-IT" sz="2000" dirty="0" err="1"/>
              <a:t>projects</a:t>
            </a:r>
            <a:r>
              <a:rPr lang="it-IT" sz="2000" dirty="0"/>
              <a:t> are </a:t>
            </a:r>
            <a:r>
              <a:rPr lang="it-IT" sz="2000" dirty="0" err="1"/>
              <a:t>presented</a:t>
            </a:r>
            <a:r>
              <a:rPr lang="it-IT" sz="2000" dirty="0"/>
              <a:t> </a:t>
            </a:r>
            <a:r>
              <a:rPr lang="it-IT" sz="2000" dirty="0" err="1"/>
              <a:t>every</a:t>
            </a:r>
            <a:r>
              <a:rPr lang="it-IT" sz="2000" dirty="0"/>
              <a:t> </a:t>
            </a:r>
            <a:r>
              <a:rPr lang="it-IT" sz="2000" dirty="0" err="1"/>
              <a:t>year</a:t>
            </a:r>
            <a:r>
              <a:rPr lang="it-IT" sz="2000" dirty="0"/>
              <a:t> (1&lt;N°&lt;10).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sz="2000" dirty="0" err="1">
                <a:latin typeface="+mn-lt"/>
              </a:rPr>
              <a:t>Only</a:t>
            </a:r>
            <a:r>
              <a:rPr lang="it-IT" sz="2000" dirty="0"/>
              <a:t> high </a:t>
            </a:r>
            <a:r>
              <a:rPr lang="it-IT" sz="2000" dirty="0" err="1"/>
              <a:t>level</a:t>
            </a:r>
            <a:r>
              <a:rPr lang="it-IT" sz="2000" dirty="0"/>
              <a:t> </a:t>
            </a:r>
            <a:r>
              <a:rPr lang="it-IT" sz="2000" dirty="0" err="1"/>
              <a:t>projects</a:t>
            </a:r>
            <a:r>
              <a:rPr lang="it-IT" sz="2000" dirty="0"/>
              <a:t> </a:t>
            </a:r>
            <a:r>
              <a:rPr lang="it-IT" sz="2000" dirty="0" err="1">
                <a:latin typeface="+mn-lt"/>
              </a:rPr>
              <a:t>considered</a:t>
            </a:r>
            <a:r>
              <a:rPr lang="it-IT" sz="2000" dirty="0">
                <a:latin typeface="+mn-lt"/>
              </a:rPr>
              <a:t> are </a:t>
            </a:r>
            <a:r>
              <a:rPr lang="it-IT" sz="2000" dirty="0" err="1">
                <a:latin typeface="+mn-lt"/>
              </a:rPr>
              <a:t>selected</a:t>
            </a:r>
            <a:r>
              <a:rPr lang="it-IT" sz="2000" dirty="0">
                <a:latin typeface="+mn-lt"/>
              </a:rPr>
              <a:t> (0&lt;N°&lt;4).</a:t>
            </a:r>
            <a:endParaRPr lang="it-IT" sz="2400" dirty="0"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endParaRPr lang="it-IT" sz="2000" dirty="0"/>
          </a:p>
        </p:txBody>
      </p:sp>
      <p:pic>
        <p:nvPicPr>
          <p:cNvPr id="3074" name="Picture 2" descr="USS George Washington (CVN-73) - Wikipedia">
            <a:extLst>
              <a:ext uri="{FF2B5EF4-FFF2-40B4-BE49-F238E27FC236}">
                <a16:creationId xmlns:a16="http://schemas.microsoft.com/office/drawing/2014/main" id="{E40DFF35-3601-334E-BBC4-A9190074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008" y="4975258"/>
            <a:ext cx="2576111" cy="182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cciatorpediniere - Wikipedia">
            <a:extLst>
              <a:ext uri="{FF2B5EF4-FFF2-40B4-BE49-F238E27FC236}">
                <a16:creationId xmlns:a16="http://schemas.microsoft.com/office/drawing/2014/main" id="{AEF225D7-EE1B-824A-A121-885FAF31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8" y="1461080"/>
            <a:ext cx="1919693" cy="143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Fincantieri costruisce un nuovo sommergibile - La Stampa">
            <a:extLst>
              <a:ext uri="{FF2B5EF4-FFF2-40B4-BE49-F238E27FC236}">
                <a16:creationId xmlns:a16="http://schemas.microsoft.com/office/drawing/2014/main" id="{40F5E175-F38B-C446-82DA-383315C92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2" name="Picture 10" descr="A BORDO DEL SOMMERGIBILE SCIRÈ – seairlandshots">
            <a:extLst>
              <a:ext uri="{FF2B5EF4-FFF2-40B4-BE49-F238E27FC236}">
                <a16:creationId xmlns:a16="http://schemas.microsoft.com/office/drawing/2014/main" id="{8AC18AC0-12A1-BA43-9F08-385D6C92E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89" y="1140265"/>
            <a:ext cx="2232929" cy="148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3496A54-28AB-7344-9541-B22A4A60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2CA4-4E87-CD4D-A1E6-51D7349D1896}" type="slidenum">
              <a:rPr lang="it-IT" smtClean="0"/>
              <a:t>6</a:t>
            </a:fld>
            <a:endParaRPr lang="it-IT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D66E109C-4F5C-6A42-BCB1-4791D1A77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2 dicembre 2021</a:t>
            </a:r>
          </a:p>
        </p:txBody>
      </p:sp>
    </p:spTree>
    <p:extLst>
      <p:ext uri="{BB962C8B-B14F-4D97-AF65-F5344CB8AC3E}">
        <p14:creationId xmlns:p14="http://schemas.microsoft.com/office/powerpoint/2010/main" val="349147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3B7C-958C-4228-A6A9-5925B0BEB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453" y="885064"/>
            <a:ext cx="11185451" cy="5087871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NEPTUNE</a:t>
            </a:r>
            <a:r>
              <a:rPr lang="en-US" sz="2000" dirty="0"/>
              <a:t> (G. </a:t>
            </a:r>
            <a:r>
              <a:rPr lang="en-US" sz="2000" dirty="0" err="1"/>
              <a:t>Cuttone</a:t>
            </a:r>
            <a:r>
              <a:rPr lang="en-US" sz="2000" dirty="0"/>
              <a:t>), Medical Physics/Hadron Therapy, </a:t>
            </a:r>
            <a:r>
              <a:rPr lang="en-US" sz="2000" u="sng" dirty="0"/>
              <a:t>2018</a:t>
            </a:r>
            <a:r>
              <a:rPr lang="en-US" sz="2000" dirty="0"/>
              <a:t>: </a:t>
            </a:r>
            <a:r>
              <a:rPr lang="en-US" sz="2000" i="1" dirty="0"/>
              <a:t>(</a:t>
            </a:r>
            <a:r>
              <a:rPr lang="en-US" sz="2000" b="1" i="1" dirty="0"/>
              <a:t>extension, closes in 2022</a:t>
            </a:r>
            <a:r>
              <a:rPr lang="en-US" sz="2000" i="1" dirty="0"/>
              <a:t>).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ARCADIA</a:t>
            </a:r>
            <a:r>
              <a:rPr lang="en-US" sz="2000" dirty="0"/>
              <a:t> (M. da Rocha </a:t>
            </a:r>
            <a:r>
              <a:rPr lang="en-US" sz="2000" dirty="0" err="1"/>
              <a:t>Rolo</a:t>
            </a:r>
            <a:r>
              <a:rPr lang="en-US" sz="2000" dirty="0"/>
              <a:t>), Detectors/Electronics, </a:t>
            </a:r>
            <a:r>
              <a:rPr lang="en-US" sz="2000" u="sng" dirty="0"/>
              <a:t>2018</a:t>
            </a:r>
            <a:r>
              <a:rPr lang="en-US" sz="2000" dirty="0"/>
              <a:t>: </a:t>
            </a:r>
            <a:r>
              <a:rPr lang="en-US" sz="2000" i="1" dirty="0"/>
              <a:t>(</a:t>
            </a:r>
            <a:r>
              <a:rPr lang="en-US" sz="2000" b="1" i="1" dirty="0"/>
              <a:t>extension, closes in 2022</a:t>
            </a:r>
            <a:r>
              <a:rPr lang="en-US" sz="2000" i="1" dirty="0"/>
              <a:t>).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FIRE</a:t>
            </a:r>
            <a:r>
              <a:rPr lang="en-US" sz="2000" dirty="0"/>
              <a:t> (B. </a:t>
            </a:r>
            <a:r>
              <a:rPr lang="en-US" sz="2000" dirty="0" err="1"/>
              <a:t>Fraboni</a:t>
            </a:r>
            <a:r>
              <a:rPr lang="en-US" sz="2000" dirty="0"/>
              <a:t>), Detectors, </a:t>
            </a:r>
            <a:r>
              <a:rPr lang="en-US" sz="2000" u="sng" dirty="0"/>
              <a:t>2018</a:t>
            </a:r>
            <a:r>
              <a:rPr lang="en-US" sz="2000" dirty="0"/>
              <a:t>: </a:t>
            </a:r>
            <a:r>
              <a:rPr lang="en-US" sz="2000" i="1" dirty="0"/>
              <a:t>(</a:t>
            </a:r>
            <a:r>
              <a:rPr lang="en-US" sz="2000" b="1" i="1" dirty="0"/>
              <a:t>extension, close in 2022</a:t>
            </a:r>
            <a:r>
              <a:rPr lang="en-US" sz="2000" i="1" dirty="0"/>
              <a:t>).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FALAPHEL</a:t>
            </a:r>
            <a:r>
              <a:rPr lang="en-US" sz="2000" dirty="0"/>
              <a:t> (F. </a:t>
            </a:r>
            <a:r>
              <a:rPr lang="en-US" sz="2000" dirty="0" err="1"/>
              <a:t>Palla</a:t>
            </a:r>
            <a:r>
              <a:rPr lang="en-US" sz="2000" dirty="0"/>
              <a:t>), Electronics, </a:t>
            </a:r>
            <a:r>
              <a:rPr lang="en-US" sz="2000" u="sng" dirty="0"/>
              <a:t>2021</a:t>
            </a:r>
            <a:r>
              <a:rPr lang="en-US" sz="2000" i="1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N3G</a:t>
            </a:r>
            <a:r>
              <a:rPr lang="en-US" sz="2000" dirty="0"/>
              <a:t> (D. De Salvador), Detectors, </a:t>
            </a:r>
            <a:r>
              <a:rPr lang="en-US" sz="2000" u="sng" dirty="0"/>
              <a:t>2021</a:t>
            </a:r>
            <a:r>
              <a:rPr lang="en-US" sz="2000" i="1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QUANTEP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/>
              <a:t>(A. </a:t>
            </a:r>
            <a:r>
              <a:rPr lang="en-US" sz="2000" dirty="0" err="1"/>
              <a:t>Salamon</a:t>
            </a:r>
            <a:r>
              <a:rPr lang="en-US" sz="2000" dirty="0"/>
              <a:t>), QT, </a:t>
            </a:r>
            <a:r>
              <a:rPr lang="en-US" sz="2000" u="sng" dirty="0"/>
              <a:t>2021</a:t>
            </a:r>
            <a:r>
              <a:rPr lang="en-US" sz="2000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DART WARS </a:t>
            </a:r>
            <a:r>
              <a:rPr lang="en-US" sz="2000" dirty="0"/>
              <a:t>(A. </a:t>
            </a:r>
            <a:r>
              <a:rPr lang="en-US" sz="2000" dirty="0" err="1"/>
              <a:t>Giachero</a:t>
            </a:r>
            <a:r>
              <a:rPr lang="en-US" sz="2000" dirty="0"/>
              <a:t>), QT, </a:t>
            </a:r>
            <a:r>
              <a:rPr lang="en-US" sz="2000" u="sng" dirty="0"/>
              <a:t>2021</a:t>
            </a:r>
            <a:r>
              <a:rPr lang="en-US" sz="2000" i="1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</a:rPr>
              <a:t>HiDRA2</a:t>
            </a:r>
            <a:r>
              <a:rPr lang="en-US" sz="2000" dirty="0"/>
              <a:t> (R. Ferrari), Detectors, 2022</a:t>
            </a:r>
            <a:r>
              <a:rPr lang="en-US" sz="2000" i="1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</a:rPr>
              <a:t>FRIDA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(A. </a:t>
            </a:r>
            <a:r>
              <a:rPr lang="en-US" sz="2000" dirty="0" err="1"/>
              <a:t>Sarti</a:t>
            </a:r>
            <a:r>
              <a:rPr lang="en-US" sz="2000" dirty="0"/>
              <a:t>), Interdisciplinary, 2022</a:t>
            </a:r>
            <a:r>
              <a:rPr lang="en-US" sz="2000" i="1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</a:rPr>
              <a:t>SIG</a:t>
            </a:r>
            <a:r>
              <a:rPr lang="en-US" sz="2000" dirty="0"/>
              <a:t> (L. Rossi), Accelerators, 2022</a:t>
            </a:r>
            <a:r>
              <a:rPr lang="en-US" sz="2000" i="1" dirty="0"/>
              <a:t>.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B050"/>
                </a:solidFill>
              </a:rPr>
              <a:t>HASPIDE</a:t>
            </a:r>
            <a:r>
              <a:rPr lang="en-US" sz="2000" dirty="0"/>
              <a:t> (L. </a:t>
            </a:r>
            <a:r>
              <a:rPr lang="en-US" sz="2000" dirty="0" err="1"/>
              <a:t>Servoli</a:t>
            </a:r>
            <a:r>
              <a:rPr lang="en-US" sz="2000" dirty="0"/>
              <a:t>), Detectors, 2022</a:t>
            </a:r>
            <a:r>
              <a:rPr lang="en-US" sz="2000" i="1" dirty="0"/>
              <a:t>.</a:t>
            </a:r>
            <a:endParaRPr lang="en-US" sz="2000" b="1" dirty="0"/>
          </a:p>
          <a:p>
            <a:pPr lvl="1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srgbClr val="0070C0"/>
                </a:solidFill>
              </a:rPr>
              <a:t>NTSG</a:t>
            </a:r>
            <a:r>
              <a:rPr lang="en-US" sz="2000" b="1" dirty="0">
                <a:solidFill>
                  <a:schemeClr val="accent2"/>
                </a:solidFill>
              </a:rPr>
              <a:t>  </a:t>
            </a:r>
            <a:r>
              <a:rPr lang="en-US" sz="2000" dirty="0"/>
              <a:t>(L. Di Fiore), </a:t>
            </a:r>
            <a:r>
              <a:rPr lang="en-US" sz="2000" dirty="0" err="1"/>
              <a:t>Interdisciplinare</a:t>
            </a:r>
            <a:r>
              <a:rPr lang="en-US" sz="2000" dirty="0"/>
              <a:t>/ET, 2022: </a:t>
            </a:r>
            <a:r>
              <a:rPr lang="en-US" sz="2000" i="1" dirty="0"/>
              <a:t>(approved and refereed by CSN5, funded by GE).</a:t>
            </a:r>
            <a:endParaRPr lang="en-US" sz="2000" b="1" i="1" dirty="0">
              <a:solidFill>
                <a:schemeClr val="accent2"/>
              </a:solidFill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8D069662-BE56-554E-8798-D492F473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0"/>
            <a:ext cx="911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it-IT" sz="3600" b="1" dirty="0" err="1">
                <a:ln/>
                <a:solidFill>
                  <a:srgbClr val="FF0000"/>
                </a:solidFill>
                <a:latin typeface="+mj-lt"/>
              </a:rPr>
              <a:t>Calls</a:t>
            </a:r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 in 2022 (11+1)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009A34D-19AE-BC42-B963-7EC5439F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2CA4-4E87-CD4D-A1E6-51D7349D1896}" type="slidenum">
              <a:rPr lang="it-IT" smtClean="0"/>
              <a:t>7</a:t>
            </a:fld>
            <a:endParaRPr lang="it-IT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B7C62C7F-D861-5A4F-9EA2-A8AB8B0E5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2 dicembre 2021</a:t>
            </a:r>
          </a:p>
        </p:txBody>
      </p:sp>
    </p:spTree>
    <p:extLst>
      <p:ext uri="{BB962C8B-B14F-4D97-AF65-F5344CB8AC3E}">
        <p14:creationId xmlns:p14="http://schemas.microsoft.com/office/powerpoint/2010/main" val="298454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5075A46A-E7BF-4645-83CC-5B98892D3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0"/>
            <a:ext cx="911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/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Situazione 2022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0D3ABF8D-B021-904C-B82A-11B60C19C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852" y="1167864"/>
            <a:ext cx="921915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>
                <a:latin typeface="+mn-lt"/>
              </a:rPr>
              <a:t>Sigle in chiusura nel 2021 (3Call+3Grant+18Exp = 24 sigle)</a:t>
            </a:r>
            <a:r>
              <a:rPr lang="it-IT" sz="2400" dirty="0">
                <a:latin typeface="+mn-lt"/>
              </a:rPr>
              <a:t>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/>
              <a:t>Call 2023.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000" b="1" dirty="0">
                <a:latin typeface="+mn-lt"/>
              </a:rPr>
              <a:t>VACRET</a:t>
            </a:r>
            <a:r>
              <a:rPr lang="it-IT" sz="2000" dirty="0">
                <a:latin typeface="+mn-lt"/>
              </a:rPr>
              <a:t> verrà riproposta ad Aprile (?) (finanziata GE).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000" dirty="0"/>
              <a:t>1 Call tematica Acceleratori.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+mn-lt"/>
              </a:rPr>
              <a:t>Max. 1 Call aperta di alto livello.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b="1" dirty="0"/>
              <a:t>Indicazione generale.</a:t>
            </a:r>
          </a:p>
          <a:p>
            <a:pPr marL="80010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it-IT" sz="2000" dirty="0">
                <a:latin typeface="+mn-lt"/>
              </a:rPr>
              <a:t>Evitare il più possibile prolungamenti nel 2023</a:t>
            </a:r>
            <a:r>
              <a:rPr lang="it-IT" sz="2000" dirty="0"/>
              <a:t>.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1FD3D0B1-5E9A-0C47-909B-76F4F609D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2 dicembre 2021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37D078-FC85-5A43-9145-857C15505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8</a:t>
            </a:fld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49B1B38-D0BF-EC47-8246-6FE0F4127ABB}"/>
              </a:ext>
            </a:extLst>
          </p:cNvPr>
          <p:cNvSpPr txBox="1"/>
          <p:nvPr/>
        </p:nvSpPr>
        <p:spPr>
          <a:xfrm>
            <a:off x="1091852" y="4454604"/>
            <a:ext cx="1000829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dirty="0"/>
              <a:t>Si vorrebbero evitare tagli orizzontali per eccesso di sigle in modo da premiare gli esperimenti meritevoli.</a:t>
            </a:r>
          </a:p>
          <a:p>
            <a:pPr marL="1257300" lvl="2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2400" dirty="0">
                <a:latin typeface="+mn-lt"/>
              </a:rPr>
              <a:t>Si alza l’asticella nella selezione degli esperimenti.</a:t>
            </a:r>
          </a:p>
        </p:txBody>
      </p:sp>
      <p:sp>
        <p:nvSpPr>
          <p:cNvPr id="12" name="Freccia destra 11">
            <a:extLst>
              <a:ext uri="{FF2B5EF4-FFF2-40B4-BE49-F238E27FC236}">
                <a16:creationId xmlns:a16="http://schemas.microsoft.com/office/drawing/2014/main" id="{F9049348-CC18-D34C-9AE1-C73A3FEC9DC4}"/>
              </a:ext>
            </a:extLst>
          </p:cNvPr>
          <p:cNvSpPr/>
          <p:nvPr/>
        </p:nvSpPr>
        <p:spPr>
          <a:xfrm>
            <a:off x="801666" y="5390594"/>
            <a:ext cx="989556" cy="3466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70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uiExpand="1" build="p" bldLvl="4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>
            <a:extLst>
              <a:ext uri="{FF2B5EF4-FFF2-40B4-BE49-F238E27FC236}">
                <a16:creationId xmlns:a16="http://schemas.microsoft.com/office/drawing/2014/main" id="{83299D58-715F-404B-BB78-95A61A383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34" y="6549590"/>
            <a:ext cx="51425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it-IT" sz="1400" b="1" dirty="0">
                <a:ln/>
                <a:latin typeface="+mj-lt"/>
              </a:rPr>
              <a:t>Alberto Quaranta: CSN5 meeting 1 dicembre 2021</a:t>
            </a:r>
          </a:p>
        </p:txBody>
      </p:sp>
      <p:sp>
        <p:nvSpPr>
          <p:cNvPr id="3" name="Text Box 8">
            <a:extLst>
              <a:ext uri="{FF2B5EF4-FFF2-40B4-BE49-F238E27FC236}">
                <a16:creationId xmlns:a16="http://schemas.microsoft.com/office/drawing/2014/main" id="{A6A96C66-96DB-1640-BCD7-3DFA00AA2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0"/>
            <a:ext cx="911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/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Proposta Piano Operativo Luglio</a:t>
            </a:r>
          </a:p>
          <a:p>
            <a:pPr lvl="1" algn="ctr"/>
            <a:r>
              <a:rPr lang="it-IT" sz="3600" b="1" dirty="0">
                <a:ln/>
                <a:solidFill>
                  <a:srgbClr val="FF0000"/>
                </a:solidFill>
                <a:latin typeface="+mj-lt"/>
              </a:rPr>
              <a:t>Fase 1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5DAA45D8-1938-434B-BB09-B930D88BC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440" y="1450340"/>
            <a:ext cx="10247116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US" dirty="0"/>
              <a:t>Deadline </a:t>
            </a:r>
            <a:r>
              <a:rPr lang="en-US" dirty="0" err="1"/>
              <a:t>presentazione</a:t>
            </a:r>
            <a:r>
              <a:rPr lang="en-US" dirty="0"/>
              <a:t> </a:t>
            </a:r>
            <a:r>
              <a:rPr lang="en-US" dirty="0" err="1"/>
              <a:t>esperimenti</a:t>
            </a:r>
            <a:r>
              <a:rPr lang="en-US" dirty="0"/>
              <a:t> 10gg prima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riunione</a:t>
            </a:r>
            <a:r>
              <a:rPr lang="en-US" dirty="0"/>
              <a:t> (10 </a:t>
            </a:r>
            <a:r>
              <a:rPr lang="en-US" dirty="0" err="1"/>
              <a:t>Luglio</a:t>
            </a:r>
            <a:r>
              <a:rPr lang="en-US" dirty="0"/>
              <a:t>).</a:t>
            </a:r>
            <a:endParaRPr lang="it-IT" dirty="0"/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/>
              <a:t>I componenti delle sottocommissioni hanno il dovere di esaminare i progetti relativi alla propria sottocommissione</a:t>
            </a:r>
            <a:r>
              <a:rPr lang="en-US" dirty="0"/>
              <a:t>.</a:t>
            </a:r>
            <a:endParaRPr lang="it-IT" dirty="0"/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>
                <a:latin typeface="+mn-lt"/>
              </a:rPr>
              <a:t>Ogni componente può già individuare un possibile </a:t>
            </a:r>
            <a:r>
              <a:rPr lang="it-IT" dirty="0" err="1">
                <a:latin typeface="+mn-lt"/>
              </a:rPr>
              <a:t>referee</a:t>
            </a:r>
            <a:r>
              <a:rPr lang="it-IT" dirty="0">
                <a:latin typeface="+mn-lt"/>
              </a:rPr>
              <a:t> (preavvisato) esterno per ciascuna sigla (eventualmente si crea un DB). </a:t>
            </a: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/>
              <a:t>I </a:t>
            </a:r>
            <a:r>
              <a:rPr lang="it-IT" dirty="0" err="1"/>
              <a:t>proposal</a:t>
            </a:r>
            <a:r>
              <a:rPr lang="it-IT" dirty="0"/>
              <a:t> vengono presentati alla commissione dai coordinatori locali.</a:t>
            </a:r>
          </a:p>
          <a:p>
            <a:pPr marL="800100" lvl="1" indent="-3429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/>
              <a:t>Le presentazioni servono solo ad informare la commissione nel suo complesso.</a:t>
            </a:r>
          </a:p>
          <a:p>
            <a:pPr marL="800100" lvl="1" indent="-342900"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Il coordinatore locale non è tenuto a rendere conto degli aspetti scientifici della proposta (eventualmente quelli organizzativi: strutture, FTE, Sezioni partecipanti…).</a:t>
            </a: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dirty="0"/>
              <a:t>Le sottocommissioni entrano nel merito del </a:t>
            </a:r>
            <a:r>
              <a:rPr lang="it-IT" dirty="0" err="1"/>
              <a:t>proposal</a:t>
            </a:r>
            <a:r>
              <a:rPr lang="it-IT" dirty="0"/>
              <a:t> in quanto è l’unico elemento che fa testo per la proposta.</a:t>
            </a:r>
            <a:endParaRPr lang="it-IT" dirty="0"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i="1" dirty="0">
                <a:latin typeface="+mn-lt"/>
              </a:rPr>
              <a:t>La </a:t>
            </a:r>
            <a:r>
              <a:rPr lang="it-IT" b="1" i="1" dirty="0">
                <a:latin typeface="+mn-lt"/>
              </a:rPr>
              <a:t>sottocommissione acceleratori </a:t>
            </a:r>
            <a:r>
              <a:rPr lang="it-IT" i="1" dirty="0">
                <a:latin typeface="+mn-lt"/>
              </a:rPr>
              <a:t>sarà composta da Cristina Vaccarezza + </a:t>
            </a:r>
            <a:r>
              <a:rPr lang="it-IT" b="1" i="1" dirty="0"/>
              <a:t>2-3 membri esterni</a:t>
            </a:r>
            <a:r>
              <a:rPr lang="it-IT" i="1" dirty="0">
                <a:latin typeface="+mn-lt"/>
              </a:rPr>
              <a:t> (in base anche al numero di proposte) che parteciperanno senza diritto di voto alla riunione di selezione dei </a:t>
            </a:r>
            <a:r>
              <a:rPr lang="it-IT" i="1" dirty="0" err="1">
                <a:latin typeface="+mn-lt"/>
              </a:rPr>
              <a:t>proposal</a:t>
            </a:r>
            <a:r>
              <a:rPr lang="it-IT" dirty="0">
                <a:latin typeface="+mn-lt"/>
              </a:rPr>
              <a:t>.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4F880E-700D-2B47-9281-83285821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15F73-DF39-4847-A90A-D29E44D6742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86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952</Words>
  <Application>Microsoft Macintosh PowerPoint</Application>
  <PresentationFormat>Widescreen</PresentationFormat>
  <Paragraphs>141</Paragraphs>
  <Slides>11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Courier New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Quaranta Alberto</dc:creator>
  <cp:lastModifiedBy>Quaranta Alberto</cp:lastModifiedBy>
  <cp:revision>26</cp:revision>
  <dcterms:created xsi:type="dcterms:W3CDTF">2021-11-28T08:09:22Z</dcterms:created>
  <dcterms:modified xsi:type="dcterms:W3CDTF">2021-12-02T07:35:20Z</dcterms:modified>
</cp:coreProperties>
</file>