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24" d="100"/>
          <a:sy n="124" d="100"/>
        </p:scale>
        <p:origin x="5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55F9-11A3-4523-8F38-6BA37933791A}" type="datetime1">
              <a:rPr lang="en-US" smtClean="0"/>
              <a:t>12/1/21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396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757A-3EC2-4683-9080-1A460C37C843}" type="datetime1">
              <a:rPr lang="en-US" smtClean="0"/>
              <a:t>12/1/21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88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3539" y="6324600"/>
            <a:ext cx="2560220" cy="365125"/>
          </a:xfrm>
        </p:spPr>
        <p:txBody>
          <a:bodyPr/>
          <a:lstStyle/>
          <a:p>
            <a:fld id="{5CC8096C-64ED-4153-A483-5C02E44AD5C3}" type="datetime1">
              <a:rPr lang="en-US" smtClean="0"/>
              <a:t>12/1/21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7200" y="6319838"/>
            <a:ext cx="3982781" cy="365125"/>
          </a:xfr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582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/>
            </a:lvl1pPr>
            <a:lvl2pPr marL="228600" indent="-228600">
              <a:buFont typeface="Arial" panose="020B0604020202020204" pitchFamily="34" charset="0"/>
              <a:buChar char="•"/>
              <a:defRPr/>
            </a:lvl2pPr>
            <a:lvl3pPr marL="228600" indent="-228600">
              <a:buFont typeface="Arial" panose="020B0604020202020204" pitchFamily="34" charset="0"/>
              <a:buChar char="•"/>
              <a:defRPr/>
            </a:lvl3pPr>
            <a:lvl4pPr marL="228600" indent="-228600">
              <a:buFont typeface="Arial" panose="020B0604020202020204" pitchFamily="34" charset="0"/>
              <a:buChar char="•"/>
              <a:defRPr/>
            </a:lvl4pPr>
            <a:lvl5pPr marL="2286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D56B-6EBE-4E5F-99D9-2A3DBDF37D0A}" type="datetime1">
              <a:rPr lang="en-US" smtClean="0"/>
              <a:t>12/1/21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739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9738"/>
            <a:ext cx="1089025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1089025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F3CA-C7E3-432D-9282-18F13836509A}" type="datetime1">
              <a:rPr lang="en-US" smtClean="0"/>
              <a:t>12/1/21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124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5562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9C62-1337-40B8-BA50-E9F4861DB4BC}" type="datetime1">
              <a:rPr lang="en-US" smtClean="0"/>
              <a:t>12/1/21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455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0863"/>
            <a:ext cx="5157787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01975"/>
            <a:ext cx="5157787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0863"/>
            <a:ext cx="5183188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101975"/>
            <a:ext cx="5183188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95EB-2DA3-4B24-8725-19BC22A7BE50}" type="datetime1">
              <a:rPr lang="en-US" smtClean="0"/>
              <a:t>12/1/21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24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37E6-0076-4915-A5A8-B7C11FA4F374}" type="datetime1">
              <a:rPr lang="en-US" smtClean="0"/>
              <a:t>12/1/21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290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F58F-C0B5-422A-8E5A-6B99E5D80F0A}" type="datetime1">
              <a:rPr lang="en-US" smtClean="0"/>
              <a:t>12/1/21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117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981200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5E655-9687-48DF-A33F-F8824CCCB5D1}" type="datetime1">
              <a:rPr lang="en-US" smtClean="0"/>
              <a:t>12/1/21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145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2209799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D56A-AAB8-4544-A495-D0645413C9E3}" type="datetime1">
              <a:rPr lang="en-US" smtClean="0"/>
              <a:t>12/1/21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62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>
            <a:extLst>
              <a:ext uri="{FF2B5EF4-FFF2-40B4-BE49-F238E27FC236}">
                <a16:creationId xmlns:a16="http://schemas.microsoft.com/office/drawing/2014/main" id="{A4798C7F-C8CA-4799-BF37-3AB4642CDB66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87F0794B-55D3-4D2D-BDE7-4688ED321E42}"/>
              </a:ext>
            </a:extLst>
          </p:cNvPr>
          <p:cNvGrpSpPr/>
          <p:nvPr/>
        </p:nvGrpSpPr>
        <p:grpSpPr>
          <a:xfrm>
            <a:off x="-11413" y="0"/>
            <a:ext cx="12214827" cy="6858000"/>
            <a:chOff x="-6214" y="-1"/>
            <a:chExt cx="12214827" cy="6858000"/>
          </a:xfrm>
        </p:grpSpPr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BE4C795B-1813-4CC6-B03F-8DD130BEAAB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E0F4C04D-5CD8-446B-BE3D-257172E6E4C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FDDC802E-606F-4F39-84B6-90DF0FE54461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2C5B0C75-0136-4A39-9AB6-0F02C4527810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C5ED2B52-3D40-46DE-8B54-99A4071578D8}"/>
                </a:ext>
              </a:extLst>
            </p:cNvPr>
            <p:cNvCxnSpPr>
              <a:cxnSpLocks/>
            </p:cNvCxnSpPr>
            <p:nvPr/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18BCEC75-1B6B-45B2-8041-8D933FCF60F5}"/>
                </a:ext>
              </a:extLst>
            </p:cNvPr>
            <p:cNvCxnSpPr>
              <a:cxnSpLocks/>
            </p:cNvCxnSpPr>
            <p:nvPr/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6A2FC789-056A-43CC-807E-4262CDC3E0F5}"/>
                </a:ext>
              </a:extLst>
            </p:cNvPr>
            <p:cNvCxnSpPr>
              <a:cxnSpLocks/>
            </p:cNvCxnSpPr>
            <p:nvPr/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48C32FD3-76B0-40E7-89F2-E9C523210AF4}"/>
                </a:ext>
              </a:extLst>
            </p:cNvPr>
            <p:cNvCxnSpPr>
              <a:cxnSpLocks/>
            </p:cNvCxnSpPr>
            <p:nvPr/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B82E9447-8362-426C-840A-B6F2231F7BCC}"/>
                </a:ext>
              </a:extLst>
            </p:cNvPr>
            <p:cNvCxnSpPr>
              <a:cxnSpLocks/>
            </p:cNvCxnSpPr>
            <p:nvPr/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2F141DC8-83CE-4C21-A5BA-E2FFF3D866EF}"/>
                </a:ext>
              </a:extLst>
            </p:cNvPr>
            <p:cNvCxnSpPr>
              <a:cxnSpLocks/>
            </p:cNvCxnSpPr>
            <p:nvPr/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512A697C-ECBC-40A9-AC69-BF96A34B91AF}"/>
                </a:ext>
              </a:extLst>
            </p:cNvPr>
            <p:cNvCxnSpPr>
              <a:cxnSpLocks/>
            </p:cNvCxnSpPr>
            <p:nvPr/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D2E988AF-5EFB-43D3-B93F-6E4F41A2C90B}"/>
                </a:ext>
              </a:extLst>
            </p:cNvPr>
            <p:cNvCxnSpPr>
              <a:cxnSpLocks/>
            </p:cNvCxnSpPr>
            <p:nvPr/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6B312C1B-AAE2-4A6D-ACC7-ABAA75D42854}"/>
                </a:ext>
              </a:extLst>
            </p:cNvPr>
            <p:cNvCxnSpPr>
              <a:cxnSpLocks/>
            </p:cNvCxnSpPr>
            <p:nvPr/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57B96146-61DA-44D6-A9DF-6DB41FCF2D80}"/>
                </a:ext>
              </a:extLst>
            </p:cNvPr>
            <p:cNvCxnSpPr>
              <a:cxnSpLocks/>
            </p:cNvCxnSpPr>
            <p:nvPr/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6B33F93D-4439-46EE-97C4-9CECAAFDCF60}"/>
                </a:ext>
              </a:extLst>
            </p:cNvPr>
            <p:cNvCxnSpPr>
              <a:cxnSpLocks/>
            </p:cNvCxnSpPr>
            <p:nvPr/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5914B275-A3D7-4BA4-B8CB-E7657100F3A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BD26EF3B-FBE7-4D57-8E01-553F50734A6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6CC1E671-BA54-4B31-9A2E-8F50BC57A2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A836A704-3624-4ABF-9A67-0F52C2F3EFB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5FDC385D-BA34-481F-A991-A776E0B1930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F1EF033A-D8FB-416B-AE51-4E098A27D68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17C17B48-F458-4E9B-9331-56FCDC5B6AB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07E44A4B-D453-46F0-A83D-AF0B33D5C59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346BEA9F-314B-440D-AE8D-21E1252EC5A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lumMod val="20000"/>
                  <a:lumOff val="80000"/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F15EAFD0-4869-4612-ACDE-ABC703104E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A0F26706-7F23-4FF0-9CAF-F3C4F47C11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0195A72-345A-4E88-8D71-14DB3D1B607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0DBF51A6-A3BC-49FE-BB01-E8992811774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A78DF911-744C-419B-83DC-39F270BBF41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216BB147-20D5-4D93-BDA5-1BC614D6A4B2}"/>
              </a:ext>
            </a:extLst>
          </p:cNvPr>
          <p:cNvSpPr/>
          <p:nvPr/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125"/>
            <a:ext cx="107229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107229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24600"/>
            <a:ext cx="25602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93BAB95-8DA7-460B-B00A-7037C8394FB0}" type="datetime1">
              <a:rPr lang="en-US" smtClean="0"/>
              <a:pPr/>
              <a:t>12/1/21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00861" y="6319838"/>
            <a:ext cx="39827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90806" y="6324600"/>
            <a:ext cx="7990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1A71338-8BA2-4C79-A6C5-5A8E30081D0C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0A253F60-DE40-4508-A37A-61331DF1DD5D}"/>
              </a:ext>
            </a:extLst>
          </p:cNvPr>
          <p:cNvSpPr/>
          <p:nvPr/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23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5" r:id="rId6"/>
    <p:sldLayoutId id="2147483680" r:id="rId7"/>
    <p:sldLayoutId id="2147483681" r:id="rId8"/>
    <p:sldLayoutId id="2147483682" r:id="rId9"/>
    <p:sldLayoutId id="2147483684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2">
              <a:lumMod val="2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Tx/>
        <a:buSzPct val="75000"/>
        <a:buFont typeface="Arial" panose="020B0604020202020204" pitchFamily="34" charset="0"/>
        <a:buChar char="•"/>
        <a:defRPr sz="2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533400" indent="-214313" algn="l" defTabSz="914400" rtl="0" eaLnBrk="1" latinLnBrk="0" hangingPunct="1">
        <a:lnSpc>
          <a:spcPct val="110000"/>
        </a:lnSpc>
        <a:spcBef>
          <a:spcPts val="500"/>
        </a:spcBef>
        <a:buClrTx/>
        <a:buSzPct val="75000"/>
        <a:buFont typeface="Arial" panose="020B0604020202020204" pitchFamily="34" charset="0"/>
        <a:buChar char="•"/>
        <a:tabLst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889000" indent="-212725" algn="l" defTabSz="914400" rtl="0" eaLnBrk="1" latinLnBrk="0" hangingPunct="1">
        <a:lnSpc>
          <a:spcPct val="110000"/>
        </a:lnSpc>
        <a:spcBef>
          <a:spcPts val="500"/>
        </a:spcBef>
        <a:buClrTx/>
        <a:buSzPct val="75000"/>
        <a:buFont typeface="Arial" panose="020B0604020202020204" pitchFamily="34" charset="0"/>
        <a:buChar char="•"/>
        <a:tabLst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114425" indent="-212725" algn="l" defTabSz="914400" rtl="0" eaLnBrk="1" latinLnBrk="0" hangingPunct="1">
        <a:lnSpc>
          <a:spcPct val="110000"/>
        </a:lnSpc>
        <a:spcBef>
          <a:spcPts val="500"/>
        </a:spcBef>
        <a:buClrTx/>
        <a:buSzPct val="75000"/>
        <a:buFont typeface="Arial" panose="020B0604020202020204" pitchFamily="34" charset="0"/>
        <a:buChar char="•"/>
        <a:tabLst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1471613" indent="-214313" algn="l" defTabSz="914400" rtl="0" eaLnBrk="1" latinLnBrk="0" hangingPunct="1">
        <a:lnSpc>
          <a:spcPct val="110000"/>
        </a:lnSpc>
        <a:spcBef>
          <a:spcPts val="500"/>
        </a:spcBef>
        <a:buClrTx/>
        <a:buSzPct val="75000"/>
        <a:buFont typeface="Arial" panose="020B0604020202020204" pitchFamily="34" charset="0"/>
        <a:buChar char="•"/>
        <a:tabLst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cceleratori.infn.it/i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cceleratori.infn.it/i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8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6" name="Rectangle 10">
            <a:extLst>
              <a:ext uri="{FF2B5EF4-FFF2-40B4-BE49-F238E27FC236}">
                <a16:creationId xmlns:a16="http://schemas.microsoft.com/office/drawing/2014/main" id="{F8DD0EAF-BF73-48D8-A426-3085C4B88F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7" name="Right Triangle 12">
            <a:extLst>
              <a:ext uri="{FF2B5EF4-FFF2-40B4-BE49-F238E27FC236}">
                <a16:creationId xmlns:a16="http://schemas.microsoft.com/office/drawing/2014/main" id="{7BCC6446-8462-4A63-9B6F-8F57EC40F6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65271" y="2673521"/>
            <a:ext cx="568289" cy="568289"/>
          </a:xfrm>
          <a:prstGeom prst="rtTriangle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14">
            <a:extLst>
              <a:ext uri="{FF2B5EF4-FFF2-40B4-BE49-F238E27FC236}">
                <a16:creationId xmlns:a16="http://schemas.microsoft.com/office/drawing/2014/main" id="{8118ECEF-CA6A-4CB6-BCA5-59B2DB40C4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DC2A251-C28C-4A72-BAFF-511640FB2E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DDDB2429-3E01-4CD5-998D-8F5716A098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E26953B-4BE7-4AD0-B471-088DBB23D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9D9ED6D-9817-4272-9FEF-E674FBCCCC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718C0DE-4596-4A70-AA4F-E678AC7FB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D8B48095-74C2-4053-872D-D3F70910C3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224D0B6-A4CB-4D98-A1DC-2770B95F9E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B39DE9C-23C1-4ABA-BD0D-B76BDC963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9DDAAE0-966C-4350-8819-857CF524F3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EE6C021-FBD3-42F3-9A9C-69C4E71989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02961B9-65E1-4B12-AD98-9845BC3F43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22ABFE0-D700-4FD9-9CC8-D138B29ABF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6FFF1A3-B8BF-470C-9436-D5B7818535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98B6551-FF5D-49F5-8D3E-757AEC357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0F3BFE5-573C-42C0-94D5-E5513CCC57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57931AB-4B07-4E0E-B3E4-84E2452E0A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CC4789DB-7083-4597-9FC7-6336EA0BE3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9E0B4F1D-D11A-4023-BE6B-6679ABB2B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8633D7A-F6FC-418F-AD87-0EE148C1A0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A0FC8FCC-6F69-4802-995C-903AE44162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86ABFCE7-4796-4186-8EDC-DB6CE87BC7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E1935BF2-A804-46BA-940A-DDAD7888F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ED012DA9-8D67-483A-8071-2903F2E3B2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09163DC-956E-44BE-B55A-E6C2C851DD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76CDE9FD-1880-483F-A039-BEB3AB0D37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8DDB23B-71E7-42A3-B055-5740EE14C5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37245B63-D771-461D-A625-4B49966D24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CF1DF9FF-1F61-4B4F-8993-6897DE09C9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4092F139-6734-46F3-B176-11741F1F7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BA6316BC-F380-924F-8003-E341F536EC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706" y="67614"/>
            <a:ext cx="7026439" cy="2784496"/>
          </a:xfrm>
        </p:spPr>
        <p:txBody>
          <a:bodyPr>
            <a:normAutofit/>
          </a:bodyPr>
          <a:lstStyle/>
          <a:p>
            <a:pPr algn="l"/>
            <a:r>
              <a:rPr lang="en-GB" dirty="0">
                <a:solidFill>
                  <a:schemeClr val="tx2">
                    <a:alpha val="80000"/>
                  </a:schemeClr>
                </a:solidFill>
              </a:rPr>
              <a:t>Report from</a:t>
            </a:r>
            <a:br>
              <a:rPr lang="en-GB" dirty="0">
                <a:solidFill>
                  <a:schemeClr val="tx2">
                    <a:alpha val="80000"/>
                  </a:schemeClr>
                </a:solidFill>
              </a:rPr>
            </a:br>
            <a:r>
              <a:rPr lang="en-GB" dirty="0">
                <a:solidFill>
                  <a:schemeClr val="tx2">
                    <a:alpha val="80000"/>
                  </a:schemeClr>
                </a:solidFill>
              </a:rPr>
              <a:t>INFN-A Nov 18 2021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6B9421A-4EB6-FF47-900D-98684AC708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3142" y="3602038"/>
            <a:ext cx="5414255" cy="1560594"/>
          </a:xfrm>
        </p:spPr>
        <p:txBody>
          <a:bodyPr>
            <a:normAutofit/>
          </a:bodyPr>
          <a:lstStyle/>
          <a:p>
            <a:pPr algn="l"/>
            <a:r>
              <a:rPr lang="en-GB" dirty="0">
                <a:solidFill>
                  <a:schemeClr val="tx2">
                    <a:alpha val="80000"/>
                  </a:schemeClr>
                </a:solidFill>
              </a:rPr>
              <a:t>C. </a:t>
            </a:r>
            <a:r>
              <a:rPr lang="en-GB" dirty="0" err="1">
                <a:solidFill>
                  <a:schemeClr val="tx2">
                    <a:alpha val="80000"/>
                  </a:schemeClr>
                </a:solidFill>
              </a:rPr>
              <a:t>Vaccarezza</a:t>
            </a:r>
            <a:endParaRPr lang="en-GB" dirty="0">
              <a:solidFill>
                <a:schemeClr val="tx2">
                  <a:alpha val="80000"/>
                </a:schemeClr>
              </a:solidFill>
            </a:endParaRPr>
          </a:p>
        </p:txBody>
      </p:sp>
      <p:pic>
        <p:nvPicPr>
          <p:cNvPr id="49" name="Picture 3" descr="Sfondo fumo astratto">
            <a:extLst>
              <a:ext uri="{FF2B5EF4-FFF2-40B4-BE49-F238E27FC236}">
                <a16:creationId xmlns:a16="http://schemas.microsoft.com/office/drawing/2014/main" id="{FFA566B5-C117-401E-87F3-14373D4AA5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874" r="23716"/>
          <a:stretch/>
        </p:blipFill>
        <p:spPr>
          <a:xfrm>
            <a:off x="6084873" y="-3440"/>
            <a:ext cx="6129950" cy="6861439"/>
          </a:xfrm>
          <a:custGeom>
            <a:avLst/>
            <a:gdLst/>
            <a:ahLst/>
            <a:cxnLst/>
            <a:rect l="l" t="t" r="r" b="b"/>
            <a:pathLst>
              <a:path w="6129950" h="6861439">
                <a:moveTo>
                  <a:pt x="1687527" y="0"/>
                </a:moveTo>
                <a:lnTo>
                  <a:pt x="6129950" y="0"/>
                </a:lnTo>
                <a:lnTo>
                  <a:pt x="6129950" y="6858000"/>
                </a:lnTo>
                <a:lnTo>
                  <a:pt x="5040333" y="6858000"/>
                </a:lnTo>
                <a:lnTo>
                  <a:pt x="5040333" y="6861439"/>
                </a:lnTo>
                <a:lnTo>
                  <a:pt x="272442" y="6861439"/>
                </a:lnTo>
                <a:lnTo>
                  <a:pt x="196402" y="6549696"/>
                </a:lnTo>
                <a:cubicBezTo>
                  <a:pt x="-517926" y="3427393"/>
                  <a:pt x="946083" y="3323532"/>
                  <a:pt x="946083" y="1"/>
                </a:cubicBezTo>
                <a:lnTo>
                  <a:pt x="1687527" y="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029499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BA67F8-A8EB-A243-B8CF-165A51FD1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INFN-A </a:t>
            </a:r>
            <a:r>
              <a:rPr lang="en-GB" sz="2800" dirty="0"/>
              <a:t>(</a:t>
            </a:r>
            <a:r>
              <a:rPr lang="en-GB" sz="2800" dirty="0">
                <a:hlinkClick r:id="rId2"/>
              </a:rPr>
              <a:t>https://acceleratori.infn.it/it/</a:t>
            </a:r>
            <a:r>
              <a:rPr lang="en-GB" sz="2800" dirty="0"/>
              <a:t>) </a:t>
            </a:r>
            <a:r>
              <a:rPr lang="en-GB" dirty="0"/>
              <a:t>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8F719F3-8423-6F41-A615-9A2C50985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/>
              <a:t>L'INFN Acceleratori è guidato da un comitato interessato a fungere da collegamento tra la comunità di esperti di acceleratori dell'INFN ei suoi vari istituti e laboratori. Il comitato degli acceleratori facilita anche la comunicazione con gli organi di vertice dell'Istituto tra cui il presidente, il consiglio di amministrazione, il consiglio di amministrazione.</a:t>
            </a:r>
          </a:p>
          <a:p>
            <a:r>
              <a:rPr lang="it-IT" dirty="0"/>
              <a:t>Il gruppo è composto da vari specialisti con una vasta esperienza negli acceleratori e nelle tecnologie relative agli acceleratori e promuove la formazione di reti tematicamente correlate tra altri esperti di acceleratori su argomenti di notevole interesse. Il gruppo consente una migliore identificazione dei moderatori ai moderatori e svolge una funzione di coordinamento tra loro.</a:t>
            </a:r>
          </a:p>
          <a:p>
            <a:r>
              <a:rPr lang="it-IT" dirty="0"/>
              <a:t>I gruppi di acceleratori hanno lo scopo di stimolare l'armonizzazione delle competenze e delle attrezzature strumentali dell'Istituto in questo settore e di incoraggiare la partecipazione a bandi a livello regionale, nazionale e internazionale, nonché a svolgere un ruolo consultivo, nel campo degli acceleratori di particelle anche sul linee strategiche dell'INFN nel settore.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6460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BA67F8-A8EB-A243-B8CF-165A51FD1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10722932" cy="1325563"/>
          </a:xfrm>
        </p:spPr>
        <p:txBody>
          <a:bodyPr/>
          <a:lstStyle/>
          <a:p>
            <a:r>
              <a:rPr lang="en-GB" dirty="0"/>
              <a:t>INFN-A </a:t>
            </a:r>
            <a:r>
              <a:rPr lang="en-GB" sz="2800" dirty="0"/>
              <a:t>(</a:t>
            </a:r>
            <a:r>
              <a:rPr lang="en-GB" sz="2800" dirty="0">
                <a:hlinkClick r:id="rId2"/>
              </a:rPr>
              <a:t>https://acceleratori.infn.it/it/</a:t>
            </a:r>
            <a:r>
              <a:rPr lang="en-GB" sz="2800" dirty="0"/>
              <a:t>) </a:t>
            </a:r>
            <a:r>
              <a:rPr lang="en-GB" dirty="0"/>
              <a:t>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8F719F3-8423-6F41-A615-9A2C50985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327" y="1065603"/>
            <a:ext cx="10722932" cy="5252069"/>
          </a:xfrm>
        </p:spPr>
        <p:txBody>
          <a:bodyPr numCol="2">
            <a:normAutofit/>
          </a:bodyPr>
          <a:lstStyle/>
          <a:p>
            <a:r>
              <a:rPr lang="en-GB" dirty="0" err="1"/>
              <a:t>Coordinatore</a:t>
            </a:r>
            <a:r>
              <a:rPr lang="en-GB" dirty="0"/>
              <a:t>: Lucio Rossi (prof. </a:t>
            </a:r>
            <a:r>
              <a:rPr lang="en-GB" dirty="0" err="1"/>
              <a:t>Unversità</a:t>
            </a:r>
            <a:r>
              <a:rPr lang="en-GB" dirty="0"/>
              <a:t> di Milano)</a:t>
            </a:r>
          </a:p>
          <a:p>
            <a:r>
              <a:rPr lang="en-GB" dirty="0" err="1"/>
              <a:t>Componenti</a:t>
            </a:r>
            <a:r>
              <a:rPr lang="en-GB" dirty="0"/>
              <a:t>: </a:t>
            </a:r>
          </a:p>
          <a:p>
            <a:pPr marL="711200" lvl="1" indent="-212725"/>
            <a:r>
              <a:rPr lang="en-GB" dirty="0"/>
              <a:t>G. </a:t>
            </a:r>
            <a:r>
              <a:rPr lang="en-GB" dirty="0" err="1"/>
              <a:t>Bisoffi</a:t>
            </a:r>
            <a:r>
              <a:rPr lang="en-GB" dirty="0"/>
              <a:t> (LNL)</a:t>
            </a:r>
          </a:p>
          <a:p>
            <a:pPr marL="711200" lvl="1" indent="-212725"/>
            <a:r>
              <a:rPr lang="en-GB" dirty="0"/>
              <a:t>P. </a:t>
            </a:r>
            <a:r>
              <a:rPr lang="en-GB" dirty="0" err="1"/>
              <a:t>Fabbricatore</a:t>
            </a:r>
            <a:r>
              <a:rPr lang="en-GB" dirty="0"/>
              <a:t> (Ge)</a:t>
            </a:r>
          </a:p>
          <a:p>
            <a:pPr marL="711200" lvl="1" indent="-212725"/>
            <a:r>
              <a:rPr lang="en-GB" dirty="0"/>
              <a:t>A. Gallo (LNF)</a:t>
            </a:r>
          </a:p>
          <a:p>
            <a:pPr marL="711200" lvl="1" indent="-212725"/>
            <a:r>
              <a:rPr lang="en-GB" dirty="0"/>
              <a:t>D. </a:t>
            </a:r>
            <a:r>
              <a:rPr lang="en-GB" dirty="0" err="1"/>
              <a:t>Giove</a:t>
            </a:r>
            <a:r>
              <a:rPr lang="en-GB" dirty="0"/>
              <a:t> (Mi-Lasa)</a:t>
            </a:r>
          </a:p>
          <a:p>
            <a:pPr marL="711200" lvl="1" indent="-212725"/>
            <a:r>
              <a:rPr lang="en-GB" dirty="0"/>
              <a:t>S. </a:t>
            </a:r>
            <a:r>
              <a:rPr lang="en-GB" dirty="0" err="1"/>
              <a:t>Guiducci</a:t>
            </a:r>
            <a:r>
              <a:rPr lang="en-GB" dirty="0"/>
              <a:t> (LNF)</a:t>
            </a:r>
          </a:p>
          <a:p>
            <a:pPr marL="711200" lvl="1" indent="-212725"/>
            <a:r>
              <a:rPr lang="en-GB" dirty="0"/>
              <a:t>G. Keppel (Padova)</a:t>
            </a:r>
          </a:p>
          <a:p>
            <a:pPr marL="711200" lvl="1" indent="-212725"/>
            <a:r>
              <a:rPr lang="en-GB" dirty="0"/>
              <a:t>G. </a:t>
            </a:r>
            <a:r>
              <a:rPr lang="en-GB" dirty="0" err="1"/>
              <a:t>Torrisi</a:t>
            </a:r>
            <a:r>
              <a:rPr lang="en-GB" dirty="0"/>
              <a:t> (LNS)</a:t>
            </a:r>
          </a:p>
          <a:p>
            <a:pPr marL="711200" lvl="1" indent="-212725"/>
            <a:endParaRPr lang="en-GB" dirty="0"/>
          </a:p>
          <a:p>
            <a:pPr marL="711200" lvl="1" indent="-212725"/>
            <a:endParaRPr lang="en-GB" dirty="0"/>
          </a:p>
          <a:p>
            <a:pPr marL="498475" lvl="1" indent="0">
              <a:buNone/>
            </a:pPr>
            <a:r>
              <a:rPr lang="it-IT" dirty="0"/>
              <a:t>Componenti della Divisione Fondi Esterni della Direzione Servizi alla Ricerca della Amministrazione Centrale:</a:t>
            </a:r>
          </a:p>
          <a:p>
            <a:pPr marL="1423988" lvl="1" indent="-344488"/>
            <a:r>
              <a:rPr lang="it-IT" dirty="0"/>
              <a:t>A. D’Orazio (Bo)</a:t>
            </a:r>
          </a:p>
          <a:p>
            <a:pPr marL="1423988" lvl="1" indent="-344488"/>
            <a:r>
              <a:rPr lang="it-IT" dirty="0" err="1"/>
              <a:t>F</a:t>
            </a:r>
            <a:r>
              <a:rPr lang="it-IT" dirty="0"/>
              <a:t>. Masciulli (AC)</a:t>
            </a:r>
          </a:p>
          <a:p>
            <a:pPr marL="1423988" lvl="1" indent="-344488"/>
            <a:r>
              <a:rPr lang="it-IT" dirty="0" err="1"/>
              <a:t>Tiina</a:t>
            </a:r>
            <a:r>
              <a:rPr lang="it-IT" dirty="0"/>
              <a:t> </a:t>
            </a:r>
            <a:r>
              <a:rPr lang="it-IT" dirty="0" err="1"/>
              <a:t>Benson</a:t>
            </a:r>
            <a:r>
              <a:rPr lang="it-IT" dirty="0"/>
              <a:t> (Mi-Lasa)</a:t>
            </a:r>
            <a:endParaRPr lang="en-GB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C054CA8-6EC8-714C-A142-0ADA89BDDCA6}"/>
              </a:ext>
            </a:extLst>
          </p:cNvPr>
          <p:cNvSpPr txBox="1"/>
          <p:nvPr/>
        </p:nvSpPr>
        <p:spPr>
          <a:xfrm>
            <a:off x="1151906" y="6127668"/>
            <a:ext cx="8847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Meeting every two weeks on Friday at 11:00</a:t>
            </a:r>
          </a:p>
        </p:txBody>
      </p:sp>
    </p:spTree>
    <p:extLst>
      <p:ext uri="{BB962C8B-B14F-4D97-AF65-F5344CB8AC3E}">
        <p14:creationId xmlns:p14="http://schemas.microsoft.com/office/powerpoint/2010/main" val="2000479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663CE5F-BF22-3042-A1F7-127525EF5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Note </a:t>
            </a:r>
            <a:r>
              <a:rPr lang="en-GB"/>
              <a:t>dalla </a:t>
            </a:r>
            <a:r>
              <a:rPr lang="en-GB" dirty="0" err="1"/>
              <a:t>riunione</a:t>
            </a:r>
            <a:r>
              <a:rPr lang="en-GB" dirty="0"/>
              <a:t>:</a:t>
            </a:r>
            <a:br>
              <a:rPr lang="en-GB" dirty="0"/>
            </a:b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DCC54D-7BBE-034E-B918-407DB711E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Dopo la </a:t>
            </a:r>
            <a:r>
              <a:rPr lang="en-GB" dirty="0" err="1"/>
              <a:t>presentazione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 INFN-4LS </a:t>
            </a:r>
            <a:r>
              <a:rPr lang="en-GB" dirty="0" err="1"/>
              <a:t>soa</a:t>
            </a:r>
            <a:r>
              <a:rPr lang="en-GB" dirty="0"/>
              <a:t> da </a:t>
            </a:r>
            <a:r>
              <a:rPr lang="en-GB" dirty="0" err="1"/>
              <a:t>parte</a:t>
            </a:r>
            <a:r>
              <a:rPr lang="en-GB" dirty="0"/>
              <a:t> di  G. </a:t>
            </a:r>
            <a:r>
              <a:rPr lang="en-GB" dirty="0" err="1"/>
              <a:t>Cuttone</a:t>
            </a:r>
            <a:r>
              <a:rPr lang="en-GB" dirty="0"/>
              <a:t>(chair) il main topic </a:t>
            </a:r>
            <a:r>
              <a:rPr lang="en-GB" dirty="0" err="1"/>
              <a:t>è</a:t>
            </a:r>
            <a:r>
              <a:rPr lang="en-GB" dirty="0"/>
              <a:t> </a:t>
            </a:r>
            <a:r>
              <a:rPr lang="en-GB" dirty="0" err="1"/>
              <a:t>stato</a:t>
            </a:r>
            <a:r>
              <a:rPr lang="en-GB" dirty="0"/>
              <a:t> </a:t>
            </a:r>
            <a:r>
              <a:rPr lang="en-GB" dirty="0" err="1"/>
              <a:t>l’organizzazionedel</a:t>
            </a:r>
            <a:endParaRPr lang="en-GB" dirty="0"/>
          </a:p>
          <a:p>
            <a:pPr>
              <a:buClrTx/>
            </a:pPr>
            <a:r>
              <a:rPr lang="en-GB" dirty="0"/>
              <a:t>Accelerator Workshop </a:t>
            </a:r>
            <a:r>
              <a:rPr lang="en-GB" dirty="0" err="1"/>
              <a:t>organizzato</a:t>
            </a:r>
            <a:r>
              <a:rPr lang="en-GB" dirty="0"/>
              <a:t> da INFN - CSN5</a:t>
            </a:r>
          </a:p>
          <a:p>
            <a:pPr marL="889000" lvl="1" indent="-212725"/>
            <a:r>
              <a:rPr lang="en-GB" dirty="0"/>
              <a:t>Chairs: L. Rossi, A. </a:t>
            </a:r>
            <a:r>
              <a:rPr lang="en-GB" dirty="0" err="1"/>
              <a:t>Quaranta</a:t>
            </a:r>
            <a:endParaRPr lang="en-GB" dirty="0"/>
          </a:p>
          <a:p>
            <a:pPr marL="889000" lvl="1" indent="-212725"/>
            <a:r>
              <a:rPr lang="en-GB" dirty="0"/>
              <a:t>OC: G. </a:t>
            </a:r>
            <a:r>
              <a:rPr lang="en-GB" dirty="0" err="1"/>
              <a:t>Bisoffi</a:t>
            </a:r>
            <a:r>
              <a:rPr lang="en-GB" dirty="0"/>
              <a:t>, D. </a:t>
            </a:r>
            <a:r>
              <a:rPr lang="en-GB" dirty="0" err="1"/>
              <a:t>Giove</a:t>
            </a:r>
            <a:r>
              <a:rPr lang="en-GB" dirty="0"/>
              <a:t>, G. </a:t>
            </a:r>
            <a:r>
              <a:rPr lang="en-GB" dirty="0" err="1"/>
              <a:t>Torrisi</a:t>
            </a:r>
            <a:r>
              <a:rPr lang="en-GB" dirty="0"/>
              <a:t>, C. </a:t>
            </a:r>
            <a:r>
              <a:rPr lang="en-GB" dirty="0" err="1"/>
              <a:t>Vaccarezza</a:t>
            </a:r>
            <a:endParaRPr lang="en-GB" dirty="0"/>
          </a:p>
          <a:p>
            <a:pPr>
              <a:buClrTx/>
            </a:pPr>
            <a:r>
              <a:rPr lang="en-GB" dirty="0"/>
              <a:t>il workshop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articolerà</a:t>
            </a:r>
            <a:r>
              <a:rPr lang="en-GB" dirty="0"/>
              <a:t> in due </a:t>
            </a:r>
            <a:r>
              <a:rPr lang="en-GB" dirty="0" err="1"/>
              <a:t>giorni</a:t>
            </a:r>
            <a:r>
              <a:rPr lang="en-GB" dirty="0"/>
              <a:t>:</a:t>
            </a:r>
          </a:p>
          <a:p>
            <a:pPr marL="955675" lvl="1" indent="-457200">
              <a:buFont typeface="+mj-lt"/>
              <a:buAutoNum type="arabicPeriod"/>
            </a:pPr>
            <a:r>
              <a:rPr lang="en-GB" dirty="0" err="1"/>
              <a:t>Progetti</a:t>
            </a:r>
            <a:r>
              <a:rPr lang="en-GB" dirty="0"/>
              <a:t> </a:t>
            </a:r>
            <a:r>
              <a:rPr lang="en-GB" dirty="0" err="1"/>
              <a:t>Strategici</a:t>
            </a:r>
            <a:r>
              <a:rPr lang="en-GB" dirty="0"/>
              <a:t> e </a:t>
            </a:r>
            <a:r>
              <a:rPr lang="en-GB" dirty="0" err="1"/>
              <a:t>Speciali</a:t>
            </a:r>
            <a:r>
              <a:rPr lang="en-GB" dirty="0"/>
              <a:t> </a:t>
            </a:r>
            <a:r>
              <a:rPr lang="en-GB" dirty="0" err="1"/>
              <a:t>dell’INFN</a:t>
            </a:r>
            <a:endParaRPr lang="en-GB" dirty="0"/>
          </a:p>
          <a:p>
            <a:pPr marL="955675" lvl="1" indent="-457200">
              <a:buFont typeface="+mj-lt"/>
              <a:buAutoNum type="arabicPeriod"/>
            </a:pPr>
            <a:r>
              <a:rPr lang="en-GB" dirty="0" err="1"/>
              <a:t>Criteri</a:t>
            </a:r>
            <a:r>
              <a:rPr lang="en-GB" dirty="0"/>
              <a:t> di </a:t>
            </a:r>
            <a:r>
              <a:rPr lang="en-GB" dirty="0" err="1"/>
              <a:t>integrazione</a:t>
            </a:r>
            <a:r>
              <a:rPr lang="en-GB" dirty="0"/>
              <a:t> </a:t>
            </a:r>
            <a:r>
              <a:rPr lang="en-GB" dirty="0" err="1"/>
              <a:t>fra</a:t>
            </a:r>
            <a:r>
              <a:rPr lang="en-GB" dirty="0"/>
              <a:t> CSN5 &amp; INFN-A (</a:t>
            </a:r>
            <a:r>
              <a:rPr lang="en-GB" dirty="0" err="1"/>
              <a:t>esempi-dibattito</a:t>
            </a:r>
            <a:r>
              <a:rPr lang="en-GB" dirty="0"/>
              <a:t>)</a:t>
            </a:r>
          </a:p>
          <a:p>
            <a:r>
              <a:rPr lang="en-GB" dirty="0" err="1"/>
              <a:t>Sito</a:t>
            </a:r>
            <a:r>
              <a:rPr lang="en-GB" dirty="0"/>
              <a:t>: Milano</a:t>
            </a:r>
          </a:p>
          <a:p>
            <a:r>
              <a:rPr lang="en-GB" dirty="0"/>
              <a:t>Data </a:t>
            </a:r>
            <a:r>
              <a:rPr lang="en-GB" dirty="0" err="1"/>
              <a:t>individuata</a:t>
            </a:r>
            <a:r>
              <a:rPr lang="en-GB" dirty="0"/>
              <a:t> come </a:t>
            </a:r>
            <a:r>
              <a:rPr lang="en-GB" dirty="0" err="1"/>
              <a:t>possibile</a:t>
            </a:r>
            <a:r>
              <a:rPr lang="en-GB" dirty="0"/>
              <a:t> Apr 7-8,  2021</a:t>
            </a:r>
          </a:p>
          <a:p>
            <a:endParaRPr lang="en-GB" dirty="0"/>
          </a:p>
          <a:p>
            <a:pPr marL="0" lvl="1" indent="0">
              <a:buClrTx/>
              <a:buNone/>
            </a:pPr>
            <a:endParaRPr lang="en-GB" dirty="0"/>
          </a:p>
          <a:p>
            <a:pPr marL="457200" lvl="1" indent="-457200">
              <a:buClr>
                <a:srgbClr val="002060"/>
              </a:buClr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3204575"/>
      </p:ext>
    </p:extLst>
  </p:cSld>
  <p:clrMapOvr>
    <a:masterClrMapping/>
  </p:clrMapOvr>
</p:sld>
</file>

<file path=ppt/theme/theme1.xml><?xml version="1.0" encoding="utf-8"?>
<a:theme xmlns:a="http://schemas.openxmlformats.org/drawingml/2006/main" name="SineVTI">
  <a:themeElements>
    <a:clrScheme name="Personalizzati 2">
      <a:dk1>
        <a:srgbClr val="009192"/>
      </a:dk1>
      <a:lt1>
        <a:srgbClr val="FFFFFF"/>
      </a:lt1>
      <a:dk2>
        <a:srgbClr val="008F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Custom 49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neVTI" id="{8435B2A2-1BD5-4C05-93E5-3C5388B709E3}" vid="{0D704B13-63FE-4848-A298-6B7359B9565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4001</TotalTime>
  <Words>392</Words>
  <Application>Microsoft Macintosh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Avenir Next LT Pro</vt:lpstr>
      <vt:lpstr>Posterama</vt:lpstr>
      <vt:lpstr>SineVTI</vt:lpstr>
      <vt:lpstr>Report from INFN-A Nov 18 2021</vt:lpstr>
      <vt:lpstr>INFN-A (https://acceleratori.infn.it/it/) 1</vt:lpstr>
      <vt:lpstr>INFN-A (https://acceleratori.infn.it/it/) 2</vt:lpstr>
      <vt:lpstr>Note dalla riunione: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INFN-A report</dc:title>
  <dc:creator>Cristina Vaccarezza</dc:creator>
  <cp:lastModifiedBy>Cristina Vaccarezza</cp:lastModifiedBy>
  <cp:revision>7</cp:revision>
  <dcterms:created xsi:type="dcterms:W3CDTF">2021-11-26T14:46:38Z</dcterms:created>
  <dcterms:modified xsi:type="dcterms:W3CDTF">2021-12-01T16:17:58Z</dcterms:modified>
</cp:coreProperties>
</file>