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12/1/21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9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12/1/21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8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12/1/21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82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12/1/21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39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12/1/21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2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12/1/21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55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12/1/21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2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12/1/21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9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12/1/21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1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12/1/21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4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12/1/21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6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lumMod val="20000"/>
                  <a:lumOff val="80000"/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12/1/21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3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Tx/>
        <a:buSzPct val="75000"/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533400" indent="-214313" algn="l" defTabSz="914400" rtl="0" eaLnBrk="1" latinLnBrk="0" hangingPunct="1">
        <a:lnSpc>
          <a:spcPct val="110000"/>
        </a:lnSpc>
        <a:spcBef>
          <a:spcPts val="500"/>
        </a:spcBef>
        <a:buClrTx/>
        <a:buSzPct val="75000"/>
        <a:buFont typeface="Arial" panose="020B0604020202020204" pitchFamily="34" charset="0"/>
        <a:buChar char="•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89000" indent="-212725" algn="l" defTabSz="914400" rtl="0" eaLnBrk="1" latinLnBrk="0" hangingPunct="1">
        <a:lnSpc>
          <a:spcPct val="110000"/>
        </a:lnSpc>
        <a:spcBef>
          <a:spcPts val="500"/>
        </a:spcBef>
        <a:buClrTx/>
        <a:buSzPct val="75000"/>
        <a:buFont typeface="Arial" panose="020B0604020202020204" pitchFamily="34" charset="0"/>
        <a:buChar char="•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114425" indent="-212725" algn="l" defTabSz="914400" rtl="0" eaLnBrk="1" latinLnBrk="0" hangingPunct="1">
        <a:lnSpc>
          <a:spcPct val="110000"/>
        </a:lnSpc>
        <a:spcBef>
          <a:spcPts val="500"/>
        </a:spcBef>
        <a:buClrTx/>
        <a:buSzPct val="75000"/>
        <a:buFont typeface="Arial" panose="020B0604020202020204" pitchFamily="34" charset="0"/>
        <a:buChar char="•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471613" indent="-214313" algn="l" defTabSz="914400" rtl="0" eaLnBrk="1" latinLnBrk="0" hangingPunct="1">
        <a:lnSpc>
          <a:spcPct val="110000"/>
        </a:lnSpc>
        <a:spcBef>
          <a:spcPts val="500"/>
        </a:spcBef>
        <a:buClrTx/>
        <a:buSzPct val="75000"/>
        <a:buFont typeface="Arial" panose="020B0604020202020204" pitchFamily="34" charset="0"/>
        <a:buChar char="•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cceleratori.infn.it/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cceleratori.infn.it/i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8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id="{F8DD0EAF-BF73-48D8-A426-3085C4B88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7" name="Right Triangle 12">
            <a:extLst>
              <a:ext uri="{FF2B5EF4-FFF2-40B4-BE49-F238E27FC236}">
                <a16:creationId xmlns:a16="http://schemas.microsoft.com/office/drawing/2014/main" id="{7BCC6446-8462-4A63-9B6F-8F57EC40F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65271" y="2673521"/>
            <a:ext cx="568289" cy="568289"/>
          </a:xfrm>
          <a:prstGeom prst="rt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14">
            <a:extLst>
              <a:ext uri="{FF2B5EF4-FFF2-40B4-BE49-F238E27FC236}">
                <a16:creationId xmlns:a16="http://schemas.microsoft.com/office/drawing/2014/main" id="{8118ECEF-CA6A-4CB6-BCA5-59B2DB40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DC2A251-C28C-4A72-BAFF-511640FB2E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DDB2429-3E01-4CD5-998D-8F5716A09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E26953B-4BE7-4AD0-B471-088DBB23D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D9ED6D-9817-4272-9FEF-E674FBCCC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718C0DE-4596-4A70-AA4F-E678AC7FB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8B48095-74C2-4053-872D-D3F70910C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24D0B6-A4CB-4D98-A1DC-2770B95F9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B39DE9C-23C1-4ABA-BD0D-B76BDC963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9DDAAE0-966C-4350-8819-857CF524F3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EE6C021-FBD3-42F3-9A9C-69C4E7198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02961B9-65E1-4B12-AD98-9845BC3F4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22ABFE0-D700-4FD9-9CC8-D138B29AB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6FFF1A3-B8BF-470C-9436-D5B781853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98B6551-FF5D-49F5-8D3E-757AEC357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0F3BFE5-573C-42C0-94D5-E5513CCC5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57931AB-4B07-4E0E-B3E4-84E2452E0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C4789DB-7083-4597-9FC7-6336EA0BE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E0B4F1D-D11A-4023-BE6B-6679ABB2B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8633D7A-F6FC-418F-AD87-0EE148C1A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0FC8FCC-6F69-4802-995C-903AE4416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86ABFCE7-4796-4186-8EDC-DB6CE87BC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1935BF2-A804-46BA-940A-DDAD7888F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D012DA9-8D67-483A-8071-2903F2E3B2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09163DC-956E-44BE-B55A-E6C2C851D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6CDE9FD-1880-483F-A039-BEB3AB0D3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8DDB23B-71E7-42A3-B055-5740EE14C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7245B63-D771-461D-A625-4B49966D24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F1DF9FF-1F61-4B4F-8993-6897DE09C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092F139-6734-46F3-B176-11741F1F7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A6316BC-F380-924F-8003-E341F536E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06" y="67614"/>
            <a:ext cx="7026439" cy="2784496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2">
                    <a:alpha val="80000"/>
                  </a:schemeClr>
                </a:solidFill>
              </a:rPr>
              <a:t>Report from</a:t>
            </a:r>
            <a:br>
              <a:rPr lang="en-GB" dirty="0">
                <a:solidFill>
                  <a:schemeClr val="tx2">
                    <a:alpha val="80000"/>
                  </a:schemeClr>
                </a:solidFill>
              </a:rPr>
            </a:br>
            <a:r>
              <a:rPr lang="en-GB" dirty="0">
                <a:solidFill>
                  <a:schemeClr val="tx2">
                    <a:alpha val="80000"/>
                  </a:schemeClr>
                </a:solidFill>
              </a:rPr>
              <a:t>INFN-A Nov 18 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6B9421A-4EB6-FF47-900D-98684AC70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142" y="3602038"/>
            <a:ext cx="5414255" cy="156059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tx2">
                    <a:alpha val="80000"/>
                  </a:schemeClr>
                </a:solidFill>
              </a:rPr>
              <a:t>C. </a:t>
            </a:r>
            <a:r>
              <a:rPr lang="en-GB" dirty="0" err="1">
                <a:solidFill>
                  <a:schemeClr val="tx2">
                    <a:alpha val="80000"/>
                  </a:schemeClr>
                </a:solidFill>
              </a:rPr>
              <a:t>Vaccarezza</a:t>
            </a:r>
            <a:endParaRPr lang="en-GB" dirty="0">
              <a:solidFill>
                <a:schemeClr val="tx2">
                  <a:alpha val="80000"/>
                </a:schemeClr>
              </a:solidFill>
            </a:endParaRPr>
          </a:p>
        </p:txBody>
      </p:sp>
      <p:pic>
        <p:nvPicPr>
          <p:cNvPr id="49" name="Picture 3" descr="Sfondo fumo astratto">
            <a:extLst>
              <a:ext uri="{FF2B5EF4-FFF2-40B4-BE49-F238E27FC236}">
                <a16:creationId xmlns:a16="http://schemas.microsoft.com/office/drawing/2014/main" id="{FFA566B5-C117-401E-87F3-14373D4AA5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74" r="23716"/>
          <a:stretch/>
        </p:blipFill>
        <p:spPr>
          <a:xfrm>
            <a:off x="6084873" y="-3440"/>
            <a:ext cx="6129950" cy="6861439"/>
          </a:xfrm>
          <a:custGeom>
            <a:avLst/>
            <a:gdLst/>
            <a:ahLst/>
            <a:cxnLst/>
            <a:rect l="l" t="t" r="r" b="b"/>
            <a:pathLst>
              <a:path w="6129950" h="6861439">
                <a:moveTo>
                  <a:pt x="1687527" y="0"/>
                </a:moveTo>
                <a:lnTo>
                  <a:pt x="6129950" y="0"/>
                </a:lnTo>
                <a:lnTo>
                  <a:pt x="6129950" y="6858000"/>
                </a:lnTo>
                <a:lnTo>
                  <a:pt x="5040333" y="6858000"/>
                </a:lnTo>
                <a:lnTo>
                  <a:pt x="5040333" y="6861439"/>
                </a:lnTo>
                <a:lnTo>
                  <a:pt x="272442" y="6861439"/>
                </a:lnTo>
                <a:lnTo>
                  <a:pt x="196402" y="6549696"/>
                </a:lnTo>
                <a:cubicBezTo>
                  <a:pt x="-517926" y="3427393"/>
                  <a:pt x="946083" y="3323532"/>
                  <a:pt x="946083" y="1"/>
                </a:cubicBezTo>
                <a:lnTo>
                  <a:pt x="1687527" y="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29499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BA67F8-A8EB-A243-B8CF-165A51FD1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INFN-A </a:t>
            </a:r>
            <a:r>
              <a:rPr lang="en-GB" sz="2800" dirty="0"/>
              <a:t>(</a:t>
            </a:r>
            <a:r>
              <a:rPr lang="en-GB" sz="2800" dirty="0">
                <a:hlinkClick r:id="rId2"/>
              </a:rPr>
              <a:t>https://acceleratori.infn.it/it/</a:t>
            </a:r>
            <a:r>
              <a:rPr lang="en-GB" sz="2800" dirty="0"/>
              <a:t>) </a:t>
            </a:r>
            <a:r>
              <a:rPr lang="en-GB" dirty="0"/>
              <a:t>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F719F3-8423-6F41-A615-9A2C50985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L'INFN Acceleratori è guidato da un comitato interessato a fungere da collegamento tra la comunità di esperti di acceleratori dell'INFN ei suoi vari istituti e laboratori. Il comitato degli acceleratori facilita anche la comunicazione con gli organi di vertice dell'Istituto tra cui il presidente, il consiglio di amministrazione, il consiglio di amministrazione.</a:t>
            </a:r>
          </a:p>
          <a:p>
            <a:r>
              <a:rPr lang="it-IT" dirty="0"/>
              <a:t>Il gruppo è composto da vari specialisti con una vasta esperienza negli acceleratori e nelle tecnologie relative agli acceleratori e promuove la formazione di reti tematicamente correlate tra altri esperti di acceleratori su argomenti di notevole interesse. Il gruppo consente una migliore identificazione dei moderatori ai moderatori e svolge una funzione di coordinamento tra loro.</a:t>
            </a:r>
          </a:p>
          <a:p>
            <a:r>
              <a:rPr lang="it-IT" dirty="0"/>
              <a:t>I gruppi di acceleratori hanno lo scopo di stimolare l'armonizzazione delle competenze e delle attrezzature strumentali dell'Istituto in questo settore e di incoraggiare la partecipazione a bandi a livello regionale, nazionale e internazionale, nonché a svolgere un ruolo consultivo, nel campo degli acceleratori di particelle anche sul linee strategiche dell'INFN nel settore.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460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BA67F8-A8EB-A243-B8CF-165A51FD1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10722932" cy="1325563"/>
          </a:xfrm>
        </p:spPr>
        <p:txBody>
          <a:bodyPr/>
          <a:lstStyle/>
          <a:p>
            <a:r>
              <a:rPr lang="en-GB" dirty="0"/>
              <a:t>INFN-A </a:t>
            </a:r>
            <a:r>
              <a:rPr lang="en-GB" sz="2800" dirty="0"/>
              <a:t>(</a:t>
            </a:r>
            <a:r>
              <a:rPr lang="en-GB" sz="2800" dirty="0">
                <a:hlinkClick r:id="rId2"/>
              </a:rPr>
              <a:t>https://acceleratori.infn.it/it/</a:t>
            </a:r>
            <a:r>
              <a:rPr lang="en-GB" sz="2800" dirty="0"/>
              <a:t>) </a:t>
            </a:r>
            <a:r>
              <a:rPr lang="en-GB" dirty="0"/>
              <a:t>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F719F3-8423-6F41-A615-9A2C50985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1065603"/>
            <a:ext cx="10722932" cy="5252069"/>
          </a:xfrm>
        </p:spPr>
        <p:txBody>
          <a:bodyPr numCol="2">
            <a:normAutofit/>
          </a:bodyPr>
          <a:lstStyle/>
          <a:p>
            <a:r>
              <a:rPr lang="en-GB" dirty="0" err="1"/>
              <a:t>Coordinatore</a:t>
            </a:r>
            <a:r>
              <a:rPr lang="en-GB" dirty="0"/>
              <a:t>: Lucio Rossi (prof. </a:t>
            </a:r>
            <a:r>
              <a:rPr lang="en-GB" dirty="0" err="1"/>
              <a:t>Unversità</a:t>
            </a:r>
            <a:r>
              <a:rPr lang="en-GB" dirty="0"/>
              <a:t> di Milano)</a:t>
            </a:r>
          </a:p>
          <a:p>
            <a:r>
              <a:rPr lang="en-GB" dirty="0" err="1"/>
              <a:t>Componenti</a:t>
            </a:r>
            <a:r>
              <a:rPr lang="en-GB" dirty="0"/>
              <a:t>: </a:t>
            </a:r>
          </a:p>
          <a:p>
            <a:pPr marL="711200" lvl="1" indent="-212725"/>
            <a:r>
              <a:rPr lang="en-GB" dirty="0"/>
              <a:t>G. </a:t>
            </a:r>
            <a:r>
              <a:rPr lang="en-GB" dirty="0" err="1"/>
              <a:t>Bisoffi</a:t>
            </a:r>
            <a:r>
              <a:rPr lang="en-GB" dirty="0"/>
              <a:t> (LNL)</a:t>
            </a:r>
          </a:p>
          <a:p>
            <a:pPr marL="711200" lvl="1" indent="-212725"/>
            <a:r>
              <a:rPr lang="en-GB" dirty="0"/>
              <a:t>P. </a:t>
            </a:r>
            <a:r>
              <a:rPr lang="en-GB" dirty="0" err="1"/>
              <a:t>Fabbricatore</a:t>
            </a:r>
            <a:r>
              <a:rPr lang="en-GB" dirty="0"/>
              <a:t> (Ge)</a:t>
            </a:r>
          </a:p>
          <a:p>
            <a:pPr marL="711200" lvl="1" indent="-212725"/>
            <a:r>
              <a:rPr lang="en-GB" dirty="0"/>
              <a:t>A. Gallo (LNF)</a:t>
            </a:r>
          </a:p>
          <a:p>
            <a:pPr marL="711200" lvl="1" indent="-212725"/>
            <a:r>
              <a:rPr lang="en-GB" dirty="0"/>
              <a:t>D. </a:t>
            </a:r>
            <a:r>
              <a:rPr lang="en-GB" dirty="0" err="1"/>
              <a:t>Giove</a:t>
            </a:r>
            <a:r>
              <a:rPr lang="en-GB" dirty="0"/>
              <a:t> (Mi-Lasa)</a:t>
            </a:r>
          </a:p>
          <a:p>
            <a:pPr marL="711200" lvl="1" indent="-212725"/>
            <a:r>
              <a:rPr lang="en-GB" dirty="0"/>
              <a:t>S. </a:t>
            </a:r>
            <a:r>
              <a:rPr lang="en-GB" dirty="0" err="1"/>
              <a:t>Guiducci</a:t>
            </a:r>
            <a:r>
              <a:rPr lang="en-GB" dirty="0"/>
              <a:t> (LNF)</a:t>
            </a:r>
          </a:p>
          <a:p>
            <a:pPr marL="711200" lvl="1" indent="-212725"/>
            <a:r>
              <a:rPr lang="en-GB" dirty="0"/>
              <a:t>G. Keppel (Padova)</a:t>
            </a:r>
          </a:p>
          <a:p>
            <a:pPr marL="711200" lvl="1" indent="-212725"/>
            <a:r>
              <a:rPr lang="en-GB" dirty="0"/>
              <a:t>G. </a:t>
            </a:r>
            <a:r>
              <a:rPr lang="en-GB" dirty="0" err="1"/>
              <a:t>Torrisi</a:t>
            </a:r>
            <a:r>
              <a:rPr lang="en-GB" dirty="0"/>
              <a:t> (LNS)</a:t>
            </a:r>
          </a:p>
          <a:p>
            <a:pPr marL="711200" lvl="1" indent="-212725"/>
            <a:endParaRPr lang="en-GB" dirty="0"/>
          </a:p>
          <a:p>
            <a:pPr marL="711200" lvl="1" indent="-212725"/>
            <a:endParaRPr lang="en-GB" dirty="0"/>
          </a:p>
          <a:p>
            <a:pPr marL="498475" lvl="1" indent="0">
              <a:buNone/>
            </a:pPr>
            <a:r>
              <a:rPr lang="it-IT" dirty="0"/>
              <a:t>Componenti della Divisione Fondi Esterni della Direzione Servizi alla Ricerca della Amministrazione Centrale:</a:t>
            </a:r>
          </a:p>
          <a:p>
            <a:pPr marL="1423988" lvl="1" indent="-344488"/>
            <a:r>
              <a:rPr lang="it-IT" dirty="0"/>
              <a:t>A. D’Orazio (Bo)</a:t>
            </a:r>
          </a:p>
          <a:p>
            <a:pPr marL="1423988" lvl="1" indent="-344488"/>
            <a:r>
              <a:rPr lang="it-IT" dirty="0" err="1"/>
              <a:t>F</a:t>
            </a:r>
            <a:r>
              <a:rPr lang="it-IT" dirty="0"/>
              <a:t>. Masciulli (AC)</a:t>
            </a:r>
          </a:p>
          <a:p>
            <a:pPr marL="1423988" lvl="1" indent="-344488"/>
            <a:r>
              <a:rPr lang="it-IT" dirty="0" err="1"/>
              <a:t>Tiina</a:t>
            </a:r>
            <a:r>
              <a:rPr lang="it-IT" dirty="0"/>
              <a:t> </a:t>
            </a:r>
            <a:r>
              <a:rPr lang="it-IT" dirty="0" err="1"/>
              <a:t>Benson</a:t>
            </a:r>
            <a:r>
              <a:rPr lang="it-IT" dirty="0"/>
              <a:t> (Mi-Lasa)</a:t>
            </a:r>
            <a:endParaRPr lang="en-GB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054CA8-6EC8-714C-A142-0ADA89BDDCA6}"/>
              </a:ext>
            </a:extLst>
          </p:cNvPr>
          <p:cNvSpPr txBox="1"/>
          <p:nvPr/>
        </p:nvSpPr>
        <p:spPr>
          <a:xfrm>
            <a:off x="1151906" y="6127668"/>
            <a:ext cx="8847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Meeting every two weeks on Friday at 11:00</a:t>
            </a:r>
          </a:p>
        </p:txBody>
      </p:sp>
    </p:spTree>
    <p:extLst>
      <p:ext uri="{BB962C8B-B14F-4D97-AF65-F5344CB8AC3E}">
        <p14:creationId xmlns:p14="http://schemas.microsoft.com/office/powerpoint/2010/main" val="2000479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63CE5F-BF22-3042-A1F7-127525EF5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Note </a:t>
            </a:r>
            <a:r>
              <a:rPr lang="en-GB"/>
              <a:t>dalla </a:t>
            </a:r>
            <a:r>
              <a:rPr lang="en-GB" dirty="0" err="1"/>
              <a:t>riunione</a:t>
            </a:r>
            <a:r>
              <a:rPr lang="en-GB" dirty="0"/>
              <a:t>: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DCC54D-7BBE-034E-B918-407DB711E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Dopo la </a:t>
            </a:r>
            <a:r>
              <a:rPr lang="en-GB" dirty="0" err="1"/>
              <a:t>presentazione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 INFN-4LS </a:t>
            </a:r>
            <a:r>
              <a:rPr lang="en-GB" dirty="0" err="1"/>
              <a:t>soa</a:t>
            </a:r>
            <a:r>
              <a:rPr lang="en-GB" dirty="0"/>
              <a:t> da </a:t>
            </a:r>
            <a:r>
              <a:rPr lang="en-GB" dirty="0" err="1"/>
              <a:t>parte</a:t>
            </a:r>
            <a:r>
              <a:rPr lang="en-GB" dirty="0"/>
              <a:t> di  G. </a:t>
            </a:r>
            <a:r>
              <a:rPr lang="en-GB" dirty="0" err="1"/>
              <a:t>Cuttone</a:t>
            </a:r>
            <a:r>
              <a:rPr lang="en-GB" dirty="0"/>
              <a:t>(chair) il main topic </a:t>
            </a:r>
            <a:r>
              <a:rPr lang="en-GB" dirty="0" err="1"/>
              <a:t>è</a:t>
            </a:r>
            <a:r>
              <a:rPr lang="en-GB" dirty="0"/>
              <a:t> </a:t>
            </a:r>
            <a:r>
              <a:rPr lang="en-GB" dirty="0" err="1"/>
              <a:t>stato</a:t>
            </a:r>
            <a:r>
              <a:rPr lang="en-GB" dirty="0"/>
              <a:t> </a:t>
            </a:r>
            <a:r>
              <a:rPr lang="en-GB" dirty="0" err="1"/>
              <a:t>l’organizzazionedel</a:t>
            </a:r>
            <a:endParaRPr lang="en-GB" dirty="0"/>
          </a:p>
          <a:p>
            <a:pPr>
              <a:buClrTx/>
            </a:pPr>
            <a:r>
              <a:rPr lang="en-GB" dirty="0"/>
              <a:t>Accelerator Workshop </a:t>
            </a:r>
            <a:r>
              <a:rPr lang="en-GB" dirty="0" err="1"/>
              <a:t>organizzato</a:t>
            </a:r>
            <a:r>
              <a:rPr lang="en-GB" dirty="0"/>
              <a:t> da INFN - CSN5</a:t>
            </a:r>
          </a:p>
          <a:p>
            <a:pPr marL="889000" lvl="1" indent="-212725"/>
            <a:r>
              <a:rPr lang="en-GB" dirty="0"/>
              <a:t>Chairs: L. Rossi, A. </a:t>
            </a:r>
            <a:r>
              <a:rPr lang="en-GB" dirty="0" err="1"/>
              <a:t>Quaranta</a:t>
            </a:r>
            <a:endParaRPr lang="en-GB" dirty="0"/>
          </a:p>
          <a:p>
            <a:pPr marL="889000" lvl="1" indent="-212725"/>
            <a:r>
              <a:rPr lang="en-GB" dirty="0"/>
              <a:t>OC: G. </a:t>
            </a:r>
            <a:r>
              <a:rPr lang="en-GB" dirty="0" err="1"/>
              <a:t>Bisoffi</a:t>
            </a:r>
            <a:r>
              <a:rPr lang="en-GB" dirty="0"/>
              <a:t>, D. </a:t>
            </a:r>
            <a:r>
              <a:rPr lang="en-GB" dirty="0" err="1"/>
              <a:t>Giove</a:t>
            </a:r>
            <a:r>
              <a:rPr lang="en-GB" dirty="0"/>
              <a:t>, G. </a:t>
            </a:r>
            <a:r>
              <a:rPr lang="en-GB" dirty="0" err="1"/>
              <a:t>Torrisi</a:t>
            </a:r>
            <a:r>
              <a:rPr lang="en-GB" dirty="0"/>
              <a:t>, C. </a:t>
            </a:r>
            <a:r>
              <a:rPr lang="en-GB" dirty="0" err="1"/>
              <a:t>Vaccarezza</a:t>
            </a:r>
            <a:endParaRPr lang="en-GB" dirty="0"/>
          </a:p>
          <a:p>
            <a:pPr>
              <a:buClrTx/>
            </a:pPr>
            <a:r>
              <a:rPr lang="en-GB" dirty="0"/>
              <a:t>il workshop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articolerà</a:t>
            </a:r>
            <a:r>
              <a:rPr lang="en-GB" dirty="0"/>
              <a:t> in due </a:t>
            </a:r>
            <a:r>
              <a:rPr lang="en-GB" dirty="0" err="1"/>
              <a:t>giorni</a:t>
            </a:r>
            <a:r>
              <a:rPr lang="en-GB" dirty="0"/>
              <a:t>:</a:t>
            </a:r>
          </a:p>
          <a:p>
            <a:pPr marL="955675" lvl="1" indent="-457200">
              <a:buFont typeface="+mj-lt"/>
              <a:buAutoNum type="arabicPeriod"/>
            </a:pPr>
            <a:r>
              <a:rPr lang="en-GB" dirty="0" err="1"/>
              <a:t>Progetti</a:t>
            </a:r>
            <a:r>
              <a:rPr lang="en-GB" dirty="0"/>
              <a:t> </a:t>
            </a:r>
            <a:r>
              <a:rPr lang="en-GB" dirty="0" err="1"/>
              <a:t>Strategici</a:t>
            </a:r>
            <a:r>
              <a:rPr lang="en-GB" dirty="0"/>
              <a:t> e </a:t>
            </a:r>
            <a:r>
              <a:rPr lang="en-GB" dirty="0" err="1"/>
              <a:t>Speciali</a:t>
            </a:r>
            <a:r>
              <a:rPr lang="en-GB" dirty="0"/>
              <a:t> </a:t>
            </a:r>
            <a:r>
              <a:rPr lang="en-GB" dirty="0" err="1"/>
              <a:t>dell’INFN</a:t>
            </a:r>
            <a:endParaRPr lang="en-GB" dirty="0"/>
          </a:p>
          <a:p>
            <a:pPr marL="955675" lvl="1" indent="-457200">
              <a:buFont typeface="+mj-lt"/>
              <a:buAutoNum type="arabicPeriod"/>
            </a:pPr>
            <a:r>
              <a:rPr lang="en-GB" dirty="0" err="1"/>
              <a:t>Criteri</a:t>
            </a:r>
            <a:r>
              <a:rPr lang="en-GB" dirty="0"/>
              <a:t> di </a:t>
            </a:r>
            <a:r>
              <a:rPr lang="en-GB" dirty="0" err="1"/>
              <a:t>integrazione</a:t>
            </a:r>
            <a:r>
              <a:rPr lang="en-GB" dirty="0"/>
              <a:t> </a:t>
            </a:r>
            <a:r>
              <a:rPr lang="en-GB" dirty="0" err="1"/>
              <a:t>fra</a:t>
            </a:r>
            <a:r>
              <a:rPr lang="en-GB" dirty="0"/>
              <a:t> CSN5 &amp; INFN-A (</a:t>
            </a:r>
            <a:r>
              <a:rPr lang="en-GB" dirty="0" err="1"/>
              <a:t>esempi-dibattito</a:t>
            </a:r>
            <a:r>
              <a:rPr lang="en-GB" dirty="0"/>
              <a:t>)</a:t>
            </a:r>
          </a:p>
          <a:p>
            <a:r>
              <a:rPr lang="en-GB" dirty="0" err="1"/>
              <a:t>Sito</a:t>
            </a:r>
            <a:r>
              <a:rPr lang="en-GB" dirty="0"/>
              <a:t>: Milano</a:t>
            </a:r>
          </a:p>
          <a:p>
            <a:r>
              <a:rPr lang="en-GB" dirty="0"/>
              <a:t>Data </a:t>
            </a:r>
            <a:r>
              <a:rPr lang="en-GB" dirty="0" err="1"/>
              <a:t>individuata</a:t>
            </a:r>
            <a:r>
              <a:rPr lang="en-GB" dirty="0"/>
              <a:t> come </a:t>
            </a:r>
            <a:r>
              <a:rPr lang="en-GB" dirty="0" err="1"/>
              <a:t>possibile</a:t>
            </a:r>
            <a:r>
              <a:rPr lang="en-GB" dirty="0"/>
              <a:t> Apr 7-8,  2021</a:t>
            </a:r>
          </a:p>
          <a:p>
            <a:endParaRPr lang="en-GB" dirty="0"/>
          </a:p>
          <a:p>
            <a:pPr marL="0" lvl="1" indent="0">
              <a:buClrTx/>
              <a:buNone/>
            </a:pPr>
            <a:endParaRPr lang="en-GB" dirty="0"/>
          </a:p>
          <a:p>
            <a:pPr marL="457200" lvl="1" indent="-457200">
              <a:buClr>
                <a:srgbClr val="002060"/>
              </a:buClr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204575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Personalizzati 2">
      <a:dk1>
        <a:srgbClr val="009192"/>
      </a:dk1>
      <a:lt1>
        <a:srgbClr val="FFFFFF"/>
      </a:lt1>
      <a:dk2>
        <a:srgbClr val="008F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4001</TotalTime>
  <Words>392</Words>
  <Application>Microsoft Macintosh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Avenir Next LT Pro</vt:lpstr>
      <vt:lpstr>Posterama</vt:lpstr>
      <vt:lpstr>SineVTI</vt:lpstr>
      <vt:lpstr>Report from INFN-A Nov 18 2021</vt:lpstr>
      <vt:lpstr>INFN-A (https://acceleratori.infn.it/it/) 1</vt:lpstr>
      <vt:lpstr>INFN-A (https://acceleratori.infn.it/it/) 2</vt:lpstr>
      <vt:lpstr>Note dalla riunione: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INFN-A report</dc:title>
  <dc:creator>Cristina Vaccarezza</dc:creator>
  <cp:lastModifiedBy>Cristina Vaccarezza</cp:lastModifiedBy>
  <cp:revision>7</cp:revision>
  <dcterms:created xsi:type="dcterms:W3CDTF">2021-11-26T14:46:38Z</dcterms:created>
  <dcterms:modified xsi:type="dcterms:W3CDTF">2021-12-01T16:17:58Z</dcterms:modified>
</cp:coreProperties>
</file>