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1682A6-01CE-4071-B184-59EF73EB4B9E}">
  <a:tblStyle styleId="{1D1682A6-01CE-4071-B184-59EF73EB4B9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479b3f3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479b3f3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479b3f3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479b3f3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WS di CSN5 on AI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Organizers: A. Retico, T. Boccali, A. Chincarini, F. Giacomini, A. Lonardo, P. Oliva, C. Sbarra, S. Tangaro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Logistics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10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00FF"/>
                </a:solidFill>
              </a:rPr>
              <a:t>Bologna, 2-3 Maggio 2022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00FF"/>
                </a:solidFill>
              </a:rPr>
              <a:t>Hotel Europa</a:t>
            </a:r>
            <a:endParaRPr b="1" sz="1200">
              <a:solidFill>
                <a:srgbClr val="0000FF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it" sz="1200">
                <a:solidFill>
                  <a:schemeClr val="dk1"/>
                </a:solidFill>
              </a:rPr>
              <a:t>Per prenotazione albergo e WS →  pagina web per registrazioni e prenotazioni hotel.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it" sz="1200">
                <a:solidFill>
                  <a:schemeClr val="dk1"/>
                </a:solidFill>
              </a:rPr>
              <a:t>Sala convegni: stanza con capienza 200 persone, le restrizioni covid limitano la capienza a 150, al momento dell'apertura del sito web per sottoscrizioni occorrerà tenere una quota a parte per speaker etc.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it" sz="1200">
                <a:solidFill>
                  <a:schemeClr val="dk1"/>
                </a:solidFill>
              </a:rPr>
              <a:t>P</a:t>
            </a:r>
            <a:r>
              <a:rPr lang="it" sz="1200">
                <a:solidFill>
                  <a:schemeClr val="dk1"/>
                </a:solidFill>
              </a:rPr>
              <a:t>ranzi in hotel (ognuno paga per se)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it" sz="1200">
                <a:solidFill>
                  <a:schemeClr val="dk1"/>
                </a:solidFill>
              </a:rPr>
              <a:t>Coffee break offerti da direttori BO e CNAF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it" sz="1200" u="sng">
                <a:solidFill>
                  <a:schemeClr val="dk1"/>
                </a:solidFill>
              </a:rPr>
              <a:t>Opzione hotel valida fino al 23 Gennaio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750" y="181250"/>
            <a:ext cx="3636401" cy="27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749" y="3032174"/>
            <a:ext cx="3636400" cy="198634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64100" y="-31225"/>
            <a:ext cx="85206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it" sz="2020"/>
              <a:t>Outline of the scientific program: CSN5 WS on </a:t>
            </a:r>
            <a:r>
              <a:rPr lang="it" sz="2020">
                <a:solidFill>
                  <a:srgbClr val="0000FF"/>
                </a:solidFill>
              </a:rPr>
              <a:t>AI@INFN</a:t>
            </a:r>
            <a:endParaRPr sz="2020">
              <a:solidFill>
                <a:srgbClr val="0000FF"/>
              </a:solidFill>
            </a:endParaRPr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133350" y="34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{1D1682A6-01CE-4071-B184-59EF73EB4B9E}</a:tableStyleId>
              </a:tblPr>
              <a:tblGrid>
                <a:gridCol w="257150"/>
                <a:gridCol w="257150"/>
                <a:gridCol w="3487050"/>
                <a:gridCol w="257150"/>
                <a:gridCol w="4533150"/>
              </a:tblGrid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Day 1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Day 2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9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Explainable AI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welcome coffee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History, growth and challenges of AI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11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Historical overview and state of the art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coffee break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Open Issues and Challenges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HW implementations of AI algorithms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12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Quantum machine Learning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AI in Italy, status and perspectives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13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lunch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lunch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14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AI methods and applications in INFN initiatives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Dealing with Big Data: computation aspects and infrastructure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15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(to be further itemized according to either AI methodology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or data types)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000"/>
                        <a:t>Round table and closing remarks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16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coffee break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600"/>
                        <a:t>salutation coffee</a:t>
                      </a:r>
                      <a:endParaRPr sz="6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17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/>
                        <a:t>18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