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2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 snapToGrid="0" snapToObjects="1">
      <p:cViewPr varScale="1">
        <p:scale>
          <a:sx n="105" d="100"/>
          <a:sy n="105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40847-2B95-9540-A0BC-E81816152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FF711-E8F1-514E-91E4-BB3A22780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5A164-970C-744D-8667-E9E752B24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ED28-86E9-7E45-85B7-1AD9027A064C}" type="datetimeFigureOut">
              <a:rPr lang="en-CH" smtClean="0"/>
              <a:t>22.11.21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5FC7C-413E-7949-8F71-ABA913DD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75198-24E6-1F49-B1E9-F56761CF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FA9E-8BAF-2F43-97BE-2517C9E0A6D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2166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4C0B-53CC-1D47-95DF-C0E3DE75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A3276-FAC1-794E-B778-F4566761B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1353-E714-964F-8DCF-689889D2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ED28-86E9-7E45-85B7-1AD9027A064C}" type="datetimeFigureOut">
              <a:rPr lang="en-CH" smtClean="0"/>
              <a:t>22.11.21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FD340-777D-694B-ADE5-D838C709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68892-E725-CF41-807D-FC64D986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FA9E-8BAF-2F43-97BE-2517C9E0A6D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588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C9CC16-287F-7C4D-AFF2-92208197C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DDD59-71DA-9F41-9606-0B6AD4C4A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D0683-2D95-5240-A537-D997B046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ED28-86E9-7E45-85B7-1AD9027A064C}" type="datetimeFigureOut">
              <a:rPr lang="en-CH" smtClean="0"/>
              <a:t>22.11.21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6418E-3E4A-9748-8ADF-390FED19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ACD34-2721-8046-9C0E-38E2829E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FA9E-8BAF-2F43-97BE-2517C9E0A6D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973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206A2-D9FA-A145-AD38-5A091DF4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EAC22-B5D4-6440-BAAC-55BC3F2F0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2362B-470B-4848-8F87-C5DE1D61B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ED28-86E9-7E45-85B7-1AD9027A064C}" type="datetimeFigureOut">
              <a:rPr lang="en-CH" smtClean="0"/>
              <a:t>22.11.21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9A8F3-2CB6-3A41-9076-F38E2D0A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2ED8C-9DBA-6A44-8882-CD141717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FA9E-8BAF-2F43-97BE-2517C9E0A6D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3634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A064-CAB4-674B-88BE-1F07C210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1EE73-CE6A-814F-980A-1CCE645FB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12698-B14A-0D4F-9219-94012FDE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ED28-86E9-7E45-85B7-1AD9027A064C}" type="datetimeFigureOut">
              <a:rPr lang="en-CH" smtClean="0"/>
              <a:t>22.11.21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FAC62-A077-EC40-87DB-4F10FEE3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575BA-9DDA-C04C-977C-C8C47C63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FA9E-8BAF-2F43-97BE-2517C9E0A6D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5304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D7FE-55E4-7C44-8C92-D7FC57AB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66728-A59C-6F4B-9D63-E735AD5CE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FA800-2B9B-8943-9B48-E40F969B9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DCAF7-FD2A-F241-9E3E-D482A53A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ED28-86E9-7E45-85B7-1AD9027A064C}" type="datetimeFigureOut">
              <a:rPr lang="en-CH" smtClean="0"/>
              <a:t>22.11.21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28B93-B633-5B4A-BF31-AA1295CD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3C1F8-1768-2948-B757-E4DE56C6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FA9E-8BAF-2F43-97BE-2517C9E0A6D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650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23D04-FB09-004D-86E7-C19A872D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7F62E-DCC9-1A4C-8D2D-A8A373601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0CE79-2B14-CE40-8CBE-7EF9FE10E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A245C-7636-1D44-8F34-EC1F92002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2E045-ABE4-C74F-83DF-144B29425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5657FA-BD29-AA44-85F5-3EB7135D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ED28-86E9-7E45-85B7-1AD9027A064C}" type="datetimeFigureOut">
              <a:rPr lang="en-CH" smtClean="0"/>
              <a:t>22.11.21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BFC1F-F286-A44D-9120-E38CB00C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8C7096-EEB4-AA4A-8707-0ABD13B0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FA9E-8BAF-2F43-97BE-2517C9E0A6D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6935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0680C-B8B0-CF48-AD27-16E4AD1A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EB257D-7132-614E-B134-7D182B681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ED28-86E9-7E45-85B7-1AD9027A064C}" type="datetimeFigureOut">
              <a:rPr lang="en-CH" smtClean="0"/>
              <a:t>22.11.21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10AE0-556A-A54C-B7A7-D0C28E2E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B5BCD-69D3-464A-BAEE-0B1669AA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FA9E-8BAF-2F43-97BE-2517C9E0A6D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8918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AE794-F199-1040-AE0D-B0B1F072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ED28-86E9-7E45-85B7-1AD9027A064C}" type="datetimeFigureOut">
              <a:rPr lang="en-CH" smtClean="0"/>
              <a:t>22.11.21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AEBCE-9FB1-FD4E-BAED-426FF5A8D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15169-ED12-A549-B303-A97F5645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FA9E-8BAF-2F43-97BE-2517C9E0A6D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7363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488-A819-B74B-901E-255EC6C0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99D29-703B-F842-9AD0-349F4E930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CEE9F-140D-BF48-AD3B-543AF4F49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09905-F9B5-8D4A-AB52-D5DFE0A1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ED28-86E9-7E45-85B7-1AD9027A064C}" type="datetimeFigureOut">
              <a:rPr lang="en-CH" smtClean="0"/>
              <a:t>22.11.21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412F3-8BF8-A743-8597-EC7246D8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3F957-02F4-1E43-8809-ED4EF9E2D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FA9E-8BAF-2F43-97BE-2517C9E0A6D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4504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C289-950B-474A-95AF-1E9C96B4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7BC140-AFE5-F04B-B4BA-B9315A147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0E917-A75E-674C-A347-1604A06D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5534F-58C2-DF49-A80A-EBFB8757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ED28-86E9-7E45-85B7-1AD9027A064C}" type="datetimeFigureOut">
              <a:rPr lang="en-CH" smtClean="0"/>
              <a:t>22.11.21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44927-DDED-7C44-8A26-1FA7F57C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88688-AC85-6448-B351-C9C476EB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FA9E-8BAF-2F43-97BE-2517C9E0A6D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6540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FDA71C-E6B3-B547-BE5D-52948173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A9922-6F97-0F42-8675-6E0DEE0D2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37934-971B-A340-B9F2-F0716FF72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4ED28-86E9-7E45-85B7-1AD9027A064C}" type="datetimeFigureOut">
              <a:rPr lang="en-CH" smtClean="0"/>
              <a:t>22.11.21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E87BA-9D52-2542-9F89-EA904CC32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9D25D-5D51-6540-BBD1-EC63A4FFC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AFA9E-8BAF-2F43-97BE-2517C9E0A6D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7150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A69BB-56E9-9149-9E94-B5E80BD1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10"/>
            <a:ext cx="12192000" cy="68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4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0450B9-8097-D441-AC44-0F5D35657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444"/>
            <a:ext cx="12192000" cy="64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4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9A4B67-E171-784F-9063-6E261215FC8B}"/>
              </a:ext>
            </a:extLst>
          </p:cNvPr>
          <p:cNvSpPr txBox="1"/>
          <p:nvPr/>
        </p:nvSpPr>
        <p:spPr>
          <a:xfrm>
            <a:off x="548640" y="649633"/>
            <a:ext cx="10911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242852"/>
                </a:solidFill>
                <a:effectLst/>
                <a:latin typeface="Corbel" panose="020B0503020204020204" pitchFamily="34" charset="0"/>
              </a:rPr>
              <a:t>Progetti INFN per il PNRR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1DAD1E-797F-8449-9CDA-D036D00E1A97}"/>
              </a:ext>
            </a:extLst>
          </p:cNvPr>
          <p:cNvSpPr txBox="1"/>
          <p:nvPr/>
        </p:nvSpPr>
        <p:spPr>
          <a:xfrm>
            <a:off x="548640" y="1834373"/>
            <a:ext cx="60960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242852"/>
                </a:solidFill>
                <a:effectLst/>
                <a:latin typeface="Corbel" panose="020B0503020204020204" pitchFamily="34" charset="0"/>
              </a:rPr>
              <a:t>Misura 1.4</a:t>
            </a:r>
            <a:r>
              <a:rPr lang="it-IT" sz="1800" b="1" dirty="0">
                <a:solidFill>
                  <a:srgbClr val="242852"/>
                </a:solidFill>
                <a:latin typeface="Corbel" panose="020B0503020204020204" pitchFamily="34" charset="0"/>
              </a:rPr>
              <a:t> - </a:t>
            </a:r>
            <a:r>
              <a:rPr lang="it-IT" sz="1800" b="1" dirty="0">
                <a:solidFill>
                  <a:srgbClr val="172F54"/>
                </a:solidFill>
                <a:latin typeface="Corbel" panose="020B0503020204020204" pitchFamily="34" charset="0"/>
              </a:rPr>
              <a:t>Centri Nazionali</a:t>
            </a:r>
          </a:p>
          <a:p>
            <a:endParaRPr lang="it-IT" sz="1800" b="1" dirty="0">
              <a:solidFill>
                <a:srgbClr val="172F54"/>
              </a:solidFill>
              <a:latin typeface="Corbel" panose="020B0503020204020204" pitchFamily="34" charset="0"/>
            </a:endParaRPr>
          </a:p>
          <a:p>
            <a:r>
              <a:rPr lang="it-IT" sz="1800" i="1" dirty="0">
                <a:solidFill>
                  <a:srgbClr val="172F54"/>
                </a:solidFill>
                <a:latin typeface="Corbel" panose="020B0503020204020204" pitchFamily="34" charset="0"/>
              </a:rPr>
              <a:t>INFN soggetto proponente</a:t>
            </a:r>
            <a:r>
              <a:rPr lang="it-IT" sz="1800" dirty="0">
                <a:solidFill>
                  <a:srgbClr val="172F54"/>
                </a:solidFill>
                <a:latin typeface="Corbel" panose="020B0503020204020204" pitchFamily="34" charset="0"/>
              </a:rPr>
              <a:t>:</a:t>
            </a:r>
          </a:p>
          <a:p>
            <a:r>
              <a:rPr lang="it-IT" sz="1800" dirty="0">
                <a:effectLst/>
                <a:latin typeface="Corbel" panose="020B0503020204020204" pitchFamily="34" charset="0"/>
              </a:rPr>
              <a:t>- Centro HPC, Big Data &amp;</a:t>
            </a:r>
            <a:r>
              <a:rPr lang="it-IT" sz="1800" dirty="0" err="1">
                <a:effectLst/>
                <a:latin typeface="Corbel" panose="020B0503020204020204" pitchFamily="34" charset="0"/>
              </a:rPr>
              <a:t>N</a:t>
            </a:r>
            <a:r>
              <a:rPr lang="it-IT" sz="1800" dirty="0">
                <a:effectLst/>
                <a:latin typeface="Corbel" panose="020B0503020204020204" pitchFamily="34" charset="0"/>
              </a:rPr>
              <a:t> Quantum Computing: 200-400 M€</a:t>
            </a:r>
          </a:p>
          <a:p>
            <a:r>
              <a:rPr lang="it-IT" sz="1800" i="1" dirty="0">
                <a:latin typeface="Corbel" panose="020B0503020204020204" pitchFamily="34" charset="0"/>
              </a:rPr>
              <a:t>INFN soggetto esecutore:</a:t>
            </a:r>
          </a:p>
          <a:p>
            <a:r>
              <a:rPr lang="it-IT" sz="1800" dirty="0">
                <a:effectLst/>
                <a:latin typeface="Corbel" panose="020B0503020204020204" pitchFamily="34" charset="0"/>
              </a:rPr>
              <a:t>- Centro per le </a:t>
            </a:r>
            <a:r>
              <a:rPr lang="it-IT" sz="1800" dirty="0" err="1">
                <a:effectLst/>
                <a:latin typeface="Corbel" panose="020B0503020204020204" pitchFamily="34" charset="0"/>
              </a:rPr>
              <a:t>Biodiversita’</a:t>
            </a:r>
            <a:endParaRPr lang="it-IT" sz="1800" dirty="0">
              <a:effectLst/>
              <a:latin typeface="Corbel" panose="020B0503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17ED4-07DB-FD46-B98E-C19A187F8E8C}"/>
              </a:ext>
            </a:extLst>
          </p:cNvPr>
          <p:cNvSpPr txBox="1"/>
          <p:nvPr/>
        </p:nvSpPr>
        <p:spPr>
          <a:xfrm>
            <a:off x="548640" y="4573184"/>
            <a:ext cx="7092696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latin typeface="Corbel" panose="020B0503020204020204" pitchFamily="34" charset="0"/>
              </a:rPr>
              <a:t>Misura 3.1 - </a:t>
            </a:r>
            <a:r>
              <a:rPr lang="it-IT" sz="1800" b="1" dirty="0">
                <a:effectLst/>
                <a:latin typeface="Corbel" panose="020B0503020204020204" pitchFamily="34" charset="0"/>
              </a:rPr>
              <a:t>Infrastrutture di ricerca</a:t>
            </a:r>
          </a:p>
          <a:p>
            <a:endParaRPr lang="it-IT" sz="1800" b="1" dirty="0">
              <a:effectLst/>
              <a:latin typeface="Corbel" panose="020B0503020204020204" pitchFamily="34" charset="0"/>
            </a:endParaRPr>
          </a:p>
          <a:p>
            <a:r>
              <a:rPr lang="it-IT" sz="1800" i="1" dirty="0">
                <a:solidFill>
                  <a:srgbClr val="172F54"/>
                </a:solidFill>
                <a:latin typeface="Corbel" panose="020B0503020204020204" pitchFamily="34" charset="0"/>
              </a:rPr>
              <a:t>INFN soggetto proponente</a:t>
            </a:r>
            <a:r>
              <a:rPr lang="it-IT" sz="1800" dirty="0">
                <a:solidFill>
                  <a:srgbClr val="172F54"/>
                </a:solidFill>
                <a:latin typeface="Corbel" panose="020B0503020204020204" pitchFamily="34" charset="0"/>
              </a:rPr>
              <a:t>:</a:t>
            </a:r>
            <a:endParaRPr lang="it-IT" sz="1800" dirty="0">
              <a:effectLst/>
              <a:latin typeface="Corbel" panose="020B0503020204020204" pitchFamily="34" charset="0"/>
            </a:endParaRPr>
          </a:p>
          <a:p>
            <a:r>
              <a:rPr lang="it-IT" sz="1800" dirty="0">
                <a:effectLst/>
                <a:latin typeface="Corbel" panose="020B0503020204020204" pitchFamily="34" charset="0"/>
              </a:rPr>
              <a:t>Einstein </a:t>
            </a:r>
            <a:r>
              <a:rPr lang="it-IT" sz="1800" dirty="0" err="1">
                <a:effectLst/>
                <a:latin typeface="Corbel" panose="020B0503020204020204" pitchFamily="34" charset="0"/>
              </a:rPr>
              <a:t>Telescope</a:t>
            </a:r>
            <a:r>
              <a:rPr lang="it-IT" sz="1800" dirty="0">
                <a:effectLst/>
                <a:latin typeface="Corbel" panose="020B0503020204020204" pitchFamily="34" charset="0"/>
              </a:rPr>
              <a:t> ESFRI </a:t>
            </a:r>
            <a:r>
              <a:rPr lang="it-IT" sz="1800" dirty="0" err="1">
                <a:effectLst/>
                <a:latin typeface="Corbel" panose="020B0503020204020204" pitchFamily="34" charset="0"/>
              </a:rPr>
              <a:t>preparatory</a:t>
            </a:r>
            <a:r>
              <a:rPr lang="it-IT" sz="1800" dirty="0">
                <a:effectLst/>
                <a:latin typeface="Corbel" panose="020B0503020204020204" pitchFamily="34" charset="0"/>
              </a:rPr>
              <a:t> </a:t>
            </a:r>
            <a:r>
              <a:rPr lang="it-IT" sz="1800" dirty="0" err="1">
                <a:effectLst/>
                <a:latin typeface="Corbel" panose="020B0503020204020204" pitchFamily="34" charset="0"/>
              </a:rPr>
              <a:t>phase</a:t>
            </a:r>
            <a:r>
              <a:rPr lang="it-IT" sz="1800" dirty="0">
                <a:effectLst/>
                <a:latin typeface="Corbel" panose="020B0503020204020204" pitchFamily="34" charset="0"/>
              </a:rPr>
              <a:t> (sito in Sardegna) ~ 100 M€</a:t>
            </a:r>
          </a:p>
          <a:p>
            <a:r>
              <a:rPr lang="it-IT" sz="1800" dirty="0">
                <a:latin typeface="Corbel" panose="020B0503020204020204" pitchFamily="34" charset="0"/>
              </a:rPr>
              <a:t>KM3 Net, Progetto ESFRI (osservatorio sottomarino, Sicilia) ~ 100 </a:t>
            </a:r>
            <a:r>
              <a:rPr lang="it-IT" sz="1800" dirty="0">
                <a:effectLst/>
                <a:latin typeface="Corbel" panose="020B0503020204020204" pitchFamily="34" charset="0"/>
              </a:rPr>
              <a:t>M€</a:t>
            </a:r>
          </a:p>
          <a:p>
            <a:r>
              <a:rPr lang="it-IT" sz="1800" dirty="0">
                <a:effectLst/>
                <a:latin typeface="Corbel" panose="020B0503020204020204" pitchFamily="34" charset="0"/>
              </a:rPr>
              <a:t>Sviluppo e applicazioni </a:t>
            </a:r>
            <a:r>
              <a:rPr lang="it-IT" sz="1800" dirty="0" err="1">
                <a:effectLst/>
                <a:latin typeface="Corbel" panose="020B0503020204020204" pitchFamily="34" charset="0"/>
              </a:rPr>
              <a:t>superconduttivita’</a:t>
            </a:r>
            <a:r>
              <a:rPr lang="it-IT" sz="1800" dirty="0">
                <a:effectLst/>
                <a:latin typeface="Corbel" panose="020B0503020204020204" pitchFamily="34" charset="0"/>
              </a:rPr>
              <a:t> (cavi &amp; magneti) ~ 100 M€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3AE60-7042-4E4B-BAA9-AB2C4195FC00}"/>
              </a:ext>
            </a:extLst>
          </p:cNvPr>
          <p:cNvSpPr txBox="1"/>
          <p:nvPr/>
        </p:nvSpPr>
        <p:spPr>
          <a:xfrm>
            <a:off x="6940296" y="1834373"/>
            <a:ext cx="470306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effectLst/>
                <a:latin typeface="Corbel" panose="020B0503020204020204" pitchFamily="34" charset="0"/>
              </a:rPr>
              <a:t>Misura 1.3 - Partenariati estesi</a:t>
            </a:r>
          </a:p>
          <a:p>
            <a:endParaRPr lang="it-IT" sz="1800" b="1" dirty="0">
              <a:effectLst/>
              <a:latin typeface="Corbel" panose="020B0503020204020204" pitchFamily="34" charset="0"/>
            </a:endParaRPr>
          </a:p>
          <a:p>
            <a:r>
              <a:rPr lang="it-IT" sz="1800" i="1" dirty="0">
                <a:latin typeface="Corbel" panose="020B0503020204020204" pitchFamily="34" charset="0"/>
              </a:rPr>
              <a:t>INFN soggetto esecutore</a:t>
            </a:r>
            <a:r>
              <a:rPr lang="it-IT" sz="1800" dirty="0">
                <a:latin typeface="Corbel" panose="020B0503020204020204" pitchFamily="34" charset="0"/>
              </a:rPr>
              <a:t>:</a:t>
            </a:r>
          </a:p>
          <a:p>
            <a:r>
              <a:rPr lang="it-IT" sz="1800" dirty="0">
                <a:effectLst/>
                <a:latin typeface="Corbel" panose="020B0503020204020204" pitchFamily="34" charset="0"/>
              </a:rPr>
              <a:t>Quantum </a:t>
            </a:r>
            <a:r>
              <a:rPr lang="it-IT" sz="1800" dirty="0" err="1">
                <a:effectLst/>
                <a:latin typeface="Corbel" panose="020B0503020204020204" pitchFamily="34" charset="0"/>
              </a:rPr>
              <a:t>Sciences</a:t>
            </a:r>
            <a:r>
              <a:rPr lang="it-IT" sz="1800" dirty="0">
                <a:effectLst/>
                <a:latin typeface="Corbel" panose="020B0503020204020204" pitchFamily="34" charset="0"/>
              </a:rPr>
              <a:t> &amp; Technologies</a:t>
            </a:r>
          </a:p>
          <a:p>
            <a:r>
              <a:rPr lang="it-IT" sz="1800" dirty="0" err="1">
                <a:effectLst/>
                <a:latin typeface="Corbel" panose="020B0503020204020204" pitchFamily="34" charset="0"/>
              </a:rPr>
              <a:t>Artificial</a:t>
            </a:r>
            <a:r>
              <a:rPr lang="it-IT" sz="1800" dirty="0">
                <a:effectLst/>
                <a:latin typeface="Corbel" panose="020B0503020204020204" pitchFamily="34" charset="0"/>
              </a:rPr>
              <a:t> Intelligence</a:t>
            </a:r>
          </a:p>
          <a:p>
            <a:r>
              <a:rPr lang="it-IT" dirty="0">
                <a:latin typeface="Corbel" panose="020B0503020204020204" pitchFamily="34" charset="0"/>
              </a:rPr>
              <a:t>Aerospazio</a:t>
            </a:r>
          </a:p>
          <a:p>
            <a:endParaRPr lang="it-IT" sz="1800" dirty="0">
              <a:effectLst/>
              <a:latin typeface="Corbel" panose="020B0503020204020204" pitchFamily="34" charset="0"/>
            </a:endParaRPr>
          </a:p>
          <a:p>
            <a:r>
              <a:rPr lang="it-IT" sz="1800" dirty="0">
                <a:effectLst/>
                <a:latin typeface="Corbel" panose="020B0503020204020204" pitchFamily="34" charset="0"/>
              </a:rPr>
              <a:t>Potenziale interesse verso tematiche mediche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456B7A-7CE0-F141-9A3D-31168F24C8CF}"/>
              </a:ext>
            </a:extLst>
          </p:cNvPr>
          <p:cNvSpPr txBox="1"/>
          <p:nvPr/>
        </p:nvSpPr>
        <p:spPr>
          <a:xfrm>
            <a:off x="7970520" y="4573184"/>
            <a:ext cx="367284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effectLst/>
                <a:latin typeface="Corbel" panose="020B0503020204020204" pitchFamily="34" charset="0"/>
              </a:rPr>
              <a:t>Misura 1.5 - Ecosistemi</a:t>
            </a:r>
          </a:p>
          <a:p>
            <a:endParaRPr lang="it-IT" sz="1800" b="1" dirty="0">
              <a:effectLst/>
              <a:latin typeface="Corbel" panose="020B0503020204020204" pitchFamily="34" charset="0"/>
            </a:endParaRPr>
          </a:p>
          <a:p>
            <a:r>
              <a:rPr lang="it-IT" sz="1800" dirty="0">
                <a:latin typeface="Corbel" panose="020B0503020204020204" pitchFamily="34" charset="0"/>
              </a:rPr>
              <a:t>Interessi in corso di valutazione</a:t>
            </a:r>
          </a:p>
          <a:p>
            <a:endParaRPr lang="it-IT" dirty="0">
              <a:effectLst/>
              <a:latin typeface="Corbel" panose="020B0503020204020204" pitchFamily="34" charset="0"/>
            </a:endParaRPr>
          </a:p>
          <a:p>
            <a:endParaRPr lang="it-IT" sz="1800" dirty="0">
              <a:latin typeface="Corbel" panose="020B0503020204020204" pitchFamily="34" charset="0"/>
            </a:endParaRPr>
          </a:p>
          <a:p>
            <a:endParaRPr lang="it-IT" sz="1800" dirty="0"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8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9F1AC-81EF-DD49-B360-271F9E6A0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874666"/>
            <a:ext cx="9795002" cy="462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BAB2F3-C6C7-4A40-82A7-C0ADA2FD4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56" y="955536"/>
            <a:ext cx="9641586" cy="440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5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D1CF48-8BA8-0246-9990-7AE8567EA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8" y="630976"/>
            <a:ext cx="10326624" cy="559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7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798605-7A12-B941-8F8E-AD5E55B844D8}"/>
              </a:ext>
            </a:extLst>
          </p:cNvPr>
          <p:cNvSpPr txBox="1"/>
          <p:nvPr/>
        </p:nvSpPr>
        <p:spPr>
          <a:xfrm>
            <a:off x="981456" y="719328"/>
            <a:ext cx="102290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400" dirty="0"/>
              <a:t>Definizione Centro Nazionale HPC &amp; QC in stato (piu’) avanzato</a:t>
            </a:r>
          </a:p>
          <a:p>
            <a:endParaRPr lang="en-CH" sz="2400" dirty="0"/>
          </a:p>
          <a:p>
            <a:r>
              <a:rPr lang="en-CH" sz="2400" dirty="0"/>
              <a:t>Altre iniziative in fase di organizzazione (in particolare IR) con altri partner</a:t>
            </a:r>
          </a:p>
          <a:p>
            <a:endParaRPr lang="en-CH" sz="2400" dirty="0"/>
          </a:p>
          <a:p>
            <a:r>
              <a:rPr lang="en-CH" sz="2400" dirty="0"/>
              <a:t>Punti aperti:</a:t>
            </a:r>
          </a:p>
          <a:p>
            <a:pPr marL="285750" indent="-285750">
              <a:buFontTx/>
              <a:buChar char="-"/>
            </a:pPr>
            <a:r>
              <a:rPr lang="en-GB" sz="2400" dirty="0" err="1"/>
              <a:t>schemi</a:t>
            </a:r>
            <a:r>
              <a:rPr lang="en-GB" sz="2400" dirty="0"/>
              <a:t> per la G</a:t>
            </a:r>
            <a:r>
              <a:rPr lang="en-CH" sz="2400" dirty="0"/>
              <a:t>overnance</a:t>
            </a:r>
          </a:p>
          <a:p>
            <a:pPr marL="285750" indent="-285750">
              <a:buFontTx/>
              <a:buChar char="-"/>
            </a:pPr>
            <a:r>
              <a:rPr lang="en-CH" sz="2400" dirty="0"/>
              <a:t>rapporti con privati (entro le regole della concorrenza)</a:t>
            </a:r>
          </a:p>
          <a:p>
            <a:pPr marL="285750" indent="-285750">
              <a:buFontTx/>
              <a:buChar char="-"/>
            </a:pPr>
            <a:r>
              <a:rPr lang="en-CH" sz="2400" dirty="0"/>
              <a:t>sinergie tra le varie misure</a:t>
            </a:r>
          </a:p>
          <a:p>
            <a:pPr marL="285750" indent="-285750">
              <a:buFontTx/>
              <a:buChar char="-"/>
            </a:pPr>
            <a:r>
              <a:rPr lang="en-CH" sz="2400" dirty="0"/>
              <a:t>ruolo e rapporti  con realta’ locali (Regioni -&gt; ecosistemi)</a:t>
            </a:r>
          </a:p>
          <a:p>
            <a:endParaRPr lang="en-CH" sz="2400" dirty="0"/>
          </a:p>
          <a:p>
            <a:r>
              <a:rPr lang="en-CH" sz="2400" dirty="0"/>
              <a:t>Questioni operative da affrontare: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o</a:t>
            </a:r>
            <a:r>
              <a:rPr lang="en-CH" sz="2400" dirty="0"/>
              <a:t>utsourcing (project management, rendicontazione, gare, call, etc …) ?</a:t>
            </a:r>
          </a:p>
          <a:p>
            <a:pPr marL="342900" indent="-342900">
              <a:buFontTx/>
              <a:buChar char="-"/>
            </a:pPr>
            <a:r>
              <a:rPr lang="en-CH" sz="2400" dirty="0"/>
              <a:t>personale (40% F ?)</a:t>
            </a:r>
          </a:p>
          <a:p>
            <a:pPr marL="342900" indent="-342900">
              <a:buFontTx/>
              <a:buChar char="-"/>
            </a:pPr>
            <a:r>
              <a:rPr lang="en-GB" sz="2400" dirty="0" err="1"/>
              <a:t>vincoli</a:t>
            </a:r>
            <a:r>
              <a:rPr lang="en-GB" sz="2400" dirty="0"/>
              <a:t> e </a:t>
            </a:r>
            <a:r>
              <a:rPr lang="en-GB" sz="2400" dirty="0" err="1"/>
              <a:t>regole</a:t>
            </a:r>
            <a:r>
              <a:rPr lang="en-GB" sz="2400" dirty="0"/>
              <a:t> da </a:t>
            </a:r>
            <a:r>
              <a:rPr lang="en-GB" sz="2400" dirty="0" err="1"/>
              <a:t>Linee</a:t>
            </a:r>
            <a:r>
              <a:rPr lang="en-GB" sz="2400" dirty="0"/>
              <a:t> </a:t>
            </a:r>
            <a:r>
              <a:rPr lang="en-GB" sz="2400" dirty="0" err="1"/>
              <a:t>Guida</a:t>
            </a:r>
            <a:r>
              <a:rPr lang="en-GB" sz="2400" dirty="0"/>
              <a:t> (</a:t>
            </a:r>
            <a:r>
              <a:rPr lang="en-GB" sz="2400" dirty="0" err="1"/>
              <a:t>chiarimenti</a:t>
            </a:r>
            <a:r>
              <a:rPr lang="en-GB" sz="2400" dirty="0"/>
              <a:t> da </a:t>
            </a:r>
            <a:r>
              <a:rPr lang="en-GB" sz="2400" dirty="0" err="1"/>
              <a:t>bandi</a:t>
            </a:r>
            <a:r>
              <a:rPr lang="en-GB" sz="2400" dirty="0"/>
              <a:t>)</a:t>
            </a:r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2186545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219</Words>
  <Application>Microsoft Macintosh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Pierluigi Campana</dc:creator>
  <cp:lastModifiedBy>Pierluigi Campana</cp:lastModifiedBy>
  <cp:revision>5</cp:revision>
  <dcterms:created xsi:type="dcterms:W3CDTF">2021-11-12T09:11:25Z</dcterms:created>
  <dcterms:modified xsi:type="dcterms:W3CDTF">2021-11-22T10:35:59Z</dcterms:modified>
</cp:coreProperties>
</file>