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3"/>
  </p:notesMasterIdLst>
  <p:sldIdLst>
    <p:sldId id="258" r:id="rId3"/>
    <p:sldId id="300" r:id="rId4"/>
    <p:sldId id="292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367" r:id="rId18"/>
    <p:sldId id="285" r:id="rId19"/>
    <p:sldId id="260" r:id="rId20"/>
    <p:sldId id="368" r:id="rId21"/>
    <p:sldId id="294" r:id="rId22"/>
    <p:sldId id="278" r:id="rId23"/>
    <p:sldId id="286" r:id="rId24"/>
    <p:sldId id="276" r:id="rId25"/>
    <p:sldId id="279" r:id="rId26"/>
    <p:sldId id="281" r:id="rId27"/>
    <p:sldId id="282" r:id="rId28"/>
    <p:sldId id="369" r:id="rId29"/>
    <p:sldId id="370" r:id="rId30"/>
    <p:sldId id="271" r:id="rId31"/>
    <p:sldId id="365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7"/>
    <p:restoredTop sz="79778"/>
  </p:normalViewPr>
  <p:slideViewPr>
    <p:cSldViewPr snapToGrid="0" snapToObjects="1">
      <p:cViewPr varScale="1">
        <p:scale>
          <a:sx n="91" d="100"/>
          <a:sy n="91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8CDDE-C93A-054E-B888-0C1D5AF4E4E5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75D5B-B883-8645-84C5-892EC5608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4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egnaposto immagine diapositiva 1">
            <a:extLst>
              <a:ext uri="{FF2B5EF4-FFF2-40B4-BE49-F238E27FC236}">
                <a16:creationId xmlns:a16="http://schemas.microsoft.com/office/drawing/2014/main" id="{E064B67C-B05C-B54C-86CD-C3AE20E7F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0" name="Segnaposto note 2">
            <a:extLst>
              <a:ext uri="{FF2B5EF4-FFF2-40B4-BE49-F238E27FC236}">
                <a16:creationId xmlns:a16="http://schemas.microsoft.com/office/drawing/2014/main" id="{2EBB40B0-CE3B-0048-A583-899790100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4451" name="Segnaposto numero diapositiva 3">
            <a:extLst>
              <a:ext uri="{FF2B5EF4-FFF2-40B4-BE49-F238E27FC236}">
                <a16:creationId xmlns:a16="http://schemas.microsoft.com/office/drawing/2014/main" id="{677373FB-1BDF-3C49-83BB-91DDF51E4D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fld id="{5B19C1E9-0B75-A741-AA0F-D97DC12E5A05}" type="slidenum">
              <a:rPr lang="en-US" altLang="en-US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6C0B83-041F-A24D-8789-AE43713F4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885069-7CC2-D445-B9F2-439A84C15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9EF26A-0FE5-FE4D-A4EE-EC1E248B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3111-4BED-E04A-BC4A-188C001521E1}" type="datetime1">
              <a:rPr lang="en-US" smtClean="0"/>
              <a:t>12/23/2021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76701A-9BE0-D440-AC43-C47B9D1DD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AE5ECC-F198-1C43-8DCE-3DA1D949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52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6939C7-EC26-F04F-9D86-51FC9308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06F1FC-D331-C94E-BF4B-7E7C546A5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55E4C9-02E8-C648-84DA-4EDEE9298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5E0B-B932-4045-89E8-2F70FC60B81E}" type="datetime1">
              <a:rPr lang="en-US" smtClean="0"/>
              <a:t>12/23/2021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7D84DF-19E0-FA47-9449-85196A9B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33381A-0E82-B049-B695-201B8018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95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CD03538-7C70-F446-A39A-2452A3465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A7CA7C-EBFF-464D-A97C-BDAC1CECB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71E8BF-22B7-134F-828F-D88E50B32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19D6D-3AF3-534C-99AF-ACBDD688423E}" type="datetime1">
              <a:rPr lang="en-US" smtClean="0"/>
              <a:t>12/23/2021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FB0FAF-9199-5B41-BE48-E8CF8E2B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4677AC-DAB1-644E-9024-06AF8AF7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226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2842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0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59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01553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La data di oggi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974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44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86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44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5FC676-CCC3-684B-BF8F-3C37EB93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7B9AC6-4425-224E-8E6D-B2046617F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D6B074-44B8-4D41-9C17-722BF58E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7AB0-3250-2C4C-A82D-2C2DB4CD3C5D}" type="datetime1">
              <a:rPr lang="en-US" smtClean="0"/>
              <a:t>12/23/2021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C6E61A-1D9C-EB48-A000-ABA2B0C5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1ADAF5-0A8A-D64F-B4AA-DD983018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873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09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82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87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51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9874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895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332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979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596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93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7B8A73-5D6A-A84C-B438-215E3B3A7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36AC42-A55E-8D4D-8B56-16343F0D5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63090C-7BFD-9940-B0AB-7F8B6246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D734-C431-4D47-B4C7-AC7AC7AB30AC}" type="datetime1">
              <a:rPr lang="en-US" smtClean="0"/>
              <a:t>12/23/2021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0121BC-FE33-7B45-B375-E2B3D030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9A2903-0279-CC43-92E4-DD0F4180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41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654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44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D7659D-84E7-FF46-9E85-42A5EFFF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B3CA1B-CC5F-434E-9AC4-AFCED4AB0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527717C-830D-1341-8B06-BDEDE4EF9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0A16D2-E15B-4041-9883-5ACBA264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58E6-83A9-E944-A521-DAE89426BF91}" type="datetime1">
              <a:rPr lang="en-US" smtClean="0"/>
              <a:t>12/23/2021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E82CE1-F14F-E14C-BD94-2A3A5D6A4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A7B809-C21F-334E-AC08-4A8321F0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3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E9A93E-7EB6-C94B-ABE4-4CBF26CEA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17FCD4-B4FF-994A-B2F8-C28334033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2A7EADB-D55C-AA4F-BC49-A37BDAE7F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15AAFFB-A6AE-CC41-92DB-0663A06AD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A9A99E-3A94-124F-89A3-2B7D86E84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33424D-4D09-E94E-A0BE-39175715F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7AC3-CE1C-B849-AD93-55C510478071}" type="datetime1">
              <a:rPr lang="en-US" smtClean="0"/>
              <a:t>12/23/2021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639C4BD-CB5B-364F-8FB9-5678C2D6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9A0ACCD-2704-624D-82CC-3B1DBDB3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28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CC79C4-E076-024B-841E-3F49C238E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B05D0FF-159C-1648-810D-4CA7025E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1741-7883-EF4F-9686-77040B63398E}" type="datetime1">
              <a:rPr lang="en-US" smtClean="0"/>
              <a:t>12/23/2021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1E0CA0B-9068-9741-8804-A3D02308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DB6381-DBA3-864F-886A-05D6CCF3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77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3BA0404-042E-7C4D-89D3-77AD4756C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01F3-8F7D-1E45-9936-2F786A57A6A4}" type="datetime1">
              <a:rPr lang="en-US" smtClean="0"/>
              <a:t>12/23/2021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DDE3F76-8F8A-2840-B1FE-FFA2253EC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FA6250-9B13-2D49-B60F-990A39A58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88B111E-A530-1E4C-9EEE-51222BB7861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3" y="0"/>
            <a:ext cx="1406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435491-9D20-5347-A99A-A37437F359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0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5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E3798-3B46-0540-820D-EA8FF6C1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4BC35B-93CE-7040-A656-40325C6FE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571C2E-28BE-5C43-8F89-1CFAFEB8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12CD90-17D8-AF48-B6F7-6A7FA76D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087BD-648A-FF4D-BDCA-4B779650385E}" type="datetime1">
              <a:rPr lang="en-US" smtClean="0"/>
              <a:t>12/23/2021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C80B54-EC55-5F45-A308-85037BDFB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5CDF82-F9C5-BC4E-8E42-E65A36F2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58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F738F5-7C74-0348-9DE8-6E614A8A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B1D6055-5248-3140-8FC1-F2E83ED30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1E5E74-7CB1-DA43-8F83-749D22204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D4876B-7361-0A46-9C0B-37586512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839E-52AB-5347-A029-7808E9D7A5BC}" type="datetime1">
              <a:rPr lang="en-US" smtClean="0"/>
              <a:t>12/23/2021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F22AE5-61D5-484F-A335-631003CA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731F46-2E8E-B24D-8C3A-941F6D19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1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36401A-30CB-4B4B-BEC7-04C95F144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435BD3-AF0A-1E41-89A1-75E066E0F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444A17-DA27-B24B-8F3A-B85941552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ACB4D-0FEA-8D4C-8D99-910CA982CDBA}" type="datetime1">
              <a:rPr lang="en-US" smtClean="0"/>
              <a:t>12/23/2021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27B662-4229-3A43-BAED-68F5FA131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9B9F40-BC8B-3D45-A247-655B39F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7F4AD-12F7-D045-B7EB-CD65822CD0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13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25 gennaio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8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49B908F-EB1A-514E-B863-C52ADA7F6471}"/>
              </a:ext>
            </a:extLst>
          </p:cNvPr>
          <p:cNvSpPr txBox="1">
            <a:spLocks/>
          </p:cNvSpPr>
          <p:nvPr/>
        </p:nvSpPr>
        <p:spPr>
          <a:xfrm>
            <a:off x="-128588" y="4772025"/>
            <a:ext cx="4443413" cy="6905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Antonio Zoccoli</a:t>
            </a:r>
            <a:br>
              <a:rPr lang="it-IT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Presidente INFN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A7736CF-AAAC-E242-BBF9-F36DE3B1A37D}"/>
              </a:ext>
            </a:extLst>
          </p:cNvPr>
          <p:cNvSpPr txBox="1">
            <a:spLocks/>
          </p:cNvSpPr>
          <p:nvPr/>
        </p:nvSpPr>
        <p:spPr>
          <a:xfrm>
            <a:off x="4234652" y="3043238"/>
            <a:ext cx="7882825" cy="1457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</a:rPr>
              <a:t>I </a:t>
            </a:r>
            <a:r>
              <a:rPr lang="en-US" sz="4400" dirty="0" err="1">
                <a:latin typeface="Roboto" panose="02000000000000000000" pitchFamily="2" charset="0"/>
                <a:ea typeface="Roboto" panose="02000000000000000000" pitchFamily="2" charset="0"/>
              </a:rPr>
              <a:t>primi</a:t>
            </a:r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</a:rPr>
              <a:t> 70 anni </a:t>
            </a:r>
            <a:r>
              <a:rPr lang="en-US" sz="4400" dirty="0" err="1">
                <a:latin typeface="Roboto" panose="02000000000000000000" pitchFamily="2" charset="0"/>
                <a:ea typeface="Roboto" panose="02000000000000000000" pitchFamily="2" charset="0"/>
              </a:rPr>
              <a:t>dell'INFN</a:t>
            </a:r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</a:rPr>
              <a:t>: una </a:t>
            </a:r>
            <a:r>
              <a:rPr lang="en-US" sz="4400" dirty="0" err="1">
                <a:latin typeface="Roboto" panose="02000000000000000000" pitchFamily="2" charset="0"/>
                <a:ea typeface="Roboto" panose="02000000000000000000" pitchFamily="2" charset="0"/>
              </a:rPr>
              <a:t>storia</a:t>
            </a:r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</a:rPr>
              <a:t> di </a:t>
            </a:r>
            <a:r>
              <a:rPr lang="en-US" sz="4400" dirty="0" err="1">
                <a:latin typeface="Roboto" panose="02000000000000000000" pitchFamily="2" charset="0"/>
                <a:ea typeface="Roboto" panose="02000000000000000000" pitchFamily="2" charset="0"/>
              </a:rPr>
              <a:t>successo</a:t>
            </a:r>
            <a:endParaRPr lang="it-IT" sz="2800" dirty="0">
              <a:latin typeface="Roboto" panose="02000000000000000000" pitchFamily="2" charset="0"/>
              <a:ea typeface="Roboto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78DBF4-254E-A246-922F-F0AA1E23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6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A74018A-5B5F-6F45-91B7-964EC5558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10810070" y="14288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73F566-12A1-5C4E-8D48-186B30CE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1</a:t>
            </a:fld>
            <a:endParaRPr lang="it-IT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5174C38-6E3F-F643-90F0-539299DDE28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52" y="0"/>
            <a:ext cx="1406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6E390C-C068-5B4A-B000-C8E939656BB9}"/>
              </a:ext>
            </a:extLst>
          </p:cNvPr>
          <p:cNvSpPr txBox="1"/>
          <p:nvPr/>
        </p:nvSpPr>
        <p:spPr>
          <a:xfrm>
            <a:off x="6099177" y="5012958"/>
            <a:ext cx="5053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Prof. Antonio </a:t>
            </a:r>
            <a:r>
              <a:rPr lang="en-US" sz="2400" dirty="0" err="1"/>
              <a:t>Zoccoli</a:t>
            </a:r>
            <a:endParaRPr lang="en-US" sz="2400" dirty="0"/>
          </a:p>
          <a:p>
            <a:pPr algn="ctr"/>
            <a:r>
              <a:rPr lang="en-US" sz="2400" dirty="0"/>
              <a:t>INFN - </a:t>
            </a:r>
            <a:r>
              <a:rPr lang="en-US" sz="2400" dirty="0" err="1"/>
              <a:t>Università</a:t>
            </a:r>
            <a:r>
              <a:rPr lang="en-US" sz="2400" dirty="0"/>
              <a:t>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Bologna</a:t>
            </a:r>
          </a:p>
        </p:txBody>
      </p:sp>
    </p:spTree>
    <p:extLst>
      <p:ext uri="{BB962C8B-B14F-4D97-AF65-F5344CB8AC3E}">
        <p14:creationId xmlns:p14="http://schemas.microsoft.com/office/powerpoint/2010/main" val="378756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4">
            <a:extLst>
              <a:ext uri="{FF2B5EF4-FFF2-40B4-BE49-F238E27FC236}">
                <a16:creationId xmlns:a16="http://schemas.microsoft.com/office/drawing/2014/main" id="{7232131D-BC14-DD44-BAAB-4C10FC5B0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170" y="1277718"/>
            <a:ext cx="3638944" cy="249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">
            <a:extLst>
              <a:ext uri="{FF2B5EF4-FFF2-40B4-BE49-F238E27FC236}">
                <a16:creationId xmlns:a16="http://schemas.microsoft.com/office/drawing/2014/main" id="{57643BE6-D72E-FB40-A85B-9BC46421A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9" y="4054914"/>
            <a:ext cx="3624604" cy="25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0200426D-038C-634B-965C-7C822249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92" y="3910453"/>
            <a:ext cx="2671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25774DD2-319C-DA4F-823A-0AAC1FFAE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04" y="1190363"/>
            <a:ext cx="3474695" cy="26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5">
            <a:extLst>
              <a:ext uri="{FF2B5EF4-FFF2-40B4-BE49-F238E27FC236}">
                <a16:creationId xmlns:a16="http://schemas.microsoft.com/office/drawing/2014/main" id="{16EC3CC2-3B90-934E-B9FA-29676C025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1017452"/>
            <a:ext cx="2787992" cy="275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">
            <a:extLst>
              <a:ext uri="{FF2B5EF4-FFF2-40B4-BE49-F238E27FC236}">
                <a16:creationId xmlns:a16="http://schemas.microsoft.com/office/drawing/2014/main" id="{38D636D2-4A7F-D94E-A4D1-1CB3F4ACA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05" y="3910452"/>
            <a:ext cx="3930308" cy="283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">
            <a:extLst>
              <a:ext uri="{FF2B5EF4-FFF2-40B4-BE49-F238E27FC236}">
                <a16:creationId xmlns:a16="http://schemas.microsoft.com/office/drawing/2014/main" id="{0FFB3161-33B0-8C4B-8E20-16973D582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542" y="1303778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1800" b="1" dirty="0">
                <a:solidFill>
                  <a:srgbClr val="FFC000"/>
                </a:solidFill>
                <a:latin typeface="Times New Roman" charset="0"/>
                <a:cs typeface="Times New Roman" charset="0"/>
              </a:rPr>
              <a:t>CN (1961)</a:t>
            </a:r>
          </a:p>
        </p:txBody>
      </p:sp>
      <p:sp>
        <p:nvSpPr>
          <p:cNvPr id="21" name="Rettangolo 2">
            <a:extLst>
              <a:ext uri="{FF2B5EF4-FFF2-40B4-BE49-F238E27FC236}">
                <a16:creationId xmlns:a16="http://schemas.microsoft.com/office/drawing/2014/main" id="{D3897DA9-C754-944D-AEEF-8C7950412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405" y="3216715"/>
            <a:ext cx="1652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AN2000 (1971)</a:t>
            </a:r>
          </a:p>
        </p:txBody>
      </p:sp>
      <p:sp>
        <p:nvSpPr>
          <p:cNvPr id="22" name="Rettangolo 4">
            <a:extLst>
              <a:ext uri="{FF2B5EF4-FFF2-40B4-BE49-F238E27FC236}">
                <a16:creationId xmlns:a16="http://schemas.microsoft.com/office/drawing/2014/main" id="{AAA24D97-6D60-C246-849F-F3009657B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517" y="1487928"/>
            <a:ext cx="1866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TANDEM (1981)</a:t>
            </a:r>
          </a:p>
        </p:txBody>
      </p:sp>
      <p:sp>
        <p:nvSpPr>
          <p:cNvPr id="23" name="Rettangolo 5">
            <a:extLst>
              <a:ext uri="{FF2B5EF4-FFF2-40B4-BE49-F238E27FC236}">
                <a16:creationId xmlns:a16="http://schemas.microsoft.com/office/drawing/2014/main" id="{DCC54D26-5633-D94F-B4EF-3A5E3DA2C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230" y="4054915"/>
            <a:ext cx="140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ALPI (1995)</a:t>
            </a:r>
          </a:p>
        </p:txBody>
      </p:sp>
      <p:sp>
        <p:nvSpPr>
          <p:cNvPr id="24" name="Rettangolo 6">
            <a:extLst>
              <a:ext uri="{FF2B5EF4-FFF2-40B4-BE49-F238E27FC236}">
                <a16:creationId xmlns:a16="http://schemas.microsoft.com/office/drawing/2014/main" id="{F15153C3-D962-F74A-8BB0-D80E9F1F8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605" y="4085078"/>
            <a:ext cx="1546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PIAVE (2005)</a:t>
            </a:r>
          </a:p>
        </p:txBody>
      </p:sp>
      <p:sp>
        <p:nvSpPr>
          <p:cNvPr id="25" name="Rettangolo 7">
            <a:extLst>
              <a:ext uri="{FF2B5EF4-FFF2-40B4-BE49-F238E27FC236}">
                <a16:creationId xmlns:a16="http://schemas.microsoft.com/office/drawing/2014/main" id="{235F81E5-96F1-E340-BE68-E6C89432A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517" y="3870765"/>
            <a:ext cx="2501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Times New Roman" charset="0"/>
                <a:cs typeface="Times New Roman" charset="0"/>
              </a:rPr>
              <a:t>Ciclotrone SPES (2016)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86D67C-B1AD-FA4C-8B51-43BA38735A7D}"/>
              </a:ext>
            </a:extLst>
          </p:cNvPr>
          <p:cNvSpPr txBox="1"/>
          <p:nvPr/>
        </p:nvSpPr>
        <p:spPr>
          <a:xfrm>
            <a:off x="4587225" y="314180"/>
            <a:ext cx="363894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LNL Accelerators</a:t>
            </a:r>
          </a:p>
        </p:txBody>
      </p:sp>
    </p:spTree>
    <p:extLst>
      <p:ext uri="{BB962C8B-B14F-4D97-AF65-F5344CB8AC3E}">
        <p14:creationId xmlns:p14="http://schemas.microsoft.com/office/powerpoint/2010/main" val="944231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40616C-1B8B-1C48-A80B-904F1D36D08B}"/>
              </a:ext>
            </a:extLst>
          </p:cNvPr>
          <p:cNvSpPr txBox="1"/>
          <p:nvPr/>
        </p:nvSpPr>
        <p:spPr>
          <a:xfrm>
            <a:off x="2925808" y="289417"/>
            <a:ext cx="785407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1976 Southern National Laboratories</a:t>
            </a:r>
          </a:p>
        </p:txBody>
      </p:sp>
      <p:pic>
        <p:nvPicPr>
          <p:cNvPr id="28" name="Picture 2" descr="C:\docdanilo\immagini\tandem.jpg">
            <a:extLst>
              <a:ext uri="{FF2B5EF4-FFF2-40B4-BE49-F238E27FC236}">
                <a16:creationId xmlns:a16="http://schemas.microsoft.com/office/drawing/2014/main" id="{F4D36258-EBE7-1A45-9179-E00D2BE08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137" y="1798869"/>
            <a:ext cx="3125389" cy="2344042"/>
          </a:xfrm>
          <a:prstGeom prst="rect">
            <a:avLst/>
          </a:prstGeom>
          <a:noFill/>
        </p:spPr>
      </p:pic>
      <p:pic>
        <p:nvPicPr>
          <p:cNvPr id="29" name="Picture 3" descr="C:\docdanilo\immagini\CS_2000-01-25_a.JPG">
            <a:extLst>
              <a:ext uri="{FF2B5EF4-FFF2-40B4-BE49-F238E27FC236}">
                <a16:creationId xmlns:a16="http://schemas.microsoft.com/office/drawing/2014/main" id="{50B1AF3F-5C9E-C141-9FB6-8CB71A8F4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328" y="3907008"/>
            <a:ext cx="3132348" cy="2349261"/>
          </a:xfrm>
          <a:prstGeom prst="rect">
            <a:avLst/>
          </a:prstGeom>
          <a:noFill/>
        </p:spPr>
      </p:pic>
      <p:sp>
        <p:nvSpPr>
          <p:cNvPr id="30" name="CasellaDiTesto 6">
            <a:extLst>
              <a:ext uri="{FF2B5EF4-FFF2-40B4-BE49-F238E27FC236}">
                <a16:creationId xmlns:a16="http://schemas.microsoft.com/office/drawing/2014/main" id="{DC87FF97-9E4B-4743-89B4-F3D78B34BD6B}"/>
              </a:ext>
            </a:extLst>
          </p:cNvPr>
          <p:cNvSpPr txBox="1"/>
          <p:nvPr/>
        </p:nvSpPr>
        <p:spPr>
          <a:xfrm>
            <a:off x="1606640" y="3606926"/>
            <a:ext cx="23864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The 15 MV tandem accelerator</a:t>
            </a:r>
          </a:p>
        </p:txBody>
      </p:sp>
      <p:sp>
        <p:nvSpPr>
          <p:cNvPr id="31" name="CasellaDiTesto 7">
            <a:extLst>
              <a:ext uri="{FF2B5EF4-FFF2-40B4-BE49-F238E27FC236}">
                <a16:creationId xmlns:a16="http://schemas.microsoft.com/office/drawing/2014/main" id="{AE02F684-30D3-C94B-95D4-DD7198DADB96}"/>
              </a:ext>
            </a:extLst>
          </p:cNvPr>
          <p:cNvSpPr txBox="1"/>
          <p:nvPr/>
        </p:nvSpPr>
        <p:spPr>
          <a:xfrm>
            <a:off x="1416923" y="3958761"/>
            <a:ext cx="27723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The K800 superconductive cyclotron</a:t>
            </a:r>
          </a:p>
        </p:txBody>
      </p:sp>
      <p:pic>
        <p:nvPicPr>
          <p:cNvPr id="32" name="Immagine 9">
            <a:extLst>
              <a:ext uri="{FF2B5EF4-FFF2-40B4-BE49-F238E27FC236}">
                <a16:creationId xmlns:a16="http://schemas.microsoft.com/office/drawing/2014/main" id="{C033A328-83D6-3745-A641-2DADF81CDC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472" y="4738482"/>
            <a:ext cx="2155371" cy="1680038"/>
          </a:xfrm>
          <a:prstGeom prst="rect">
            <a:avLst/>
          </a:prstGeom>
          <a:ln w="38100">
            <a:noFill/>
          </a:ln>
        </p:spPr>
      </p:pic>
      <p:sp>
        <p:nvSpPr>
          <p:cNvPr id="33" name="Rettangolo 11">
            <a:extLst>
              <a:ext uri="{FF2B5EF4-FFF2-40B4-BE49-F238E27FC236}">
                <a16:creationId xmlns:a16="http://schemas.microsoft.com/office/drawing/2014/main" id="{EC748F68-60D5-4849-A753-CE5396A03FD9}"/>
              </a:ext>
            </a:extLst>
          </p:cNvPr>
          <p:cNvSpPr/>
          <p:nvPr/>
        </p:nvSpPr>
        <p:spPr>
          <a:xfrm>
            <a:off x="5191473" y="5943981"/>
            <a:ext cx="2155371" cy="474539"/>
          </a:xfrm>
          <a:prstGeom prst="rect">
            <a:avLst/>
          </a:prstGeom>
          <a:solidFill>
            <a:schemeClr val="accent1">
              <a:alpha val="5000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4" name="Picture 10" descr="C:\Documents and Settings\Manuela\Desktop\foto_da_sistemare\2010_12pepperpot_slidingseal\magnex_view.jpg">
            <a:extLst>
              <a:ext uri="{FF2B5EF4-FFF2-40B4-BE49-F238E27FC236}">
                <a16:creationId xmlns:a16="http://schemas.microsoft.com/office/drawing/2014/main" id="{85EA8139-7C2D-CB41-8D28-445A7888D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76727" y="2556581"/>
            <a:ext cx="2360453" cy="1412746"/>
          </a:xfrm>
          <a:prstGeom prst="rect">
            <a:avLst/>
          </a:prstGeom>
          <a:ln w="38100">
            <a:noFill/>
          </a:ln>
        </p:spPr>
      </p:pic>
      <p:pic>
        <p:nvPicPr>
          <p:cNvPr id="35" name="Immagine 13" descr="Immagine che contiene interni, tavolo, sedendo, motocicletta&#10;&#10;Descrizione generata automaticamente">
            <a:extLst>
              <a:ext uri="{FF2B5EF4-FFF2-40B4-BE49-F238E27FC236}">
                <a16:creationId xmlns:a16="http://schemas.microsoft.com/office/drawing/2014/main" id="{1C869F5C-30CC-4A40-A5F2-8940DC44F7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544902" y="4397810"/>
            <a:ext cx="1546967" cy="2047603"/>
          </a:xfrm>
          <a:prstGeom prst="rect">
            <a:avLst/>
          </a:prstGeom>
        </p:spPr>
      </p:pic>
      <p:pic>
        <p:nvPicPr>
          <p:cNvPr id="36" name="Immagine 14">
            <a:extLst>
              <a:ext uri="{FF2B5EF4-FFF2-40B4-BE49-F238E27FC236}">
                <a16:creationId xmlns:a16="http://schemas.microsoft.com/office/drawing/2014/main" id="{700001E2-A435-0049-AAAA-D83E411318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290" y="4097830"/>
            <a:ext cx="1514225" cy="2047603"/>
          </a:xfrm>
          <a:prstGeom prst="rect">
            <a:avLst/>
          </a:prstGeom>
        </p:spPr>
      </p:pic>
      <p:sp>
        <p:nvSpPr>
          <p:cNvPr id="37" name="Rettangolo 16">
            <a:extLst>
              <a:ext uri="{FF2B5EF4-FFF2-40B4-BE49-F238E27FC236}">
                <a16:creationId xmlns:a16="http://schemas.microsoft.com/office/drawing/2014/main" id="{554DB914-6595-6946-B413-1AA43B9B4AA5}"/>
              </a:ext>
            </a:extLst>
          </p:cNvPr>
          <p:cNvSpPr/>
          <p:nvPr/>
        </p:nvSpPr>
        <p:spPr>
          <a:xfrm>
            <a:off x="7544902" y="4395881"/>
            <a:ext cx="1546967" cy="474539"/>
          </a:xfrm>
          <a:prstGeom prst="rect">
            <a:avLst/>
          </a:prstGeom>
          <a:solidFill>
            <a:schemeClr val="accent1">
              <a:alpha val="5000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ttangolo 18">
            <a:extLst>
              <a:ext uri="{FF2B5EF4-FFF2-40B4-BE49-F238E27FC236}">
                <a16:creationId xmlns:a16="http://schemas.microsoft.com/office/drawing/2014/main" id="{3E9BC020-F4A6-BE4D-AA99-E5FB528F82CA}"/>
              </a:ext>
            </a:extLst>
          </p:cNvPr>
          <p:cNvSpPr/>
          <p:nvPr/>
        </p:nvSpPr>
        <p:spPr>
          <a:xfrm>
            <a:off x="5191472" y="4754350"/>
            <a:ext cx="2155371" cy="213237"/>
          </a:xfrm>
          <a:prstGeom prst="rect">
            <a:avLst/>
          </a:prstGeom>
          <a:solidFill>
            <a:schemeClr val="accent1">
              <a:alpha val="5000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ttangolo 17">
            <a:extLst>
              <a:ext uri="{FF2B5EF4-FFF2-40B4-BE49-F238E27FC236}">
                <a16:creationId xmlns:a16="http://schemas.microsoft.com/office/drawing/2014/main" id="{E000DD08-6F25-1E40-A310-5A4DC45D6B0D}"/>
              </a:ext>
            </a:extLst>
          </p:cNvPr>
          <p:cNvSpPr/>
          <p:nvPr/>
        </p:nvSpPr>
        <p:spPr>
          <a:xfrm>
            <a:off x="7544902" y="5754776"/>
            <a:ext cx="1546967" cy="674359"/>
          </a:xfrm>
          <a:prstGeom prst="rect">
            <a:avLst/>
          </a:prstGeom>
          <a:solidFill>
            <a:schemeClr val="accent1">
              <a:alpha val="5000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CasellaDiTesto 15">
            <a:extLst>
              <a:ext uri="{FF2B5EF4-FFF2-40B4-BE49-F238E27FC236}">
                <a16:creationId xmlns:a16="http://schemas.microsoft.com/office/drawing/2014/main" id="{460FE8F1-DEC5-194F-B849-7B4653260DFE}"/>
              </a:ext>
            </a:extLst>
          </p:cNvPr>
          <p:cNvSpPr txBox="1"/>
          <p:nvPr/>
        </p:nvSpPr>
        <p:spPr>
          <a:xfrm>
            <a:off x="7549489" y="4397810"/>
            <a:ext cx="1519158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Nuclear astrophysics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Nuclear reactions at extra low energies</a:t>
            </a:r>
          </a:p>
        </p:txBody>
      </p:sp>
      <p:sp>
        <p:nvSpPr>
          <p:cNvPr id="41" name="CasellaDiTesto 10">
            <a:extLst>
              <a:ext uri="{FF2B5EF4-FFF2-40B4-BE49-F238E27FC236}">
                <a16:creationId xmlns:a16="http://schemas.microsoft.com/office/drawing/2014/main" id="{94C57CA2-1E40-384F-B3A9-1F7D276C9AC3}"/>
              </a:ext>
            </a:extLst>
          </p:cNvPr>
          <p:cNvSpPr txBox="1"/>
          <p:nvPr/>
        </p:nvSpPr>
        <p:spPr>
          <a:xfrm>
            <a:off x="5169850" y="4714170"/>
            <a:ext cx="22227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CHIMERA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Study of nuclear matter in extreme conditions</a:t>
            </a:r>
          </a:p>
        </p:txBody>
      </p:sp>
      <p:sp>
        <p:nvSpPr>
          <p:cNvPr id="42" name="Rettangolo 20">
            <a:extLst>
              <a:ext uri="{FF2B5EF4-FFF2-40B4-BE49-F238E27FC236}">
                <a16:creationId xmlns:a16="http://schemas.microsoft.com/office/drawing/2014/main" id="{67574884-9F92-794F-8044-3B53DDB5BE98}"/>
              </a:ext>
            </a:extLst>
          </p:cNvPr>
          <p:cNvSpPr/>
          <p:nvPr/>
        </p:nvSpPr>
        <p:spPr>
          <a:xfrm>
            <a:off x="9362290" y="4095902"/>
            <a:ext cx="1514225" cy="264728"/>
          </a:xfrm>
          <a:prstGeom prst="rect">
            <a:avLst/>
          </a:prstGeom>
          <a:solidFill>
            <a:schemeClr val="accent1">
              <a:alpha val="5000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ttangolo 21">
            <a:extLst>
              <a:ext uri="{FF2B5EF4-FFF2-40B4-BE49-F238E27FC236}">
                <a16:creationId xmlns:a16="http://schemas.microsoft.com/office/drawing/2014/main" id="{99630DB4-9D5B-9A49-9E18-2BC82CDB613B}"/>
              </a:ext>
            </a:extLst>
          </p:cNvPr>
          <p:cNvSpPr/>
          <p:nvPr/>
        </p:nvSpPr>
        <p:spPr>
          <a:xfrm>
            <a:off x="9362290" y="5644002"/>
            <a:ext cx="1514225" cy="501431"/>
          </a:xfrm>
          <a:prstGeom prst="rect">
            <a:avLst/>
          </a:prstGeom>
          <a:solidFill>
            <a:schemeClr val="accent1">
              <a:alpha val="5000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CasellaDiTesto 22">
            <a:extLst>
              <a:ext uri="{FF2B5EF4-FFF2-40B4-BE49-F238E27FC236}">
                <a16:creationId xmlns:a16="http://schemas.microsoft.com/office/drawing/2014/main" id="{CBE0CD06-6D09-2F45-BE97-3FB7B8DA1DDF}"/>
              </a:ext>
            </a:extLst>
          </p:cNvPr>
          <p:cNvSpPr txBox="1"/>
          <p:nvPr/>
        </p:nvSpPr>
        <p:spPr>
          <a:xfrm>
            <a:off x="9403514" y="4097830"/>
            <a:ext cx="1519158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Medical physics</a:t>
            </a: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The CATANA irradiation hall </a:t>
            </a:r>
          </a:p>
        </p:txBody>
      </p:sp>
      <p:sp>
        <p:nvSpPr>
          <p:cNvPr id="45" name="Rettangolo 25">
            <a:extLst>
              <a:ext uri="{FF2B5EF4-FFF2-40B4-BE49-F238E27FC236}">
                <a16:creationId xmlns:a16="http://schemas.microsoft.com/office/drawing/2014/main" id="{A72994E4-739D-354A-875E-C39B50849C05}"/>
              </a:ext>
            </a:extLst>
          </p:cNvPr>
          <p:cNvSpPr/>
          <p:nvPr/>
        </p:nvSpPr>
        <p:spPr>
          <a:xfrm>
            <a:off x="9781661" y="3429000"/>
            <a:ext cx="2351789" cy="435951"/>
          </a:xfrm>
          <a:prstGeom prst="rect">
            <a:avLst/>
          </a:prstGeom>
          <a:solidFill>
            <a:schemeClr val="accent1">
              <a:alpha val="5000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Rettangolo 24">
            <a:extLst>
              <a:ext uri="{FF2B5EF4-FFF2-40B4-BE49-F238E27FC236}">
                <a16:creationId xmlns:a16="http://schemas.microsoft.com/office/drawing/2014/main" id="{1071B712-950B-8348-A38A-B6F806EF5C79}"/>
              </a:ext>
            </a:extLst>
          </p:cNvPr>
          <p:cNvSpPr/>
          <p:nvPr/>
        </p:nvSpPr>
        <p:spPr>
          <a:xfrm>
            <a:off x="9785390" y="2562178"/>
            <a:ext cx="2351789" cy="197993"/>
          </a:xfrm>
          <a:prstGeom prst="rect">
            <a:avLst/>
          </a:prstGeom>
          <a:solidFill>
            <a:schemeClr val="accent1">
              <a:alpha val="5000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CasellaDiTesto 26">
            <a:extLst>
              <a:ext uri="{FF2B5EF4-FFF2-40B4-BE49-F238E27FC236}">
                <a16:creationId xmlns:a16="http://schemas.microsoft.com/office/drawing/2014/main" id="{D5B14E03-CBDC-B942-9C73-C2EB76A87B29}"/>
              </a:ext>
            </a:extLst>
          </p:cNvPr>
          <p:cNvSpPr txBox="1"/>
          <p:nvPr/>
        </p:nvSpPr>
        <p:spPr>
          <a:xfrm>
            <a:off x="9785390" y="2533521"/>
            <a:ext cx="2406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MAGNEX</a:t>
            </a: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05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Study of charge-exchange reactions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D093B-A613-3E41-BD33-46C099D24EE2}"/>
              </a:ext>
            </a:extLst>
          </p:cNvPr>
          <p:cNvSpPr txBox="1"/>
          <p:nvPr/>
        </p:nvSpPr>
        <p:spPr>
          <a:xfrm>
            <a:off x="4727838" y="1820062"/>
            <a:ext cx="50316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2800" dirty="0"/>
              <a:t>Nuclear astrophysics</a:t>
            </a:r>
          </a:p>
          <a:p>
            <a:pPr marL="214313" indent="-214313">
              <a:buFontTx/>
              <a:buChar char="-"/>
            </a:pPr>
            <a:r>
              <a:rPr lang="en-US" sz="2800" dirty="0"/>
              <a:t>Nuclear structure and dynamics</a:t>
            </a:r>
          </a:p>
          <a:p>
            <a:pPr marL="214313" indent="-214313">
              <a:buFontTx/>
              <a:buChar char="-"/>
            </a:pPr>
            <a:r>
              <a:rPr lang="en-US" sz="2800" dirty="0"/>
              <a:t>Plasma physics </a:t>
            </a:r>
          </a:p>
          <a:p>
            <a:pPr marL="214313" indent="-214313">
              <a:buFontTx/>
              <a:buChar char="-"/>
            </a:pPr>
            <a:r>
              <a:rPr lang="en-US" sz="2800" dirty="0"/>
              <a:t>Medical physics and biophysics</a:t>
            </a:r>
          </a:p>
          <a:p>
            <a:pPr marL="214313" indent="-214313">
              <a:buFontTx/>
              <a:buChar char="-"/>
            </a:pPr>
            <a:r>
              <a:rPr lang="en-US" sz="2800" dirty="0" err="1"/>
              <a:t>Astroparticle</a:t>
            </a:r>
            <a:r>
              <a:rPr lang="en-US" sz="2800" dirty="0"/>
              <a:t> physics  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C3E5DFDE-C59E-534B-8820-0CFFAA8F6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-16438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FFF39-1FD7-6742-9062-B32A25B2B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584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>
            <a:extLst>
              <a:ext uri="{FF2B5EF4-FFF2-40B4-BE49-F238E27FC236}">
                <a16:creationId xmlns:a16="http://schemas.microsoft.com/office/drawing/2014/main" id="{57F6B5E6-D397-9B4A-8B23-640BB95973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70" y="1700297"/>
            <a:ext cx="1427390" cy="683539"/>
          </a:xfrm>
          <a:prstGeom prst="rect">
            <a:avLst/>
          </a:prstGeom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2306FEC7-ABC6-1A44-B903-63B0301D0B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021" y="1681155"/>
            <a:ext cx="2457124" cy="1750385"/>
          </a:xfrm>
          <a:prstGeom prst="rect">
            <a:avLst/>
          </a:prstGeom>
        </p:spPr>
      </p:pic>
      <p:pic>
        <p:nvPicPr>
          <p:cNvPr id="5" name="Immagine 7">
            <a:extLst>
              <a:ext uri="{FF2B5EF4-FFF2-40B4-BE49-F238E27FC236}">
                <a16:creationId xmlns:a16="http://schemas.microsoft.com/office/drawing/2014/main" id="{6619E263-B2B3-964F-8EB8-0455730F79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844" y="1729032"/>
            <a:ext cx="1254244" cy="873743"/>
          </a:xfrm>
          <a:prstGeom prst="rect">
            <a:avLst/>
          </a:prstGeom>
        </p:spPr>
      </p:pic>
      <p:sp>
        <p:nvSpPr>
          <p:cNvPr id="6" name="Rettangolo 9">
            <a:extLst>
              <a:ext uri="{FF2B5EF4-FFF2-40B4-BE49-F238E27FC236}">
                <a16:creationId xmlns:a16="http://schemas.microsoft.com/office/drawing/2014/main" id="{92AC63AB-B02D-BA44-94F9-9EDBBB53281F}"/>
              </a:ext>
            </a:extLst>
          </p:cNvPr>
          <p:cNvSpPr/>
          <p:nvPr/>
        </p:nvSpPr>
        <p:spPr>
          <a:xfrm>
            <a:off x="7684535" y="3744152"/>
            <a:ext cx="315198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KM3NeT</a:t>
            </a:r>
            <a:r>
              <a:rPr lang="en-US" sz="1350" dirty="0"/>
              <a:t> is a research infrastructure housing the next generation neutrino telescopes. KM3NeT will open a new window on our Universe, but also contribute to the research of the properties of the elusive neutrino particles.</a:t>
            </a:r>
          </a:p>
        </p:txBody>
      </p:sp>
      <p:pic>
        <p:nvPicPr>
          <p:cNvPr id="7" name="Immagine 11" descr="Immagine che contiene testo, girandola&#10;&#10;Descrizione generata automaticamente">
            <a:extLst>
              <a:ext uri="{FF2B5EF4-FFF2-40B4-BE49-F238E27FC236}">
                <a16:creationId xmlns:a16="http://schemas.microsoft.com/office/drawing/2014/main" id="{54AA7B1B-152A-9342-A57E-1750F6C263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349" y="3731628"/>
            <a:ext cx="2206710" cy="1523494"/>
          </a:xfrm>
          <a:prstGeom prst="rect">
            <a:avLst/>
          </a:prstGeom>
        </p:spPr>
      </p:pic>
      <p:sp>
        <p:nvSpPr>
          <p:cNvPr id="8" name="Rettangolo 12">
            <a:extLst>
              <a:ext uri="{FF2B5EF4-FFF2-40B4-BE49-F238E27FC236}">
                <a16:creationId xmlns:a16="http://schemas.microsoft.com/office/drawing/2014/main" id="{6704FEAA-D673-214D-BD07-46FB8479CA98}"/>
              </a:ext>
            </a:extLst>
          </p:cNvPr>
          <p:cNvSpPr/>
          <p:nvPr/>
        </p:nvSpPr>
        <p:spPr>
          <a:xfrm>
            <a:off x="5422349" y="3731628"/>
            <a:ext cx="5017003" cy="15234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ttangolo 13">
            <a:extLst>
              <a:ext uri="{FF2B5EF4-FFF2-40B4-BE49-F238E27FC236}">
                <a16:creationId xmlns:a16="http://schemas.microsoft.com/office/drawing/2014/main" id="{A5007F45-1EBE-6F41-BE46-5FA98F1F1EB2}"/>
              </a:ext>
            </a:extLst>
          </p:cNvPr>
          <p:cNvSpPr/>
          <p:nvPr/>
        </p:nvSpPr>
        <p:spPr>
          <a:xfrm>
            <a:off x="5422349" y="1700297"/>
            <a:ext cx="3285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PANDORA </a:t>
            </a:r>
            <a:r>
              <a:rPr lang="en-US" sz="1350" dirty="0"/>
              <a:t>aims at </a:t>
            </a:r>
          </a:p>
          <a:p>
            <a:r>
              <a:rPr lang="en-US" sz="1350" dirty="0"/>
              <a:t>building an innovative </a:t>
            </a:r>
          </a:p>
          <a:p>
            <a:r>
              <a:rPr lang="en-US" sz="1350" dirty="0"/>
              <a:t>magnetic plasma trap, </a:t>
            </a:r>
          </a:p>
          <a:p>
            <a:r>
              <a:rPr lang="en-US" sz="1350" dirty="0"/>
              <a:t>for interdisciplinary </a:t>
            </a:r>
          </a:p>
          <a:p>
            <a:r>
              <a:rPr lang="en-US" sz="1350" dirty="0"/>
              <a:t>and fundamental </a:t>
            </a:r>
          </a:p>
          <a:p>
            <a:r>
              <a:rPr lang="en-US" sz="1350" dirty="0"/>
              <a:t>physics research, especially the study </a:t>
            </a:r>
          </a:p>
          <a:p>
            <a:r>
              <a:rPr lang="en-US" sz="1350" dirty="0"/>
              <a:t>of </a:t>
            </a:r>
            <a:r>
              <a:rPr lang="en-US" sz="1350" dirty="0">
                <a:latin typeface="Symbol" pitchFamily="2" charset="2"/>
              </a:rPr>
              <a:t>b</a:t>
            </a:r>
            <a:r>
              <a:rPr lang="en-US" sz="1350" dirty="0"/>
              <a:t>-decays under astrophysical </a:t>
            </a:r>
          </a:p>
          <a:p>
            <a:r>
              <a:rPr lang="en-US" sz="1350" dirty="0"/>
              <a:t>conditions</a:t>
            </a:r>
          </a:p>
        </p:txBody>
      </p:sp>
      <p:sp>
        <p:nvSpPr>
          <p:cNvPr id="10" name="Rettangolo 14">
            <a:extLst>
              <a:ext uri="{FF2B5EF4-FFF2-40B4-BE49-F238E27FC236}">
                <a16:creationId xmlns:a16="http://schemas.microsoft.com/office/drawing/2014/main" id="{500F5861-4D6D-5D42-8E4B-A56763EA910A}"/>
              </a:ext>
            </a:extLst>
          </p:cNvPr>
          <p:cNvSpPr/>
          <p:nvPr/>
        </p:nvSpPr>
        <p:spPr>
          <a:xfrm>
            <a:off x="5416804" y="1729032"/>
            <a:ext cx="5068268" cy="16536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ttangolo 15">
            <a:extLst>
              <a:ext uri="{FF2B5EF4-FFF2-40B4-BE49-F238E27FC236}">
                <a16:creationId xmlns:a16="http://schemas.microsoft.com/office/drawing/2014/main" id="{1B825D8D-4AA7-6845-9CB5-281072AACF9E}"/>
              </a:ext>
            </a:extLst>
          </p:cNvPr>
          <p:cNvSpPr/>
          <p:nvPr/>
        </p:nvSpPr>
        <p:spPr>
          <a:xfrm>
            <a:off x="1524000" y="1661540"/>
            <a:ext cx="3696347" cy="37628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48565FBF-4A24-5046-BA45-E4AD188C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394" y="4168837"/>
            <a:ext cx="1675922" cy="120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Rettangolo 17">
            <a:extLst>
              <a:ext uri="{FF2B5EF4-FFF2-40B4-BE49-F238E27FC236}">
                <a16:creationId xmlns:a16="http://schemas.microsoft.com/office/drawing/2014/main" id="{EC435ADE-093B-684B-BF40-39EDD78657A9}"/>
              </a:ext>
            </a:extLst>
          </p:cNvPr>
          <p:cNvSpPr/>
          <p:nvPr/>
        </p:nvSpPr>
        <p:spPr>
          <a:xfrm>
            <a:off x="1524000" y="1653537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b="1" dirty="0"/>
              <a:t>The POTLNS project </a:t>
            </a:r>
            <a:r>
              <a:rPr lang="en-US" sz="1350" dirty="0"/>
              <a:t>aims</a:t>
            </a:r>
          </a:p>
          <a:p>
            <a:r>
              <a:rPr lang="en-US" sz="1350" dirty="0"/>
              <a:t>at upgrading the LNS CS and</a:t>
            </a:r>
          </a:p>
          <a:p>
            <a:r>
              <a:rPr lang="en-US" sz="1350" dirty="0"/>
              <a:t>beam lines to increase the</a:t>
            </a:r>
          </a:p>
          <a:p>
            <a:r>
              <a:rPr lang="en-US" sz="1350" dirty="0"/>
              <a:t>the intensity by about 2 orders of magnitude for ion</a:t>
            </a:r>
          </a:p>
          <a:p>
            <a:r>
              <a:rPr lang="en-US" sz="1350" dirty="0"/>
              <a:t>beams with mass number &lt;= 40 and energies </a:t>
            </a:r>
          </a:p>
          <a:p>
            <a:r>
              <a:rPr lang="en-US" sz="1350" dirty="0"/>
              <a:t>between 15 and 70 MeV / amu.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4B26EEC7-6F96-AA47-BAA6-D3813C62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814" y="2984385"/>
            <a:ext cx="1980182" cy="103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9">
            <a:extLst>
              <a:ext uri="{FF2B5EF4-FFF2-40B4-BE49-F238E27FC236}">
                <a16:creationId xmlns:a16="http://schemas.microsoft.com/office/drawing/2014/main" id="{81DB7222-B79A-0340-A244-3C74D974EDB3}"/>
              </a:ext>
            </a:extLst>
          </p:cNvPr>
          <p:cNvSpPr txBox="1"/>
          <p:nvPr/>
        </p:nvSpPr>
        <p:spPr>
          <a:xfrm>
            <a:off x="3828042" y="3259404"/>
            <a:ext cx="13058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Extraction by stripping</a:t>
            </a:r>
          </a:p>
        </p:txBody>
      </p:sp>
      <p:sp>
        <p:nvSpPr>
          <p:cNvPr id="16" name="CasellaDiTesto 20">
            <a:extLst>
              <a:ext uri="{FF2B5EF4-FFF2-40B4-BE49-F238E27FC236}">
                <a16:creationId xmlns:a16="http://schemas.microsoft.com/office/drawing/2014/main" id="{87C772C0-FE35-5641-A502-4DD754F57839}"/>
              </a:ext>
            </a:extLst>
          </p:cNvPr>
          <p:cNvSpPr txBox="1"/>
          <p:nvPr/>
        </p:nvSpPr>
        <p:spPr>
          <a:xfrm>
            <a:off x="3336711" y="4151600"/>
            <a:ext cx="18579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Applications: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In flight production of RIBs @ FRAISE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High intensity beams for the study of 0</a:t>
            </a:r>
            <a:r>
              <a:rPr lang="en-US" sz="1350" dirty="0">
                <a:latin typeface="Symbol" pitchFamily="2" charset="2"/>
              </a:rPr>
              <a:t>n</a:t>
            </a:r>
            <a:r>
              <a:rPr lang="en-US" sz="1350" dirty="0"/>
              <a:t>2</a:t>
            </a:r>
            <a:r>
              <a:rPr lang="en-US" sz="1350" dirty="0">
                <a:latin typeface="Symbol" pitchFamily="2" charset="2"/>
              </a:rPr>
              <a:t>b</a:t>
            </a:r>
            <a:r>
              <a:rPr lang="en-US" sz="1350" dirty="0"/>
              <a:t> decay (NMEs)</a:t>
            </a:r>
          </a:p>
        </p:txBody>
      </p:sp>
      <p:sp>
        <p:nvSpPr>
          <p:cNvPr id="17" name="CasellaDiTesto 21">
            <a:extLst>
              <a:ext uri="{FF2B5EF4-FFF2-40B4-BE49-F238E27FC236}">
                <a16:creationId xmlns:a16="http://schemas.microsoft.com/office/drawing/2014/main" id="{6B4B4081-4F41-D040-A847-8B11C175C773}"/>
              </a:ext>
            </a:extLst>
          </p:cNvPr>
          <p:cNvSpPr txBox="1"/>
          <p:nvPr/>
        </p:nvSpPr>
        <p:spPr>
          <a:xfrm>
            <a:off x="1419055" y="5716983"/>
            <a:ext cx="8829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Not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only</a:t>
            </a:r>
            <a:r>
              <a:rPr lang="it-IT" dirty="0">
                <a:solidFill>
                  <a:srgbClr val="002060"/>
                </a:solidFill>
              </a:rPr>
              <a:t> NP : </a:t>
            </a:r>
            <a:r>
              <a:rPr lang="it-IT" dirty="0" err="1">
                <a:solidFill>
                  <a:srgbClr val="002060"/>
                </a:solidFill>
              </a:rPr>
              <a:t>as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outlined</a:t>
            </a:r>
            <a:r>
              <a:rPr lang="it-IT" dirty="0">
                <a:solidFill>
                  <a:srgbClr val="002060"/>
                </a:solidFill>
              </a:rPr>
              <a:t> in an </a:t>
            </a:r>
            <a:r>
              <a:rPr lang="it-IT" dirty="0" err="1">
                <a:solidFill>
                  <a:srgbClr val="002060"/>
                </a:solidFill>
              </a:rPr>
              <a:t>interview</a:t>
            </a:r>
            <a:r>
              <a:rPr lang="it-IT" dirty="0">
                <a:solidFill>
                  <a:srgbClr val="002060"/>
                </a:solidFill>
              </a:rPr>
              <a:t> in </a:t>
            </a:r>
            <a:r>
              <a:rPr lang="it-IT" dirty="0" err="1">
                <a:solidFill>
                  <a:srgbClr val="002060"/>
                </a:solidFill>
              </a:rPr>
              <a:t>occasion</a:t>
            </a:r>
            <a:r>
              <a:rPr lang="it-IT" dirty="0">
                <a:solidFill>
                  <a:srgbClr val="002060"/>
                </a:solidFill>
              </a:rPr>
              <a:t> of the 45° </a:t>
            </a:r>
            <a:r>
              <a:rPr lang="it-IT" dirty="0" err="1">
                <a:solidFill>
                  <a:srgbClr val="002060"/>
                </a:solidFill>
              </a:rPr>
              <a:t>anniversary</a:t>
            </a:r>
            <a:r>
              <a:rPr lang="it-IT" dirty="0">
                <a:solidFill>
                  <a:srgbClr val="002060"/>
                </a:solidFill>
              </a:rPr>
              <a:t> of the </a:t>
            </a:r>
            <a:r>
              <a:rPr lang="it-IT" dirty="0" err="1">
                <a:solidFill>
                  <a:srgbClr val="002060"/>
                </a:solidFill>
              </a:rPr>
              <a:t>foundation</a:t>
            </a:r>
            <a:r>
              <a:rPr lang="it-IT" dirty="0">
                <a:solidFill>
                  <a:srgbClr val="002060"/>
                </a:solidFill>
              </a:rPr>
              <a:t> LNS </a:t>
            </a:r>
            <a:r>
              <a:rPr lang="it-IT" dirty="0" err="1">
                <a:solidFill>
                  <a:srgbClr val="002060"/>
                </a:solidFill>
              </a:rPr>
              <a:t>is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playing</a:t>
            </a:r>
            <a:r>
              <a:rPr lang="it-IT" dirty="0">
                <a:solidFill>
                  <a:srgbClr val="002060"/>
                </a:solidFill>
              </a:rPr>
              <a:t> a </a:t>
            </a:r>
            <a:r>
              <a:rPr lang="it-IT" dirty="0" err="1">
                <a:solidFill>
                  <a:srgbClr val="002060"/>
                </a:solidFill>
              </a:rPr>
              <a:t>role</a:t>
            </a:r>
            <a:r>
              <a:rPr lang="it-IT" dirty="0">
                <a:solidFill>
                  <a:srgbClr val="002060"/>
                </a:solidFill>
              </a:rPr>
              <a:t> in </a:t>
            </a:r>
            <a:r>
              <a:rPr lang="it-IT" dirty="0" err="1">
                <a:solidFill>
                  <a:srgbClr val="002060"/>
                </a:solidFill>
              </a:rPr>
              <a:t>Astroparticle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Physics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Applied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physics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Theoretical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physics</a:t>
            </a:r>
            <a:r>
              <a:rPr lang="it-IT" dirty="0">
                <a:solidFill>
                  <a:srgbClr val="002060"/>
                </a:solidFill>
              </a:rPr>
              <a:t> and </a:t>
            </a:r>
            <a:r>
              <a:rPr lang="it-IT" dirty="0" err="1">
                <a:solidFill>
                  <a:srgbClr val="002060"/>
                </a:solidFill>
              </a:rPr>
              <a:t>is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heavily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involved</a:t>
            </a:r>
            <a:r>
              <a:rPr lang="it-IT" dirty="0">
                <a:solidFill>
                  <a:srgbClr val="002060"/>
                </a:solidFill>
              </a:rPr>
              <a:t> in </a:t>
            </a:r>
            <a:r>
              <a:rPr lang="it-IT" b="1" dirty="0" err="1">
                <a:solidFill>
                  <a:srgbClr val="002060"/>
                </a:solidFill>
              </a:rPr>
              <a:t>Societal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challenges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err="1">
                <a:solidFill>
                  <a:srgbClr val="002060"/>
                </a:solidFill>
              </a:rPr>
              <a:t>according</a:t>
            </a:r>
            <a:r>
              <a:rPr lang="it-IT" dirty="0">
                <a:solidFill>
                  <a:srgbClr val="002060"/>
                </a:solidFill>
              </a:rPr>
              <a:t> to UE </a:t>
            </a:r>
            <a:r>
              <a:rPr lang="it-IT" dirty="0" err="1">
                <a:solidFill>
                  <a:srgbClr val="002060"/>
                </a:solidFill>
              </a:rPr>
              <a:t>guidelines</a:t>
            </a:r>
            <a:r>
              <a:rPr lang="it-IT" dirty="0">
                <a:solidFill>
                  <a:srgbClr val="002060"/>
                </a:solidFill>
              </a:rPr>
              <a:t> and to </a:t>
            </a:r>
            <a:r>
              <a:rPr lang="it-IT" b="1" dirty="0">
                <a:solidFill>
                  <a:srgbClr val="002060"/>
                </a:solidFill>
              </a:rPr>
              <a:t>UNO Agenda 2030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90F1D-0BCC-B648-823A-2BA501D6F51E}"/>
              </a:ext>
            </a:extLst>
          </p:cNvPr>
          <p:cNvSpPr txBox="1"/>
          <p:nvPr/>
        </p:nvSpPr>
        <p:spPr>
          <a:xfrm>
            <a:off x="4020143" y="430635"/>
            <a:ext cx="415171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LNS Infrastructures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9CD75F4-A5C4-9C41-8602-368A8688F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-47970" y="-11775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1907962-A366-EA42-A839-9CD5EB98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65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1BA21A-B271-1E40-A957-6875F1880674}"/>
              </a:ext>
            </a:extLst>
          </p:cNvPr>
          <p:cNvGrpSpPr/>
          <p:nvPr/>
        </p:nvGrpSpPr>
        <p:grpSpPr>
          <a:xfrm>
            <a:off x="7519581" y="1125497"/>
            <a:ext cx="4328915" cy="5523998"/>
            <a:chOff x="1978694" y="728700"/>
            <a:chExt cx="5653646" cy="5691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2A3457-FEAC-F742-AD63-4380D8359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78694" y="728700"/>
              <a:ext cx="5653646" cy="5691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A331580-0C26-6942-9DD6-C54E8CBF5E4C}"/>
                </a:ext>
              </a:extLst>
            </p:cNvPr>
            <p:cNvCxnSpPr/>
            <p:nvPr/>
          </p:nvCxnSpPr>
          <p:spPr>
            <a:xfrm>
              <a:off x="3733238" y="3831382"/>
              <a:ext cx="317500" cy="21246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8065723-DBE3-5F41-9A0C-B4BFE80DC181}"/>
                </a:ext>
              </a:extLst>
            </p:cNvPr>
            <p:cNvCxnSpPr/>
            <p:nvPr/>
          </p:nvCxnSpPr>
          <p:spPr>
            <a:xfrm flipH="1">
              <a:off x="3563888" y="1410703"/>
              <a:ext cx="38100" cy="242067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788119-02E8-B344-B06D-C77193C49803}"/>
                </a:ext>
              </a:extLst>
            </p:cNvPr>
            <p:cNvSpPr txBox="1"/>
            <p:nvPr/>
          </p:nvSpPr>
          <p:spPr>
            <a:xfrm>
              <a:off x="3635896" y="1480994"/>
              <a:ext cx="1649983" cy="369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+mn-lt"/>
                </a:rPr>
                <a:t>3400 </a:t>
              </a:r>
              <a:r>
                <a:rPr lang="en-US" sz="1600" b="1" dirty="0" err="1">
                  <a:latin typeface="+mn-lt"/>
                </a:rPr>
                <a:t>m.w.e</a:t>
              </a:r>
              <a:r>
                <a:rPr lang="en-US" sz="1600" b="1" dirty="0">
                  <a:latin typeface="+mn-lt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6FA44B-E197-BF4F-80F5-5DB5DAC12550}"/>
                </a:ext>
              </a:extLst>
            </p:cNvPr>
            <p:cNvSpPr txBox="1"/>
            <p:nvPr/>
          </p:nvSpPr>
          <p:spPr>
            <a:xfrm>
              <a:off x="3641119" y="2159377"/>
              <a:ext cx="1729099" cy="369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+mn-lt"/>
                </a:rPr>
                <a:t>1.1 μ / (m</a:t>
              </a:r>
              <a:r>
                <a:rPr lang="en-US" sz="1600" b="1" baseline="30000" dirty="0">
                  <a:latin typeface="+mn-lt"/>
                </a:rPr>
                <a:t>2 </a:t>
              </a:r>
              <a:r>
                <a:rPr lang="en-US" sz="1600" b="1" dirty="0">
                  <a:latin typeface="+mn-lt"/>
                </a:rPr>
                <a:t>h)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F769D6-63FF-E642-B4B2-DF6D8578C638}"/>
              </a:ext>
            </a:extLst>
          </p:cNvPr>
          <p:cNvGrpSpPr/>
          <p:nvPr/>
        </p:nvGrpSpPr>
        <p:grpSpPr>
          <a:xfrm>
            <a:off x="148735" y="1342161"/>
            <a:ext cx="7256542" cy="5111023"/>
            <a:chOff x="2208810" y="950027"/>
            <a:chExt cx="9380419" cy="57928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45CE2A-DFAF-5946-841A-921C9D71F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8810" y="950027"/>
              <a:ext cx="9380419" cy="579285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0A75CA-C398-1B41-BF5C-C1C0894A5D0C}"/>
                </a:ext>
              </a:extLst>
            </p:cNvPr>
            <p:cNvSpPr/>
            <p:nvPr/>
          </p:nvSpPr>
          <p:spPr>
            <a:xfrm>
              <a:off x="10806545" y="950027"/>
              <a:ext cx="782684" cy="2351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D041726-CFAE-BF43-BAAF-B0EACC35779F}"/>
              </a:ext>
            </a:extLst>
          </p:cNvPr>
          <p:cNvSpPr txBox="1"/>
          <p:nvPr/>
        </p:nvSpPr>
        <p:spPr>
          <a:xfrm>
            <a:off x="2579618" y="228375"/>
            <a:ext cx="820904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1987 Gran Sasso National Laboratories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06CD4AC-6FA6-B148-B318-BBFFCA26E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-6755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CD2D463-94FC-A747-8B95-321D029C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13</a:t>
            </a:fld>
            <a:endParaRPr lang="it-IT"/>
          </a:p>
        </p:txBody>
      </p:sp>
      <p:pic>
        <p:nvPicPr>
          <p:cNvPr id="10242" name="Picture 2" descr="GALILEO GALILEI">
            <a:extLst>
              <a:ext uri="{FF2B5EF4-FFF2-40B4-BE49-F238E27FC236}">
                <a16:creationId xmlns:a16="http://schemas.microsoft.com/office/drawing/2014/main" id="{782F81C5-3027-3E47-980F-48B75DBE7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6" b="37666"/>
          <a:stretch/>
        </p:blipFill>
        <p:spPr bwMode="auto">
          <a:xfrm>
            <a:off x="351372" y="3924386"/>
            <a:ext cx="2379628" cy="279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6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949DD-3C39-8947-A914-BAA36C02D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563"/>
            <a:ext cx="12192000" cy="6053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42A6B4-EFEB-4B45-8CC0-59D043F2135A}"/>
              </a:ext>
            </a:extLst>
          </p:cNvPr>
          <p:cNvSpPr txBox="1"/>
          <p:nvPr/>
        </p:nvSpPr>
        <p:spPr>
          <a:xfrm>
            <a:off x="3950000" y="96677"/>
            <a:ext cx="349974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Science at LNGS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F5FE97F-FBC0-444A-944E-EADD1FAD8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-20888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76D5-64EA-8D40-90FD-B15CBD1C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119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TIFPA Trento Institute for Fundamental Physics and Applications">
            <a:extLst>
              <a:ext uri="{FF2B5EF4-FFF2-40B4-BE49-F238E27FC236}">
                <a16:creationId xmlns:a16="http://schemas.microsoft.com/office/drawing/2014/main" id="{5E8B25EA-2BF7-AB41-A142-12B1C930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8" y="3379568"/>
            <a:ext cx="40640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124FB-1BF5-0341-B7E9-C7C64CE7FCB7}"/>
              </a:ext>
            </a:extLst>
          </p:cNvPr>
          <p:cNvSpPr txBox="1"/>
          <p:nvPr/>
        </p:nvSpPr>
        <p:spPr>
          <a:xfrm>
            <a:off x="3950000" y="96677"/>
            <a:ext cx="454624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The National Centres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78CF4-A258-6B4F-9DE3-EF9739B35496}"/>
              </a:ext>
            </a:extLst>
          </p:cNvPr>
          <p:cNvSpPr txBox="1"/>
          <p:nvPr/>
        </p:nvSpPr>
        <p:spPr>
          <a:xfrm>
            <a:off x="178938" y="1264321"/>
            <a:ext cx="62143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chemeClr val="tx2">
                    <a:lumMod val="75000"/>
                  </a:schemeClr>
                </a:solidFill>
              </a:rPr>
              <a:t>1962 CNAF</a:t>
            </a:r>
            <a:r>
              <a:rPr lang="en-IT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INFN Technological Center initially dedicated to the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analysis and high precision measurement of  bubble chamber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photographic films.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Today CNAF is devoted to Research and Development in INFN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 Information and Communication Technologies</a:t>
            </a:r>
            <a:r>
              <a:rPr lang="en-IT">
                <a:solidFill>
                  <a:schemeClr val="tx2">
                    <a:lumMod val="75000"/>
                  </a:schemeClr>
                </a:solidFill>
              </a:rPr>
              <a:t> and supports the</a:t>
            </a:r>
          </a:p>
          <a:p>
            <a:r>
              <a:rPr lang="en-IT">
                <a:solidFill>
                  <a:schemeClr val="tx2">
                    <a:lumMod val="75000"/>
                  </a:schemeClr>
                </a:solidFill>
              </a:rPr>
              <a:t>INFN computing infrastructure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5572A-8A13-2C41-902D-106C9252951D}"/>
              </a:ext>
            </a:extLst>
          </p:cNvPr>
          <p:cNvSpPr txBox="1"/>
          <p:nvPr/>
        </p:nvSpPr>
        <p:spPr>
          <a:xfrm>
            <a:off x="5193631" y="3208381"/>
            <a:ext cx="68194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chemeClr val="tx2">
                    <a:lumMod val="75000"/>
                  </a:schemeClr>
                </a:solidFill>
              </a:rPr>
              <a:t>2014 TIFPA</a:t>
            </a:r>
            <a:r>
              <a:rPr lang="en-IT">
                <a:solidFill>
                  <a:schemeClr val="tx2">
                    <a:lumMod val="75000"/>
                  </a:schemeClr>
                </a:solidFill>
              </a:rPr>
              <a:t> Trento Institute for Fundamental Physics and Applications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Science and Technology National Center for research in fundamental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physics and state-of-the-art development of related technologies.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It is embedded in the fertile substrate offered by the Trento Province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research and technology context, and capitalizes on the collaborations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already established across the past 20 years with UNITN and FBK.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18F69-7B8C-214A-96F0-3AF22C231900}"/>
              </a:ext>
            </a:extLst>
          </p:cNvPr>
          <p:cNvSpPr txBox="1"/>
          <p:nvPr/>
        </p:nvSpPr>
        <p:spPr>
          <a:xfrm>
            <a:off x="168442" y="4962707"/>
            <a:ext cx="57320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tx2">
                    <a:lumMod val="75000"/>
                  </a:schemeClr>
                </a:solidFill>
              </a:rPr>
              <a:t>2018 GGI</a:t>
            </a:r>
            <a:r>
              <a:rPr lang="en-GB">
                <a:solidFill>
                  <a:schemeClr val="tx2">
                    <a:lumMod val="75000"/>
                  </a:schemeClr>
                </a:solidFill>
              </a:rPr>
              <a:t> Galileo Galilei Institute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Institute dedicated to organizing and hosting long-term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workshops dedicated to theoretical physics of fundamental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interactions. reference point for the international scientific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community and as a site dedicated to high-level training </a:t>
            </a:r>
          </a:p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of young Italian and foreign researchers.</a:t>
            </a:r>
            <a:endParaRPr lang="en-IT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8" name="Picture 4" descr="Sede di Arcetri - Galileo Galilei Institute for Theoretical Physics">
            <a:extLst>
              <a:ext uri="{FF2B5EF4-FFF2-40B4-BE49-F238E27FC236}">
                <a16:creationId xmlns:a16="http://schemas.microsoft.com/office/drawing/2014/main" id="{52C9F73D-2B32-1741-9838-E2C3041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22" y="4962707"/>
            <a:ext cx="39624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IFPA Trento Institute for Fundamental Physics and Applications">
            <a:extLst>
              <a:ext uri="{FF2B5EF4-FFF2-40B4-BE49-F238E27FC236}">
                <a16:creationId xmlns:a16="http://schemas.microsoft.com/office/drawing/2014/main" id="{16DF4777-D753-CE4D-ABCE-94D8BDAFF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44" y="3203773"/>
            <a:ext cx="1573318" cy="175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3B9BC9-F0A9-034B-A726-F858775A6F31}"/>
              </a:ext>
            </a:extLst>
          </p:cNvPr>
          <p:cNvSpPr/>
          <p:nvPr/>
        </p:nvSpPr>
        <p:spPr>
          <a:xfrm>
            <a:off x="1720516" y="3755404"/>
            <a:ext cx="1810328" cy="80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274" name="Picture 10" descr="cnaf4 infn | Istituto Nazionale di Fisica Nucleare">
            <a:extLst>
              <a:ext uri="{FF2B5EF4-FFF2-40B4-BE49-F238E27FC236}">
                <a16:creationId xmlns:a16="http://schemas.microsoft.com/office/drawing/2014/main" id="{6FCC001D-9999-CF47-8ADE-66F074894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82" y="901240"/>
            <a:ext cx="2930281" cy="220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CB9E335-8C6B-1146-AC40-139ACE3EF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0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D3E31-FBB9-4048-8667-9A862B53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952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B124FB-1BF5-0341-B7E9-C7C64CE7FCB7}"/>
              </a:ext>
            </a:extLst>
          </p:cNvPr>
          <p:cNvSpPr txBox="1"/>
          <p:nvPr/>
        </p:nvSpPr>
        <p:spPr>
          <a:xfrm>
            <a:off x="3035600" y="152433"/>
            <a:ext cx="659308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INFN Computing </a:t>
            </a:r>
            <a:r>
              <a:rPr lang="it-IT" sz="4000" dirty="0" err="1">
                <a:solidFill>
                  <a:schemeClr val="bg1"/>
                </a:solidFill>
              </a:rPr>
              <a:t>infrastructure</a:t>
            </a:r>
            <a:endParaRPr lang="en-IT" sz="400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3B9BC9-F0A9-034B-A726-F858775A6F31}"/>
              </a:ext>
            </a:extLst>
          </p:cNvPr>
          <p:cNvSpPr/>
          <p:nvPr/>
        </p:nvSpPr>
        <p:spPr>
          <a:xfrm>
            <a:off x="1720516" y="3755404"/>
            <a:ext cx="1810328" cy="80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DFD417-94ED-B746-9D3F-C726CA17A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3" y="1845295"/>
            <a:ext cx="8432796" cy="1897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18C24-756C-3141-9152-E1CC09A3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347" y="1032605"/>
            <a:ext cx="4186653" cy="5044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1B1980-54EF-2E4E-8474-EF285F835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48" y="4115467"/>
            <a:ext cx="7619789" cy="633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222DF0-E043-294D-AF13-C12BD382F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62" y="5319148"/>
            <a:ext cx="8814305" cy="61683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67C6B35-9206-884B-8D5C-096240570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24426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A16AB-1AF2-3543-A1B4-1ED9897C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82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F462AA6-C1F9-DC4C-A81C-AB29A6F9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16" y="1781562"/>
            <a:ext cx="7840644" cy="3838649"/>
          </a:xfrm>
          <a:prstGeom prst="rect">
            <a:avLst/>
          </a:prstGeom>
        </p:spPr>
      </p:pic>
      <p:pic>
        <p:nvPicPr>
          <p:cNvPr id="4" name="Immagine 20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0BC51F15-5BBC-0146-9517-708ADCAF3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04" y="4664462"/>
            <a:ext cx="25034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2" descr="Immagine che contiene montagna, erba, esterni, natura&#10;&#10;Descrizione generata automaticamente">
            <a:extLst>
              <a:ext uri="{FF2B5EF4-FFF2-40B4-BE49-F238E27FC236}">
                <a16:creationId xmlns:a16="http://schemas.microsoft.com/office/drawing/2014/main" id="{9C79855A-B1B4-574B-8FF7-D2A1EA99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9" y="679837"/>
            <a:ext cx="32972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4" descr="Immagine che contiene cielo, erba, esterni, edificio&#10;&#10;Descrizione generata automaticamente">
            <a:extLst>
              <a:ext uri="{FF2B5EF4-FFF2-40B4-BE49-F238E27FC236}">
                <a16:creationId xmlns:a16="http://schemas.microsoft.com/office/drawing/2014/main" id="{6F0449C6-B793-BE41-A1D0-06823A9F2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b="11826"/>
          <a:stretch/>
        </p:blipFill>
        <p:spPr bwMode="auto">
          <a:xfrm>
            <a:off x="485503" y="692537"/>
            <a:ext cx="2092325" cy="167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6" descr="Immagine che contiene oggetto, interni&#10;&#10;Descrizione generata automaticamente">
            <a:extLst>
              <a:ext uri="{FF2B5EF4-FFF2-40B4-BE49-F238E27FC236}">
                <a16:creationId xmlns:a16="http://schemas.microsoft.com/office/drawing/2014/main" id="{2B5D2638-44FE-2D44-9EDB-65482503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29" y="692537"/>
            <a:ext cx="24733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5269AE4-0231-784C-9967-7A058D0D2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43" y="3250069"/>
            <a:ext cx="3844184" cy="11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283651"/>
                </a:solidFill>
                <a:effectLst/>
                <a:uLnTx/>
                <a:uFillTx/>
                <a:latin typeface="Franklin Gothic Book" panose="020B0503020102020204"/>
                <a:ea typeface="ＭＳ Ｐゴシック" panose="020B0600070205080204" pitchFamily="34" charset="-128"/>
                <a:cs typeface="Arial" panose="020B0604020202020204" pitchFamily="34" charset="0"/>
              </a:rPr>
              <a:t>An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83651"/>
                </a:solidFill>
                <a:effectLst/>
                <a:uLnTx/>
                <a:uFillTx/>
                <a:latin typeface="Franklin Gothic Medium" panose="020B0603020102020204"/>
                <a:ea typeface="ＭＳ Ｐゴシック" panose="020B0600070205080204" pitchFamily="34" charset="-128"/>
                <a:cs typeface="Arial" panose="020B0604020202020204" pitchFamily="34" charset="0"/>
              </a:rPr>
              <a:t>international</a:t>
            </a: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283651"/>
                </a:solidFill>
                <a:effectLst/>
                <a:uLnTx/>
                <a:uFillTx/>
                <a:latin typeface="Franklin Gothic Book" panose="020B0503020102020204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283651"/>
                </a:solidFill>
                <a:effectLst/>
                <a:uLnTx/>
                <a:uFillTx/>
                <a:latin typeface="Franklin Gothic Medium" panose="020B0603020102020204"/>
                <a:ea typeface="ＭＳ Ｐゴシック" panose="020B0600070205080204" pitchFamily="34" charset="-128"/>
                <a:cs typeface="Arial" panose="020B0604020202020204" pitchFamily="34" charset="0"/>
              </a:rPr>
              <a:t>DNA</a:t>
            </a:r>
            <a:endParaRPr kumimoji="0" lang="it-IT" altLang="it-IT" sz="3600" b="0" i="0" u="none" strike="noStrike" kern="1200" cap="none" spc="0" normalizeH="0" baseline="0" noProof="0" dirty="0">
              <a:ln>
                <a:noFill/>
              </a:ln>
              <a:solidFill>
                <a:srgbClr val="283651"/>
              </a:solidFill>
              <a:effectLst/>
              <a:uLnTx/>
              <a:uFillTx/>
              <a:latin typeface="Franklin Gothic Medium" panose="020B0603020102020204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10" name="Connettore 4 9">
            <a:extLst>
              <a:ext uri="{FF2B5EF4-FFF2-40B4-BE49-F238E27FC236}">
                <a16:creationId xmlns:a16="http://schemas.microsoft.com/office/drawing/2014/main" id="{5FDDEF39-3D1D-F64C-BC4A-D9B8B0E53D9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34135" y="1782356"/>
            <a:ext cx="1616075" cy="1322387"/>
          </a:xfrm>
          <a:prstGeom prst="bentConnector3">
            <a:avLst>
              <a:gd name="adj1" fmla="val 60192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4 10">
            <a:extLst>
              <a:ext uri="{FF2B5EF4-FFF2-40B4-BE49-F238E27FC236}">
                <a16:creationId xmlns:a16="http://schemas.microsoft.com/office/drawing/2014/main" id="{A3EBD6A1-4020-5D4A-88C2-B67C51EACA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11728" y="2484825"/>
            <a:ext cx="1408113" cy="471488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4 11">
            <a:extLst>
              <a:ext uri="{FF2B5EF4-FFF2-40B4-BE49-F238E27FC236}">
                <a16:creationId xmlns:a16="http://schemas.microsoft.com/office/drawing/2014/main" id="{A1652BCC-9475-E248-89F1-F70A8433380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77004" y="3762762"/>
            <a:ext cx="1447800" cy="762000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4 13">
            <a:extLst>
              <a:ext uri="{FF2B5EF4-FFF2-40B4-BE49-F238E27FC236}">
                <a16:creationId xmlns:a16="http://schemas.microsoft.com/office/drawing/2014/main" id="{683D35C8-40C2-CD4A-B323-5BF1FE3802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23422" y="2380844"/>
            <a:ext cx="1303337" cy="190500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33">
            <a:extLst>
              <a:ext uri="{FF2B5EF4-FFF2-40B4-BE49-F238E27FC236}">
                <a16:creationId xmlns:a16="http://schemas.microsoft.com/office/drawing/2014/main" id="{54AF585D-048B-474A-A2AE-A06EBA2E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1" y="4608900"/>
            <a:ext cx="25654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 descr="Immagine che contiene edificio, cielo, esterni, edificio governativo&#10;&#10;Descrizione generata automaticamente">
            <a:extLst>
              <a:ext uri="{FF2B5EF4-FFF2-40B4-BE49-F238E27FC236}">
                <a16:creationId xmlns:a16="http://schemas.microsoft.com/office/drawing/2014/main" id="{83A5A0C3-CA9C-3F46-BFDB-55BA45C7F6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7186" y="4664462"/>
            <a:ext cx="3452811" cy="1726406"/>
          </a:xfrm>
          <a:prstGeom prst="rect">
            <a:avLst/>
          </a:prstGeom>
        </p:spPr>
      </p:pic>
      <p:cxnSp>
        <p:nvCxnSpPr>
          <p:cNvPr id="13" name="Connettore 4 12">
            <a:extLst>
              <a:ext uri="{FF2B5EF4-FFF2-40B4-BE49-F238E27FC236}">
                <a16:creationId xmlns:a16="http://schemas.microsoft.com/office/drawing/2014/main" id="{77F57586-4707-3741-93E9-A5B5A4D653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15560" y="4304893"/>
            <a:ext cx="1665288" cy="168275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38;p14">
            <a:extLst>
              <a:ext uri="{FF2B5EF4-FFF2-40B4-BE49-F238E27FC236}">
                <a16:creationId xmlns:a16="http://schemas.microsoft.com/office/drawing/2014/main" id="{67B0B519-44C5-D44B-9FBE-2D075CD06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28" y="6059497"/>
            <a:ext cx="1324327" cy="781352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12728F-0117-C243-993E-221C3DD8242F}"/>
              </a:ext>
            </a:extLst>
          </p:cNvPr>
          <p:cNvSpPr txBox="1"/>
          <p:nvPr/>
        </p:nvSpPr>
        <p:spPr>
          <a:xfrm>
            <a:off x="5342905" y="1220651"/>
            <a:ext cx="4962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Franklin Gothic Medium" panose="020B0603020102020204" pitchFamily="34" charset="0"/>
              </a:rPr>
              <a:t>From the discovery of the </a:t>
            </a:r>
            <a:r>
              <a:rPr lang="en-GB" sz="1600" b="1" dirty="0">
                <a:latin typeface="Franklin Gothic Medium" panose="020B0603020102020204" pitchFamily="34" charset="0"/>
              </a:rPr>
              <a:t>Higgs boson </a:t>
            </a:r>
          </a:p>
          <a:p>
            <a:r>
              <a:rPr lang="en-GB" sz="1600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to the quest for a new particle world</a:t>
            </a:r>
          </a:p>
          <a:p>
            <a:r>
              <a:rPr lang="en-GB" sz="1400" b="1" dirty="0">
                <a:latin typeface="Franklin Gothic Medium" panose="020B0603020102020204" pitchFamily="34" charset="0"/>
              </a:rPr>
              <a:t>Near future</a:t>
            </a:r>
            <a:r>
              <a:rPr lang="en-GB" sz="1400" dirty="0">
                <a:latin typeface="Franklin Gothic Medium" panose="020B0603020102020204" pitchFamily="34" charset="0"/>
              </a:rPr>
              <a:t>: High-luminosity LHC and </a:t>
            </a:r>
            <a:r>
              <a:rPr lang="en-GB" sz="1400" b="1" dirty="0">
                <a:latin typeface="Franklin Gothic Medium" panose="020B0603020102020204" pitchFamily="34" charset="0"/>
              </a:rPr>
              <a:t>beyond</a:t>
            </a:r>
            <a:r>
              <a:rPr lang="en-GB" sz="1400" dirty="0">
                <a:latin typeface="Franklin Gothic Medium" panose="020B0603020102020204" pitchFamily="34" charset="0"/>
              </a:rPr>
              <a:t>: </a:t>
            </a:r>
          </a:p>
          <a:p>
            <a:r>
              <a:rPr lang="en-GB" sz="1400" dirty="0">
                <a:latin typeface="Franklin Gothic Medium" panose="020B0603020102020204" pitchFamily="34" charset="0"/>
              </a:rPr>
              <a:t>Future Circular Collider, Linear Collider, Muon Collider, 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1A744C-5517-E14B-9D00-DA6AF22CAAC8}"/>
              </a:ext>
            </a:extLst>
          </p:cNvPr>
          <p:cNvSpPr txBox="1"/>
          <p:nvPr/>
        </p:nvSpPr>
        <p:spPr>
          <a:xfrm>
            <a:off x="89965" y="4036556"/>
            <a:ext cx="3341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Franklin Gothic Medium" panose="020B0603020102020204" pitchFamily="34" charset="0"/>
              </a:rPr>
              <a:t>New technologies: </a:t>
            </a:r>
          </a:p>
          <a:p>
            <a:r>
              <a:rPr lang="en-GB" sz="1400">
                <a:latin typeface="Franklin Gothic Medium" panose="020B0603020102020204" pitchFamily="34" charset="0"/>
              </a:rPr>
              <a:t>High-field superconducting magnets, HTS</a:t>
            </a:r>
          </a:p>
          <a:p>
            <a:r>
              <a:rPr lang="en-GB" sz="1400">
                <a:latin typeface="Franklin Gothic Medium" panose="020B0603020102020204" pitchFamily="34" charset="0"/>
              </a:rPr>
              <a:t>Plasma </a:t>
            </a:r>
            <a:r>
              <a:rPr lang="en-GB" sz="1400" err="1">
                <a:latin typeface="Franklin Gothic Medium" panose="020B0603020102020204" pitchFamily="34" charset="0"/>
              </a:rPr>
              <a:t>wakefield</a:t>
            </a:r>
            <a:r>
              <a:rPr lang="en-GB" sz="1400">
                <a:latin typeface="Franklin Gothic Medium" panose="020B0603020102020204" pitchFamily="34" charset="0"/>
              </a:rPr>
              <a:t> acceleration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6E2D1DB-3072-2C49-80EB-BBDA79C76F11}"/>
              </a:ext>
            </a:extLst>
          </p:cNvPr>
          <p:cNvSpPr txBox="1"/>
          <p:nvPr/>
        </p:nvSpPr>
        <p:spPr>
          <a:xfrm>
            <a:off x="5342905" y="4711535"/>
            <a:ext cx="55778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Franklin Gothic Medium" panose="020B0603020102020204" pitchFamily="34" charset="0"/>
              </a:rPr>
              <a:t>From first detection</a:t>
            </a:r>
            <a:r>
              <a:rPr lang="en-GB" sz="1600" b="1">
                <a:latin typeface="Franklin Gothic Medium" panose="020B0603020102020204" pitchFamily="34" charset="0"/>
              </a:rPr>
              <a:t> </a:t>
            </a:r>
            <a:r>
              <a:rPr lang="en-GB" sz="1600">
                <a:solidFill>
                  <a:srgbClr val="4297B7"/>
                </a:solidFill>
                <a:latin typeface="Franklin Gothic Medium" panose="020B0603020102020204" pitchFamily="34" charset="0"/>
              </a:rPr>
              <a:t>to a new astronomy</a:t>
            </a:r>
            <a:r>
              <a:rPr lang="en-GB" sz="1600">
                <a:latin typeface="Franklin Gothic Medium" panose="020B0603020102020204" pitchFamily="34" charset="0"/>
              </a:rPr>
              <a:t>: Gravitational Waves and multi-messenger</a:t>
            </a:r>
          </a:p>
          <a:p>
            <a:r>
              <a:rPr lang="en-GB" sz="1400">
                <a:latin typeface="Franklin Gothic Medium" panose="020B0603020102020204" pitchFamily="34" charset="0"/>
              </a:rPr>
              <a:t>VIRGO (EGO consortium)</a:t>
            </a:r>
          </a:p>
          <a:p>
            <a:r>
              <a:rPr lang="en-GB" sz="1400" b="1">
                <a:latin typeface="Franklin Gothic Medium" panose="020B0603020102020204" pitchFamily="34" charset="0"/>
              </a:rPr>
              <a:t>Near future</a:t>
            </a:r>
            <a:r>
              <a:rPr lang="en-GB" sz="1400">
                <a:latin typeface="Franklin Gothic Medium" panose="020B0603020102020204" pitchFamily="34" charset="0"/>
              </a:rPr>
              <a:t>: Einstein Telescope</a:t>
            </a:r>
          </a:p>
          <a:p>
            <a:r>
              <a:rPr lang="en-GB" sz="1400">
                <a:latin typeface="Franklin Gothic Medium" panose="020B0603020102020204" pitchFamily="34" charset="0"/>
              </a:rPr>
              <a:t>and </a:t>
            </a:r>
            <a:r>
              <a:rPr lang="en-GB" sz="1400" b="1">
                <a:latin typeface="Franklin Gothic Medium" panose="020B0603020102020204" pitchFamily="34" charset="0"/>
              </a:rPr>
              <a:t>beyond</a:t>
            </a:r>
            <a:r>
              <a:rPr lang="en-GB" sz="1400">
                <a:latin typeface="Franklin Gothic Medium" panose="020B0603020102020204" pitchFamily="34" charset="0"/>
              </a:rPr>
              <a:t>: LISA interferometer in space </a:t>
            </a:r>
          </a:p>
        </p:txBody>
      </p:sp>
      <p:pic>
        <p:nvPicPr>
          <p:cNvPr id="6150" name="Picture 6" descr="IL PRIMO SPECCHIO DI ADVANCED VIRGO È OPERATIVO">
            <a:extLst>
              <a:ext uri="{FF2B5EF4-FFF2-40B4-BE49-F238E27FC236}">
                <a16:creationId xmlns:a16="http://schemas.microsoft.com/office/drawing/2014/main" id="{98BE79AF-DDE4-F848-9386-9C966B6B3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8"/>
          <a:stretch/>
        </p:blipFill>
        <p:spPr bwMode="auto">
          <a:xfrm>
            <a:off x="8548876" y="2614074"/>
            <a:ext cx="3376522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nstrumentation - Università degli Studi di Roma Tor Vergata - en-US">
            <a:extLst>
              <a:ext uri="{FF2B5EF4-FFF2-40B4-BE49-F238E27FC236}">
                <a16:creationId xmlns:a16="http://schemas.microsoft.com/office/drawing/2014/main" id="{D5F104A3-5C9B-F84C-8CD3-3461746C6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5" t="11498" r="11141" b="15534"/>
          <a:stretch/>
        </p:blipFill>
        <p:spPr bwMode="auto">
          <a:xfrm>
            <a:off x="1806551" y="4848588"/>
            <a:ext cx="2879749" cy="118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3A0E7AEC-8E24-1441-BAF7-A69D27796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" y="6213398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Gravitational Waves arrive in Europe">
            <a:extLst>
              <a:ext uri="{FF2B5EF4-FFF2-40B4-BE49-F238E27FC236}">
                <a16:creationId xmlns:a16="http://schemas.microsoft.com/office/drawing/2014/main" id="{560D295A-500C-8E45-B507-29AF3259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05" y="2616136"/>
            <a:ext cx="3084651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The New Small Wheels set ATLAS on track for high luminosity | CERN">
            <a:extLst>
              <a:ext uri="{FF2B5EF4-FFF2-40B4-BE49-F238E27FC236}">
                <a16:creationId xmlns:a16="http://schemas.microsoft.com/office/drawing/2014/main" id="{F24E0B5C-A2B7-A447-9C9C-0B6AC450E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8"/>
          <a:stretch/>
        </p:blipFill>
        <p:spPr bwMode="auto">
          <a:xfrm>
            <a:off x="89964" y="1142567"/>
            <a:ext cx="4596336" cy="29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Superconductor Cabling | New England Wire">
            <a:extLst>
              <a:ext uri="{FF2B5EF4-FFF2-40B4-BE49-F238E27FC236}">
                <a16:creationId xmlns:a16="http://schemas.microsoft.com/office/drawing/2014/main" id="{D212B4A8-BDAA-BB42-B790-4AA9DB460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3"/>
          <a:stretch/>
        </p:blipFill>
        <p:spPr bwMode="auto">
          <a:xfrm>
            <a:off x="89964" y="4808086"/>
            <a:ext cx="1636159" cy="12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3F0EBB-079A-D749-A9B5-DC425CF88788}"/>
              </a:ext>
            </a:extLst>
          </p:cNvPr>
          <p:cNvSpPr txBox="1"/>
          <p:nvPr/>
        </p:nvSpPr>
        <p:spPr>
          <a:xfrm>
            <a:off x="4105006" y="244770"/>
            <a:ext cx="371896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Due Premi Nobel</a:t>
            </a:r>
            <a:endParaRPr lang="en-IT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96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C64E1FC9-30B3-534E-B120-97CDA45D5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9" r="23689"/>
          <a:stretch/>
        </p:blipFill>
        <p:spPr>
          <a:xfrm>
            <a:off x="0" y="0"/>
            <a:ext cx="60839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44A67-FB7A-B846-864A-DF4FEFF0E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075" y="2453481"/>
            <a:ext cx="49339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4000" b="1" dirty="0">
                <a:solidFill>
                  <a:srgbClr val="283651"/>
                </a:solidFill>
                <a:latin typeface="+mj-lt"/>
                <a:cs typeface="Arial" panose="020B0604020202020204" pitchFamily="34" charset="0"/>
              </a:rPr>
              <a:t>The INFN </a:t>
            </a:r>
            <a:r>
              <a:rPr lang="it-IT" altLang="it-IT" sz="4000" b="1" dirty="0" err="1">
                <a:solidFill>
                  <a:srgbClr val="283651"/>
                </a:solidFill>
                <a:latin typeface="+mj-lt"/>
                <a:cs typeface="Arial" panose="020B0604020202020204" pitchFamily="34" charset="0"/>
              </a:rPr>
              <a:t>is</a:t>
            </a:r>
            <a:r>
              <a:rPr lang="it-IT" altLang="it-IT" sz="4000" b="1" dirty="0">
                <a:solidFill>
                  <a:srgbClr val="283651"/>
                </a:solidFill>
                <a:latin typeface="+mj-lt"/>
                <a:cs typeface="Arial" panose="020B0604020202020204" pitchFamily="34" charset="0"/>
              </a:rPr>
              <a:t> …</a:t>
            </a:r>
            <a:endParaRPr lang="it-IT" altLang="it-IT" sz="4000" dirty="0">
              <a:solidFill>
                <a:srgbClr val="28365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787B03-A7E8-D640-B726-8B69C14C1226}"/>
              </a:ext>
            </a:extLst>
          </p:cNvPr>
          <p:cNvSpPr txBox="1">
            <a:spLocks/>
          </p:cNvSpPr>
          <p:nvPr/>
        </p:nvSpPr>
        <p:spPr bwMode="auto">
          <a:xfrm>
            <a:off x="6310075" y="3200401"/>
            <a:ext cx="442595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32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a community of over 6,000 </a:t>
            </a:r>
            <a:r>
              <a:rPr lang="it-IT" altLang="it-IT" sz="32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people</a:t>
            </a:r>
            <a:endParaRPr lang="it-IT" altLang="it-IT" sz="3200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62ADAD3-7D05-1E45-8BB1-21DB88A6F6EF}"/>
              </a:ext>
            </a:extLst>
          </p:cNvPr>
          <p:cNvSpPr txBox="1">
            <a:spLocks/>
          </p:cNvSpPr>
          <p:nvPr/>
        </p:nvSpPr>
        <p:spPr bwMode="auto">
          <a:xfrm>
            <a:off x="6310075" y="4404519"/>
            <a:ext cx="5483109" cy="138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it-IT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~ 25% 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of </a:t>
            </a:r>
            <a:r>
              <a:rPr lang="it-IT" altLang="it-IT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them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have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PhD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grants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,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post-doc </a:t>
            </a:r>
            <a:r>
              <a:rPr lang="it-IT" altLang="it-IT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scholarships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and </a:t>
            </a:r>
            <a:r>
              <a:rPr lang="it-IT" altLang="it-IT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research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grants</a:t>
            </a:r>
            <a:endParaRPr lang="it-IT" altLang="it-IT" dirty="0">
              <a:solidFill>
                <a:srgbClr val="4297B7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CF05C96-41A1-F943-B228-EFC90C559D7C}"/>
              </a:ext>
            </a:extLst>
          </p:cNvPr>
          <p:cNvSpPr/>
          <p:nvPr/>
        </p:nvSpPr>
        <p:spPr>
          <a:xfrm>
            <a:off x="9354784" y="606260"/>
            <a:ext cx="2438400" cy="2438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5CB9BE5-E438-324E-96D6-C7C72065D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656" y="322415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F2035D-AE3E-574D-A963-E9D58066E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906" y="150065"/>
            <a:ext cx="2333278" cy="27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Placeholder 7">
            <a:extLst>
              <a:ext uri="{FF2B5EF4-FFF2-40B4-BE49-F238E27FC236}">
                <a16:creationId xmlns:a16="http://schemas.microsoft.com/office/drawing/2014/main" id="{42ABCCF2-64B5-D74E-BC84-A2B40D0324F9}"/>
              </a:ext>
            </a:extLst>
          </p:cNvPr>
          <p:cNvSpPr txBox="1">
            <a:spLocks/>
          </p:cNvSpPr>
          <p:nvPr/>
        </p:nvSpPr>
        <p:spPr bwMode="auto">
          <a:xfrm>
            <a:off x="6400800" y="220980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76EC1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en-US" sz="2400">
                <a:solidFill>
                  <a:schemeClr val="tx2"/>
                </a:solidFill>
                <a:latin typeface="Arial" panose="020B0604020202020204" pitchFamily="34" charset="0"/>
              </a:rPr>
              <a:t>L’INFN è stato fondato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en-US" sz="2400">
                <a:solidFill>
                  <a:schemeClr val="tx2"/>
                </a:solidFill>
                <a:latin typeface="Arial" panose="020B0604020202020204" pitchFamily="34" charset="0"/>
              </a:rPr>
              <a:t>nel 1951 e ha una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en-US" sz="2400">
                <a:solidFill>
                  <a:schemeClr val="tx2"/>
                </a:solidFill>
                <a:latin typeface="Arial" panose="020B0604020202020204" pitchFamily="34" charset="0"/>
              </a:rPr>
              <a:t>lunga  e prestigiosa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en-US" sz="2400">
                <a:solidFill>
                  <a:schemeClr val="tx2"/>
                </a:solidFill>
                <a:latin typeface="Arial" panose="020B0604020202020204" pitchFamily="34" charset="0"/>
              </a:rPr>
              <a:t>storia che discende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en-US" sz="2400">
                <a:solidFill>
                  <a:schemeClr val="tx2"/>
                </a:solidFill>
                <a:latin typeface="Arial" panose="020B0604020202020204" pitchFamily="34" charset="0"/>
              </a:rPr>
              <a:t>da Enrico Fermi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en-US" sz="2400">
                <a:solidFill>
                  <a:schemeClr val="tx2"/>
                </a:solidFill>
                <a:latin typeface="Arial" panose="020B0604020202020204" pitchFamily="34" charset="0"/>
              </a:rPr>
              <a:t>e i ragazzi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en-US" sz="2400">
                <a:solidFill>
                  <a:schemeClr val="tx2"/>
                </a:solidFill>
                <a:latin typeface="Arial" panose="020B0604020202020204" pitchFamily="34" charset="0"/>
              </a:rPr>
              <a:t>di via Panisperna</a:t>
            </a:r>
          </a:p>
        </p:txBody>
      </p:sp>
      <p:pic>
        <p:nvPicPr>
          <p:cNvPr id="103427" name="Immagine 7" descr="Immagine che contiene persona, fotografia, terra, baseball&#10;&#10;Descrizione generata automaticamente">
            <a:extLst>
              <a:ext uri="{FF2B5EF4-FFF2-40B4-BE49-F238E27FC236}">
                <a16:creationId xmlns:a16="http://schemas.microsoft.com/office/drawing/2014/main" id="{2A8F6488-3E65-704E-9B7E-FEF917F7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410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0C02A40E-CC39-CF49-B442-69EE12D171CA}"/>
              </a:ext>
            </a:extLst>
          </p:cNvPr>
          <p:cNvSpPr/>
          <p:nvPr/>
        </p:nvSpPr>
        <p:spPr>
          <a:xfrm>
            <a:off x="0" y="2855120"/>
            <a:ext cx="12185650" cy="1487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72FF5A4-9461-AD41-A2E0-49D6CDBA20C9}"/>
              </a:ext>
            </a:extLst>
          </p:cNvPr>
          <p:cNvSpPr/>
          <p:nvPr/>
        </p:nvSpPr>
        <p:spPr bwMode="auto">
          <a:xfrm>
            <a:off x="6350" y="4541044"/>
            <a:ext cx="12185650" cy="15509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8DD1C0B9-DDDE-854E-8E94-8721B5920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49" y="1547277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D6605CA-4754-C742-978E-02DD0CDB1FE0}"/>
              </a:ext>
            </a:extLst>
          </p:cNvPr>
          <p:cNvSpPr txBox="1">
            <a:spLocks/>
          </p:cNvSpPr>
          <p:nvPr/>
        </p:nvSpPr>
        <p:spPr bwMode="auto">
          <a:xfrm>
            <a:off x="3921978" y="1172683"/>
            <a:ext cx="8145780" cy="156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3200" dirty="0" err="1">
                <a:solidFill>
                  <a:schemeClr val="tx2"/>
                </a:solidFill>
                <a:latin typeface="+mn-lt"/>
              </a:rPr>
              <a:t>Number</a:t>
            </a:r>
            <a:r>
              <a:rPr lang="it-IT" altLang="it-IT" sz="3200" dirty="0">
                <a:solidFill>
                  <a:schemeClr val="tx2"/>
                </a:solidFill>
                <a:latin typeface="+mn-lt"/>
              </a:rPr>
              <a:t> of </a:t>
            </a:r>
            <a:r>
              <a:rPr lang="it-IT" altLang="it-IT" sz="3200" dirty="0" err="1">
                <a:solidFill>
                  <a:schemeClr val="tx2"/>
                </a:solidFill>
                <a:latin typeface="+mn-lt"/>
              </a:rPr>
              <a:t>employees</a:t>
            </a:r>
            <a:r>
              <a:rPr lang="it-IT" altLang="it-IT" sz="3200" dirty="0">
                <a:solidFill>
                  <a:schemeClr val="tx2"/>
                </a:solidFill>
                <a:latin typeface="+mn-lt"/>
              </a:rPr>
              <a:t> with</a:t>
            </a:r>
          </a:p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32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Permanent</a:t>
            </a:r>
            <a:r>
              <a:rPr lang="it-IT" altLang="it-IT" sz="32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sz="32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contract</a:t>
            </a:r>
            <a:r>
              <a:rPr lang="it-IT" altLang="it-IT" sz="32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/ </a:t>
            </a:r>
            <a:r>
              <a:rPr lang="it-IT" altLang="it-IT" sz="32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Fixed-term</a:t>
            </a:r>
            <a:r>
              <a:rPr lang="it-IT" altLang="it-IT" sz="32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sz="32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contract</a:t>
            </a:r>
            <a:endParaRPr lang="it-IT" altLang="it-IT" sz="3200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744BA6F-1CF2-0E4E-A21C-313E22D153DB}"/>
              </a:ext>
            </a:extLst>
          </p:cNvPr>
          <p:cNvSpPr txBox="1">
            <a:spLocks/>
          </p:cNvSpPr>
          <p:nvPr/>
        </p:nvSpPr>
        <p:spPr bwMode="auto">
          <a:xfrm>
            <a:off x="4932996" y="2866232"/>
            <a:ext cx="516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PERMANENT CONTRACT </a:t>
            </a:r>
            <a:r>
              <a:rPr lang="it-IT" altLang="it-IT" sz="3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1991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9EBD1BC-FE5E-FE49-8E59-838F5A34136A}"/>
              </a:ext>
            </a:extLst>
          </p:cNvPr>
          <p:cNvSpPr txBox="1">
            <a:spLocks/>
          </p:cNvSpPr>
          <p:nvPr/>
        </p:nvSpPr>
        <p:spPr bwMode="auto">
          <a:xfrm>
            <a:off x="4856796" y="4612482"/>
            <a:ext cx="5160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FIXED-TERM CONTRACT </a:t>
            </a:r>
            <a:r>
              <a:rPr lang="it-IT" altLang="it-IT" sz="3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216</a:t>
            </a:r>
            <a:endParaRPr lang="it-IT" altLang="it-IT" sz="3000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349C283B-0836-DA4E-BC5D-B03D807E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1474" y="2962989"/>
            <a:ext cx="1124740" cy="51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4400" b="1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TI</a:t>
            </a:r>
            <a:endParaRPr lang="it-IT" altLang="it-IT" sz="4400" dirty="0">
              <a:solidFill>
                <a:schemeClr val="bg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8E61EBE0-4139-C14B-A223-DD81056BD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1473" y="4648497"/>
            <a:ext cx="1124740" cy="51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4400" b="1" dirty="0">
                <a:solidFill>
                  <a:schemeClr val="bg1">
                    <a:lumMod val="65000"/>
                  </a:schemeClr>
                </a:solidFill>
                <a:latin typeface="+mn-lt"/>
                <a:cs typeface="Arial" panose="020B0604020202020204" pitchFamily="34" charset="0"/>
              </a:rPr>
              <a:t>TD</a:t>
            </a:r>
            <a:endParaRPr lang="it-IT" altLang="it-IT" sz="4400" dirty="0">
              <a:solidFill>
                <a:schemeClr val="bg1">
                  <a:lumMod val="6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6213E06A-F9DD-7346-B241-AA89915DA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230" y="5150610"/>
            <a:ext cx="1565034" cy="895847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21C2E848-E05D-054C-8499-77C518E4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3450463"/>
            <a:ext cx="1565034" cy="89584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D87B43-598F-D143-A5C4-3BC8FA7C185A}"/>
              </a:ext>
            </a:extLst>
          </p:cNvPr>
          <p:cNvSpPr txBox="1"/>
          <p:nvPr/>
        </p:nvSpPr>
        <p:spPr>
          <a:xfrm>
            <a:off x="182733" y="118798"/>
            <a:ext cx="3031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600" b="1" dirty="0">
                <a:solidFill>
                  <a:srgbClr val="3284A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INFN </a:t>
            </a:r>
            <a:r>
              <a:rPr lang="it-IT" altLang="it-IT" sz="3600" b="1" dirty="0" err="1">
                <a:solidFill>
                  <a:srgbClr val="3284A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people</a:t>
            </a:r>
            <a:r>
              <a:rPr lang="it-IT" altLang="it-IT" sz="36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</a:p>
          <a:p>
            <a:endParaRPr lang="it-IT" sz="54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7196F941-F2C1-7044-A835-8003A4120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456" y="6407186"/>
            <a:ext cx="2971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it-IT" altLang="it-IT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31/12/2020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CF3364-C6D4-EB46-914A-D442934B0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34" y="3434490"/>
            <a:ext cx="5308600" cy="2578100"/>
          </a:xfrm>
          <a:prstGeom prst="rect">
            <a:avLst/>
          </a:prstGeom>
        </p:spPr>
      </p:pic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B3828575-9974-D64C-895D-0047E136D6DE}"/>
              </a:ext>
            </a:extLst>
          </p:cNvPr>
          <p:cNvSpPr txBox="1">
            <a:spLocks/>
          </p:cNvSpPr>
          <p:nvPr/>
        </p:nvSpPr>
        <p:spPr bwMode="auto">
          <a:xfrm>
            <a:off x="4932996" y="3388519"/>
            <a:ext cx="444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dirty="0">
                <a:solidFill>
                  <a:schemeClr val="bg1"/>
                </a:solidFill>
                <a:latin typeface="Arial" panose="020B0604020202020204" pitchFamily="34" charset="0"/>
              </a:rPr>
              <a:t>men 1474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97C6D95-A728-C747-98E1-224B84696CD5}"/>
              </a:ext>
            </a:extLst>
          </p:cNvPr>
          <p:cNvSpPr txBox="1">
            <a:spLocks/>
          </p:cNvSpPr>
          <p:nvPr/>
        </p:nvSpPr>
        <p:spPr bwMode="auto">
          <a:xfrm>
            <a:off x="4950459" y="3769519"/>
            <a:ext cx="444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women</a:t>
            </a:r>
            <a:r>
              <a:rPr lang="it-IT" altLang="it-IT" sz="2000" dirty="0">
                <a:solidFill>
                  <a:schemeClr val="bg1"/>
                </a:solidFill>
                <a:latin typeface="Arial" panose="020B0604020202020204" pitchFamily="34" charset="0"/>
              </a:rPr>
              <a:t> 517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185EC4C-ECC0-1444-8E8F-0F3ABB47920A}"/>
              </a:ext>
            </a:extLst>
          </p:cNvPr>
          <p:cNvSpPr txBox="1">
            <a:spLocks/>
          </p:cNvSpPr>
          <p:nvPr/>
        </p:nvSpPr>
        <p:spPr bwMode="auto">
          <a:xfrm>
            <a:off x="5290977" y="5217319"/>
            <a:ext cx="444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dirty="0">
                <a:solidFill>
                  <a:srgbClr val="283651"/>
                </a:solidFill>
                <a:latin typeface="Arial" panose="020B0604020202020204" pitchFamily="34" charset="0"/>
              </a:rPr>
              <a:t>men 147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E59ACD9-6110-F148-8AE9-A772D2C57C69}"/>
              </a:ext>
            </a:extLst>
          </p:cNvPr>
          <p:cNvSpPr txBox="1">
            <a:spLocks/>
          </p:cNvSpPr>
          <p:nvPr/>
        </p:nvSpPr>
        <p:spPr bwMode="auto">
          <a:xfrm>
            <a:off x="5308440" y="5598319"/>
            <a:ext cx="444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dirty="0" err="1">
                <a:solidFill>
                  <a:srgbClr val="283651"/>
                </a:solidFill>
                <a:latin typeface="Arial" panose="020B0604020202020204" pitchFamily="34" charset="0"/>
              </a:rPr>
              <a:t>women</a:t>
            </a:r>
            <a:r>
              <a:rPr lang="it-IT" altLang="it-IT" sz="2000" dirty="0">
                <a:solidFill>
                  <a:srgbClr val="283651"/>
                </a:solidFill>
                <a:latin typeface="Arial" panose="020B0604020202020204" pitchFamily="34" charset="0"/>
              </a:rPr>
              <a:t> 69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FCE9952-9673-2A46-AE92-2168D5513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76" y="1617872"/>
            <a:ext cx="4287801" cy="50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1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53072F21-16D8-AE4B-B8CB-F7CFF84884E0}"/>
              </a:ext>
            </a:extLst>
          </p:cNvPr>
          <p:cNvSpPr/>
          <p:nvPr/>
        </p:nvSpPr>
        <p:spPr>
          <a:xfrm>
            <a:off x="15275" y="1772711"/>
            <a:ext cx="5290761" cy="5157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D39E4EF-21E8-6C49-A59A-8BE89D3E8A3D}"/>
              </a:ext>
            </a:extLst>
          </p:cNvPr>
          <p:cNvSpPr txBox="1">
            <a:spLocks/>
          </p:cNvSpPr>
          <p:nvPr/>
        </p:nvSpPr>
        <p:spPr>
          <a:xfrm>
            <a:off x="3954925" y="567531"/>
            <a:ext cx="6898594" cy="114492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2"/>
              </a:buClr>
              <a:buSzPct val="60000"/>
            </a:pP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Breakdown of</a:t>
            </a:r>
          </a:p>
          <a:p>
            <a:pPr>
              <a:buClr>
                <a:schemeClr val="accent2"/>
              </a:buClr>
              <a:buSzPct val="60000"/>
            </a:pPr>
            <a:r>
              <a:rPr lang="it-IT" altLang="it-IT" sz="4000" b="1" dirty="0" err="1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Permament</a:t>
            </a:r>
            <a:r>
              <a:rPr lang="it-IT" altLang="it-IT" sz="4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 staff</a:t>
            </a:r>
            <a:endParaRPr lang="it-IT" altLang="it-IT" sz="4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F1B61B0-AC0D-8642-B598-03D49E732E8F}"/>
              </a:ext>
            </a:extLst>
          </p:cNvPr>
          <p:cNvSpPr/>
          <p:nvPr/>
        </p:nvSpPr>
        <p:spPr>
          <a:xfrm>
            <a:off x="288181" y="1473168"/>
            <a:ext cx="4817301" cy="48173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54CF2F9-A617-9241-BF9A-28B0B82D6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39" y="1476626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8BD79855-825E-D942-AAE8-CC196E4E1E21}"/>
              </a:ext>
            </a:extLst>
          </p:cNvPr>
          <p:cNvSpPr txBox="1">
            <a:spLocks/>
          </p:cNvSpPr>
          <p:nvPr/>
        </p:nvSpPr>
        <p:spPr bwMode="auto">
          <a:xfrm>
            <a:off x="5561614" y="2138397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Researchers</a:t>
            </a: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663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DB89EA4C-877C-1F4B-A3AD-EF7419279BC5}"/>
              </a:ext>
            </a:extLst>
          </p:cNvPr>
          <p:cNvSpPr txBox="1">
            <a:spLocks/>
          </p:cNvSpPr>
          <p:nvPr/>
        </p:nvSpPr>
        <p:spPr bwMode="auto">
          <a:xfrm>
            <a:off x="5561613" y="3065497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Technologist</a:t>
            </a:r>
            <a:r>
              <a:rPr lang="it-IT" altLang="it-IT" sz="2000" b="1" dirty="0" err="1">
                <a:solidFill>
                  <a:schemeClr val="tx2"/>
                </a:solidFill>
                <a:latin typeface="Arial" panose="020B0604020202020204" pitchFamily="34" charset="0"/>
              </a:rPr>
              <a:t>s</a:t>
            </a: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353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565FDE7B-5F1F-8C4C-98F1-59278EFDB351}"/>
              </a:ext>
            </a:extLst>
          </p:cNvPr>
          <p:cNvSpPr txBox="1">
            <a:spLocks/>
          </p:cNvSpPr>
          <p:nvPr/>
        </p:nvSpPr>
        <p:spPr bwMode="auto">
          <a:xfrm>
            <a:off x="5561612" y="3894172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 err="1">
                <a:solidFill>
                  <a:schemeClr val="tx2"/>
                </a:solidFill>
                <a:latin typeface="+mj-lt"/>
              </a:rPr>
              <a:t>Technicians</a:t>
            </a: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657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4DEA9DC5-DCF6-B948-90E8-1AAB5ABAB1E1}"/>
              </a:ext>
            </a:extLst>
          </p:cNvPr>
          <p:cNvSpPr txBox="1">
            <a:spLocks/>
          </p:cNvSpPr>
          <p:nvPr/>
        </p:nvSpPr>
        <p:spPr bwMode="auto">
          <a:xfrm>
            <a:off x="5561612" y="4721260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Administrative</a:t>
            </a: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staff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316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E5CD9425-355E-C640-A70E-B4F17244B347}"/>
              </a:ext>
            </a:extLst>
          </p:cNvPr>
          <p:cNvSpPr txBox="1">
            <a:spLocks/>
          </p:cNvSpPr>
          <p:nvPr/>
        </p:nvSpPr>
        <p:spPr bwMode="auto">
          <a:xfrm>
            <a:off x="5561611" y="5580098"/>
            <a:ext cx="444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000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Administrative</a:t>
            </a:r>
            <a:r>
              <a:rPr lang="it-IT" altLang="it-IT" sz="2000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manager </a:t>
            </a:r>
            <a:r>
              <a:rPr lang="it-IT" altLang="it-IT" sz="20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2</a:t>
            </a:r>
            <a:endParaRPr lang="it-IT" altLang="it-IT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6EA08D40-0175-7B4B-8E53-9BD75CDB318E}"/>
              </a:ext>
            </a:extLst>
          </p:cNvPr>
          <p:cNvSpPr txBox="1">
            <a:spLocks/>
          </p:cNvSpPr>
          <p:nvPr/>
        </p:nvSpPr>
        <p:spPr bwMode="auto">
          <a:xfrm>
            <a:off x="9031456" y="5212284"/>
            <a:ext cx="2819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Total staff TI </a:t>
            </a:r>
            <a:r>
              <a:rPr lang="it-IT" altLang="it-IT" sz="3600" b="1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1991</a:t>
            </a:r>
            <a:endParaRPr lang="it-IT" altLang="it-IT" sz="36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8ECE678-80A6-7E43-B0DA-4CD5A90C1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456" y="6407186"/>
            <a:ext cx="2971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it-IT" altLang="it-IT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31/12/2020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51AC4F8-3C70-E24E-A12E-3C5B66B6FFC2}"/>
              </a:ext>
            </a:extLst>
          </p:cNvPr>
          <p:cNvSpPr txBox="1"/>
          <p:nvPr/>
        </p:nvSpPr>
        <p:spPr>
          <a:xfrm>
            <a:off x="182733" y="118798"/>
            <a:ext cx="3031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600" b="1" dirty="0">
                <a:solidFill>
                  <a:srgbClr val="3284A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INFN </a:t>
            </a:r>
            <a:r>
              <a:rPr lang="it-IT" altLang="it-IT" sz="3600" b="1" dirty="0" err="1">
                <a:solidFill>
                  <a:srgbClr val="3284A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people</a:t>
            </a:r>
            <a:r>
              <a:rPr lang="it-IT" altLang="it-IT" sz="36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</a:p>
          <a:p>
            <a:endParaRPr lang="it-IT" sz="54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D88FEFE-8FEB-264E-95E1-83EED5E09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98" y="2527783"/>
            <a:ext cx="5141496" cy="3792503"/>
          </a:xfrm>
          <a:prstGeom prst="rect">
            <a:avLst/>
          </a:prstGeom>
        </p:spPr>
      </p:pic>
      <p:pic>
        <p:nvPicPr>
          <p:cNvPr id="17" name="Immagine 16" descr="Immagine che contiene grafica vettoriale&#10;&#10;Descrizione generata automaticamente">
            <a:extLst>
              <a:ext uri="{FF2B5EF4-FFF2-40B4-BE49-F238E27FC236}">
                <a16:creationId xmlns:a16="http://schemas.microsoft.com/office/drawing/2014/main" id="{906F82B8-4198-0A44-819D-EEE9A12F9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1620000"/>
            <a:ext cx="430416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53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53072F21-16D8-AE4B-B8CB-F7CFF84884E0}"/>
              </a:ext>
            </a:extLst>
          </p:cNvPr>
          <p:cNvSpPr/>
          <p:nvPr/>
        </p:nvSpPr>
        <p:spPr>
          <a:xfrm>
            <a:off x="0" y="1719868"/>
            <a:ext cx="5290761" cy="5157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D39E4EF-21E8-6C49-A59A-8BE89D3E8A3D}"/>
              </a:ext>
            </a:extLst>
          </p:cNvPr>
          <p:cNvSpPr txBox="1">
            <a:spLocks/>
          </p:cNvSpPr>
          <p:nvPr/>
        </p:nvSpPr>
        <p:spPr>
          <a:xfrm>
            <a:off x="4804671" y="567531"/>
            <a:ext cx="4226785" cy="114492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2"/>
              </a:buClr>
              <a:buSzPct val="60000"/>
            </a:pP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Breakdown of</a:t>
            </a:r>
          </a:p>
          <a:p>
            <a:pPr>
              <a:buClr>
                <a:schemeClr val="accent2"/>
              </a:buClr>
              <a:buSzPct val="60000"/>
            </a:pPr>
            <a:r>
              <a:rPr lang="it-IT" altLang="it-IT" sz="4000" b="1" dirty="0" err="1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Associates</a:t>
            </a:r>
            <a:endParaRPr lang="it-IT" altLang="it-IT" sz="4000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F1B61B0-AC0D-8642-B598-03D49E732E8F}"/>
              </a:ext>
            </a:extLst>
          </p:cNvPr>
          <p:cNvSpPr/>
          <p:nvPr/>
        </p:nvSpPr>
        <p:spPr>
          <a:xfrm>
            <a:off x="288181" y="1473168"/>
            <a:ext cx="4817301" cy="48173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54CF2F9-A617-9241-BF9A-28B0B82D6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39" y="1476626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5F4B6CF-CEA5-9F4D-AB03-0C234947AE78}"/>
              </a:ext>
            </a:extLst>
          </p:cNvPr>
          <p:cNvSpPr txBox="1">
            <a:spLocks/>
          </p:cNvSpPr>
          <p:nvPr/>
        </p:nvSpPr>
        <p:spPr bwMode="auto">
          <a:xfrm>
            <a:off x="5578941" y="2234572"/>
            <a:ext cx="632487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Associates</a:t>
            </a:r>
            <a:r>
              <a:rPr lang="it-IT" altLang="it-IT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                                         </a:t>
            </a:r>
            <a:r>
              <a:rPr lang="it-IT" altLang="it-IT" sz="30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4353</a:t>
            </a:r>
            <a:endParaRPr lang="it-IT" altLang="it-IT" sz="2000" dirty="0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17" name="Gruppo 1">
            <a:extLst>
              <a:ext uri="{FF2B5EF4-FFF2-40B4-BE49-F238E27FC236}">
                <a16:creationId xmlns:a16="http://schemas.microsoft.com/office/drawing/2014/main" id="{9F11FD5C-113F-1B44-B66F-7624BE50C4E9}"/>
              </a:ext>
            </a:extLst>
          </p:cNvPr>
          <p:cNvGrpSpPr>
            <a:grpSpLocks/>
          </p:cNvGrpSpPr>
          <p:nvPr/>
        </p:nvGrpSpPr>
        <p:grpSpPr bwMode="auto">
          <a:xfrm>
            <a:off x="5592043" y="2952122"/>
            <a:ext cx="5493930" cy="3287713"/>
            <a:chOff x="2724150" y="2758788"/>
            <a:chExt cx="4659431" cy="3288460"/>
          </a:xfrm>
        </p:grpSpPr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700878E6-A193-BE40-AEBD-51520907C5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2758788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 err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Research</a:t>
              </a:r>
              <a:r>
                <a:rPr lang="it-IT" altLang="it-IT" sz="2000" b="1" dirty="0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 </a:t>
              </a:r>
              <a:r>
                <a:rPr lang="it-IT" altLang="it-IT" sz="2000" b="1" dirty="0" err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grants</a:t>
              </a:r>
              <a:endParaRPr lang="it-IT" altLang="it-IT" sz="2000" dirty="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5" name="Text Placeholder 7">
              <a:extLst>
                <a:ext uri="{FF2B5EF4-FFF2-40B4-BE49-F238E27FC236}">
                  <a16:creationId xmlns:a16="http://schemas.microsoft.com/office/drawing/2014/main" id="{4E0BC132-35E6-CA47-949A-9EB13F8C38A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3325040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Post-doc </a:t>
              </a:r>
              <a:r>
                <a:rPr lang="it-IT" altLang="it-IT" sz="2000" b="1" dirty="0" err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scholarships</a:t>
              </a:r>
              <a:endParaRPr lang="it-IT" altLang="it-IT" sz="2000" dirty="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93ADBEC4-E985-9D4A-94BB-ED1CD8701D5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3891292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 err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PhD</a:t>
              </a:r>
              <a:r>
                <a:rPr lang="it-IT" altLang="it-IT" sz="2000" b="1" dirty="0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 </a:t>
              </a:r>
              <a:r>
                <a:rPr lang="it-IT" altLang="it-IT" sz="2000" b="1" dirty="0" err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students</a:t>
              </a:r>
              <a:endParaRPr lang="it-IT" altLang="it-IT" sz="2000" dirty="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8" name="Text Placeholder 7">
              <a:extLst>
                <a:ext uri="{FF2B5EF4-FFF2-40B4-BE49-F238E27FC236}">
                  <a16:creationId xmlns:a16="http://schemas.microsoft.com/office/drawing/2014/main" id="{E7428520-B2E8-2843-8D13-6BFC3F9DBA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4457544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 err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Research</a:t>
              </a:r>
              <a:r>
                <a:rPr lang="it-IT" altLang="it-IT" sz="2000" b="1" dirty="0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 </a:t>
              </a:r>
              <a:r>
                <a:rPr lang="it-IT" altLang="it-IT" sz="2000" b="1" dirty="0" err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assignments</a:t>
              </a:r>
              <a:endParaRPr lang="it-IT" altLang="it-IT" sz="2000" dirty="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29" name="Text Placeholder 7">
              <a:extLst>
                <a:ext uri="{FF2B5EF4-FFF2-40B4-BE49-F238E27FC236}">
                  <a16:creationId xmlns:a16="http://schemas.microsoft.com/office/drawing/2014/main" id="{D02318C5-85EB-7140-BB31-BAF12F159B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5023796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 err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Other</a:t>
              </a:r>
              <a:endParaRPr lang="it-IT" altLang="it-IT" sz="2000" dirty="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0" name="Text Placeholder 7">
              <a:extLst>
                <a:ext uri="{FF2B5EF4-FFF2-40B4-BE49-F238E27FC236}">
                  <a16:creationId xmlns:a16="http://schemas.microsoft.com/office/drawing/2014/main" id="{7DD734C8-B70F-F54E-ACCC-7548D13E21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24150" y="5590048"/>
              <a:ext cx="3219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Technical </a:t>
              </a:r>
              <a:r>
                <a:rPr lang="it-IT" altLang="it-IT" sz="2000" b="1" dirty="0" err="1">
                  <a:solidFill>
                    <a:schemeClr val="tx2"/>
                  </a:solidFill>
                  <a:latin typeface="Franklin Gothic Medium" panose="020B0603020102020204" pitchFamily="34" charset="0"/>
                </a:rPr>
                <a:t>associates</a:t>
              </a:r>
              <a:endParaRPr lang="it-IT" altLang="it-IT" sz="2000" dirty="0">
                <a:solidFill>
                  <a:schemeClr val="tx2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1" name="Text Placeholder 7">
              <a:extLst>
                <a:ext uri="{FF2B5EF4-FFF2-40B4-BE49-F238E27FC236}">
                  <a16:creationId xmlns:a16="http://schemas.microsoft.com/office/drawing/2014/main" id="{E48910DF-605A-1A43-913D-9FAE475C28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2758788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558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id="{9C00A28F-7099-1142-B378-3C26F96E7C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77775" y="3325040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148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3" name="Text Placeholder 7">
              <a:extLst>
                <a:ext uri="{FF2B5EF4-FFF2-40B4-BE49-F238E27FC236}">
                  <a16:creationId xmlns:a16="http://schemas.microsoft.com/office/drawing/2014/main" id="{79CAF7F2-71FD-9045-A293-C4BE7F4A145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3891292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1011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4" name="Text Placeholder 7">
              <a:extLst>
                <a:ext uri="{FF2B5EF4-FFF2-40B4-BE49-F238E27FC236}">
                  <a16:creationId xmlns:a16="http://schemas.microsoft.com/office/drawing/2014/main" id="{2805B42A-EEF7-0D42-866F-AA2945EE7B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4457544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802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5" name="Text Placeholder 7">
              <a:extLst>
                <a:ext uri="{FF2B5EF4-FFF2-40B4-BE49-F238E27FC236}">
                  <a16:creationId xmlns:a16="http://schemas.microsoft.com/office/drawing/2014/main" id="{7D43DB10-7ACB-A749-9C2B-7204EDE2DD0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5023796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1656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36" name="Text Placeholder 7">
              <a:extLst>
                <a:ext uri="{FF2B5EF4-FFF2-40B4-BE49-F238E27FC236}">
                  <a16:creationId xmlns:a16="http://schemas.microsoft.com/office/drawing/2014/main" id="{457DDD36-9279-8F41-A221-3461F30236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55363" y="5590048"/>
              <a:ext cx="200580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19088" indent="-319088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rpetua" panose="02020502060401020303" pitchFamily="18" charset="77"/>
                  <a:ea typeface="ＭＳ Ｐゴシック" panose="020B0600070205080204" pitchFamily="34" charset="-128"/>
                </a:defRPr>
              </a:lvl9pPr>
            </a:lstStyle>
            <a:p>
              <a:pPr algn="r">
                <a:buClr>
                  <a:schemeClr val="accent2"/>
                </a:buClr>
                <a:buSzPct val="60000"/>
                <a:buFont typeface="Wingdings" pitchFamily="2" charset="2"/>
                <a:buNone/>
              </a:pPr>
              <a:r>
                <a:rPr lang="it-IT" altLang="it-IT" sz="2000" b="1" dirty="0">
                  <a:solidFill>
                    <a:schemeClr val="accent6">
                      <a:lumMod val="75000"/>
                    </a:schemeClr>
                  </a:solidFill>
                  <a:latin typeface="Franklin Gothic Medium" panose="020B0603020102020204" pitchFamily="34" charset="0"/>
                </a:rPr>
                <a:t>179</a:t>
              </a:r>
              <a:endParaRPr lang="it-IT" altLang="it-IT" sz="2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114FE9E-8FCF-7646-900A-7ECEDA147528}"/>
              </a:ext>
            </a:extLst>
          </p:cNvPr>
          <p:cNvGrpSpPr/>
          <p:nvPr/>
        </p:nvGrpSpPr>
        <p:grpSpPr>
          <a:xfrm>
            <a:off x="5704352" y="3409322"/>
            <a:ext cx="6487648" cy="2879725"/>
            <a:chOff x="5704352" y="3409322"/>
            <a:chExt cx="4941603" cy="2879725"/>
          </a:xfrm>
        </p:grpSpPr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B586629B-A578-4D43-A30A-BFE44F7AF3DA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3985585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2291D24F-766C-FD4D-9908-800A13FB6382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3409322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0DF44D67-0399-9F4C-8D68-3C4B56F13EE7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5136522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D5FD93AA-68C5-C645-B4A7-4516A2F1133C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4560260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49191E6C-84CE-104D-A039-EA85E8DEA40E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6289047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E79E0D35-5EB4-5E42-A16A-6B1D9DC2373F}"/>
                </a:ext>
              </a:extLst>
            </p:cNvPr>
            <p:cNvCxnSpPr>
              <a:cxnSpLocks/>
            </p:cNvCxnSpPr>
            <p:nvPr/>
          </p:nvCxnSpPr>
          <p:spPr>
            <a:xfrm>
              <a:off x="5704352" y="5712785"/>
              <a:ext cx="4941603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8ABC309-9942-0145-A60D-06766BFC5D68}"/>
              </a:ext>
            </a:extLst>
          </p:cNvPr>
          <p:cNvSpPr txBox="1"/>
          <p:nvPr/>
        </p:nvSpPr>
        <p:spPr>
          <a:xfrm>
            <a:off x="182733" y="118798"/>
            <a:ext cx="3031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600" b="1" dirty="0">
                <a:solidFill>
                  <a:srgbClr val="3284A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INFN </a:t>
            </a:r>
            <a:r>
              <a:rPr lang="it-IT" altLang="it-IT" sz="3600" b="1" dirty="0" err="1">
                <a:solidFill>
                  <a:srgbClr val="3284A4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people</a:t>
            </a:r>
            <a:r>
              <a:rPr lang="it-IT" altLang="it-IT" sz="36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</a:p>
          <a:p>
            <a:endParaRPr lang="it-IT" sz="5400" dirty="0"/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C7522686-B48F-FE49-BEED-B78557716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456" y="6407186"/>
            <a:ext cx="2971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it-IT" altLang="it-IT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31/12/2020</a:t>
            </a:r>
          </a:p>
        </p:txBody>
      </p:sp>
      <p:pic>
        <p:nvPicPr>
          <p:cNvPr id="37" name="Immagine 36" descr="Immagine che contiene testo&#10;&#10;Descrizione generata automaticamente">
            <a:extLst>
              <a:ext uri="{FF2B5EF4-FFF2-40B4-BE49-F238E27FC236}">
                <a16:creationId xmlns:a16="http://schemas.microsoft.com/office/drawing/2014/main" id="{A547877A-1013-414C-9767-FA2AA10A1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619999"/>
            <a:ext cx="430213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99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E6684CB-A8BD-204F-9E12-A3EB55E4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346"/>
            <a:ext cx="12192000" cy="5187696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643528C-C225-EE43-826C-55C499F4F659}"/>
              </a:ext>
            </a:extLst>
          </p:cNvPr>
          <p:cNvSpPr/>
          <p:nvPr/>
        </p:nvSpPr>
        <p:spPr>
          <a:xfrm>
            <a:off x="0" y="199355"/>
            <a:ext cx="12192000" cy="6690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50000"/>
              </a:lnSpc>
            </a:pPr>
            <a:r>
              <a:rPr lang="en-US" sz="2800" dirty="0"/>
              <a:t>Frequency distribution of employees/associates according to age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35577B10-02D4-F147-8B1D-D3DADCCA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58" y="323384"/>
            <a:ext cx="749729" cy="378651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2183352A-6D63-E24D-A6B3-35987B161F41}"/>
              </a:ext>
            </a:extLst>
          </p:cNvPr>
          <p:cNvGrpSpPr/>
          <p:nvPr/>
        </p:nvGrpSpPr>
        <p:grpSpPr>
          <a:xfrm>
            <a:off x="10206522" y="1423258"/>
            <a:ext cx="1897801" cy="923330"/>
            <a:chOff x="6737452" y="2133600"/>
            <a:chExt cx="1897801" cy="923330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F874A68-8B30-DE4C-8AC9-601ECF9EFE0C}"/>
                </a:ext>
              </a:extLst>
            </p:cNvPr>
            <p:cNvSpPr txBox="1"/>
            <p:nvPr/>
          </p:nvSpPr>
          <p:spPr>
            <a:xfrm>
              <a:off x="6882653" y="2133600"/>
              <a:ext cx="1752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rgbClr val="FF0000"/>
                  </a:solidFill>
                  <a:latin typeface="Franklin Gothic Medium" panose="020B0603020102020204" pitchFamily="34" charset="0"/>
                </a:rPr>
                <a:t>associates</a:t>
              </a:r>
              <a:endParaRPr lang="it-IT" dirty="0">
                <a:solidFill>
                  <a:srgbClr val="FF0000"/>
                </a:solidFill>
                <a:latin typeface="Franklin Gothic Medium" panose="020B0603020102020204" pitchFamily="34" charset="0"/>
              </a:endParaRPr>
            </a:p>
            <a:p>
              <a:r>
                <a:rPr lang="it-IT" dirty="0">
                  <a:solidFill>
                    <a:srgbClr val="283651"/>
                  </a:solidFill>
                  <a:latin typeface="Franklin Gothic Medium" panose="020B0603020102020204" pitchFamily="34" charset="0"/>
                </a:rPr>
                <a:t>Staff INFN</a:t>
              </a:r>
            </a:p>
            <a:p>
              <a:r>
                <a:rPr lang="it-IT" dirty="0">
                  <a:solidFill>
                    <a:schemeClr val="bg1">
                      <a:lumMod val="50000"/>
                    </a:schemeClr>
                  </a:solidFill>
                  <a:latin typeface="Franklin Gothic Medium" panose="020B0603020102020204" pitchFamily="34" charset="0"/>
                </a:rPr>
                <a:t>Total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6DC3269C-6A88-1C47-B202-B0B37D888C58}"/>
                </a:ext>
              </a:extLst>
            </p:cNvPr>
            <p:cNvSpPr/>
            <p:nvPr/>
          </p:nvSpPr>
          <p:spPr>
            <a:xfrm>
              <a:off x="6737452" y="2209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27A2BBAD-7D4F-5E4C-8EFA-77B5AE2A5D1C}"/>
                </a:ext>
              </a:extLst>
            </p:cNvPr>
            <p:cNvSpPr/>
            <p:nvPr/>
          </p:nvSpPr>
          <p:spPr>
            <a:xfrm>
              <a:off x="6738652" y="2489981"/>
              <a:ext cx="151200" cy="151200"/>
            </a:xfrm>
            <a:prstGeom prst="ellipse">
              <a:avLst/>
            </a:prstGeom>
            <a:solidFill>
              <a:srgbClr val="283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594EF47E-9A22-164A-AFC6-F548AAFB2B34}"/>
                </a:ext>
              </a:extLst>
            </p:cNvPr>
            <p:cNvSpPr/>
            <p:nvPr/>
          </p:nvSpPr>
          <p:spPr>
            <a:xfrm>
              <a:off x="6737452" y="2768962"/>
              <a:ext cx="152400" cy="152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F4FCECD-4C78-034C-A347-303EFFAF5F43}"/>
              </a:ext>
            </a:extLst>
          </p:cNvPr>
          <p:cNvSpPr txBox="1"/>
          <p:nvPr/>
        </p:nvSpPr>
        <p:spPr>
          <a:xfrm>
            <a:off x="590887" y="629606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rPr>
              <a:t>anni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42A487B-08BF-EC41-AC3A-4B848A134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456" y="6407186"/>
            <a:ext cx="2971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it-IT" altLang="it-IT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31/12/2020</a:t>
            </a:r>
          </a:p>
        </p:txBody>
      </p:sp>
    </p:spTree>
    <p:extLst>
      <p:ext uri="{BB962C8B-B14F-4D97-AF65-F5344CB8AC3E}">
        <p14:creationId xmlns:p14="http://schemas.microsoft.com/office/powerpoint/2010/main" val="3540806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53072F21-16D8-AE4B-B8CB-F7CFF84884E0}"/>
              </a:ext>
            </a:extLst>
          </p:cNvPr>
          <p:cNvSpPr/>
          <p:nvPr/>
        </p:nvSpPr>
        <p:spPr>
          <a:xfrm>
            <a:off x="38152" y="3408401"/>
            <a:ext cx="12651936" cy="357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CB5FDA95-467B-3845-92D3-504ACA0F8779}"/>
              </a:ext>
            </a:extLst>
          </p:cNvPr>
          <p:cNvCxnSpPr>
            <a:cxnSpLocks/>
          </p:cNvCxnSpPr>
          <p:nvPr/>
        </p:nvCxnSpPr>
        <p:spPr>
          <a:xfrm flipV="1">
            <a:off x="4326673" y="5162898"/>
            <a:ext cx="8341112" cy="6497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370B5430-88B4-534C-AF5E-3289987777B8}"/>
              </a:ext>
            </a:extLst>
          </p:cNvPr>
          <p:cNvCxnSpPr>
            <a:cxnSpLocks/>
          </p:cNvCxnSpPr>
          <p:nvPr/>
        </p:nvCxnSpPr>
        <p:spPr>
          <a:xfrm>
            <a:off x="4962293" y="4586635"/>
            <a:ext cx="77277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2E90E5B7-67DB-9641-AC21-1A3ACA9F1B1D}"/>
              </a:ext>
            </a:extLst>
          </p:cNvPr>
          <p:cNvCxnSpPr>
            <a:cxnSpLocks/>
          </p:cNvCxnSpPr>
          <p:nvPr/>
        </p:nvCxnSpPr>
        <p:spPr>
          <a:xfrm>
            <a:off x="4054604" y="5739160"/>
            <a:ext cx="85685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1">
            <a:extLst>
              <a:ext uri="{FF2B5EF4-FFF2-40B4-BE49-F238E27FC236}">
                <a16:creationId xmlns:a16="http://schemas.microsoft.com/office/drawing/2014/main" id="{CD39E4EF-21E8-6C49-A59A-8BE89D3E8A3D}"/>
              </a:ext>
            </a:extLst>
          </p:cNvPr>
          <p:cNvSpPr txBox="1">
            <a:spLocks/>
          </p:cNvSpPr>
          <p:nvPr/>
        </p:nvSpPr>
        <p:spPr>
          <a:xfrm>
            <a:off x="4193655" y="1588049"/>
            <a:ext cx="6096001" cy="14496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000" dirty="0">
                <a:solidFill>
                  <a:srgbClr val="283651"/>
                </a:solidFill>
              </a:rPr>
              <a:t>People</a:t>
            </a:r>
            <a:br>
              <a:rPr lang="it-IT" dirty="0">
                <a:solidFill>
                  <a:srgbClr val="4297B7"/>
                </a:solidFill>
              </a:rPr>
            </a:br>
            <a:r>
              <a:rPr lang="it-IT" sz="4800" b="1" i="1" dirty="0">
                <a:solidFill>
                  <a:srgbClr val="4297B7"/>
                </a:solidFill>
              </a:rPr>
              <a:t>… in training</a:t>
            </a:r>
            <a:endParaRPr lang="it-IT" i="1" dirty="0">
              <a:solidFill>
                <a:srgbClr val="4297B7"/>
              </a:solidFill>
              <a:latin typeface="+mn-lt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F1B61B0-AC0D-8642-B598-03D49E732E8F}"/>
              </a:ext>
            </a:extLst>
          </p:cNvPr>
          <p:cNvSpPr/>
          <p:nvPr/>
        </p:nvSpPr>
        <p:spPr>
          <a:xfrm>
            <a:off x="288181" y="1473168"/>
            <a:ext cx="4817301" cy="48173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54CF2F9-A617-9241-BF9A-28B0B82D6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39" y="1476626"/>
            <a:ext cx="952500" cy="56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E45977-4FC6-0747-9481-349AD8F07DC5}"/>
              </a:ext>
            </a:extLst>
          </p:cNvPr>
          <p:cNvSpPr txBox="1">
            <a:spLocks/>
          </p:cNvSpPr>
          <p:nvPr/>
        </p:nvSpPr>
        <p:spPr bwMode="auto">
          <a:xfrm>
            <a:off x="5266673" y="4095982"/>
            <a:ext cx="291268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Research</a:t>
            </a:r>
            <a:r>
              <a:rPr lang="it-IT" altLang="it-IT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grant</a:t>
            </a:r>
            <a:endParaRPr lang="it-IT" altLang="it-IT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11C74A5-994B-7848-9ED6-D52C95EC473E}"/>
              </a:ext>
            </a:extLst>
          </p:cNvPr>
          <p:cNvSpPr txBox="1">
            <a:spLocks/>
          </p:cNvSpPr>
          <p:nvPr/>
        </p:nvSpPr>
        <p:spPr bwMode="auto">
          <a:xfrm>
            <a:off x="5266673" y="4662720"/>
            <a:ext cx="453811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Post-doc </a:t>
            </a:r>
            <a:r>
              <a:rPr lang="it-IT" altLang="it-IT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scholarships</a:t>
            </a:r>
            <a:endParaRPr lang="it-IT" altLang="it-IT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C068651-98FC-FB45-AFCB-4430D294C320}"/>
              </a:ext>
            </a:extLst>
          </p:cNvPr>
          <p:cNvSpPr txBox="1">
            <a:spLocks/>
          </p:cNvSpPr>
          <p:nvPr/>
        </p:nvSpPr>
        <p:spPr bwMode="auto">
          <a:xfrm>
            <a:off x="5266673" y="5227870"/>
            <a:ext cx="321413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PhD</a:t>
            </a:r>
            <a:r>
              <a:rPr lang="it-IT" altLang="it-IT" b="1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b="1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students</a:t>
            </a:r>
            <a:endParaRPr lang="it-IT" altLang="it-IT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97D401A-8C0B-F644-A309-519C9978E18D}"/>
              </a:ext>
            </a:extLst>
          </p:cNvPr>
          <p:cNvSpPr txBox="1">
            <a:spLocks/>
          </p:cNvSpPr>
          <p:nvPr/>
        </p:nvSpPr>
        <p:spPr bwMode="auto">
          <a:xfrm>
            <a:off x="7966989" y="4095982"/>
            <a:ext cx="11467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200" b="1">
                <a:solidFill>
                  <a:srgbClr val="C00000"/>
                </a:solidFill>
                <a:latin typeface="+mj-lt"/>
              </a:rPr>
              <a:t>258</a:t>
            </a:r>
            <a:endParaRPr lang="it-IT" alt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D69F897-FF7D-4943-9886-CBB9244E3A6F}"/>
              </a:ext>
            </a:extLst>
          </p:cNvPr>
          <p:cNvSpPr txBox="1">
            <a:spLocks/>
          </p:cNvSpPr>
          <p:nvPr/>
        </p:nvSpPr>
        <p:spPr bwMode="auto">
          <a:xfrm>
            <a:off x="7966989" y="4662720"/>
            <a:ext cx="114671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200" b="1" dirty="0">
                <a:solidFill>
                  <a:srgbClr val="C00000"/>
                </a:solidFill>
                <a:latin typeface="+mj-lt"/>
              </a:rPr>
              <a:t>105</a:t>
            </a:r>
            <a:endParaRPr lang="it-IT" alt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37DE330-9378-7A47-86D7-633282B474E9}"/>
              </a:ext>
            </a:extLst>
          </p:cNvPr>
          <p:cNvSpPr txBox="1">
            <a:spLocks/>
          </p:cNvSpPr>
          <p:nvPr/>
        </p:nvSpPr>
        <p:spPr bwMode="auto">
          <a:xfrm>
            <a:off x="7966989" y="3648307"/>
            <a:ext cx="128324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200" b="1" dirty="0">
                <a:solidFill>
                  <a:srgbClr val="C00000"/>
                </a:solidFill>
                <a:latin typeface="+mj-lt"/>
              </a:rPr>
              <a:t>INFN</a:t>
            </a:r>
            <a:endParaRPr lang="it-IT" altLang="it-IT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7925418-F3C0-F345-8B7E-450F981B85B4}"/>
              </a:ext>
            </a:extLst>
          </p:cNvPr>
          <p:cNvSpPr txBox="1">
            <a:spLocks/>
          </p:cNvSpPr>
          <p:nvPr/>
        </p:nvSpPr>
        <p:spPr bwMode="auto">
          <a:xfrm>
            <a:off x="9945532" y="4095982"/>
            <a:ext cx="11467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200" b="1" dirty="0">
                <a:solidFill>
                  <a:srgbClr val="3284A4"/>
                </a:solidFill>
                <a:latin typeface="+mj-lt"/>
              </a:rPr>
              <a:t>299</a:t>
            </a:r>
            <a:endParaRPr lang="it-IT" altLang="it-IT" sz="3200" dirty="0">
              <a:solidFill>
                <a:srgbClr val="3284A4"/>
              </a:solidFill>
              <a:latin typeface="+mj-lt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5AC06CB-EA95-8B43-A8AD-A1E47F009634}"/>
              </a:ext>
            </a:extLst>
          </p:cNvPr>
          <p:cNvSpPr txBox="1">
            <a:spLocks/>
          </p:cNvSpPr>
          <p:nvPr/>
        </p:nvSpPr>
        <p:spPr bwMode="auto">
          <a:xfrm>
            <a:off x="9945532" y="4662720"/>
            <a:ext cx="11467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200" b="1" dirty="0">
                <a:solidFill>
                  <a:srgbClr val="3284A4"/>
                </a:solidFill>
                <a:latin typeface="+mj-lt"/>
              </a:rPr>
              <a:t>45</a:t>
            </a:r>
            <a:endParaRPr lang="it-IT" altLang="it-IT" sz="3200" dirty="0">
              <a:solidFill>
                <a:srgbClr val="3284A4"/>
              </a:solidFill>
              <a:latin typeface="+mj-lt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4889A5C-2E11-1A4D-9081-5857A6E77224}"/>
              </a:ext>
            </a:extLst>
          </p:cNvPr>
          <p:cNvSpPr txBox="1">
            <a:spLocks/>
          </p:cNvSpPr>
          <p:nvPr/>
        </p:nvSpPr>
        <p:spPr bwMode="auto">
          <a:xfrm>
            <a:off x="9804787" y="5227870"/>
            <a:ext cx="1287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200" b="1" dirty="0">
                <a:solidFill>
                  <a:srgbClr val="3284A4"/>
                </a:solidFill>
                <a:latin typeface="+mj-lt"/>
              </a:rPr>
              <a:t>1011</a:t>
            </a:r>
            <a:endParaRPr lang="it-IT" altLang="it-IT" sz="3200" dirty="0">
              <a:solidFill>
                <a:srgbClr val="3284A4"/>
              </a:solidFill>
              <a:latin typeface="+mj-lt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0E85860-142E-B04C-A396-9AF15AD67610}"/>
              </a:ext>
            </a:extLst>
          </p:cNvPr>
          <p:cNvSpPr txBox="1">
            <a:spLocks/>
          </p:cNvSpPr>
          <p:nvPr/>
        </p:nvSpPr>
        <p:spPr bwMode="auto">
          <a:xfrm>
            <a:off x="9203977" y="3648307"/>
            <a:ext cx="269984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200" b="1" dirty="0" err="1">
                <a:solidFill>
                  <a:srgbClr val="3284A4"/>
                </a:solidFill>
                <a:latin typeface="+mj-lt"/>
              </a:rPr>
              <a:t>associates</a:t>
            </a:r>
            <a:endParaRPr lang="it-IT" altLang="it-IT" sz="3200" dirty="0">
              <a:solidFill>
                <a:srgbClr val="3284A4"/>
              </a:solidFill>
              <a:latin typeface="+mj-lt"/>
            </a:endParaRPr>
          </a:p>
        </p:txBody>
      </p:sp>
      <p:pic>
        <p:nvPicPr>
          <p:cNvPr id="3" name="Immagine 2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D0C84D59-00D0-0F4F-8CB7-B7CC0DF7F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12" y="2117957"/>
            <a:ext cx="4000500" cy="3975100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6E1E1EDC-630E-7545-8619-0B1B62EAF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456" y="6407186"/>
            <a:ext cx="2971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it-IT" altLang="it-IT" sz="16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31/12/2020</a:t>
            </a:r>
          </a:p>
        </p:txBody>
      </p:sp>
    </p:spTree>
    <p:extLst>
      <p:ext uri="{BB962C8B-B14F-4D97-AF65-F5344CB8AC3E}">
        <p14:creationId xmlns:p14="http://schemas.microsoft.com/office/powerpoint/2010/main" val="1391546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AE78338-700C-E54D-9971-8A5FD7D07425}"/>
              </a:ext>
            </a:extLst>
          </p:cNvPr>
          <p:cNvSpPr/>
          <p:nvPr/>
        </p:nvSpPr>
        <p:spPr>
          <a:xfrm>
            <a:off x="-289932" y="3428999"/>
            <a:ext cx="12651936" cy="357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8A9FEC3-A7E8-6045-9948-239E8EA1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5980" y="511499"/>
            <a:ext cx="5984359" cy="784830"/>
          </a:xfrm>
        </p:spPr>
        <p:txBody>
          <a:bodyPr/>
          <a:lstStyle/>
          <a:p>
            <a:r>
              <a:rPr lang="it-IT" sz="5000" dirty="0">
                <a:solidFill>
                  <a:srgbClr val="283651"/>
                </a:solidFill>
              </a:rPr>
              <a:t>Budget 2020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99C9CC3-7FD2-0641-A70B-85303AD6408C}"/>
              </a:ext>
            </a:extLst>
          </p:cNvPr>
          <p:cNvSpPr txBox="1">
            <a:spLocks/>
          </p:cNvSpPr>
          <p:nvPr/>
        </p:nvSpPr>
        <p:spPr bwMode="auto">
          <a:xfrm>
            <a:off x="-134405" y="3512739"/>
            <a:ext cx="3757972" cy="212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b="1" dirty="0">
                <a:solidFill>
                  <a:schemeClr val="tx2"/>
                </a:solidFill>
                <a:latin typeface="+mn-lt"/>
              </a:rPr>
              <a:t>Financial </a:t>
            </a:r>
            <a:r>
              <a:rPr lang="it-IT" altLang="it-IT" b="1" dirty="0" err="1">
                <a:solidFill>
                  <a:schemeClr val="tx2"/>
                </a:solidFill>
                <a:latin typeface="+mn-lt"/>
              </a:rPr>
              <a:t>resources</a:t>
            </a:r>
            <a:endParaRPr lang="it-IT" altLang="it-IT" b="1" dirty="0">
              <a:solidFill>
                <a:schemeClr val="tx2"/>
              </a:solidFill>
              <a:latin typeface="+mn-lt"/>
            </a:endParaRPr>
          </a:p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b="1" dirty="0" err="1">
                <a:solidFill>
                  <a:schemeClr val="tx2"/>
                </a:solidFill>
                <a:latin typeface="+mn-lt"/>
              </a:rPr>
              <a:t>excluding</a:t>
            </a:r>
            <a:r>
              <a:rPr lang="it-IT" altLang="it-IT" b="1" dirty="0">
                <a:solidFill>
                  <a:schemeClr val="tx2"/>
                </a:solidFill>
                <a:latin typeface="+mn-lt"/>
              </a:rPr>
              <a:t> funds </a:t>
            </a:r>
            <a:r>
              <a:rPr lang="it-IT" altLang="it-IT" b="1" dirty="0" err="1">
                <a:solidFill>
                  <a:schemeClr val="tx2"/>
                </a:solidFill>
                <a:latin typeface="+mn-lt"/>
              </a:rPr>
              <a:t>allocated</a:t>
            </a:r>
            <a:endParaRPr lang="it-IT" altLang="it-IT" b="1" dirty="0">
              <a:solidFill>
                <a:schemeClr val="tx2"/>
              </a:solidFill>
              <a:latin typeface="+mn-lt"/>
            </a:endParaRPr>
          </a:p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b="1" dirty="0">
                <a:solidFill>
                  <a:schemeClr val="tx2"/>
                </a:solidFill>
                <a:latin typeface="+mn-lt"/>
              </a:rPr>
              <a:t>to </a:t>
            </a:r>
            <a:r>
              <a:rPr lang="it-IT" altLang="it-IT" b="1" dirty="0" err="1">
                <a:solidFill>
                  <a:schemeClr val="tx2"/>
                </a:solidFill>
                <a:latin typeface="+mn-lt"/>
              </a:rPr>
              <a:t>specific</a:t>
            </a:r>
            <a:r>
              <a:rPr lang="it-IT" altLang="it-IT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altLang="it-IT" b="1" dirty="0" err="1">
                <a:solidFill>
                  <a:schemeClr val="tx2"/>
                </a:solidFill>
                <a:latin typeface="+mn-lt"/>
              </a:rPr>
              <a:t>projects</a:t>
            </a:r>
            <a:endParaRPr lang="it-IT" altLang="it-IT" b="1" dirty="0">
              <a:solidFill>
                <a:schemeClr val="tx2"/>
              </a:solidFill>
              <a:latin typeface="+mn-lt"/>
            </a:endParaRPr>
          </a:p>
          <a:p>
            <a:pPr algn="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6000" b="1" dirty="0">
                <a:solidFill>
                  <a:srgbClr val="4297B7"/>
                </a:solidFill>
                <a:latin typeface="+mj-lt"/>
              </a:rPr>
              <a:t>253,8</a:t>
            </a:r>
            <a:r>
              <a:rPr lang="it-IT" altLang="it-IT" b="1" dirty="0">
                <a:solidFill>
                  <a:srgbClr val="4297B7"/>
                </a:solidFill>
                <a:latin typeface="+mj-lt"/>
              </a:rPr>
              <a:t> </a:t>
            </a:r>
          </a:p>
          <a:p>
            <a:pPr algn="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800" b="1" dirty="0">
                <a:solidFill>
                  <a:srgbClr val="4297B7"/>
                </a:solidFill>
                <a:latin typeface="+mj-lt"/>
              </a:rPr>
              <a:t>mln di euro</a:t>
            </a:r>
            <a:endParaRPr lang="it-IT" altLang="it-IT" sz="1800" dirty="0">
              <a:solidFill>
                <a:srgbClr val="4297B7"/>
              </a:solidFill>
              <a:latin typeface="+mj-lt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5752C15-77B6-5C4A-8A13-90DE1A004691}"/>
              </a:ext>
            </a:extLst>
          </p:cNvPr>
          <p:cNvSpPr txBox="1">
            <a:spLocks/>
          </p:cNvSpPr>
          <p:nvPr/>
        </p:nvSpPr>
        <p:spPr bwMode="auto">
          <a:xfrm>
            <a:off x="8447886" y="3509807"/>
            <a:ext cx="3824908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Funds </a:t>
            </a:r>
            <a:r>
              <a:rPr lang="it-IT" altLang="it-IT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allocated</a:t>
            </a: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to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it-IT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specific</a:t>
            </a:r>
            <a:r>
              <a:rPr lang="it-IT" altLang="it-IT" dirty="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it-IT" altLang="it-IT" dirty="0" err="1">
                <a:solidFill>
                  <a:schemeClr val="tx2"/>
                </a:solidFill>
                <a:latin typeface="Franklin Gothic Medium" panose="020B0603020102020204" pitchFamily="34" charset="0"/>
              </a:rPr>
              <a:t>projects</a:t>
            </a:r>
            <a:endParaRPr lang="it-IT" altLang="it-IT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6000" b="1" dirty="0">
                <a:solidFill>
                  <a:srgbClr val="C00000"/>
                </a:solidFill>
                <a:latin typeface="+mj-lt"/>
              </a:rPr>
              <a:t>99,2</a:t>
            </a:r>
            <a:r>
              <a:rPr lang="it-IT" altLang="it-IT" b="1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800" b="1" dirty="0">
                <a:solidFill>
                  <a:srgbClr val="C00000"/>
                </a:solidFill>
                <a:latin typeface="+mj-lt"/>
              </a:rPr>
              <a:t>mln di euro</a:t>
            </a:r>
            <a:endParaRPr lang="it-IT" altLang="it-IT" sz="1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974943C-7864-744E-9DE6-99D1AD731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97" y="1646319"/>
            <a:ext cx="380416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6000" b="1" dirty="0">
                <a:solidFill>
                  <a:srgbClr val="283651"/>
                </a:solidFill>
                <a:latin typeface="+mj-lt"/>
                <a:cs typeface="Arial" panose="020B0604020202020204" pitchFamily="34" charset="0"/>
              </a:rPr>
              <a:t>332 </a:t>
            </a:r>
            <a:r>
              <a:rPr lang="it-IT" altLang="it-IT" sz="3200" b="1" dirty="0">
                <a:solidFill>
                  <a:srgbClr val="283651"/>
                </a:solidFill>
                <a:latin typeface="+mj-lt"/>
                <a:cs typeface="Arial" panose="020B0604020202020204" pitchFamily="34" charset="0"/>
              </a:rPr>
              <a:t>mln di euro</a:t>
            </a:r>
            <a:endParaRPr lang="it-IT" altLang="it-IT" sz="3200" dirty="0">
              <a:solidFill>
                <a:srgbClr val="28365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7A12956-25C5-764F-B69E-2A86A1A60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9457">
            <a:off x="3576141" y="1949360"/>
            <a:ext cx="4919790" cy="49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07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D4DEAB7-32E3-4845-813E-D760CA629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96" y="1928327"/>
            <a:ext cx="10888009" cy="418596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1A2C43F-2CF5-EE4B-8415-B44881AFE78D}"/>
              </a:ext>
            </a:extLst>
          </p:cNvPr>
          <p:cNvSpPr txBox="1">
            <a:spLocks/>
          </p:cNvSpPr>
          <p:nvPr/>
        </p:nvSpPr>
        <p:spPr bwMode="auto">
          <a:xfrm>
            <a:off x="577850" y="927100"/>
            <a:ext cx="822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it-IT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Profile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of </a:t>
            </a:r>
            <a:r>
              <a:rPr lang="it-IT" altLang="it-IT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expenditure</a:t>
            </a:r>
            <a:r>
              <a:rPr lang="it-IT" altLang="it-IT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for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altLang="it-IT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research</a:t>
            </a:r>
            <a:r>
              <a:rPr lang="it-IT" altLang="it-IT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, </a:t>
            </a:r>
            <a:r>
              <a:rPr lang="it-IT" altLang="it-IT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personnel</a:t>
            </a:r>
            <a:r>
              <a:rPr lang="it-IT" altLang="it-IT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, </a:t>
            </a:r>
            <a:r>
              <a:rPr lang="it-IT" altLang="it-IT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operations</a:t>
            </a:r>
            <a:r>
              <a:rPr lang="it-IT" altLang="it-IT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and </a:t>
            </a:r>
            <a:r>
              <a:rPr lang="it-IT" altLang="it-IT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equipment</a:t>
            </a:r>
            <a:endParaRPr lang="it-IT" altLang="it-IT" sz="1800" dirty="0">
              <a:solidFill>
                <a:srgbClr val="4297B7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AD85C8F-CFC7-134C-9472-31CAF4102A53}"/>
              </a:ext>
            </a:extLst>
          </p:cNvPr>
          <p:cNvSpPr txBox="1">
            <a:spLocks/>
          </p:cNvSpPr>
          <p:nvPr/>
        </p:nvSpPr>
        <p:spPr bwMode="auto">
          <a:xfrm>
            <a:off x="2195125" y="3054075"/>
            <a:ext cx="18081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 err="1">
                <a:solidFill>
                  <a:schemeClr val="bg1"/>
                </a:solidFill>
                <a:latin typeface="Arial" panose="020B0604020202020204" pitchFamily="34" charset="0"/>
              </a:rPr>
              <a:t>personell</a:t>
            </a:r>
            <a:endParaRPr lang="it-IT" altLang="it-IT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F19665F-8977-AC45-8D3A-75B67F6FED9C}"/>
              </a:ext>
            </a:extLst>
          </p:cNvPr>
          <p:cNvSpPr txBox="1">
            <a:spLocks/>
          </p:cNvSpPr>
          <p:nvPr/>
        </p:nvSpPr>
        <p:spPr bwMode="auto">
          <a:xfrm>
            <a:off x="6648452" y="3054075"/>
            <a:ext cx="1808162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b="1" dirty="0" err="1">
                <a:solidFill>
                  <a:schemeClr val="bg1"/>
                </a:solidFill>
                <a:latin typeface="Arial" panose="020B0604020202020204" pitchFamily="34" charset="0"/>
              </a:rPr>
              <a:t>research</a:t>
            </a:r>
            <a:endParaRPr lang="it-IT" altLang="it-IT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D793E2-13A7-8F46-A6D7-7EA494D4375E}"/>
              </a:ext>
            </a:extLst>
          </p:cNvPr>
          <p:cNvSpPr txBox="1">
            <a:spLocks/>
          </p:cNvSpPr>
          <p:nvPr/>
        </p:nvSpPr>
        <p:spPr bwMode="auto">
          <a:xfrm>
            <a:off x="2449513" y="3544656"/>
            <a:ext cx="15537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b="1" dirty="0">
                <a:solidFill>
                  <a:schemeClr val="bg1"/>
                </a:solidFill>
                <a:latin typeface="Arial" panose="020B0604020202020204" pitchFamily="34" charset="0"/>
              </a:rPr>
              <a:t>48,1</a:t>
            </a:r>
            <a:r>
              <a:rPr lang="it-IT" altLang="it-IT" sz="2000" b="1" dirty="0">
                <a:solidFill>
                  <a:schemeClr val="bg1"/>
                </a:solidFill>
                <a:latin typeface="Arial" panose="020B0604020202020204" pitchFamily="34" charset="0"/>
              </a:rPr>
              <a:t>%</a:t>
            </a:r>
            <a:endParaRPr lang="it-IT" altLang="it-IT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ACCF43-B9C4-0D4D-92E0-B29E83FE7268}"/>
              </a:ext>
            </a:extLst>
          </p:cNvPr>
          <p:cNvSpPr txBox="1">
            <a:spLocks/>
          </p:cNvSpPr>
          <p:nvPr/>
        </p:nvSpPr>
        <p:spPr bwMode="auto">
          <a:xfrm>
            <a:off x="6761164" y="3544656"/>
            <a:ext cx="16954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b="1" dirty="0">
                <a:solidFill>
                  <a:schemeClr val="bg1"/>
                </a:solidFill>
                <a:latin typeface="Arial" panose="020B0604020202020204" pitchFamily="34" charset="0"/>
              </a:rPr>
              <a:t>34.0</a:t>
            </a:r>
            <a:r>
              <a:rPr lang="it-IT" altLang="it-IT" sz="2000" b="1" dirty="0">
                <a:solidFill>
                  <a:schemeClr val="bg1"/>
                </a:solidFill>
                <a:latin typeface="Arial" panose="020B0604020202020204" pitchFamily="34" charset="0"/>
              </a:rPr>
              <a:t> %</a:t>
            </a:r>
            <a:endParaRPr lang="it-IT" altLang="it-IT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3691783-7D88-2B4B-B970-03E0D11BABC4}"/>
              </a:ext>
            </a:extLst>
          </p:cNvPr>
          <p:cNvSpPr txBox="1">
            <a:spLocks/>
          </p:cNvSpPr>
          <p:nvPr/>
        </p:nvSpPr>
        <p:spPr bwMode="auto">
          <a:xfrm>
            <a:off x="9903841" y="3544656"/>
            <a:ext cx="1402104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b="1" dirty="0">
                <a:solidFill>
                  <a:schemeClr val="bg1"/>
                </a:solidFill>
                <a:latin typeface="Arial" panose="020B0604020202020204" pitchFamily="34" charset="0"/>
              </a:rPr>
              <a:t>17.9</a:t>
            </a:r>
            <a:r>
              <a:rPr lang="it-IT" altLang="it-IT" sz="2000" b="1" dirty="0">
                <a:solidFill>
                  <a:schemeClr val="bg1"/>
                </a:solidFill>
                <a:latin typeface="Arial" panose="020B0604020202020204" pitchFamily="34" charset="0"/>
              </a:rPr>
              <a:t>%</a:t>
            </a:r>
            <a:endParaRPr lang="it-IT" altLang="it-IT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75725C9-694E-6244-9519-9E90E6C68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91" y="160509"/>
            <a:ext cx="898425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4800" dirty="0">
                <a:solidFill>
                  <a:srgbClr val="28365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Financial report 2020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D6068D7-4624-A443-AC8E-9332521E4E8C}"/>
              </a:ext>
            </a:extLst>
          </p:cNvPr>
          <p:cNvSpPr txBox="1">
            <a:spLocks/>
          </p:cNvSpPr>
          <p:nvPr/>
        </p:nvSpPr>
        <p:spPr bwMode="auto">
          <a:xfrm>
            <a:off x="9470760" y="2563558"/>
            <a:ext cx="226826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operations</a:t>
            </a:r>
            <a:r>
              <a:rPr lang="it-IT" altLang="it-IT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1800" b="1" dirty="0">
                <a:solidFill>
                  <a:schemeClr val="bg1"/>
                </a:solidFill>
                <a:latin typeface="Arial" panose="020B0604020202020204" pitchFamily="34" charset="0"/>
              </a:rPr>
              <a:t>and </a:t>
            </a:r>
          </a:p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equipment</a:t>
            </a:r>
            <a:endParaRPr lang="it-IT" altLang="it-IT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B5AF06C-049A-2844-9A65-4362B169F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888" y="5021921"/>
            <a:ext cx="1168400" cy="9017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A56A5F-7016-B74D-A6B8-97048E883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330" y="5046186"/>
            <a:ext cx="952500" cy="8128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730A9A2-F4AB-224C-8ABC-2E7EC6215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472" y="5144003"/>
            <a:ext cx="8128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14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78182F3-501C-AA43-815B-5D8119F03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50" y="1628845"/>
            <a:ext cx="7973099" cy="120032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89" tIns="44647" rIns="89289" bIns="44647"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charset="0"/>
                <a:cs typeface="Calibri" panose="020F0502020204030204" pitchFamily="34" charset="0"/>
              </a:rPr>
              <a:t>Recovery and Resilience Plan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Medium" panose="020B0603020102020204" pitchFamily="34" charset="0"/>
                <a:ea typeface="ＭＳ Ｐゴシック" charset="0"/>
                <a:cs typeface="Calibri" panose="020F0502020204030204" pitchFamily="34" charset="0"/>
              </a:rPr>
              <a:t>Next Generation EU: </a:t>
            </a:r>
            <a:r>
              <a:rPr kumimoji="0" lang="en-GB" u="none" strike="noStrike" kern="1200" cap="none" spc="0" normalizeH="0" baseline="0" noProof="0" dirty="0">
                <a:ln>
                  <a:noFill/>
                </a:ln>
                <a:solidFill>
                  <a:srgbClr val="4297B7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charset="0"/>
                <a:cs typeface="Calibri" panose="020F0502020204030204" pitchFamily="34" charset="0"/>
              </a:rPr>
              <a:t>191.5 b</a:t>
            </a:r>
            <a:r>
              <a:rPr lang="en-GB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€ </a:t>
            </a:r>
            <a:r>
              <a:rPr lang="en-GB" dirty="0">
                <a:latin typeface="Franklin Gothic Medium" panose="020B0603020102020204" pitchFamily="34" charset="0"/>
              </a:rPr>
              <a:t>+ 30.6 b€ Complementary Fund + 26 b€ Development and Cohesion + 13 b€ React EU</a:t>
            </a:r>
            <a:endParaRPr kumimoji="0" lang="en-GB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Medium" panose="020B060302010202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73ABE7F-B8E5-894E-B497-DA8DF8AD9121}"/>
              </a:ext>
            </a:extLst>
          </p:cNvPr>
          <p:cNvSpPr/>
          <p:nvPr/>
        </p:nvSpPr>
        <p:spPr>
          <a:xfrm>
            <a:off x="313650" y="2921168"/>
            <a:ext cx="79731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  <a:latin typeface="Franklin Gothic Medium" panose="020B0603020102020204" pitchFamily="34" charset="0"/>
              </a:rPr>
              <a:t>Mission 4 ‘Education and Research’:</a:t>
            </a:r>
            <a:r>
              <a:rPr lang="en-GB" sz="2000" dirty="0">
                <a:solidFill>
                  <a:srgbClr val="212529"/>
                </a:solidFill>
                <a:latin typeface="Franklin Gothic Medium" panose="020B0603020102020204" pitchFamily="34" charset="0"/>
              </a:rPr>
              <a:t> </a:t>
            </a:r>
          </a:p>
          <a:p>
            <a:r>
              <a:rPr lang="en-GB" sz="2000" dirty="0">
                <a:solidFill>
                  <a:srgbClr val="212529"/>
                </a:solidFill>
                <a:latin typeface="Franklin Gothic Medium" panose="020B0603020102020204" pitchFamily="34" charset="0"/>
              </a:rPr>
              <a:t>Investments: </a:t>
            </a:r>
            <a:r>
              <a:rPr lang="en-GB" sz="2000" dirty="0">
                <a:solidFill>
                  <a:schemeClr val="accent2"/>
                </a:solidFill>
                <a:latin typeface="Franklin Gothic Medium" panose="020B0603020102020204" pitchFamily="34" charset="0"/>
              </a:rPr>
              <a:t>30.88 b€</a:t>
            </a:r>
            <a:r>
              <a:rPr lang="en-GB" sz="2000" dirty="0">
                <a:solidFill>
                  <a:srgbClr val="212529"/>
                </a:solidFill>
                <a:latin typeface="Franklin Gothic Medium" panose="020B0603020102020204" pitchFamily="34" charset="0"/>
              </a:rPr>
              <a:t> </a:t>
            </a:r>
          </a:p>
          <a:p>
            <a:r>
              <a:rPr lang="en-GB" sz="28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About </a:t>
            </a:r>
            <a:r>
              <a:rPr lang="en-GB" sz="2800" dirty="0">
                <a:solidFill>
                  <a:schemeClr val="accent2"/>
                </a:solidFill>
                <a:latin typeface="Franklin Gothic Medium" panose="020B0603020102020204" pitchFamily="34" charset="0"/>
                <a:sym typeface="Wingdings" pitchFamily="2" charset="2"/>
              </a:rPr>
              <a:t>6 </a:t>
            </a:r>
            <a:r>
              <a:rPr lang="en-GB" sz="2800" dirty="0">
                <a:solidFill>
                  <a:schemeClr val="accent2"/>
                </a:solidFill>
                <a:latin typeface="Franklin Gothic Medium" panose="020B0603020102020204" pitchFamily="34" charset="0"/>
              </a:rPr>
              <a:t>b€</a:t>
            </a:r>
            <a:r>
              <a:rPr lang="en-GB" sz="28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for approximately </a:t>
            </a:r>
            <a:r>
              <a:rPr lang="en-GB" sz="2800" dirty="0">
                <a:solidFill>
                  <a:schemeClr val="accent2"/>
                </a:solidFill>
                <a:latin typeface="Franklin Gothic Medium" panose="020B0603020102020204" pitchFamily="34" charset="0"/>
              </a:rPr>
              <a:t>60 new projects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83D1115-20E7-FD47-BC66-A2AF5EDD4354}"/>
              </a:ext>
            </a:extLst>
          </p:cNvPr>
          <p:cNvSpPr/>
          <p:nvPr/>
        </p:nvSpPr>
        <p:spPr>
          <a:xfrm>
            <a:off x="121640" y="4502357"/>
            <a:ext cx="2862262" cy="157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b="1" u="sng" dirty="0">
                <a:latin typeface="Franklin Gothic Medium" panose="020B0603020102020204" pitchFamily="34" charset="0"/>
              </a:rPr>
              <a:t>National R&amp;D networks</a:t>
            </a:r>
          </a:p>
          <a:p>
            <a:pPr algn="ctr"/>
            <a:r>
              <a:rPr lang="en-GB" dirty="0">
                <a:latin typeface="Franklin Gothic Medium" panose="020B0603020102020204" pitchFamily="34" charset="0"/>
              </a:rPr>
              <a:t>in selected key enabling technologies</a:t>
            </a:r>
          </a:p>
          <a:p>
            <a:pPr algn="ctr"/>
            <a:endParaRPr lang="en-GB" b="1" dirty="0">
              <a:latin typeface="Franklin Gothic Medium" panose="020B0603020102020204" pitchFamily="34" charset="0"/>
            </a:endParaRPr>
          </a:p>
          <a:p>
            <a:pPr algn="ctr"/>
            <a:r>
              <a:rPr lang="en-GB" b="1" dirty="0">
                <a:latin typeface="Franklin Gothic Medium" panose="020B0603020102020204" pitchFamily="34" charset="0"/>
              </a:rPr>
              <a:t>1.6 b</a:t>
            </a:r>
            <a:r>
              <a:rPr lang="en-GB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€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2EABE28-8ABA-CC41-83A4-E891017D5467}"/>
              </a:ext>
            </a:extLst>
          </p:cNvPr>
          <p:cNvSpPr/>
          <p:nvPr/>
        </p:nvSpPr>
        <p:spPr>
          <a:xfrm>
            <a:off x="3112293" y="4502357"/>
            <a:ext cx="2862260" cy="15717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b="1" u="sng" dirty="0">
                <a:latin typeface="Franklin Gothic Medium" panose="020B0603020102020204" pitchFamily="34" charset="0"/>
              </a:rPr>
              <a:t>Research Infrastructures</a:t>
            </a:r>
          </a:p>
          <a:p>
            <a:pPr algn="ctr"/>
            <a:endParaRPr lang="en-GB" b="1" dirty="0">
              <a:latin typeface="Franklin Gothic Medium" panose="020B0603020102020204" pitchFamily="34" charset="0"/>
            </a:endParaRPr>
          </a:p>
          <a:p>
            <a:pPr algn="ctr"/>
            <a:r>
              <a:rPr lang="en-GB" b="1" dirty="0">
                <a:latin typeface="Franklin Gothic Medium" panose="020B0603020102020204" pitchFamily="34" charset="0"/>
              </a:rPr>
              <a:t>1.58 b</a:t>
            </a:r>
            <a:r>
              <a:rPr lang="en-GB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€</a:t>
            </a:r>
            <a:endParaRPr lang="en-GB" b="1" dirty="0">
              <a:latin typeface="Franklin Gothic Medium" panose="020B06030201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075B5B7-D73F-DB4B-9A50-D82A3B08ED67}"/>
              </a:ext>
            </a:extLst>
          </p:cNvPr>
          <p:cNvSpPr/>
          <p:nvPr/>
        </p:nvSpPr>
        <p:spPr>
          <a:xfrm>
            <a:off x="9093595" y="4502356"/>
            <a:ext cx="2862261" cy="2341357"/>
          </a:xfrm>
          <a:prstGeom prst="rect">
            <a:avLst/>
          </a:prstGeom>
          <a:solidFill>
            <a:srgbClr val="4297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b="1" u="sng" dirty="0">
                <a:latin typeface="Franklin Gothic Medium" panose="020B0603020102020204" pitchFamily="34" charset="0"/>
              </a:rPr>
              <a:t>Extended Partnerships</a:t>
            </a:r>
          </a:p>
          <a:p>
            <a:pPr algn="ctr"/>
            <a:r>
              <a:rPr lang="en-GB" dirty="0">
                <a:latin typeface="Franklin Gothic Medium" panose="020B0603020102020204" pitchFamily="34" charset="0"/>
              </a:rPr>
              <a:t>for fundamental research projects including universities, research institutes and private businesses</a:t>
            </a:r>
          </a:p>
          <a:p>
            <a:pPr algn="ctr"/>
            <a:endParaRPr lang="en-GB" dirty="0">
              <a:latin typeface="Franklin Gothic Medium" panose="020B0603020102020204" pitchFamily="34" charset="0"/>
            </a:endParaRPr>
          </a:p>
          <a:p>
            <a:pPr algn="ctr"/>
            <a:r>
              <a:rPr lang="en-GB" b="1" dirty="0">
                <a:latin typeface="Franklin Gothic Medium" panose="020B0603020102020204" pitchFamily="34" charset="0"/>
              </a:rPr>
              <a:t>1.61 b</a:t>
            </a:r>
            <a:r>
              <a:rPr lang="en-GB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€</a:t>
            </a:r>
            <a:endParaRPr lang="en-GB" b="1" dirty="0">
              <a:latin typeface="Franklin Gothic Medium" panose="020B06030201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54DF098-EEBC-1C4A-9EF4-09362E4FF322}"/>
              </a:ext>
            </a:extLst>
          </p:cNvPr>
          <p:cNvSpPr/>
          <p:nvPr/>
        </p:nvSpPr>
        <p:spPr>
          <a:xfrm>
            <a:off x="6102944" y="4504142"/>
            <a:ext cx="2862260" cy="157014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b="1" u="sng" dirty="0">
                <a:latin typeface="Franklin Gothic Medium" panose="020B0603020102020204" pitchFamily="34" charset="0"/>
              </a:rPr>
              <a:t>Innovation Ecosystems</a:t>
            </a:r>
          </a:p>
          <a:p>
            <a:pPr algn="ctr"/>
            <a:r>
              <a:rPr lang="en-GB" dirty="0">
                <a:latin typeface="Franklin Gothic Medium" panose="020B0603020102020204" pitchFamily="34" charset="0"/>
              </a:rPr>
              <a:t>around local R&amp;D systems</a:t>
            </a:r>
          </a:p>
          <a:p>
            <a:pPr algn="ctr"/>
            <a:endParaRPr lang="en-GB" b="1" dirty="0">
              <a:latin typeface="Franklin Gothic Medium" panose="020B0603020102020204" pitchFamily="34" charset="0"/>
            </a:endParaRPr>
          </a:p>
          <a:p>
            <a:pPr algn="ctr"/>
            <a:r>
              <a:rPr lang="en-GB" b="1" dirty="0">
                <a:latin typeface="Franklin Gothic Medium" panose="020B0603020102020204" pitchFamily="34" charset="0"/>
              </a:rPr>
              <a:t>1.3 b</a:t>
            </a:r>
            <a:r>
              <a:rPr lang="en-GB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€</a:t>
            </a:r>
          </a:p>
          <a:p>
            <a:pPr algn="ctr"/>
            <a:endParaRPr lang="en-GB" dirty="0">
              <a:latin typeface="Franklin Gothic Medium" panose="020B0603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BB0089-4283-0143-B62A-F8606E8B0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/>
          <a:stretch/>
        </p:blipFill>
        <p:spPr>
          <a:xfrm>
            <a:off x="9126836" y="1642234"/>
            <a:ext cx="2795778" cy="25704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F9A480-93AB-E844-AF3D-DDBE1C2BE61A}"/>
              </a:ext>
            </a:extLst>
          </p:cNvPr>
          <p:cNvSpPr txBox="1"/>
          <p:nvPr/>
        </p:nvSpPr>
        <p:spPr>
          <a:xfrm>
            <a:off x="2555404" y="14287"/>
            <a:ext cx="6838297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 The future: PNRR</a:t>
            </a:r>
          </a:p>
          <a:p>
            <a:pPr algn="ctr"/>
            <a:r>
              <a:rPr lang="it-IT" sz="4000" dirty="0" err="1">
                <a:solidFill>
                  <a:schemeClr val="bg1"/>
                </a:solidFill>
              </a:rPr>
              <a:t>Recovery</a:t>
            </a:r>
            <a:r>
              <a:rPr lang="it-IT" sz="4000" dirty="0">
                <a:solidFill>
                  <a:schemeClr val="bg1"/>
                </a:solidFill>
              </a:rPr>
              <a:t> &amp; </a:t>
            </a:r>
            <a:r>
              <a:rPr lang="it-IT" sz="4000" dirty="0" err="1">
                <a:solidFill>
                  <a:schemeClr val="bg1"/>
                </a:solidFill>
              </a:rPr>
              <a:t>Resilience</a:t>
            </a:r>
            <a:r>
              <a:rPr lang="it-IT" sz="4000" dirty="0">
                <a:solidFill>
                  <a:schemeClr val="bg1"/>
                </a:solidFill>
              </a:rPr>
              <a:t> Plan</a:t>
            </a:r>
            <a:endParaRPr lang="en-IT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85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strategia sulla biodiversità dell&amp;#39;Unione europea - RGA Online">
            <a:extLst>
              <a:ext uri="{FF2B5EF4-FFF2-40B4-BE49-F238E27FC236}">
                <a16:creationId xmlns:a16="http://schemas.microsoft.com/office/drawing/2014/main" id="{F18FEA89-DA08-B54C-8041-82C1500B2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93" y="4718961"/>
            <a:ext cx="3050422" cy="1918448"/>
          </a:xfrm>
          <a:prstGeom prst="rect">
            <a:avLst/>
          </a:prstGeom>
          <a:noFill/>
          <a:ln>
            <a:solidFill>
              <a:srgbClr val="43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l punto sulla mobilità in Svizzera: chi si deve muovere cosa sta smuovendo  - RSI Radiotelevisione svizzera">
            <a:extLst>
              <a:ext uri="{FF2B5EF4-FFF2-40B4-BE49-F238E27FC236}">
                <a16:creationId xmlns:a16="http://schemas.microsoft.com/office/drawing/2014/main" id="{F22A28FB-F914-874B-8FDB-C95068B5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50" y="3457576"/>
            <a:ext cx="3083196" cy="1729079"/>
          </a:xfrm>
          <a:prstGeom prst="rect">
            <a:avLst/>
          </a:prstGeom>
          <a:noFill/>
          <a:ln>
            <a:solidFill>
              <a:srgbClr val="43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igh Performance Computing (HPC) Review | dareCode">
            <a:extLst>
              <a:ext uri="{FF2B5EF4-FFF2-40B4-BE49-F238E27FC236}">
                <a16:creationId xmlns:a16="http://schemas.microsoft.com/office/drawing/2014/main" id="{21CBE721-124E-864E-9F16-BC8F6404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93" y="263906"/>
            <a:ext cx="3050422" cy="2033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372C4"/>
            </a:solidFill>
          </a:ln>
        </p:spPr>
      </p:pic>
      <p:pic>
        <p:nvPicPr>
          <p:cNvPr id="2056" name="Picture 8" descr="Icons and field on background. Concept of smart agriculture and modern  technology - Rinnovabili.it">
            <a:extLst>
              <a:ext uri="{FF2B5EF4-FFF2-40B4-BE49-F238E27FC236}">
                <a16:creationId xmlns:a16="http://schemas.microsoft.com/office/drawing/2014/main" id="{5EF8571A-EAEA-1644-87D2-B85FAC70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50" y="1229826"/>
            <a:ext cx="3083196" cy="2055464"/>
          </a:xfrm>
          <a:prstGeom prst="rect">
            <a:avLst/>
          </a:prstGeom>
          <a:noFill/>
          <a:ln>
            <a:solidFill>
              <a:srgbClr val="43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hat is gene therapy research and how are gene therapy agents manufactured?  - STAT">
            <a:extLst>
              <a:ext uri="{FF2B5EF4-FFF2-40B4-BE49-F238E27FC236}">
                <a16:creationId xmlns:a16="http://schemas.microsoft.com/office/drawing/2014/main" id="{84190127-5D94-D841-991E-4B8C3C5C3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2" b="17054"/>
          <a:stretch/>
        </p:blipFill>
        <p:spPr bwMode="auto">
          <a:xfrm>
            <a:off x="5672193" y="2477642"/>
            <a:ext cx="3050422" cy="2057015"/>
          </a:xfrm>
          <a:prstGeom prst="rect">
            <a:avLst/>
          </a:prstGeom>
          <a:noFill/>
          <a:ln>
            <a:solidFill>
              <a:srgbClr val="43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3ED51F3-6E4E-5040-9045-6072AD25E708}"/>
              </a:ext>
            </a:extLst>
          </p:cNvPr>
          <p:cNvSpPr/>
          <p:nvPr/>
        </p:nvSpPr>
        <p:spPr>
          <a:xfrm>
            <a:off x="152366" y="3087085"/>
            <a:ext cx="4950423" cy="251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800" b="1" u="sng" dirty="0">
                <a:latin typeface="Franklin Gothic Medium" panose="020B0603020102020204" pitchFamily="34" charset="0"/>
              </a:rPr>
              <a:t>National R&amp;D networks</a:t>
            </a:r>
          </a:p>
          <a:p>
            <a:pPr algn="ctr"/>
            <a:r>
              <a:rPr lang="en-GB" sz="2800" dirty="0">
                <a:latin typeface="Franklin Gothic Medium" panose="020B0603020102020204" pitchFamily="34" charset="0"/>
              </a:rPr>
              <a:t>in selected key enabling technologies</a:t>
            </a:r>
          </a:p>
          <a:p>
            <a:pPr algn="ctr"/>
            <a:endParaRPr lang="en-GB" sz="2800" b="1" dirty="0">
              <a:latin typeface="Franklin Gothic Medium" panose="020B0603020102020204" pitchFamily="34" charset="0"/>
            </a:endParaRPr>
          </a:p>
          <a:p>
            <a:pPr algn="ctr"/>
            <a:r>
              <a:rPr lang="en-GB" sz="2800" b="1" dirty="0">
                <a:latin typeface="Franklin Gothic Medium" panose="020B0603020102020204" pitchFamily="34" charset="0"/>
              </a:rPr>
              <a:t>1.6 b</a:t>
            </a:r>
            <a:r>
              <a:rPr lang="en-GB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€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F179F89-23FC-5744-9FAA-BEFF4410F3ED}"/>
              </a:ext>
            </a:extLst>
          </p:cNvPr>
          <p:cNvSpPr/>
          <p:nvPr/>
        </p:nvSpPr>
        <p:spPr>
          <a:xfrm>
            <a:off x="2678063" y="362736"/>
            <a:ext cx="30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Franklin Gothic Medium" panose="020B0603020102020204" pitchFamily="34" charset="0"/>
              </a:rPr>
              <a:t>Simulations, </a:t>
            </a:r>
          </a:p>
          <a:p>
            <a:r>
              <a:rPr lang="en-GB" dirty="0">
                <a:latin typeface="Franklin Gothic Medium" panose="020B0603020102020204" pitchFamily="34" charset="0"/>
              </a:rPr>
              <a:t>high-performance computing </a:t>
            </a:r>
          </a:p>
          <a:p>
            <a:r>
              <a:rPr lang="en-GB" dirty="0">
                <a:latin typeface="Franklin Gothic Medium" panose="020B0603020102020204" pitchFamily="34" charset="0"/>
              </a:rPr>
              <a:t>and data analysis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D29A08C-3D4B-E44F-A547-FD099A26BBE1}"/>
              </a:ext>
            </a:extLst>
          </p:cNvPr>
          <p:cNvSpPr/>
          <p:nvPr/>
        </p:nvSpPr>
        <p:spPr>
          <a:xfrm>
            <a:off x="8925350" y="799908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Franklin Gothic Medium" panose="020B0603020102020204" pitchFamily="34" charset="0"/>
              </a:rPr>
              <a:t>Agriculture technologies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42BC1FE-D83A-9044-8443-5E6875C88C3E}"/>
              </a:ext>
            </a:extLst>
          </p:cNvPr>
          <p:cNvSpPr/>
          <p:nvPr/>
        </p:nvSpPr>
        <p:spPr>
          <a:xfrm>
            <a:off x="2627577" y="2396351"/>
            <a:ext cx="3044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Franklin Gothic Medium" panose="020B0603020102020204" pitchFamily="34" charset="0"/>
              </a:rPr>
              <a:t>Gene therapy and RNA drugs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69B0C6E-01D4-6A49-BFB1-3EA5A68902F1}"/>
              </a:ext>
            </a:extLst>
          </p:cNvPr>
          <p:cNvSpPr/>
          <p:nvPr/>
        </p:nvSpPr>
        <p:spPr>
          <a:xfrm>
            <a:off x="8925350" y="5258842"/>
            <a:ext cx="21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Franklin Gothic Medium" panose="020B0603020102020204" pitchFamily="34" charset="0"/>
              </a:rPr>
              <a:t>Sustainable Mobility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E028A63-3EF5-FB48-9903-90497463664D}"/>
              </a:ext>
            </a:extLst>
          </p:cNvPr>
          <p:cNvSpPr/>
          <p:nvPr/>
        </p:nvSpPr>
        <p:spPr>
          <a:xfrm>
            <a:off x="4200371" y="6141261"/>
            <a:ext cx="132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Franklin Gothic Medium" panose="020B0603020102020204" pitchFamily="34" charset="0"/>
              </a:rPr>
              <a:t>Biodiversity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4997F33-D57F-D947-84EC-899A49509BEA}"/>
              </a:ext>
            </a:extLst>
          </p:cNvPr>
          <p:cNvSpPr/>
          <p:nvPr/>
        </p:nvSpPr>
        <p:spPr>
          <a:xfrm>
            <a:off x="160530" y="5600250"/>
            <a:ext cx="3799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Franklin Gothic Medium" panose="020B0603020102020204" pitchFamily="34" charset="0"/>
              </a:rPr>
              <a:t>Starting with 5 new centres</a:t>
            </a:r>
          </a:p>
        </p:txBody>
      </p:sp>
    </p:spTree>
    <p:extLst>
      <p:ext uri="{BB962C8B-B14F-4D97-AF65-F5344CB8AC3E}">
        <p14:creationId xmlns:p14="http://schemas.microsoft.com/office/powerpoint/2010/main" val="161162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22EABE28-8ABA-CC41-83A4-E891017D5467}"/>
              </a:ext>
            </a:extLst>
          </p:cNvPr>
          <p:cNvSpPr/>
          <p:nvPr/>
        </p:nvSpPr>
        <p:spPr>
          <a:xfrm>
            <a:off x="1663702" y="85459"/>
            <a:ext cx="8786812" cy="12197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3600" b="1" u="sng" dirty="0">
                <a:latin typeface="Franklin Gothic Medium" panose="020B0603020102020204" pitchFamily="34" charset="0"/>
              </a:rPr>
              <a:t>Research Infrastructures</a:t>
            </a:r>
            <a:endParaRPr lang="en-GB" sz="3600" b="1" dirty="0">
              <a:latin typeface="Franklin Gothic Medium" panose="020B0603020102020204" pitchFamily="34" charset="0"/>
            </a:endParaRPr>
          </a:p>
          <a:p>
            <a:pPr algn="ctr"/>
            <a:r>
              <a:rPr lang="en-GB" sz="3600" b="1" dirty="0">
                <a:latin typeface="Franklin Gothic Medium" panose="020B0603020102020204" pitchFamily="34" charset="0"/>
              </a:rPr>
              <a:t>1.58 b</a:t>
            </a:r>
            <a:r>
              <a:rPr lang="en-GB" sz="3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€ </a:t>
            </a:r>
            <a:r>
              <a:rPr lang="en-GB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for up to</a:t>
            </a:r>
            <a:r>
              <a:rPr lang="en-GB" sz="3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30 new or upgraded RI</a:t>
            </a:r>
            <a:endParaRPr lang="en-GB" sz="36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337DB4D-8621-4049-91DF-D80247D7E608}"/>
              </a:ext>
            </a:extLst>
          </p:cNvPr>
          <p:cNvSpPr txBox="1"/>
          <p:nvPr/>
        </p:nvSpPr>
        <p:spPr>
          <a:xfrm>
            <a:off x="202935" y="2662508"/>
            <a:ext cx="5731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latin typeface="Franklin Gothic Medium" panose="020B0603020102020204" pitchFamily="34" charset="0"/>
              </a:rPr>
              <a:t>Included</a:t>
            </a:r>
            <a:r>
              <a:rPr lang="it-IT" sz="2400" dirty="0">
                <a:latin typeface="Franklin Gothic Medium" panose="020B0603020102020204" pitchFamily="34" charset="0"/>
              </a:rPr>
              <a:t> in the </a:t>
            </a:r>
            <a:r>
              <a:rPr lang="it-IT" sz="2400" dirty="0" err="1">
                <a:latin typeface="Franklin Gothic Medium" panose="020B0603020102020204" pitchFamily="34" charset="0"/>
              </a:rPr>
              <a:t>national</a:t>
            </a:r>
            <a:r>
              <a:rPr lang="it-IT" sz="2400" dirty="0">
                <a:latin typeface="Franklin Gothic Medium" panose="020B0603020102020204" pitchFamily="34" charset="0"/>
              </a:rPr>
              <a:t> </a:t>
            </a:r>
            <a:r>
              <a:rPr lang="it-IT" sz="2400" dirty="0" err="1">
                <a:latin typeface="Franklin Gothic Medium" panose="020B0603020102020204" pitchFamily="34" charset="0"/>
              </a:rPr>
              <a:t>plan</a:t>
            </a:r>
            <a:r>
              <a:rPr lang="it-IT" sz="2400" dirty="0">
                <a:latin typeface="Franklin Gothic Medium" panose="020B0603020102020204" pitchFamily="34" charset="0"/>
              </a:rPr>
              <a:t> of RI </a:t>
            </a:r>
          </a:p>
          <a:p>
            <a:r>
              <a:rPr lang="it-IT" sz="2400" dirty="0">
                <a:latin typeface="Franklin Gothic Medium" panose="020B0603020102020204" pitchFamily="34" charset="0"/>
              </a:rPr>
              <a:t>or</a:t>
            </a:r>
          </a:p>
          <a:p>
            <a:r>
              <a:rPr lang="it-IT" sz="2400" dirty="0">
                <a:latin typeface="Franklin Gothic Medium" panose="020B0603020102020204" pitchFamily="34" charset="0"/>
              </a:rPr>
              <a:t>in the </a:t>
            </a:r>
            <a:r>
              <a:rPr lang="it-IT" sz="2400" dirty="0" err="1">
                <a:latin typeface="Franklin Gothic Medium" panose="020B0603020102020204" pitchFamily="34" charset="0"/>
              </a:rPr>
              <a:t>European</a:t>
            </a:r>
            <a:r>
              <a:rPr lang="it-IT" sz="2400" dirty="0">
                <a:latin typeface="Franklin Gothic Medium" panose="020B0603020102020204" pitchFamily="34" charset="0"/>
              </a:rPr>
              <a:t> </a:t>
            </a:r>
            <a:r>
              <a:rPr lang="it-IT" sz="2400" dirty="0" err="1">
                <a:latin typeface="Franklin Gothic Medium" panose="020B0603020102020204" pitchFamily="34" charset="0"/>
              </a:rPr>
              <a:t>Strategy</a:t>
            </a:r>
            <a:r>
              <a:rPr lang="it-IT" sz="2400" dirty="0">
                <a:latin typeface="Franklin Gothic Medium" panose="020B0603020102020204" pitchFamily="34" charset="0"/>
              </a:rPr>
              <a:t> Forum </a:t>
            </a:r>
            <a:r>
              <a:rPr lang="it-IT" sz="2400" dirty="0" err="1">
                <a:latin typeface="Franklin Gothic Medium" panose="020B0603020102020204" pitchFamily="34" charset="0"/>
              </a:rPr>
              <a:t>Roadmap</a:t>
            </a:r>
            <a:endParaRPr lang="it-IT" sz="2400" dirty="0">
              <a:latin typeface="Franklin Gothic Medium" panose="020B0603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34EF68-303D-9E47-A76A-A90362AAF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849" y="3250557"/>
            <a:ext cx="818724" cy="8338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507D669-8FF8-4248-BFA4-E93454297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7" b="3436"/>
          <a:stretch/>
        </p:blipFill>
        <p:spPr>
          <a:xfrm>
            <a:off x="7243763" y="2177656"/>
            <a:ext cx="2899188" cy="2979687"/>
          </a:xfrm>
          <a:prstGeom prst="rect">
            <a:avLst/>
          </a:prstGeom>
        </p:spPr>
      </p:pic>
      <p:cxnSp>
        <p:nvCxnSpPr>
          <p:cNvPr id="15" name="Connettore 4 14">
            <a:extLst>
              <a:ext uri="{FF2B5EF4-FFF2-40B4-BE49-F238E27FC236}">
                <a16:creationId xmlns:a16="http://schemas.microsoft.com/office/drawing/2014/main" id="{79590AA7-CEE2-7E46-8F1B-D69D1AB02A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84503" y="5304471"/>
            <a:ext cx="623587" cy="198309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CAA387-C479-E240-8876-C341BC13005B}"/>
              </a:ext>
            </a:extLst>
          </p:cNvPr>
          <p:cNvSpPr txBox="1"/>
          <p:nvPr/>
        </p:nvSpPr>
        <p:spPr>
          <a:xfrm>
            <a:off x="9051174" y="5669253"/>
            <a:ext cx="173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Franklin Gothic Medium" panose="020B0603020102020204" pitchFamily="34" charset="0"/>
              </a:rPr>
              <a:t>KM3NET</a:t>
            </a:r>
          </a:p>
        </p:txBody>
      </p:sp>
      <p:cxnSp>
        <p:nvCxnSpPr>
          <p:cNvPr id="16" name="Connettore 4 15">
            <a:extLst>
              <a:ext uri="{FF2B5EF4-FFF2-40B4-BE49-F238E27FC236}">
                <a16:creationId xmlns:a16="http://schemas.microsoft.com/office/drawing/2014/main" id="{947AD491-2054-3449-B7AF-5DFB5833BF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88693" y="4827271"/>
            <a:ext cx="1506764" cy="181276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4 17">
            <a:extLst>
              <a:ext uri="{FF2B5EF4-FFF2-40B4-BE49-F238E27FC236}">
                <a16:creationId xmlns:a16="http://schemas.microsoft.com/office/drawing/2014/main" id="{713D80FA-B490-504B-9BE4-42996E5A2D3D}"/>
              </a:ext>
            </a:extLst>
          </p:cNvPr>
          <p:cNvCxnSpPr>
            <a:cxnSpLocks/>
          </p:cNvCxnSpPr>
          <p:nvPr/>
        </p:nvCxnSpPr>
        <p:spPr>
          <a:xfrm flipV="1">
            <a:off x="8726867" y="3420039"/>
            <a:ext cx="1877407" cy="207093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3284A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4A3C474-2A27-7446-8B8D-AD6D48979C69}"/>
              </a:ext>
            </a:extLst>
          </p:cNvPr>
          <p:cNvSpPr txBox="1"/>
          <p:nvPr/>
        </p:nvSpPr>
        <p:spPr>
          <a:xfrm>
            <a:off x="10604274" y="3031840"/>
            <a:ext cx="1662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Franklin Gothic Medium" panose="020B0603020102020204" pitchFamily="34" charset="0"/>
              </a:rPr>
              <a:t>Super</a:t>
            </a:r>
          </a:p>
          <a:p>
            <a:r>
              <a:rPr lang="it-IT" sz="2400" dirty="0" err="1">
                <a:latin typeface="Franklin Gothic Medium" panose="020B0603020102020204" pitchFamily="34" charset="0"/>
              </a:rPr>
              <a:t>condictivity</a:t>
            </a:r>
            <a:endParaRPr lang="it-IT" sz="2400" dirty="0">
              <a:latin typeface="Franklin Gothic Medium" panose="020B06030201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0B7C77-58CD-2C4C-80EE-1235293E7D7D}"/>
              </a:ext>
            </a:extLst>
          </p:cNvPr>
          <p:cNvSpPr txBox="1"/>
          <p:nvPr/>
        </p:nvSpPr>
        <p:spPr>
          <a:xfrm>
            <a:off x="7243763" y="5715419"/>
            <a:ext cx="173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Franklin Gothic Medium" panose="020B0603020102020204" pitchFamily="34" charset="0"/>
              </a:rPr>
              <a:t>Einstein </a:t>
            </a:r>
            <a:r>
              <a:rPr lang="it-IT" sz="2400" dirty="0" err="1">
                <a:latin typeface="Franklin Gothic Medium" panose="020B0603020102020204" pitchFamily="34" charset="0"/>
              </a:rPr>
              <a:t>Telescope</a:t>
            </a:r>
            <a:endParaRPr lang="it-IT" sz="2400" dirty="0">
              <a:latin typeface="Franklin Gothic Medium" panose="020B0603020102020204" pitchFamily="34" charset="0"/>
            </a:endParaRPr>
          </a:p>
        </p:txBody>
      </p:sp>
      <p:pic>
        <p:nvPicPr>
          <p:cNvPr id="4098" name="Picture 2" descr="Untitled">
            <a:extLst>
              <a:ext uri="{FF2B5EF4-FFF2-40B4-BE49-F238E27FC236}">
                <a16:creationId xmlns:a16="http://schemas.microsoft.com/office/drawing/2014/main" id="{71149A3E-F17F-2A45-9F8A-76383432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64" y="2625956"/>
            <a:ext cx="2082409" cy="5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43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34910419-4B03-F64F-A548-2E0B4C6863F2}"/>
              </a:ext>
            </a:extLst>
          </p:cNvPr>
          <p:cNvSpPr txBox="1">
            <a:spLocks/>
          </p:cNvSpPr>
          <p:nvPr/>
        </p:nvSpPr>
        <p:spPr>
          <a:xfrm>
            <a:off x="91411" y="3161023"/>
            <a:ext cx="3001660" cy="114492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283651"/>
                </a:solidFill>
                <a:latin typeface="+mn-lt"/>
              </a:rPr>
              <a:t>The</a:t>
            </a:r>
          </a:p>
          <a:p>
            <a:r>
              <a:rPr lang="it-IT" sz="4800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mission</a:t>
            </a:r>
            <a:endParaRPr lang="it-IT" sz="4800" dirty="0">
              <a:solidFill>
                <a:srgbClr val="4297B7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Immagine 3" descr="Immagine che contiene busta, bigliettodavisita&#10;&#10;Descrizione generata automaticamente">
            <a:extLst>
              <a:ext uri="{FF2B5EF4-FFF2-40B4-BE49-F238E27FC236}">
                <a16:creationId xmlns:a16="http://schemas.microsoft.com/office/drawing/2014/main" id="{56D3726F-6041-6643-B4B7-06151F786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19" y="-717055"/>
            <a:ext cx="7569200" cy="7569200"/>
          </a:xfrm>
          <a:prstGeom prst="rect">
            <a:avLst/>
          </a:prstGeom>
        </p:spPr>
      </p:pic>
      <p:pic>
        <p:nvPicPr>
          <p:cNvPr id="9" name="Immagine 8" descr="Immagine che contiene busta&#10;&#10;Descrizione generata automaticamente">
            <a:extLst>
              <a:ext uri="{FF2B5EF4-FFF2-40B4-BE49-F238E27FC236}">
                <a16:creationId xmlns:a16="http://schemas.microsoft.com/office/drawing/2014/main" id="{8E8E30B0-B739-8C42-BE80-AC709D92E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219" y="-711200"/>
            <a:ext cx="7569200" cy="7569200"/>
          </a:xfrm>
          <a:prstGeom prst="rect">
            <a:avLst/>
          </a:prstGeom>
        </p:spPr>
      </p:pic>
      <p:pic>
        <p:nvPicPr>
          <p:cNvPr id="17" name="Immagine 16" descr="Immagine che contiene testo, busta&#10;&#10;Descrizione generata automaticamente">
            <a:extLst>
              <a:ext uri="{FF2B5EF4-FFF2-40B4-BE49-F238E27FC236}">
                <a16:creationId xmlns:a16="http://schemas.microsoft.com/office/drawing/2014/main" id="{B6E636F7-3BED-8446-9CD9-D0F2A48A9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19" y="-711200"/>
            <a:ext cx="7569200" cy="7569200"/>
          </a:xfrm>
          <a:prstGeom prst="rect">
            <a:avLst/>
          </a:prstGeom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314BB5DC-08C9-374B-B60C-5F747BE18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219" y="-722910"/>
            <a:ext cx="7570800" cy="7570800"/>
          </a:xfrm>
          <a:prstGeom prst="rect">
            <a:avLst/>
          </a:prstGeom>
        </p:spPr>
      </p:pic>
      <p:pic>
        <p:nvPicPr>
          <p:cNvPr id="26" name="Immagine 25" descr="Immagine che contiene testo, caso&#10;&#10;Descrizione generata automaticamente">
            <a:extLst>
              <a:ext uri="{FF2B5EF4-FFF2-40B4-BE49-F238E27FC236}">
                <a16:creationId xmlns:a16="http://schemas.microsoft.com/office/drawing/2014/main" id="{DE4AF645-D930-CF4D-8AD3-233BEE6DF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219" y="-711200"/>
            <a:ext cx="7570800" cy="75708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5BA1DB-4EB6-094B-B9B0-25C83912126A}"/>
              </a:ext>
            </a:extLst>
          </p:cNvPr>
          <p:cNvSpPr txBox="1"/>
          <p:nvPr/>
        </p:nvSpPr>
        <p:spPr>
          <a:xfrm>
            <a:off x="7921330" y="760716"/>
            <a:ext cx="3031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Developing</a:t>
            </a:r>
            <a:r>
              <a:rPr lang="it-IT" sz="2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</a:t>
            </a:r>
          </a:p>
          <a:p>
            <a:r>
              <a:rPr lang="it-IT" sz="20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new </a:t>
            </a:r>
            <a:r>
              <a:rPr lang="it-IT" sz="2000" dirty="0" err="1">
                <a:solidFill>
                  <a:srgbClr val="283651"/>
                </a:solidFill>
                <a:latin typeface="Franklin Gothic Medium" panose="020B0603020102020204" pitchFamily="34" charset="0"/>
              </a:rPr>
              <a:t>frontier</a:t>
            </a:r>
            <a:r>
              <a:rPr lang="it-IT" sz="20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 </a:t>
            </a:r>
            <a:r>
              <a:rPr lang="it-IT" sz="2000" dirty="0" err="1">
                <a:solidFill>
                  <a:srgbClr val="283651"/>
                </a:solidFill>
                <a:latin typeface="Franklin Gothic Medium" panose="020B0603020102020204" pitchFamily="34" charset="0"/>
              </a:rPr>
              <a:t>technologies</a:t>
            </a:r>
            <a:r>
              <a:rPr lang="it-IT" sz="2000" dirty="0">
                <a:solidFill>
                  <a:srgbClr val="283651"/>
                </a:solidFill>
                <a:latin typeface="Franklin Gothic Medium" panose="020B0603020102020204" pitchFamily="34" charset="0"/>
              </a:rPr>
              <a:t>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77CA4A3-B6CC-6E40-A742-7685F38A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99" y="960771"/>
            <a:ext cx="3518485" cy="1261884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Pushing</a:t>
            </a:r>
            <a:r>
              <a:rPr lang="it-IT" sz="2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the </a:t>
            </a:r>
            <a:r>
              <a:rPr lang="it-IT" sz="2800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frontiers</a:t>
            </a:r>
            <a:r>
              <a:rPr lang="it-IT" sz="2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 of </a:t>
            </a:r>
            <a:r>
              <a:rPr lang="it-IT" sz="2800" b="1" dirty="0" err="1">
                <a:solidFill>
                  <a:srgbClr val="4297B7"/>
                </a:solidFill>
                <a:latin typeface="Franklin Gothic Medium" panose="020B0603020102020204" pitchFamily="34" charset="0"/>
              </a:rPr>
              <a:t>knowledge</a:t>
            </a:r>
            <a:r>
              <a:rPr lang="it-IT" sz="2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. </a:t>
            </a:r>
            <a:br>
              <a:rPr lang="it-IT" sz="2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</a:br>
            <a:r>
              <a:rPr lang="it-IT" sz="2000" b="1" dirty="0">
                <a:solidFill>
                  <a:srgbClr val="283651"/>
                </a:solidFill>
                <a:latin typeface="+mn-lt"/>
              </a:rPr>
              <a:t>The </a:t>
            </a:r>
            <a:r>
              <a:rPr lang="it-IT" sz="2000" b="1" dirty="0" err="1">
                <a:solidFill>
                  <a:srgbClr val="283651"/>
                </a:solidFill>
                <a:latin typeface="+mn-lt"/>
              </a:rPr>
              <a:t>secrets</a:t>
            </a:r>
            <a:r>
              <a:rPr lang="it-IT" sz="2000" b="1" dirty="0">
                <a:solidFill>
                  <a:srgbClr val="283651"/>
                </a:solidFill>
                <a:latin typeface="+mn-lt"/>
              </a:rPr>
              <a:t> of the Big Bang</a:t>
            </a:r>
            <a:endParaRPr lang="it-IT" sz="2000" dirty="0">
              <a:solidFill>
                <a:srgbClr val="283651"/>
              </a:solidFill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307DF8-10B3-E64F-AFD7-6E5A87862345}"/>
              </a:ext>
            </a:extLst>
          </p:cNvPr>
          <p:cNvSpPr txBox="1"/>
          <p:nvPr/>
        </p:nvSpPr>
        <p:spPr>
          <a:xfrm>
            <a:off x="1600200" y="4883927"/>
            <a:ext cx="30938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b="1" dirty="0">
                <a:solidFill>
                  <a:srgbClr val="4297B7"/>
                </a:solidFill>
                <a:latin typeface="Franklin Gothic Medium" panose="020B0603020102020204" pitchFamily="34" charset="0"/>
              </a:rPr>
              <a:t>Train </a:t>
            </a:r>
          </a:p>
          <a:p>
            <a:pPr algn="r"/>
            <a:r>
              <a:rPr lang="it-IT" sz="2000" b="1" dirty="0">
                <a:solidFill>
                  <a:srgbClr val="283651"/>
                </a:solidFill>
              </a:rPr>
              <a:t>the </a:t>
            </a:r>
            <a:r>
              <a:rPr lang="it-IT" sz="2000" b="1" dirty="0" err="1">
                <a:solidFill>
                  <a:srgbClr val="283651"/>
                </a:solidFill>
              </a:rPr>
              <a:t>next</a:t>
            </a:r>
            <a:r>
              <a:rPr lang="it-IT" sz="2000" b="1" dirty="0">
                <a:solidFill>
                  <a:srgbClr val="283651"/>
                </a:solidFill>
              </a:rPr>
              <a:t> generation of </a:t>
            </a:r>
            <a:r>
              <a:rPr lang="it-IT" sz="2000" b="1" dirty="0" err="1">
                <a:solidFill>
                  <a:srgbClr val="283651"/>
                </a:solidFill>
              </a:rPr>
              <a:t>scientists</a:t>
            </a:r>
            <a:r>
              <a:rPr lang="it-IT" sz="2000" b="1" dirty="0">
                <a:solidFill>
                  <a:srgbClr val="283651"/>
                </a:solidFill>
              </a:rPr>
              <a:t> and </a:t>
            </a:r>
            <a:r>
              <a:rPr lang="it-IT" sz="2000" b="1" dirty="0" err="1">
                <a:solidFill>
                  <a:srgbClr val="283651"/>
                </a:solidFill>
              </a:rPr>
              <a:t>engineers</a:t>
            </a:r>
            <a:r>
              <a:rPr lang="it-IT" sz="2000" b="1" dirty="0">
                <a:solidFill>
                  <a:srgbClr val="283651"/>
                </a:solidFill>
              </a:rPr>
              <a:t> </a:t>
            </a:r>
          </a:p>
          <a:p>
            <a:pPr algn="r"/>
            <a:endParaRPr lang="it-IT" sz="2800" b="1" dirty="0">
              <a:solidFill>
                <a:srgbClr val="283651"/>
              </a:solidFill>
            </a:endParaRPr>
          </a:p>
          <a:p>
            <a:endParaRPr lang="it-IT" dirty="0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C10484B-E620-7D42-B28F-D454C9DBEEBC}"/>
              </a:ext>
            </a:extLst>
          </p:cNvPr>
          <p:cNvGrpSpPr/>
          <p:nvPr/>
        </p:nvGrpSpPr>
        <p:grpSpPr>
          <a:xfrm>
            <a:off x="7162533" y="4018414"/>
            <a:ext cx="4549513" cy="1912588"/>
            <a:chOff x="9074366" y="2555374"/>
            <a:chExt cx="3001660" cy="1912588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6DCAADC5-F468-174A-B193-B5DEA6D4154E}"/>
                </a:ext>
              </a:extLst>
            </p:cNvPr>
            <p:cNvSpPr/>
            <p:nvPr/>
          </p:nvSpPr>
          <p:spPr>
            <a:xfrm>
              <a:off x="9074366" y="2555374"/>
              <a:ext cx="3001660" cy="19125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8C49BCB-2F0A-0D48-AF80-8785FBA23391}"/>
                </a:ext>
              </a:extLst>
            </p:cNvPr>
            <p:cNvSpPr txBox="1"/>
            <p:nvPr/>
          </p:nvSpPr>
          <p:spPr>
            <a:xfrm>
              <a:off x="9178279" y="2634505"/>
              <a:ext cx="27938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Working</a:t>
              </a:r>
              <a:r>
                <a:rPr lang="it-IT" sz="3600" b="1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 </a:t>
              </a:r>
              <a:r>
                <a:rPr lang="it-IT" sz="3600" b="1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together</a:t>
              </a:r>
              <a:r>
                <a:rPr lang="it-IT" sz="3600" b="1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 </a:t>
              </a:r>
            </a:p>
            <a:p>
              <a:r>
                <a:rPr lang="it-IT" sz="2400" b="1" dirty="0">
                  <a:solidFill>
                    <a:schemeClr val="bg1"/>
                  </a:solidFill>
                </a:rPr>
                <a:t>with </a:t>
              </a:r>
              <a:r>
                <a:rPr lang="it-IT" sz="2400" b="1" dirty="0" err="1">
                  <a:solidFill>
                    <a:schemeClr val="bg1"/>
                  </a:solidFill>
                </a:rPr>
                <a:t>young</a:t>
              </a:r>
              <a:r>
                <a:rPr lang="it-IT" sz="2400" b="1" dirty="0">
                  <a:solidFill>
                    <a:schemeClr val="bg1"/>
                  </a:solidFill>
                </a:rPr>
                <a:t> </a:t>
              </a:r>
              <a:r>
                <a:rPr lang="it-IT" sz="2400" b="1" dirty="0" err="1">
                  <a:solidFill>
                    <a:schemeClr val="bg1"/>
                  </a:solidFill>
                </a:rPr>
                <a:t>researchers</a:t>
              </a:r>
              <a:r>
                <a:rPr lang="it-IT" sz="240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it-IT" sz="2400" b="1" dirty="0">
                  <a:solidFill>
                    <a:schemeClr val="bg1"/>
                  </a:solidFill>
                </a:rPr>
                <a:t>and with </a:t>
              </a:r>
              <a:r>
                <a:rPr lang="it-IT" sz="2400" b="1" dirty="0" err="1">
                  <a:solidFill>
                    <a:schemeClr val="bg1"/>
                  </a:solidFill>
                </a:rPr>
                <a:t>researchers</a:t>
              </a:r>
              <a:r>
                <a:rPr lang="it-IT" sz="2400" b="1" dirty="0">
                  <a:solidFill>
                    <a:schemeClr val="bg1"/>
                  </a:solidFill>
                </a:rPr>
                <a:t> </a:t>
              </a:r>
              <a:r>
                <a:rPr lang="it-IT" sz="2400" b="1" dirty="0" err="1">
                  <a:solidFill>
                    <a:schemeClr val="bg1"/>
                  </a:solidFill>
                </a:rPr>
                <a:t>coming</a:t>
              </a:r>
              <a:r>
                <a:rPr lang="it-IT" sz="2400" b="1" dirty="0">
                  <a:solidFill>
                    <a:schemeClr val="bg1"/>
                  </a:solidFill>
                </a:rPr>
                <a:t> from </a:t>
              </a:r>
              <a:r>
                <a:rPr lang="it-IT" sz="2400" b="1" dirty="0" err="1">
                  <a:solidFill>
                    <a:schemeClr val="bg1"/>
                  </a:solidFill>
                </a:rPr>
                <a:t>all</a:t>
              </a:r>
              <a:r>
                <a:rPr lang="it-IT" sz="2400" b="1" dirty="0">
                  <a:solidFill>
                    <a:schemeClr val="bg1"/>
                  </a:solidFill>
                </a:rPr>
                <a:t> over the world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66301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BF5109-879B-5647-85FD-0BA1B48EAC67}"/>
              </a:ext>
            </a:extLst>
          </p:cNvPr>
          <p:cNvSpPr txBox="1"/>
          <p:nvPr/>
        </p:nvSpPr>
        <p:spPr>
          <a:xfrm>
            <a:off x="4866336" y="238363"/>
            <a:ext cx="245932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4000" dirty="0" err="1">
                <a:solidFill>
                  <a:schemeClr val="bg1"/>
                </a:solidFill>
              </a:rPr>
              <a:t>Conclusion</a:t>
            </a:r>
            <a:endParaRPr lang="en-IT" sz="40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E30D9-3B91-A543-9D53-A6355550FEDF}"/>
              </a:ext>
            </a:extLst>
          </p:cNvPr>
          <p:cNvSpPr txBox="1"/>
          <p:nvPr/>
        </p:nvSpPr>
        <p:spPr>
          <a:xfrm>
            <a:off x="579864" y="1248936"/>
            <a:ext cx="109215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Happy 65° Birthday Bologna !!!!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INFN made a long path in frontier research based on Laboratories and Research Infrastructures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Today we celebrate  the great achievements of the Bologna Section!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Thank you to all the researchers, the technologists, the technicians and the </a:t>
            </a:r>
            <a:r>
              <a:rPr lang="en-US" sz="3200" dirty="0" err="1"/>
              <a:t>administratives</a:t>
            </a:r>
            <a:r>
              <a:rPr lang="en-US" sz="3200" dirty="0"/>
              <a:t> that made it possible 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Now we have look forward to the future, a bright future is in front of you, in front of us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E1E47-20CC-AB48-9FF0-35B3597D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69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10ADD-03E5-1A48-B250-A04DBE7FE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9B16D-B5B4-0B40-806D-ADC5A7C7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B5371-11A0-D443-B079-0E421ED76606}"/>
              </a:ext>
            </a:extLst>
          </p:cNvPr>
          <p:cNvSpPr txBox="1"/>
          <p:nvPr/>
        </p:nvSpPr>
        <p:spPr>
          <a:xfrm>
            <a:off x="1301776" y="4883670"/>
            <a:ext cx="286969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INFN in 1951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E046F-ADBD-894F-BEBC-E00411C9B149}"/>
              </a:ext>
            </a:extLst>
          </p:cNvPr>
          <p:cNvSpPr txBox="1"/>
          <p:nvPr/>
        </p:nvSpPr>
        <p:spPr>
          <a:xfrm>
            <a:off x="2942008" y="3429000"/>
            <a:ext cx="4135299" cy="40011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chemeClr val="accent1">
                    <a:lumMod val="75000"/>
                  </a:schemeClr>
                </a:solidFill>
              </a:rPr>
              <a:t>Centro di Studio per la Fisica Nucleare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05B7C7-82A3-9D44-85C9-5C9CFE316011}"/>
              </a:ext>
            </a:extLst>
          </p:cNvPr>
          <p:cNvSpPr txBox="1"/>
          <p:nvPr/>
        </p:nvSpPr>
        <p:spPr>
          <a:xfrm>
            <a:off x="1991093" y="1351484"/>
            <a:ext cx="3336170" cy="70788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sz="2000">
                <a:solidFill>
                  <a:schemeClr val="accent1">
                    <a:lumMod val="75000"/>
                  </a:schemeClr>
                </a:solidFill>
              </a:rPr>
              <a:t>Centro Sperimentale e Teorico</a:t>
            </a:r>
          </a:p>
          <a:p>
            <a:pPr algn="ctr"/>
            <a:r>
              <a:rPr lang="en-IT" sz="2000">
                <a:solidFill>
                  <a:schemeClr val="accent1">
                    <a:lumMod val="75000"/>
                  </a:schemeClr>
                </a:solidFill>
              </a:rPr>
              <a:t>di Fisica Nucleare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1A53B0-03EE-9445-9572-B8E485B73381}"/>
              </a:ext>
            </a:extLst>
          </p:cNvPr>
          <p:cNvSpPr txBox="1"/>
          <p:nvPr/>
        </p:nvSpPr>
        <p:spPr>
          <a:xfrm>
            <a:off x="4901404" y="611159"/>
            <a:ext cx="2820196" cy="40011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chemeClr val="accent1">
                    <a:lumMod val="75000"/>
                  </a:schemeClr>
                </a:solidFill>
              </a:rPr>
              <a:t>Centro di di Fisica Teorica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74DF1-8C2B-214E-B5BB-6E33EC15A156}"/>
              </a:ext>
            </a:extLst>
          </p:cNvPr>
          <p:cNvSpPr txBox="1"/>
          <p:nvPr/>
        </p:nvSpPr>
        <p:spPr>
          <a:xfrm>
            <a:off x="7934001" y="1293737"/>
            <a:ext cx="3557384" cy="40011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sz="2000">
                <a:solidFill>
                  <a:schemeClr val="accent1">
                    <a:lumMod val="75000"/>
                  </a:schemeClr>
                </a:solidFill>
              </a:rPr>
              <a:t>Centro di Studio degli Ioni Veloci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12B2386-978F-7F4D-BD12-3EBA74F8D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18288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A11C9-FD5A-6945-8B60-F01D5234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4</a:t>
            </a:fld>
            <a:endParaRPr lang="it-IT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3BD17C7-D3E2-E04E-99C1-E97B6D95AE0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3" y="0"/>
            <a:ext cx="1406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07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5430B6-B2C9-9A45-84CF-4831823D9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5EF925-8F30-264F-BED7-81F669A5F966}"/>
              </a:ext>
            </a:extLst>
          </p:cNvPr>
          <p:cNvSpPr txBox="1"/>
          <p:nvPr/>
        </p:nvSpPr>
        <p:spPr>
          <a:xfrm>
            <a:off x="2230244" y="345688"/>
            <a:ext cx="254210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INFN Today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EA87649-72D3-2D4D-A88C-575AC9189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0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D2265-89D4-894E-BF58-294A07FA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5</a:t>
            </a:fld>
            <a:endParaRPr lang="it-IT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F634E6B-76EF-AC45-B964-6E5988F4403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3" y="0"/>
            <a:ext cx="1406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99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D9C512-FB05-304A-AB63-175411596A2B}"/>
              </a:ext>
            </a:extLst>
          </p:cNvPr>
          <p:cNvSpPr txBox="1"/>
          <p:nvPr/>
        </p:nvSpPr>
        <p:spPr>
          <a:xfrm>
            <a:off x="2925808" y="289417"/>
            <a:ext cx="752520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195</a:t>
            </a:r>
            <a:r>
              <a:rPr lang="it-IT" sz="4000" dirty="0">
                <a:solidFill>
                  <a:schemeClr val="bg1"/>
                </a:solidFill>
              </a:rPr>
              <a:t>4</a:t>
            </a:r>
            <a:r>
              <a:rPr lang="en-IT" sz="4000">
                <a:solidFill>
                  <a:schemeClr val="bg1"/>
                </a:solidFill>
              </a:rPr>
              <a:t> Frascati National Laboratories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F38B96-EC70-C440-8C1D-DB132CB5126D}"/>
              </a:ext>
            </a:extLst>
          </p:cNvPr>
          <p:cNvSpPr txBox="1"/>
          <p:nvPr/>
        </p:nvSpPr>
        <p:spPr>
          <a:xfrm>
            <a:off x="2672861" y="1152043"/>
            <a:ext cx="8316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/>
              <a:t>Main mission: construction and operation of particle accelerators</a:t>
            </a:r>
          </a:p>
        </p:txBody>
      </p:sp>
      <p:pic>
        <p:nvPicPr>
          <p:cNvPr id="1026" name="Picture 2" descr="Sincrotrone_jpg">
            <a:extLst>
              <a:ext uri="{FF2B5EF4-FFF2-40B4-BE49-F238E27FC236}">
                <a16:creationId xmlns:a16="http://schemas.microsoft.com/office/drawing/2014/main" id="{DE8012F1-208E-3A46-9BC3-AB3B31AB5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" y="1836810"/>
            <a:ext cx="3810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a_8">
            <a:extLst>
              <a:ext uri="{FF2B5EF4-FFF2-40B4-BE49-F238E27FC236}">
                <a16:creationId xmlns:a16="http://schemas.microsoft.com/office/drawing/2014/main" id="{E848448E-8E92-D446-A126-D57B61F4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86" y="1855860"/>
            <a:ext cx="3810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one_100k">
            <a:extLst>
              <a:ext uri="{FF2B5EF4-FFF2-40B4-BE49-F238E27FC236}">
                <a16:creationId xmlns:a16="http://schemas.microsoft.com/office/drawing/2014/main" id="{42323C0D-F019-1142-AC77-832CEDF97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47" y="1855860"/>
            <a:ext cx="38100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FAE0DC-3E7A-3F4E-8D08-0E85AD6017D4}"/>
              </a:ext>
            </a:extLst>
          </p:cNvPr>
          <p:cNvSpPr txBox="1"/>
          <p:nvPr/>
        </p:nvSpPr>
        <p:spPr>
          <a:xfrm>
            <a:off x="1002597" y="4874960"/>
            <a:ext cx="2243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1959</a:t>
            </a:r>
          </a:p>
          <a:p>
            <a:pPr algn="ctr"/>
            <a:r>
              <a:rPr lang="en-IT" sz="2400"/>
              <a:t>The Synchrotron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B77F1-1A5F-8640-ADEC-7BF36AF7AD2F}"/>
              </a:ext>
            </a:extLst>
          </p:cNvPr>
          <p:cNvSpPr txBox="1"/>
          <p:nvPr/>
        </p:nvSpPr>
        <p:spPr>
          <a:xfrm>
            <a:off x="5692684" y="4803112"/>
            <a:ext cx="806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1961</a:t>
            </a:r>
          </a:p>
          <a:p>
            <a:pPr algn="ctr"/>
            <a:r>
              <a:rPr lang="en-IT" sz="2400"/>
              <a:t>AdA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B27B0-9BFE-6E45-A809-12BE1CBAB672}"/>
              </a:ext>
            </a:extLst>
          </p:cNvPr>
          <p:cNvSpPr txBox="1"/>
          <p:nvPr/>
        </p:nvSpPr>
        <p:spPr>
          <a:xfrm>
            <a:off x="9495300" y="4803111"/>
            <a:ext cx="1104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1969</a:t>
            </a:r>
          </a:p>
          <a:p>
            <a:pPr algn="ctr"/>
            <a:r>
              <a:rPr lang="en-IT" sz="2400"/>
              <a:t>ADONE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E291EB6-A452-404D-9B0D-81FE310ED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0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11C786-F8E1-D04B-948A-0C43D118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45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2CEC9A-AC17-AA41-BBE0-92A60B1515B2}"/>
              </a:ext>
            </a:extLst>
          </p:cNvPr>
          <p:cNvSpPr txBox="1"/>
          <p:nvPr/>
        </p:nvSpPr>
        <p:spPr>
          <a:xfrm>
            <a:off x="4947576" y="261281"/>
            <a:ext cx="229684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LNF Today</a:t>
            </a:r>
          </a:p>
        </p:txBody>
      </p:sp>
      <p:pic>
        <p:nvPicPr>
          <p:cNvPr id="4" name="Picture 3" descr="LNF00604">
            <a:extLst>
              <a:ext uri="{FF2B5EF4-FFF2-40B4-BE49-F238E27FC236}">
                <a16:creationId xmlns:a16="http://schemas.microsoft.com/office/drawing/2014/main" id="{DA2C7AF7-F957-4E4E-AA65-104C0AE01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2423" y="1230448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6DD74B8-5E51-E34E-AB9C-8BCFA967C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335" y="4732200"/>
            <a:ext cx="971550" cy="36671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FFFF00"/>
                </a:solidFill>
                <a:latin typeface="Arial" charset="0"/>
              </a:rPr>
              <a:t>FLAME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CF19B060-3DAB-144C-A407-9CF5717DF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687" y="5020232"/>
            <a:ext cx="984250" cy="36671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FFFF00"/>
                </a:solidFill>
                <a:latin typeface="Arial" charset="0"/>
              </a:rPr>
              <a:t>SPARC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3529C4-366F-D14F-AA95-14BD0B203B2C}"/>
              </a:ext>
            </a:extLst>
          </p:cNvPr>
          <p:cNvCxnSpPr/>
          <p:nvPr/>
        </p:nvCxnSpPr>
        <p:spPr>
          <a:xfrm>
            <a:off x="7244423" y="5164248"/>
            <a:ext cx="720080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F360CF-59F6-6341-A2D6-3E4B3D5191B8}"/>
              </a:ext>
            </a:extLst>
          </p:cNvPr>
          <p:cNvCxnSpPr/>
          <p:nvPr/>
        </p:nvCxnSpPr>
        <p:spPr>
          <a:xfrm flipH="1">
            <a:off x="8900607" y="5308264"/>
            <a:ext cx="648072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Box 7">
            <a:extLst>
              <a:ext uri="{FF2B5EF4-FFF2-40B4-BE49-F238E27FC236}">
                <a16:creationId xmlns:a16="http://schemas.microsoft.com/office/drawing/2014/main" id="{571502FF-FBCF-3A43-998D-8808638A6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399" y="3076016"/>
            <a:ext cx="1038678" cy="36933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DAΦNE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83B7A97-838E-464F-8AC7-B94F3E8E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8799" y="2067904"/>
            <a:ext cx="8826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LINAC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BB59F1CE-722F-C34D-8792-FD5237596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8679" y="4372160"/>
            <a:ext cx="6286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BTF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0FA68F19-22DD-B14A-9F97-17BC12784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2535" y="1851880"/>
            <a:ext cx="1474081" cy="36933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 dirty="0">
                <a:solidFill>
                  <a:srgbClr val="FFFF00"/>
                </a:solidFill>
              </a:rPr>
              <a:t>DA</a:t>
            </a:r>
            <a:r>
              <a:rPr lang="it-IT" b="1" dirty="0">
                <a:solidFill>
                  <a:srgbClr val="FFFF00"/>
                </a:solidFill>
              </a:rPr>
              <a:t>Φ</a:t>
            </a:r>
            <a:r>
              <a:rPr lang="it-IT" sz="1600" b="1" dirty="0">
                <a:solidFill>
                  <a:srgbClr val="FFFF00"/>
                </a:solidFill>
              </a:rPr>
              <a:t>NE-light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4A5A7C-7235-D242-8FB2-3A827830CA9B}"/>
              </a:ext>
            </a:extLst>
          </p:cNvPr>
          <p:cNvCxnSpPr/>
          <p:nvPr/>
        </p:nvCxnSpPr>
        <p:spPr>
          <a:xfrm flipH="1">
            <a:off x="8900607" y="2283928"/>
            <a:ext cx="144016" cy="50405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F19B96-0E57-2F41-8570-B8A5071B5A17}"/>
              </a:ext>
            </a:extLst>
          </p:cNvPr>
          <p:cNvCxnSpPr/>
          <p:nvPr/>
        </p:nvCxnSpPr>
        <p:spPr>
          <a:xfrm flipH="1">
            <a:off x="10916831" y="2427944"/>
            <a:ext cx="144016" cy="86409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E1FD0C-7BFC-174B-ADDC-FB703502C678}"/>
              </a:ext>
            </a:extLst>
          </p:cNvPr>
          <p:cNvCxnSpPr/>
          <p:nvPr/>
        </p:nvCxnSpPr>
        <p:spPr>
          <a:xfrm flipV="1">
            <a:off x="7964503" y="3148024"/>
            <a:ext cx="1152128" cy="216024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567356-841C-F545-B161-2A10FE2A19BE}"/>
              </a:ext>
            </a:extLst>
          </p:cNvPr>
          <p:cNvSpPr txBox="1"/>
          <p:nvPr/>
        </p:nvSpPr>
        <p:spPr>
          <a:xfrm>
            <a:off x="127793" y="1851880"/>
            <a:ext cx="217694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Fundamental Particle</a:t>
            </a:r>
          </a:p>
          <a:p>
            <a:r>
              <a:rPr lang="en-IT">
                <a:solidFill>
                  <a:schemeClr val="bg1"/>
                </a:solidFill>
              </a:rPr>
              <a:t>and Nuclear Physics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757D6B-CC80-FD4B-AA96-7BA2853C8282}"/>
              </a:ext>
            </a:extLst>
          </p:cNvPr>
          <p:cNvSpPr txBox="1"/>
          <p:nvPr/>
        </p:nvSpPr>
        <p:spPr>
          <a:xfrm>
            <a:off x="169603" y="3059668"/>
            <a:ext cx="197894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Accelerator Physics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42202-7148-2340-B745-5F7AF806A8E1}"/>
              </a:ext>
            </a:extLst>
          </p:cNvPr>
          <p:cNvSpPr txBox="1"/>
          <p:nvPr/>
        </p:nvSpPr>
        <p:spPr>
          <a:xfrm>
            <a:off x="107436" y="3962872"/>
            <a:ext cx="221765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Support to large scale</a:t>
            </a:r>
          </a:p>
          <a:p>
            <a:r>
              <a:rPr lang="en-IT">
                <a:solidFill>
                  <a:schemeClr val="bg1"/>
                </a:solidFill>
              </a:rPr>
              <a:t>projects at other labs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8F799CF-F068-164D-8072-D93B37330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0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E0CF12C-5024-2043-BF39-BC882F1C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72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70BA9C-716E-094A-A836-12DAE85C106D}"/>
              </a:ext>
            </a:extLst>
          </p:cNvPr>
          <p:cNvSpPr txBox="1"/>
          <p:nvPr/>
        </p:nvSpPr>
        <p:spPr>
          <a:xfrm>
            <a:off x="4947576" y="261281"/>
            <a:ext cx="229582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sz="4000">
                <a:solidFill>
                  <a:schemeClr val="bg1"/>
                </a:solidFill>
              </a:rPr>
              <a:t>EUPRAXIA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7D8419-A70A-D74C-953C-06FDD16E0163}"/>
              </a:ext>
            </a:extLst>
          </p:cNvPr>
          <p:cNvSpPr txBox="1"/>
          <p:nvPr/>
        </p:nvSpPr>
        <p:spPr>
          <a:xfrm>
            <a:off x="66464" y="1714500"/>
            <a:ext cx="32383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Italian branch of a multinational </a:t>
            </a:r>
          </a:p>
          <a:p>
            <a:r>
              <a:rPr lang="en-GB"/>
              <a:t>project aimed at building two </a:t>
            </a:r>
          </a:p>
          <a:p>
            <a:r>
              <a:rPr lang="en-GB"/>
              <a:t>plasma driven FELs, </a:t>
            </a:r>
          </a:p>
          <a:p>
            <a:r>
              <a:rPr lang="en-GB"/>
              <a:t>one exploting the beam-driven</a:t>
            </a:r>
          </a:p>
          <a:p>
            <a:r>
              <a:rPr lang="en-GB"/>
              <a:t>(in Frascati) and one the </a:t>
            </a:r>
          </a:p>
          <a:p>
            <a:r>
              <a:rPr lang="en-GB"/>
              <a:t>laser-driven technique </a:t>
            </a:r>
          </a:p>
          <a:p>
            <a:r>
              <a:rPr lang="en-GB"/>
              <a:t>(site yet to </a:t>
            </a:r>
            <a:r>
              <a:rPr lang="en-GB" sz="2000"/>
              <a:t>be decided)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108999-4B4A-4A4C-9D36-07063F866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213" y="0"/>
            <a:ext cx="38683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3D196-C4A8-214C-8FB7-5B431E99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249" y="1466850"/>
            <a:ext cx="4800600" cy="270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CA2EAE-4A59-7645-A1B6-91769402E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849" y="4196568"/>
            <a:ext cx="5207000" cy="26289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CF4E8D4-8B7F-7741-9295-A5A02EE8D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0" y="26151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06D9-D098-0B4E-8146-C035D604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388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a scienza nascosta nei luoghi di Padova: i Laboratori di Legnaro e la  sezione padovana dell&amp;#39;Infn | Il Bo Live UniPD">
            <a:extLst>
              <a:ext uri="{FF2B5EF4-FFF2-40B4-BE49-F238E27FC236}">
                <a16:creationId xmlns:a16="http://schemas.microsoft.com/office/drawing/2014/main" id="{6C91CE13-ADC3-7846-AAC0-A8ADA3AE7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19140" b="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'intervista di “XXI Secolo” al Prof. Renato Angelo Ricci per i suoi 90 anni">
            <a:extLst>
              <a:ext uri="{FF2B5EF4-FFF2-40B4-BE49-F238E27FC236}">
                <a16:creationId xmlns:a16="http://schemas.microsoft.com/office/drawing/2014/main" id="{1D96593B-B92A-5447-97D8-C6CA3507F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6" b="1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4" name="Freeform: Shape 7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28343F-C9BE-9240-B3EA-29F3B300C72A}"/>
              </a:ext>
            </a:extLst>
          </p:cNvPr>
          <p:cNvSpPr txBox="1"/>
          <p:nvPr/>
        </p:nvSpPr>
        <p:spPr>
          <a:xfrm>
            <a:off x="517083" y="925398"/>
            <a:ext cx="2807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1961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Legnaro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National Laboratories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7DBE58-A80E-6E40-BE19-5654ADB1301E}"/>
              </a:ext>
            </a:extLst>
          </p:cNvPr>
          <p:cNvSpPr txBox="1">
            <a:spLocks/>
          </p:cNvSpPr>
          <p:nvPr/>
        </p:nvSpPr>
        <p:spPr>
          <a:xfrm>
            <a:off x="128017" y="2241671"/>
            <a:ext cx="3585340" cy="4570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2000" b="1" dirty="0"/>
              <a:t>Mission</a:t>
            </a:r>
            <a:r>
              <a:rPr lang="en-US" sz="2000" dirty="0"/>
              <a:t>:</a:t>
            </a:r>
          </a:p>
          <a:p>
            <a:pPr indent="-228600">
              <a:lnSpc>
                <a:spcPct val="90000"/>
              </a:lnSpc>
            </a:pPr>
            <a:r>
              <a:rPr lang="en-US" sz="2000" dirty="0"/>
              <a:t>Nuclear physics and nuclear astrophysics: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nuclear spectroscopy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reaction dynamics</a:t>
            </a:r>
          </a:p>
          <a:p>
            <a:pPr indent="-228600">
              <a:lnSpc>
                <a:spcPct val="90000"/>
              </a:lnSpc>
            </a:pPr>
            <a:r>
              <a:rPr lang="en-US" sz="2000" dirty="0"/>
              <a:t>Advanced technologies  for applications to nuclear physics and other fields</a:t>
            </a:r>
          </a:p>
          <a:p>
            <a:pPr indent="-228600">
              <a:lnSpc>
                <a:spcPct val="90000"/>
              </a:lnSpc>
            </a:pPr>
            <a:r>
              <a:rPr lang="en-US" sz="2000" dirty="0"/>
              <a:t>Technology transfer</a:t>
            </a:r>
          </a:p>
          <a:p>
            <a:pPr marL="0" indent="-228600">
              <a:lnSpc>
                <a:spcPct val="90000"/>
              </a:lnSpc>
            </a:pPr>
            <a:r>
              <a:rPr lang="en-US" sz="2000" b="1" dirty="0"/>
              <a:t>Strengths</a:t>
            </a:r>
            <a:r>
              <a:rPr lang="en-US" sz="2000" dirty="0"/>
              <a:t>: </a:t>
            </a:r>
          </a:p>
          <a:p>
            <a:pPr indent="-228600">
              <a:lnSpc>
                <a:spcPct val="90000"/>
              </a:lnSpc>
            </a:pPr>
            <a:r>
              <a:rPr lang="en-US" sz="2000" dirty="0"/>
              <a:t>Development of accelerators (e.g. RFQ)</a:t>
            </a:r>
          </a:p>
          <a:p>
            <a:pPr indent="-228600">
              <a:lnSpc>
                <a:spcPct val="90000"/>
              </a:lnSpc>
            </a:pPr>
            <a:r>
              <a:rPr lang="en-US" sz="2000" dirty="0"/>
              <a:t>Radiation detectors</a:t>
            </a:r>
          </a:p>
          <a:p>
            <a:pPr indent="-228600">
              <a:lnSpc>
                <a:spcPct val="90000"/>
              </a:lnSpc>
            </a:pPr>
            <a:r>
              <a:rPr lang="en-US" sz="2000" dirty="0"/>
              <a:t>Surface technology</a:t>
            </a:r>
          </a:p>
        </p:txBody>
      </p:sp>
      <p:pic>
        <p:nvPicPr>
          <p:cNvPr id="4" name="Segnaposto contenuto 4" descr="Diagram, map&#10;&#10;Description automatically generated">
            <a:extLst>
              <a:ext uri="{FF2B5EF4-FFF2-40B4-BE49-F238E27FC236}">
                <a16:creationId xmlns:a16="http://schemas.microsoft.com/office/drawing/2014/main" id="{3BAAA686-FD2F-EC4A-BABC-EF36AE6EF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27" r="-3" b="10686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CF9F019-70EE-7046-B076-AFE621E60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42" r="66428" b="73108"/>
          <a:stretch/>
        </p:blipFill>
        <p:spPr bwMode="auto">
          <a:xfrm>
            <a:off x="-9145" y="-15754"/>
            <a:ext cx="1381930" cy="9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781B0-06B1-4D40-9F87-B9373C0F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F4AD-12F7-D045-B7EB-CD65822CD0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7044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1216</Words>
  <Application>Microsoft Office PowerPoint</Application>
  <PresentationFormat>Widescreen</PresentationFormat>
  <Paragraphs>320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Calibri Light</vt:lpstr>
      <vt:lpstr>Franklin Gothic Book</vt:lpstr>
      <vt:lpstr>Franklin Gothic Medium</vt:lpstr>
      <vt:lpstr>Roboto</vt:lpstr>
      <vt:lpstr>Symbol</vt:lpstr>
      <vt:lpstr>Times New Roman</vt:lpstr>
      <vt:lpstr>Wingdings</vt:lpstr>
      <vt:lpstr>Wingdings 2</vt:lpstr>
      <vt:lpstr>Tema di Office</vt:lpstr>
      <vt:lpstr>Cornice</vt:lpstr>
      <vt:lpstr>PowerPoint Presentation</vt:lpstr>
      <vt:lpstr>PowerPoint Presentation</vt:lpstr>
      <vt:lpstr>Pushing the frontiers of knowledge.  The secrets of the Big Bang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2020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Eugenio Scapparone</cp:lastModifiedBy>
  <cp:revision>55</cp:revision>
  <dcterms:created xsi:type="dcterms:W3CDTF">2021-10-05T14:53:22Z</dcterms:created>
  <dcterms:modified xsi:type="dcterms:W3CDTF">2021-12-23T09:31:14Z</dcterms:modified>
</cp:coreProperties>
</file>