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2" r:id="rId3"/>
    <p:sldId id="283" r:id="rId4"/>
    <p:sldId id="284" r:id="rId5"/>
    <p:sldId id="259" r:id="rId6"/>
    <p:sldId id="287" r:id="rId7"/>
    <p:sldId id="258" r:id="rId8"/>
    <p:sldId id="288" r:id="rId9"/>
    <p:sldId id="260" r:id="rId10"/>
    <p:sldId id="261" r:id="rId11"/>
    <p:sldId id="262" r:id="rId12"/>
    <p:sldId id="293" r:id="rId13"/>
    <p:sldId id="294" r:id="rId14"/>
    <p:sldId id="264" r:id="rId15"/>
    <p:sldId id="266" r:id="rId16"/>
    <p:sldId id="267" r:id="rId17"/>
    <p:sldId id="290" r:id="rId18"/>
    <p:sldId id="289" r:id="rId19"/>
    <p:sldId id="291" r:id="rId20"/>
    <p:sldId id="292" r:id="rId21"/>
    <p:sldId id="295" r:id="rId22"/>
    <p:sldId id="296" r:id="rId23"/>
    <p:sldId id="297" r:id="rId24"/>
    <p:sldId id="298" r:id="rId25"/>
    <p:sldId id="301" r:id="rId26"/>
    <p:sldId id="299" r:id="rId27"/>
    <p:sldId id="300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5"/>
    <p:restoredTop sz="94624"/>
  </p:normalViewPr>
  <p:slideViewPr>
    <p:cSldViewPr snapToGrid="0" snapToObjects="1">
      <p:cViewPr varScale="1">
        <p:scale>
          <a:sx n="114" d="100"/>
          <a:sy n="114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7C876-3663-5043-B997-D88029D8CA54}" type="datetimeFigureOut">
              <a:t>12/23/2021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C90BE-FE04-B548-B8DC-07DE84B94E3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05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C90BE-FE04-B548-B8DC-07DE84B94E31}" type="slidenum">
              <a:rPr lang="en-IT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0318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88D5-78B2-134A-8003-DBF6E1DF6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76CAD-7828-6544-88FF-C5E7B5DBE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12621E-C99C-C045-A3A4-2B3370F8C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014" y="6492875"/>
            <a:ext cx="464986" cy="3651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83105462-0CF5-734B-8E3A-E499CBAF14E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258817D-B38E-7D40-BEE5-CE0DBCAFB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02948"/>
            <a:ext cx="1817077" cy="23616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t-IT"/>
              <a:t>20/12/2021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51F2BEB-B754-5043-80C3-9F32783C3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98576" y="6612961"/>
            <a:ext cx="4114800" cy="236168"/>
          </a:xfrm>
          <a:prstGeom prst="rect">
            <a:avLst/>
          </a:prstGeom>
        </p:spPr>
        <p:txBody>
          <a:bodyPr/>
          <a:lstStyle>
            <a:lvl1pPr algn="ctr">
              <a:defRPr sz="1200" u="none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D4B35-A106-054C-9CFB-6E4514D04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322" y="52894"/>
            <a:ext cx="1282412" cy="6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2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AB991-7872-3D42-9AD7-A245DBFB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1" y="50234"/>
            <a:ext cx="10515600" cy="5311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0E9F1-FAE1-9042-B458-5A6C580A0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84821E-1AEB-6948-A39E-888C3B686709}"/>
              </a:ext>
            </a:extLst>
          </p:cNvPr>
          <p:cNvCxnSpPr>
            <a:cxnSpLocks/>
          </p:cNvCxnSpPr>
          <p:nvPr userDrawn="1"/>
        </p:nvCxnSpPr>
        <p:spPr>
          <a:xfrm>
            <a:off x="0" y="714564"/>
            <a:ext cx="114875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AB6AF8F-8F87-9946-970B-557161EF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642" y="6492875"/>
            <a:ext cx="498358" cy="3651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83105462-0CF5-734B-8E3A-E499CBAF14E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F54AFD9-165C-7A43-A4E9-C5CDACD4C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02948"/>
            <a:ext cx="1817077" cy="23616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t-IT"/>
              <a:t>20/12/2021</a:t>
            </a:r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F6D00B-3997-3F49-A77F-6DF3D52AC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98576" y="6612961"/>
            <a:ext cx="4114800" cy="236168"/>
          </a:xfrm>
          <a:prstGeom prst="rect">
            <a:avLst/>
          </a:prstGeom>
        </p:spPr>
        <p:txBody>
          <a:bodyPr/>
          <a:lstStyle>
            <a:lvl1pPr algn="ctr">
              <a:defRPr sz="1200" u="none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The Electron Ion Collider - P. Antonioli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00300-9961-1542-B24B-617374A344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322" y="52894"/>
            <a:ext cx="1282412" cy="6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7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170512-A736-574D-A757-C770EF27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06" y="265065"/>
            <a:ext cx="8745812" cy="245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0D856-9D46-E04C-8170-AB0B67523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012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E413C8-B04B-E142-BE9E-49FF7B384DBD}"/>
              </a:ext>
            </a:extLst>
          </p:cNvPr>
          <p:cNvCxnSpPr>
            <a:cxnSpLocks/>
          </p:cNvCxnSpPr>
          <p:nvPr userDrawn="1"/>
        </p:nvCxnSpPr>
        <p:spPr>
          <a:xfrm>
            <a:off x="0" y="714564"/>
            <a:ext cx="114875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2EFB277-A38D-9A4D-B700-66381C78A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02948"/>
            <a:ext cx="1817077" cy="23616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t-IT"/>
              <a:t>20/12/2021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5870787-09A8-4B46-B718-05EA4A9C7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98576" y="6612961"/>
            <a:ext cx="4114800" cy="236168"/>
          </a:xfrm>
          <a:prstGeom prst="rect">
            <a:avLst/>
          </a:prstGeom>
        </p:spPr>
        <p:txBody>
          <a:bodyPr/>
          <a:lstStyle>
            <a:lvl1pPr algn="ctr">
              <a:defRPr sz="1200" u="none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The Electron Ion Collider - P. Antonioli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4E2547-DD2D-8747-9DC0-B02C521AE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990" y="6492875"/>
            <a:ext cx="485010" cy="3651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83105462-0CF5-734B-8E3A-E499CBAF14E8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956947-16EE-C24F-825B-22641FD4C8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46322" y="52894"/>
            <a:ext cx="1282412" cy="6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7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c/files/EIC_CDR_Final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5419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tiff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tiff"/><Relationship Id="rId11" Type="http://schemas.openxmlformats.org/officeDocument/2006/relationships/image" Target="../media/image73.png"/><Relationship Id="rId5" Type="http://schemas.openxmlformats.org/officeDocument/2006/relationships/image" Target="../media/image68.jpg"/><Relationship Id="rId10" Type="http://schemas.openxmlformats.org/officeDocument/2006/relationships/hyperlink" Target="https://indico.cern.ch/event/1063927/contributions/4560107/subcontributions/355666/attachments/2344610/3998600/%5B20211112%5D%5BCERN-EP-R%26D%5D%20PID%20at%20EIC.pdf" TargetMode="External"/><Relationship Id="rId4" Type="http://schemas.openxmlformats.org/officeDocument/2006/relationships/image" Target="../media/image67.jp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75.tiff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75.tif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87E7E0-A538-2344-9079-A0265DBC43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1641079" y="815642"/>
            <a:ext cx="8830811" cy="5592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7CA99-5E32-D341-A108-4A6710A4D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800" y="914399"/>
            <a:ext cx="9144000" cy="989225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L'Electron-Ion Collider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C4A8E-C9C1-1046-8533-1FBD17091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1079" y="5370557"/>
            <a:ext cx="9144000" cy="888975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Pietro Antonioli - INFN Bologna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22DD5F-155A-C44C-87FA-1A2A9CDB7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64420" cy="3267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1419F8-2505-0948-A641-7770D1271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5054600"/>
            <a:ext cx="2184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4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371CC-A14A-864B-ADA4-FE4821EE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EIC: Electron-Ion collider a BNL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978DE-2667-FE42-A340-28D90CEE8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31" y="908717"/>
            <a:ext cx="4631673" cy="4970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344D24-75C9-A043-B739-86BFBDAEC5FD}"/>
              </a:ext>
            </a:extLst>
          </p:cNvPr>
          <p:cNvSpPr txBox="1"/>
          <p:nvPr/>
        </p:nvSpPr>
        <p:spPr>
          <a:xfrm>
            <a:off x="3628358" y="765429"/>
            <a:ext cx="838565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omic Sans MS" charset="0"/>
                <a:cs typeface="Comic Sans MS" charset="0"/>
              </a:rPr>
              <a:t>Evoluzione della facility RHIC (pp/pA/AA) a BNL </a:t>
            </a:r>
            <a:r>
              <a:rPr lang="en-US" dirty="0">
                <a:ea typeface="Comic Sans MS" charset="0"/>
                <a:cs typeface="Comic Sans MS" charset="0"/>
                <a:sym typeface="Wingdings" pitchFamily="2" charset="2"/>
              </a:rPr>
              <a:t> anello elettroni (E</a:t>
            </a:r>
            <a:r>
              <a:rPr lang="en-US" baseline="-25000" dirty="0">
                <a:ea typeface="Comic Sans MS" charset="0"/>
                <a:cs typeface="Comic Sans MS" charset="0"/>
                <a:sym typeface="Wingdings" pitchFamily="2" charset="2"/>
              </a:rPr>
              <a:t>e </a:t>
            </a:r>
            <a:r>
              <a:rPr lang="en-US" dirty="0">
                <a:ea typeface="Comic Sans MS" charset="0"/>
                <a:cs typeface="Comic Sans MS" charset="0"/>
                <a:sym typeface="Wingdings" pitchFamily="2" charset="2"/>
              </a:rPr>
              <a:t>= 5-18 GeV)</a:t>
            </a:r>
            <a:endParaRPr lang="en-US" dirty="0">
              <a:ea typeface="Comic Sans MS" charset="0"/>
              <a:cs typeface="Comic Sans M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omic Sans MS" charset="0"/>
                <a:cs typeface="Comic Sans MS" charset="0"/>
              </a:rPr>
              <a:t>Alta luminosità (10</a:t>
            </a:r>
            <a:r>
              <a:rPr lang="en-US" baseline="30000" dirty="0">
                <a:ea typeface="Comic Sans MS" charset="0"/>
                <a:cs typeface="Comic Sans MS" charset="0"/>
              </a:rPr>
              <a:t>33</a:t>
            </a:r>
            <a:r>
              <a:rPr lang="en-US" dirty="0">
                <a:ea typeface="Comic Sans MS" charset="0"/>
                <a:cs typeface="Comic Sans MS" charset="0"/>
              </a:rPr>
              <a:t> – 10</a:t>
            </a:r>
            <a:r>
              <a:rPr lang="en-US" baseline="30000" dirty="0">
                <a:ea typeface="Comic Sans MS" charset="0"/>
                <a:cs typeface="Comic Sans MS" charset="0"/>
              </a:rPr>
              <a:t>34</a:t>
            </a:r>
            <a:r>
              <a:rPr lang="en-US" dirty="0">
                <a:ea typeface="Comic Sans MS" charset="0"/>
                <a:cs typeface="Comic Sans MS" charset="0"/>
              </a:rPr>
              <a:t> cm</a:t>
            </a:r>
            <a:r>
              <a:rPr lang="en-US" baseline="30000" dirty="0">
                <a:ea typeface="Comic Sans MS" charset="0"/>
                <a:cs typeface="Comic Sans MS" charset="0"/>
              </a:rPr>
              <a:t>-2</a:t>
            </a:r>
            <a:r>
              <a:rPr lang="en-US" dirty="0">
                <a:ea typeface="Comic Sans MS" charset="0"/>
                <a:cs typeface="Comic Sans MS" charset="0"/>
              </a:rPr>
              <a:t>s</a:t>
            </a:r>
            <a:r>
              <a:rPr lang="en-US" baseline="30000" dirty="0">
                <a:ea typeface="Comic Sans MS" charset="0"/>
                <a:cs typeface="Comic Sans MS" charset="0"/>
              </a:rPr>
              <a:t>-1</a:t>
            </a:r>
            <a:r>
              <a:rPr lang="en-US" dirty="0">
                <a:ea typeface="Comic Sans MS" charset="0"/>
                <a:cs typeface="Comic Sans MS" charset="0"/>
              </a:rPr>
              <a:t>), collisionatore di fasci polarizzati di elettrone-protone/ione con √</a:t>
            </a:r>
            <a:r>
              <a:rPr lang="en-US" dirty="0" err="1">
                <a:ea typeface="Comic Sans MS" charset="0"/>
                <a:cs typeface="Comic Sans MS" charset="0"/>
              </a:rPr>
              <a:t>s</a:t>
            </a:r>
            <a:r>
              <a:rPr lang="en-US" baseline="-25000" dirty="0" err="1">
                <a:ea typeface="Comic Sans MS" charset="0"/>
                <a:cs typeface="Comic Sans MS" charset="0"/>
              </a:rPr>
              <a:t>ep</a:t>
            </a:r>
            <a:r>
              <a:rPr lang="en-US" dirty="0">
                <a:ea typeface="Comic Sans MS" charset="0"/>
                <a:cs typeface="Comic Sans MS" charset="0"/>
              </a:rPr>
              <a:t> = 28 – 140 GeV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91596-2698-5B48-9BAC-AF64BAFD7939}"/>
              </a:ext>
            </a:extLst>
          </p:cNvPr>
          <p:cNvSpPr txBox="1"/>
          <p:nvPr/>
        </p:nvSpPr>
        <p:spPr>
          <a:xfrm>
            <a:off x="4676400" y="1688759"/>
            <a:ext cx="340247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punti chiave di EIC: </a:t>
            </a:r>
          </a:p>
          <a:p>
            <a:endParaRPr lang="en-GB"/>
          </a:p>
          <a:p>
            <a:r>
              <a:rPr lang="en-GB" u="sng"/>
              <a:t>rispetto a HERA: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luminosità da 100 a 1000 volte </a:t>
            </a:r>
            <a:br>
              <a:rPr lang="en-GB"/>
            </a:br>
            <a:r>
              <a:rPr lang="en-GB"/>
              <a:t>più alta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sia (p, d, </a:t>
            </a:r>
            <a:r>
              <a:rPr lang="en-GB" baseline="30000"/>
              <a:t>3</a:t>
            </a:r>
            <a:r>
              <a:rPr lang="en-GB"/>
              <a:t>He) che e polarizzati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fasci nucleari (da d a U)</a:t>
            </a:r>
          </a:p>
          <a:p>
            <a:br>
              <a:rPr lang="en-GB"/>
            </a:br>
            <a:endParaRPr lang="en-GB"/>
          </a:p>
          <a:p>
            <a:r>
              <a:rPr lang="en-GB" u="sng"/>
              <a:t>rispetto a facility a bersaglio fisso: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crescita di più di due decadi </a:t>
            </a:r>
            <a:br>
              <a:rPr lang="en-GB"/>
            </a:br>
            <a:r>
              <a:rPr lang="en-GB"/>
              <a:t>nello spazio cinematico </a:t>
            </a:r>
            <a:br>
              <a:rPr lang="en-GB"/>
            </a:br>
            <a:r>
              <a:rPr lang="en-GB"/>
              <a:t>in x e Q</a:t>
            </a:r>
            <a:r>
              <a:rPr lang="en-GB" baseline="3000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E2A48C-CFAF-AC48-B4D8-537CFF2E2748}"/>
              </a:ext>
            </a:extLst>
          </p:cNvPr>
          <p:cNvSpPr/>
          <p:nvPr/>
        </p:nvSpPr>
        <p:spPr>
          <a:xfrm>
            <a:off x="1841533" y="3578957"/>
            <a:ext cx="700818" cy="647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C250B-332F-1945-A0CA-0FCD64A355BB}"/>
              </a:ext>
            </a:extLst>
          </p:cNvPr>
          <p:cNvSpPr txBox="1"/>
          <p:nvPr/>
        </p:nvSpPr>
        <p:spPr>
          <a:xfrm>
            <a:off x="1602525" y="415826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IP6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5D1EFE-436A-8044-93E9-DEDE67D26E81}"/>
              </a:ext>
            </a:extLst>
          </p:cNvPr>
          <p:cNvSpPr/>
          <p:nvPr/>
        </p:nvSpPr>
        <p:spPr>
          <a:xfrm>
            <a:off x="574482" y="2919228"/>
            <a:ext cx="700818" cy="647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76A7A-A41C-D245-858C-DA682E486DBF}"/>
              </a:ext>
            </a:extLst>
          </p:cNvPr>
          <p:cNvSpPr txBox="1"/>
          <p:nvPr/>
        </p:nvSpPr>
        <p:spPr>
          <a:xfrm>
            <a:off x="260344" y="349853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IP8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53D333-5147-9A4B-B804-F923ED0EF6C6}"/>
              </a:ext>
            </a:extLst>
          </p:cNvPr>
          <p:cNvSpPr txBox="1"/>
          <p:nvPr/>
        </p:nvSpPr>
        <p:spPr>
          <a:xfrm>
            <a:off x="4815083" y="5881419"/>
            <a:ext cx="729645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/>
              <a:t>Il DoE supporta il progetto EIC per un detector e una zona di interazione, ma la facility potrebbe supportare due detector/IRs (IP6 e IP8)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5BC354-152F-CD44-894B-1E18B906C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354" y="1762054"/>
            <a:ext cx="4285888" cy="411731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D4943-0A1E-B744-A5A5-50597BBE9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797"/>
            <a:ext cx="2743200" cy="365125"/>
          </a:xfrm>
        </p:spPr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53DD14C-2D5A-304C-A2DB-A7162E807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5438" y="6492875"/>
            <a:ext cx="4114800" cy="365125"/>
          </a:xfrm>
        </p:spPr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1806706-9F79-0041-AA1F-B24B18073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10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BD733-23F7-C146-B88D-A70C7F7B7107}"/>
              </a:ext>
            </a:extLst>
          </p:cNvPr>
          <p:cNvSpPr txBox="1"/>
          <p:nvPr/>
        </p:nvSpPr>
        <p:spPr>
          <a:xfrm>
            <a:off x="1669301" y="6277478"/>
            <a:ext cx="160601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2.25 B$ project</a:t>
            </a:r>
          </a:p>
        </p:txBody>
      </p:sp>
    </p:spTree>
    <p:extLst>
      <p:ext uri="{BB962C8B-B14F-4D97-AF65-F5344CB8AC3E}">
        <p14:creationId xmlns:p14="http://schemas.microsoft.com/office/powerpoint/2010/main" val="163766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AD060-D9C5-A746-8926-D8909AB5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EIC: i parametri della macchina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29428-BA89-FB46-837E-FAA5E7B10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327" y="811454"/>
            <a:ext cx="2462439" cy="3204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C57FD-C8E2-B04E-928C-7CD81ECBB16A}"/>
              </a:ext>
            </a:extLst>
          </p:cNvPr>
          <p:cNvSpPr txBox="1"/>
          <p:nvPr/>
        </p:nvSpPr>
        <p:spPr>
          <a:xfrm>
            <a:off x="6594766" y="793050"/>
            <a:ext cx="382715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/>
              <a:t>Machine Conceptual Design Report: </a:t>
            </a:r>
            <a:br>
              <a:rPr lang="en-GB" sz="1400"/>
            </a:br>
            <a:r>
              <a:rPr lang="en-US" sz="1400" dirty="0">
                <a:cs typeface="Arial" panose="020B0604020202020204" pitchFamily="34" charset="0"/>
                <a:hlinkClick r:id="rId3"/>
              </a:rPr>
              <a:t>https://</a:t>
            </a:r>
            <a:r>
              <a:rPr lang="en-US" sz="1400" dirty="0" err="1">
                <a:cs typeface="Arial" panose="020B0604020202020204" pitchFamily="34" charset="0"/>
                <a:hlinkClick r:id="rId3"/>
              </a:rPr>
              <a:t>www.bnl.gov</a:t>
            </a:r>
            <a:r>
              <a:rPr lang="en-US" sz="1400" dirty="0">
                <a:cs typeface="Arial" panose="020B0604020202020204" pitchFamily="34" charset="0"/>
                <a:hlinkClick r:id="rId3"/>
              </a:rPr>
              <a:t>/</a:t>
            </a:r>
            <a:r>
              <a:rPr lang="en-US" sz="1400" dirty="0" err="1">
                <a:cs typeface="Arial" panose="020B0604020202020204" pitchFamily="34" charset="0"/>
                <a:hlinkClick r:id="rId3"/>
              </a:rPr>
              <a:t>ec</a:t>
            </a:r>
            <a:r>
              <a:rPr lang="en-US" sz="1400" dirty="0">
                <a:cs typeface="Arial" panose="020B0604020202020204" pitchFamily="34" charset="0"/>
                <a:hlinkClick r:id="rId3"/>
              </a:rPr>
              <a:t>/files/</a:t>
            </a:r>
            <a:r>
              <a:rPr lang="en-US" sz="1400" dirty="0" err="1">
                <a:cs typeface="Arial" panose="020B0604020202020204" pitchFamily="34" charset="0"/>
                <a:hlinkClick r:id="rId3"/>
              </a:rPr>
              <a:t>EIC_CDR_Final.pdf</a:t>
            </a:r>
            <a:endParaRPr lang="en-GB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29D3A-BBE2-784F-964A-926468F4092E}"/>
              </a:ext>
            </a:extLst>
          </p:cNvPr>
          <p:cNvSpPr txBox="1"/>
          <p:nvPr/>
        </p:nvSpPr>
        <p:spPr>
          <a:xfrm>
            <a:off x="6952313" y="1796618"/>
            <a:ext cx="31781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Parametri a massima luminosità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0895CA-8876-E846-8F1D-2F28BAA9BA45}"/>
              </a:ext>
            </a:extLst>
          </p:cNvPr>
          <p:cNvSpPr txBox="1"/>
          <p:nvPr/>
        </p:nvSpPr>
        <p:spPr>
          <a:xfrm>
            <a:off x="263905" y="826853"/>
            <a:ext cx="3474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Hadron Storage Ring: 40 – 275 GeV</a:t>
            </a:r>
          </a:p>
          <a:p>
            <a:r>
              <a:rPr lang="en-GB"/>
              <a:t>Electron Storage Ring: 5 – 18 GeV</a:t>
            </a:r>
          </a:p>
          <a:p>
            <a:endParaRPr lang="en-GB"/>
          </a:p>
          <a:p>
            <a:r>
              <a:rPr lang="en-GB">
                <a:sym typeface="Wingdings" pitchFamily="2" charset="2"/>
              </a:rPr>
              <a:t> </a:t>
            </a:r>
            <a:r>
              <a:rPr lang="en-GB"/>
              <a:t>25 mrad Crossing Angle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9F51BA-DB2D-5146-9BB6-2EE4C49A0746}"/>
              </a:ext>
            </a:extLst>
          </p:cNvPr>
          <p:cNvGrpSpPr/>
          <p:nvPr/>
        </p:nvGrpSpPr>
        <p:grpSpPr>
          <a:xfrm>
            <a:off x="6843601" y="2165950"/>
            <a:ext cx="5366307" cy="4655804"/>
            <a:chOff x="5608894" y="1720930"/>
            <a:chExt cx="4008566" cy="36041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A2E0D6-75A1-2949-BA18-8F1371E54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8894" y="1720930"/>
              <a:ext cx="4008566" cy="360419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663115-043A-6543-9280-700567F8DD2C}"/>
                </a:ext>
              </a:extLst>
            </p:cNvPr>
            <p:cNvSpPr/>
            <p:nvPr/>
          </p:nvSpPr>
          <p:spPr>
            <a:xfrm>
              <a:off x="8889693" y="4533270"/>
              <a:ext cx="333060" cy="1877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6022F1-5D7E-4F44-B076-CF2BC092B2B0}"/>
                </a:ext>
              </a:extLst>
            </p:cNvPr>
            <p:cNvSpPr/>
            <p:nvPr/>
          </p:nvSpPr>
          <p:spPr>
            <a:xfrm>
              <a:off x="8883019" y="2708204"/>
              <a:ext cx="333060" cy="1877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0A8273-750B-744E-9FB1-ACAA94AC2DB6}"/>
                </a:ext>
              </a:extLst>
            </p:cNvPr>
            <p:cNvSpPr/>
            <p:nvPr/>
          </p:nvSpPr>
          <p:spPr>
            <a:xfrm>
              <a:off x="8556633" y="5062352"/>
              <a:ext cx="333060" cy="1877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3E8B8-4EBE-1A4B-AE66-CBCCF36EB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797"/>
            <a:ext cx="2743200" cy="365125"/>
          </a:xfrm>
        </p:spPr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E95AB-DA58-424F-90E0-094372889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10504" y="6575309"/>
            <a:ext cx="4114800" cy="232458"/>
          </a:xfrm>
        </p:spPr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3BA4A4-3724-8240-A0C4-0F150F3B3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11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6B0605-041E-8A45-AD86-A02DB953B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13" y="2165950"/>
            <a:ext cx="3522314" cy="23696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32799C-AAA6-9D43-82EA-71492C78C367}"/>
              </a:ext>
            </a:extLst>
          </p:cNvPr>
          <p:cNvSpPr txBox="1"/>
          <p:nvPr/>
        </p:nvSpPr>
        <p:spPr>
          <a:xfrm>
            <a:off x="263905" y="4635779"/>
            <a:ext cx="5027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ym typeface="Wingdings" pitchFamily="2" charset="2"/>
              </a:rPr>
              <a:t> </a:t>
            </a:r>
            <a:r>
              <a:rPr lang="en-GB"/>
              <a:t>Hadron beams cooling con tecnica innovativa</a:t>
            </a:r>
          </a:p>
          <a:p>
            <a:r>
              <a:rPr lang="en-GB"/>
              <a:t>(Coherent Electron Cooling che utilizza FEL)</a:t>
            </a:r>
          </a:p>
          <a:p>
            <a:r>
              <a:rPr lang="en-GB" sz="120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V.N. Litvinenko and Y. S. Derbenev, PRL 102 (2009) 114801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88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62650-B9A2-EE49-9F0C-0D9384C6B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EIC</a:t>
            </a:r>
            <a:r>
              <a:rPr lang="en-US"/>
              <a:t>: gli obiettivi di fisica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EAE5D-69DE-F64F-A812-AD2C317A2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5E8ED-6C17-8F48-B108-CC9CF5B802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E1A9F-1B89-C343-8C98-43423019D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5893CF8-B733-1448-A24D-BBB05DC76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" t="3665"/>
          <a:stretch/>
        </p:blipFill>
        <p:spPr>
          <a:xfrm>
            <a:off x="1633607" y="1057488"/>
            <a:ext cx="8444737" cy="47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05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59F4-B781-A64F-B400-1A921BA6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DIS</a:t>
            </a:r>
            <a:r>
              <a:rPr lang="en-US"/>
              <a:t> e gli obiettivi di fisica</a:t>
            </a:r>
            <a:r>
              <a:rPr lang="en-US">
                <a:sym typeface="Wingdings" pitchFamily="2" charset="2"/>
              </a:rPr>
              <a:t>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CDE17-5F2A-4741-B3D0-C4ED07618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DA201F-E564-934D-BD1C-FBC3154078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9D2D1-1564-644C-934C-BFAB4D8F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BC13ECD-96E5-BB4A-A47D-F2EC87F021CF}"/>
              </a:ext>
            </a:extLst>
          </p:cNvPr>
          <p:cNvSpPr/>
          <p:nvPr/>
        </p:nvSpPr>
        <p:spPr>
          <a:xfrm>
            <a:off x="-3559" y="968191"/>
            <a:ext cx="1891467" cy="835032"/>
          </a:xfrm>
          <a:prstGeom prst="ellipse">
            <a:avLst/>
          </a:prstGeom>
          <a:solidFill>
            <a:srgbClr val="FFFF00">
              <a:alpha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Parton Distributions nei nucleoni e nei nuclei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672E0D0-DEDE-DB4F-9429-94A0CAD669ED}"/>
              </a:ext>
            </a:extLst>
          </p:cNvPr>
          <p:cNvSpPr/>
          <p:nvPr/>
        </p:nvSpPr>
        <p:spPr>
          <a:xfrm>
            <a:off x="4191536" y="886828"/>
            <a:ext cx="1912311" cy="856571"/>
          </a:xfrm>
          <a:prstGeom prst="ellipse">
            <a:avLst/>
          </a:prstGeom>
          <a:solidFill>
            <a:srgbClr val="CCFFCC">
              <a:alpha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 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Flavor structure dei nucleoni e nuclei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F6F93D0-D8A7-E346-9B41-98497BDA1A09}"/>
              </a:ext>
            </a:extLst>
          </p:cNvPr>
          <p:cNvSpPr/>
          <p:nvPr/>
        </p:nvSpPr>
        <p:spPr>
          <a:xfrm>
            <a:off x="8395201" y="875558"/>
            <a:ext cx="1874744" cy="819666"/>
          </a:xfrm>
          <a:prstGeom prst="ellipse">
            <a:avLst/>
          </a:prstGeom>
          <a:solidFill>
            <a:srgbClr val="0000FF">
              <a:alpha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QCD a alta densità partonica - Saturazione  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CAE2DB6-0C2D-1C4F-8792-B2F79C5A6065}"/>
              </a:ext>
            </a:extLst>
          </p:cNvPr>
          <p:cNvSpPr/>
          <p:nvPr/>
        </p:nvSpPr>
        <p:spPr>
          <a:xfrm>
            <a:off x="10269945" y="841215"/>
            <a:ext cx="1631412" cy="819666"/>
          </a:xfrm>
          <a:prstGeom prst="ellipse">
            <a:avLst/>
          </a:prstGeom>
          <a:solidFill>
            <a:srgbClr val="FF6600">
              <a:alpha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Tomografia: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 Imaging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DD2C39E-9B5A-9243-B44E-94F54BFAA626}"/>
              </a:ext>
            </a:extLst>
          </p:cNvPr>
          <p:cNvSpPr/>
          <p:nvPr/>
        </p:nvSpPr>
        <p:spPr>
          <a:xfrm>
            <a:off x="6124689" y="894223"/>
            <a:ext cx="1788687" cy="841782"/>
          </a:xfrm>
          <a:prstGeom prst="ellipse">
            <a:avLst/>
          </a:prstGeom>
          <a:solidFill>
            <a:srgbClr val="FF6600">
              <a:alpha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Tomografia: Transverse Momentum Dist.</a:t>
            </a:r>
          </a:p>
        </p:txBody>
      </p:sp>
      <p:sp>
        <p:nvSpPr>
          <p:cNvPr id="43" name="Rectangle 15">
            <a:extLst>
              <a:ext uri="{FF2B5EF4-FFF2-40B4-BE49-F238E27FC236}">
                <a16:creationId xmlns:a16="http://schemas.microsoft.com/office/drawing/2014/main" id="{CBED82E3-5C49-954F-8FB2-1F28DE0B504A}"/>
              </a:ext>
            </a:extLst>
          </p:cNvPr>
          <p:cNvSpPr>
            <a:spLocks/>
          </p:cNvSpPr>
          <p:nvPr/>
        </p:nvSpPr>
        <p:spPr bwMode="auto">
          <a:xfrm>
            <a:off x="127963" y="3629362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/>
                <a:ea typeface="ＭＳ Ｐゴシック" charset="0"/>
                <a:cs typeface="Comic Sans MS"/>
                <a:sym typeface="Corbel Bold" charset="0"/>
              </a:rPr>
              <a:t>DIS inclusivo</a:t>
            </a: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CA8D7D5A-14E9-C448-B187-BFCF80F34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337" t="5580" r="1112" b="697"/>
          <a:stretch>
            <a:fillRect/>
          </a:stretch>
        </p:blipFill>
        <p:spPr bwMode="auto">
          <a:xfrm>
            <a:off x="780691" y="1886140"/>
            <a:ext cx="2214433" cy="173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7">
            <a:extLst>
              <a:ext uri="{FF2B5EF4-FFF2-40B4-BE49-F238E27FC236}">
                <a16:creationId xmlns:a16="http://schemas.microsoft.com/office/drawing/2014/main" id="{722EA09D-F9C5-D84B-AB3D-183FC249E3D8}"/>
              </a:ext>
            </a:extLst>
          </p:cNvPr>
          <p:cNvSpPr>
            <a:spLocks/>
          </p:cNvSpPr>
          <p:nvPr/>
        </p:nvSpPr>
        <p:spPr bwMode="auto">
          <a:xfrm>
            <a:off x="5233202" y="3906361"/>
            <a:ext cx="1897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/>
                <a:ea typeface="ＭＳ Ｐゴシック" charset="0"/>
                <a:cs typeface="Comic Sans MS"/>
                <a:sym typeface="Corbel Bold" charset="0"/>
              </a:rPr>
              <a:t>DIS semi-inclusivo</a:t>
            </a: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19EDF977-2CAC-7A4D-A7D5-93F2351AC539}"/>
              </a:ext>
            </a:extLst>
          </p:cNvPr>
          <p:cNvSpPr>
            <a:spLocks/>
          </p:cNvSpPr>
          <p:nvPr/>
        </p:nvSpPr>
        <p:spPr bwMode="auto">
          <a:xfrm>
            <a:off x="9134015" y="3857066"/>
            <a:ext cx="17953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/>
                <a:ea typeface="ＭＳ Ｐゴシック" charset="0"/>
                <a:cs typeface="Comic Sans MS"/>
                <a:sym typeface="Corbel Bold" charset="0"/>
              </a:rPr>
              <a:t>processi esclusivi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FD1967-D667-1B4F-BEB8-3F1A368BC16B}"/>
              </a:ext>
            </a:extLst>
          </p:cNvPr>
          <p:cNvSpPr txBox="1"/>
          <p:nvPr/>
        </p:nvSpPr>
        <p:spPr>
          <a:xfrm>
            <a:off x="174153" y="4997328"/>
            <a:ext cx="100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/>
              </a:rPr>
              <a:t>∫</a:t>
            </a:r>
            <a:r>
              <a:rPr lang="en-US" sz="2800" b="1" dirty="0" err="1">
                <a:solidFill>
                  <a:srgbClr val="0000FF"/>
                </a:solidFill>
                <a:latin typeface="Arial"/>
              </a:rPr>
              <a:t>Ldt</a:t>
            </a:r>
            <a:r>
              <a:rPr lang="en-US" sz="2800" b="1" dirty="0">
                <a:solidFill>
                  <a:srgbClr val="0000FF"/>
                </a:solidFill>
                <a:latin typeface="Arial"/>
              </a:rPr>
              <a:t>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962FA8-DEF4-3241-B652-763618B7DE15}"/>
              </a:ext>
            </a:extLst>
          </p:cNvPr>
          <p:cNvSpPr txBox="1"/>
          <p:nvPr/>
        </p:nvSpPr>
        <p:spPr>
          <a:xfrm>
            <a:off x="5348146" y="518891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</a:rPr>
              <a:t>10 fb</a:t>
            </a:r>
            <a:r>
              <a:rPr lang="en-US" b="1" baseline="30000" dirty="0">
                <a:solidFill>
                  <a:srgbClr val="0000FF"/>
                </a:solidFill>
                <a:latin typeface="Arial"/>
              </a:rPr>
              <a:t>-1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A14F87-3D60-5D47-AD48-96D3FA8136E2}"/>
              </a:ext>
            </a:extLst>
          </p:cNvPr>
          <p:cNvSpPr txBox="1"/>
          <p:nvPr/>
        </p:nvSpPr>
        <p:spPr>
          <a:xfrm>
            <a:off x="9319749" y="5188914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</a:rPr>
              <a:t>10 - 100 fb</a:t>
            </a:r>
            <a:r>
              <a:rPr lang="en-US" b="1" baseline="30000" dirty="0">
                <a:solidFill>
                  <a:srgbClr val="0000FF"/>
                </a:solidFill>
                <a:latin typeface="Arial"/>
              </a:rPr>
              <a:t>-1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385CFA-95D0-3F4E-B985-94BF2504C644}"/>
              </a:ext>
            </a:extLst>
          </p:cNvPr>
          <p:cNvSpPr/>
          <p:nvPr/>
        </p:nvSpPr>
        <p:spPr>
          <a:xfrm>
            <a:off x="1908750" y="953167"/>
            <a:ext cx="1874744" cy="819666"/>
          </a:xfrm>
          <a:prstGeom prst="ellipse">
            <a:avLst/>
          </a:prstGeom>
          <a:solidFill>
            <a:srgbClr val="0000FF">
              <a:alpha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QCD a alta densità partonica - Saturazione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0B8EF1-430F-8B4F-AB31-EE54AF8E98EC}"/>
              </a:ext>
            </a:extLst>
          </p:cNvPr>
          <p:cNvSpPr txBox="1"/>
          <p:nvPr/>
        </p:nvSpPr>
        <p:spPr>
          <a:xfrm>
            <a:off x="25654" y="3995447"/>
            <a:ext cx="2008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misurare elettrone!</a:t>
            </a:r>
          </a:p>
          <a:p>
            <a:r>
              <a:rPr lang="en-GB">
                <a:sym typeface="Wingdings" pitchFamily="2" charset="2"/>
              </a:rPr>
              <a:t> </a:t>
            </a:r>
            <a:r>
              <a:rPr lang="en-GB"/>
              <a:t>e/h PID</a:t>
            </a:r>
          </a:p>
          <a:p>
            <a:r>
              <a:rPr lang="en-GB">
                <a:sym typeface="Wingdings" pitchFamily="2" charset="2"/>
              </a:rPr>
              <a:t> calorimetria EM</a:t>
            </a:r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5B2043-B52B-E34A-9084-029C33F80D1E}"/>
              </a:ext>
            </a:extLst>
          </p:cNvPr>
          <p:cNvSpPr txBox="1"/>
          <p:nvPr/>
        </p:nvSpPr>
        <p:spPr>
          <a:xfrm>
            <a:off x="4794442" y="4241565"/>
            <a:ext cx="2760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misurare elettrone e adroni</a:t>
            </a:r>
          </a:p>
          <a:p>
            <a:r>
              <a:rPr lang="en-GB">
                <a:sym typeface="Wingdings" pitchFamily="2" charset="2"/>
              </a:rPr>
              <a:t> </a:t>
            </a:r>
            <a:r>
              <a:rPr lang="en-GB"/>
              <a:t>hadron PID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F4EB74-19D6-1346-8108-1B8E10F245F8}"/>
              </a:ext>
            </a:extLst>
          </p:cNvPr>
          <p:cNvSpPr txBox="1"/>
          <p:nvPr/>
        </p:nvSpPr>
        <p:spPr>
          <a:xfrm>
            <a:off x="8684523" y="4182587"/>
            <a:ext cx="2678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misurare tutte le particelle</a:t>
            </a:r>
          </a:p>
          <a:p>
            <a:r>
              <a:rPr lang="en-GB">
                <a:sym typeface="Wingdings" pitchFamily="2" charset="2"/>
              </a:rPr>
              <a:t> ermeticità</a:t>
            </a:r>
          </a:p>
          <a:p>
            <a:r>
              <a:rPr lang="en-GB">
                <a:sym typeface="Wingdings" pitchFamily="2" charset="2"/>
              </a:rPr>
              <a:t> design della IR</a:t>
            </a:r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E6174E3-62E6-9B41-A41D-F9767823EEA6}"/>
              </a:ext>
            </a:extLst>
          </p:cNvPr>
          <p:cNvSpPr txBox="1"/>
          <p:nvPr/>
        </p:nvSpPr>
        <p:spPr>
          <a:xfrm>
            <a:off x="4720775" y="5638787"/>
            <a:ext cx="697286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EIC extra-bonus: DIS nei nuclei</a:t>
            </a:r>
          </a:p>
          <a:p>
            <a:pPr marL="285750" indent="-285750">
              <a:buFontTx/>
              <a:buChar char="-"/>
            </a:pPr>
            <a:r>
              <a:rPr lang="en-GB"/>
              <a:t>modifiche delle nPDF </a:t>
            </a:r>
          </a:p>
          <a:p>
            <a:pPr marL="285750" indent="-285750">
              <a:buFontTx/>
              <a:buChar char="-"/>
            </a:pPr>
            <a:r>
              <a:rPr lang="en-GB"/>
              <a:t>saturazione gluoni (e dipendenza da A) [jets]</a:t>
            </a:r>
          </a:p>
          <a:p>
            <a:pPr marL="285750" indent="-285750">
              <a:buFontTx/>
              <a:buChar char="-"/>
            </a:pPr>
            <a:r>
              <a:rPr lang="en-GB"/>
              <a:t>adronizzazione nella materia nucleare fredda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D17697-C31F-9040-9AD8-E384522E261E}"/>
              </a:ext>
            </a:extLst>
          </p:cNvPr>
          <p:cNvSpPr txBox="1"/>
          <p:nvPr/>
        </p:nvSpPr>
        <p:spPr>
          <a:xfrm>
            <a:off x="1176807" y="5090645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</a:rPr>
              <a:t>1 fb</a:t>
            </a:r>
            <a:r>
              <a:rPr lang="en-US" b="1" baseline="30000" dirty="0">
                <a:solidFill>
                  <a:srgbClr val="0000FF"/>
                </a:solidFill>
                <a:latin typeface="Arial"/>
              </a:rPr>
              <a:t>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FB30D-EC1A-4C4F-BE71-774F22F9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947" y="1676715"/>
            <a:ext cx="2671565" cy="2209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4C9AA-0B64-4646-A775-27756911A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347" y="1782970"/>
            <a:ext cx="31750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79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A5867-BF8A-D744-B746-9697A642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Le richieste per i detector a EIC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AA03FE-B1D1-1047-AFF0-33603E2FEB3B}"/>
              </a:ext>
            </a:extLst>
          </p:cNvPr>
          <p:cNvSpPr txBox="1"/>
          <p:nvPr/>
        </p:nvSpPr>
        <p:spPr>
          <a:xfrm>
            <a:off x="6647755" y="749220"/>
            <a:ext cx="294343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Richieste per calorimetria EM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8B27-4F6A-9E40-8219-20AE0B409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956" y="1125429"/>
            <a:ext cx="1995724" cy="553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AA344-AA76-2A4C-9238-C53DF86840C1}"/>
              </a:ext>
            </a:extLst>
          </p:cNvPr>
          <p:cNvSpPr txBox="1"/>
          <p:nvPr/>
        </p:nvSpPr>
        <p:spPr>
          <a:xfrm>
            <a:off x="6647755" y="2568164"/>
            <a:ext cx="469769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/>
              <a:t>PID eccellente </a:t>
            </a:r>
            <a:r>
              <a:rPr lang="en-GB"/>
              <a:t>fino a 50 GeV/c per </a:t>
            </a:r>
            <a:r>
              <a:rPr lang="en-GB">
                <a:latin typeface="Symbol" pitchFamily="2" charset="2"/>
              </a:rPr>
              <a:t>p</a:t>
            </a:r>
            <a:r>
              <a:rPr lang="en-GB"/>
              <a:t>/K/p</a:t>
            </a:r>
          </a:p>
          <a:p>
            <a:r>
              <a:rPr lang="en-GB"/>
              <a:t>nella regione forward, fino a 10 GeV/c nel barrel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8475E-3A6F-7449-9514-776CB7439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1261"/>
            <a:ext cx="6597264" cy="3885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1E49B-41E8-2140-B904-1C7FC4CDCBEE}"/>
              </a:ext>
            </a:extLst>
          </p:cNvPr>
          <p:cNvSpPr txBox="1"/>
          <p:nvPr/>
        </p:nvSpPr>
        <p:spPr>
          <a:xfrm>
            <a:off x="840980" y="4966530"/>
            <a:ext cx="50926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fasci asimmetrici </a:t>
            </a:r>
            <a:r>
              <a:rPr lang="en-GB">
                <a:sym typeface="Wingdings" pitchFamily="2" charset="2"/>
              </a:rPr>
              <a:t> detector asimmettrici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ermeticità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radiation hardness moderata (rispetto a LHC)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coperturà in rapidità per elettroni e jets |</a:t>
            </a:r>
            <a:r>
              <a:rPr lang="en-GB">
                <a:latin typeface="Symbol" pitchFamily="2" charset="2"/>
                <a:sym typeface="Wingdings" pitchFamily="2" charset="2"/>
              </a:rPr>
              <a:t>h</a:t>
            </a:r>
            <a:r>
              <a:rPr lang="en-GB">
                <a:sym typeface="Wingdings" pitchFamily="2" charset="2"/>
              </a:rPr>
              <a:t>|&lt;4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grande accettanza per processi diffrattivi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B87C70-45FF-1545-9EEF-CDE4C4B9E493}"/>
              </a:ext>
            </a:extLst>
          </p:cNvPr>
          <p:cNvSpPr txBox="1"/>
          <p:nvPr/>
        </p:nvSpPr>
        <p:spPr>
          <a:xfrm>
            <a:off x="5076997" y="1682276"/>
            <a:ext cx="92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forward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76A81-B0D6-9B4F-907E-A891CA40F6B5}"/>
              </a:ext>
            </a:extLst>
          </p:cNvPr>
          <p:cNvSpPr txBox="1"/>
          <p:nvPr/>
        </p:nvSpPr>
        <p:spPr>
          <a:xfrm>
            <a:off x="432728" y="1682276"/>
            <a:ext cx="109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backward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F3D16B-4E84-0D49-9D43-8B0AFAB42FE3}"/>
              </a:ext>
            </a:extLst>
          </p:cNvPr>
          <p:cNvSpPr txBox="1"/>
          <p:nvPr/>
        </p:nvSpPr>
        <p:spPr>
          <a:xfrm>
            <a:off x="6806015" y="1239534"/>
            <a:ext cx="109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backward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DDBBA-C0AB-7E40-AB76-4C20CD757FCD}"/>
              </a:ext>
            </a:extLst>
          </p:cNvPr>
          <p:cNvSpPr txBox="1"/>
          <p:nvPr/>
        </p:nvSpPr>
        <p:spPr>
          <a:xfrm>
            <a:off x="6834221" y="1634250"/>
            <a:ext cx="83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central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1C9A9C-5AF5-574E-AB68-476CD6819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562" y="1647036"/>
            <a:ext cx="1995724" cy="514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0DC122-3353-5A4E-BF19-B6C8A9C571E8}"/>
              </a:ext>
            </a:extLst>
          </p:cNvPr>
          <p:cNvSpPr txBox="1"/>
          <p:nvPr/>
        </p:nvSpPr>
        <p:spPr>
          <a:xfrm>
            <a:off x="6833133" y="2177180"/>
            <a:ext cx="456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misura critica a bassi x </a:t>
            </a:r>
            <a:r>
              <a:rPr lang="en-GB">
                <a:sym typeface="Wingdings" pitchFamily="2" charset="2"/>
              </a:rPr>
              <a:t> PDF mapping  spin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FDF6C-F7C9-844A-814D-A27BB50F8C50}"/>
              </a:ext>
            </a:extLst>
          </p:cNvPr>
          <p:cNvSpPr txBox="1"/>
          <p:nvPr/>
        </p:nvSpPr>
        <p:spPr>
          <a:xfrm>
            <a:off x="6894709" y="3224609"/>
            <a:ext cx="5263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misura critica per SIDIS </a:t>
            </a:r>
            <a:r>
              <a:rPr lang="en-GB">
                <a:sym typeface="Wingdings" pitchFamily="2" charset="2"/>
              </a:rPr>
              <a:t> transverse momentum distribution  3D-imaging 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CFE4A-0E10-734B-B24C-00D07ABD1701}"/>
              </a:ext>
            </a:extLst>
          </p:cNvPr>
          <p:cNvSpPr txBox="1"/>
          <p:nvPr/>
        </p:nvSpPr>
        <p:spPr>
          <a:xfrm>
            <a:off x="6681365" y="3988329"/>
            <a:ext cx="247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risoluzione in momento:</a:t>
            </a:r>
          </a:p>
          <a:p>
            <a:r>
              <a:rPr lang="en-GB"/>
              <a:t>      central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85A02-1691-5A41-8CF2-5AB9B7AF98C6}"/>
              </a:ext>
            </a:extLst>
          </p:cNvPr>
          <p:cNvSpPr txBox="1"/>
          <p:nvPr/>
        </p:nvSpPr>
        <p:spPr>
          <a:xfrm>
            <a:off x="6044153" y="5600591"/>
            <a:ext cx="577145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Requirements quantificati nel Yellow Report durante il 2020</a:t>
            </a:r>
          </a:p>
          <a:p>
            <a:r>
              <a:rPr lang="en-GB"/>
              <a:t>(uno sforzo collettivo forzatamente "in remoto")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578B8BB-BDC6-954E-B965-8389E94ACB88}"/>
              </a:ext>
            </a:extLst>
          </p:cNvPr>
          <p:cNvCxnSpPr/>
          <p:nvPr/>
        </p:nvCxnSpPr>
        <p:spPr>
          <a:xfrm flipH="1">
            <a:off x="10752543" y="1402312"/>
            <a:ext cx="108126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99EFBBD-EFF2-0C44-8613-965F66BEEAF8}"/>
              </a:ext>
            </a:extLst>
          </p:cNvPr>
          <p:cNvSpPr txBox="1"/>
          <p:nvPr/>
        </p:nvSpPr>
        <p:spPr>
          <a:xfrm>
            <a:off x="11163169" y="1032980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457916-FC4D-2B46-A8A3-888FCD853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020" y="4289924"/>
            <a:ext cx="2703153" cy="37418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2FB744-F6C4-194B-8702-E01EA13E3A19}"/>
              </a:ext>
            </a:extLst>
          </p:cNvPr>
          <p:cNvCxnSpPr>
            <a:cxnSpLocks/>
          </p:cNvCxnSpPr>
          <p:nvPr/>
        </p:nvCxnSpPr>
        <p:spPr>
          <a:xfrm flipH="1">
            <a:off x="11423177" y="4289924"/>
            <a:ext cx="452589" cy="234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8E4CDF2-2B66-0E4E-A472-F1755415E8F3}"/>
              </a:ext>
            </a:extLst>
          </p:cNvPr>
          <p:cNvSpPr txBox="1"/>
          <p:nvPr/>
        </p:nvSpPr>
        <p:spPr>
          <a:xfrm>
            <a:off x="11423177" y="3998616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259F1F-DBE4-C846-A107-EF2D237554C6}"/>
              </a:ext>
            </a:extLst>
          </p:cNvPr>
          <p:cNvSpPr txBox="1"/>
          <p:nvPr/>
        </p:nvSpPr>
        <p:spPr>
          <a:xfrm>
            <a:off x="6661493" y="4781036"/>
            <a:ext cx="478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buona risoluzione adronica nella regione forward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C97A895-2F10-EC44-BA46-63D589E59A92}"/>
              </a:ext>
            </a:extLst>
          </p:cNvPr>
          <p:cNvCxnSpPr>
            <a:cxnSpLocks/>
          </p:cNvCxnSpPr>
          <p:nvPr/>
        </p:nvCxnSpPr>
        <p:spPr>
          <a:xfrm flipH="1" flipV="1">
            <a:off x="11344029" y="2783209"/>
            <a:ext cx="601599" cy="84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D2E9A1B-6FD6-1849-B564-7B5D932995D5}"/>
              </a:ext>
            </a:extLst>
          </p:cNvPr>
          <p:cNvSpPr txBox="1"/>
          <p:nvPr/>
        </p:nvSpPr>
        <p:spPr>
          <a:xfrm>
            <a:off x="11919313" y="2596682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5536D6-3752-1E43-9F59-6F4EE1B38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797"/>
            <a:ext cx="2743200" cy="365125"/>
          </a:xfrm>
        </p:spPr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1CDB5BF-FD4C-7241-A6B9-D390700EA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5438" y="6492875"/>
            <a:ext cx="4114800" cy="365125"/>
          </a:xfrm>
        </p:spPr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E748C37-7015-F64B-ABD1-F30392008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571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8F69-2BDA-8E46-B4B7-D506A383A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Detector "baseline" per EIC (da Yellow Report)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BD9ED-0E57-D64F-BDF0-6531DDFBB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1" y="751306"/>
            <a:ext cx="2368887" cy="3014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FFC9B-2DFE-3340-90FF-213C1A1685AB}"/>
              </a:ext>
            </a:extLst>
          </p:cNvPr>
          <p:cNvSpPr txBox="1"/>
          <p:nvPr/>
        </p:nvSpPr>
        <p:spPr>
          <a:xfrm>
            <a:off x="0" y="3776260"/>
            <a:ext cx="227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hlinkClick r:id="rId3"/>
              </a:rPr>
              <a:t>https://arxiv.org/abs/2103.05419</a:t>
            </a:r>
            <a:endParaRPr lang="en-GB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6F16E-3FD2-6E4B-8A95-047B051AC5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6" b="1559"/>
          <a:stretch/>
        </p:blipFill>
        <p:spPr>
          <a:xfrm>
            <a:off x="2885338" y="870277"/>
            <a:ext cx="4063623" cy="2430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B095DB-06E8-7D47-BD64-A6B83B5B8EB9}"/>
              </a:ext>
            </a:extLst>
          </p:cNvPr>
          <p:cNvSpPr txBox="1"/>
          <p:nvPr/>
        </p:nvSpPr>
        <p:spPr>
          <a:xfrm>
            <a:off x="7390221" y="970242"/>
            <a:ext cx="22311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hadronic calorimeters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BA802D-1A95-294E-ACDA-6D0FCC1FD450}"/>
              </a:ext>
            </a:extLst>
          </p:cNvPr>
          <p:cNvSpPr txBox="1"/>
          <p:nvPr/>
        </p:nvSpPr>
        <p:spPr>
          <a:xfrm>
            <a:off x="7390221" y="1421964"/>
            <a:ext cx="17956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e/m calorimeters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41363-1C52-0F45-B43C-7280D9CC73A3}"/>
              </a:ext>
            </a:extLst>
          </p:cNvPr>
          <p:cNvSpPr txBox="1"/>
          <p:nvPr/>
        </p:nvSpPr>
        <p:spPr>
          <a:xfrm>
            <a:off x="7390221" y="1900806"/>
            <a:ext cx="3295902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PID: Tof, RICH and DIRC detectors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0B396-E69E-D94C-A081-EC4430D16A28}"/>
              </a:ext>
            </a:extLst>
          </p:cNvPr>
          <p:cNvSpPr txBox="1"/>
          <p:nvPr/>
        </p:nvSpPr>
        <p:spPr>
          <a:xfrm>
            <a:off x="7451878" y="2379648"/>
            <a:ext cx="14786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silicon tracker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41E044-04BA-C241-A2AA-492F2DE9E96A}"/>
              </a:ext>
            </a:extLst>
          </p:cNvPr>
          <p:cNvSpPr txBox="1"/>
          <p:nvPr/>
        </p:nvSpPr>
        <p:spPr>
          <a:xfrm>
            <a:off x="7451878" y="2858490"/>
            <a:ext cx="135229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MPG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8F25A8-7784-334B-AD55-EC3B84FE5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017" y="3638462"/>
            <a:ext cx="4183588" cy="316026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C3764-BC1F-2549-BB35-36073E891B1C}"/>
              </a:ext>
            </a:extLst>
          </p:cNvPr>
          <p:cNvCxnSpPr/>
          <p:nvPr/>
        </p:nvCxnSpPr>
        <p:spPr>
          <a:xfrm>
            <a:off x="2885338" y="3134089"/>
            <a:ext cx="1797473" cy="5723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63912D-DD7A-AA4D-A86B-75E51925A79A}"/>
              </a:ext>
            </a:extLst>
          </p:cNvPr>
          <p:cNvCxnSpPr>
            <a:cxnSpLocks/>
          </p:cNvCxnSpPr>
          <p:nvPr/>
        </p:nvCxnSpPr>
        <p:spPr>
          <a:xfrm flipH="1">
            <a:off x="5124071" y="3227822"/>
            <a:ext cx="1381432" cy="4786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043589-4164-6E4E-8B68-13B19DF7F2FC}"/>
              </a:ext>
            </a:extLst>
          </p:cNvPr>
          <p:cNvCxnSpPr/>
          <p:nvPr/>
        </p:nvCxnSpPr>
        <p:spPr>
          <a:xfrm>
            <a:off x="4682811" y="3706461"/>
            <a:ext cx="4412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716E42C-CCFC-6D4C-A957-9D3A74A39B25}"/>
              </a:ext>
            </a:extLst>
          </p:cNvPr>
          <p:cNvSpPr txBox="1"/>
          <p:nvPr/>
        </p:nvSpPr>
        <p:spPr>
          <a:xfrm>
            <a:off x="7373800" y="3314594"/>
            <a:ext cx="449521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Necessita' di  larga accettanza per diffrazione, tagging neutroni per breakup nucleare, misura protoni in avanti a piccoli angoli:</a:t>
            </a:r>
          </a:p>
          <a:p>
            <a:r>
              <a:rPr lang="en-GB"/>
              <a:t>ZDC, Roman-Pots, low-Q</a:t>
            </a:r>
            <a:r>
              <a:rPr lang="en-GB" baseline="30000"/>
              <a:t>2</a:t>
            </a:r>
            <a:r>
              <a:rPr lang="en-GB"/>
              <a:t> tagger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A08E1-1C11-2D44-B359-24F109C77FA0}"/>
              </a:ext>
            </a:extLst>
          </p:cNvPr>
          <p:cNvSpPr txBox="1"/>
          <p:nvPr/>
        </p:nvSpPr>
        <p:spPr>
          <a:xfrm>
            <a:off x="10928195" y="2871112"/>
            <a:ext cx="90159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magnet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6FEF3-C4BC-334C-AA95-86B0EF361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797"/>
            <a:ext cx="2743200" cy="365125"/>
          </a:xfrm>
        </p:spPr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5D9ECD8-0718-7945-857D-477971142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5438" y="6492875"/>
            <a:ext cx="4114800" cy="365125"/>
          </a:xfrm>
        </p:spPr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415D689-ABC2-4842-828F-7929F4CE3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15</a:t>
            </a:fld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B6E796-0C2E-6D4C-B9BC-2D9D21A9573B}"/>
              </a:ext>
            </a:extLst>
          </p:cNvPr>
          <p:cNvGrpSpPr/>
          <p:nvPr/>
        </p:nvGrpSpPr>
        <p:grpSpPr>
          <a:xfrm>
            <a:off x="3483206" y="4544146"/>
            <a:ext cx="8708794" cy="2332840"/>
            <a:chOff x="3483206" y="4544146"/>
            <a:chExt cx="8708794" cy="23328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DE5190-9B0E-C147-A1DE-771A0D23C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8007" y="4544146"/>
              <a:ext cx="4803993" cy="198249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44775F-D7E0-7E4F-ACC2-DD49A6F5355F}"/>
                </a:ext>
              </a:extLst>
            </p:cNvPr>
            <p:cNvSpPr txBox="1"/>
            <p:nvPr/>
          </p:nvSpPr>
          <p:spPr>
            <a:xfrm>
              <a:off x="3483206" y="6507654"/>
              <a:ext cx="8114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/>
                <a:t>Subito dopo pubblicazione Yellow Report (Marzo 2021) </a:t>
              </a:r>
              <a:r>
                <a:rPr lang="en-GB">
                  <a:sym typeface="Wingdings" pitchFamily="2" charset="2"/>
                </a:rPr>
                <a:t> call for detector proposals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329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B3D62FF-A306-7348-A690-6A1BF02F9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120" y="640465"/>
            <a:ext cx="8057275" cy="5687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1521E7-868F-4245-A297-95A4DEFE2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EIC: cronoprogramma e selezione esperimento(i)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379CED-FBC8-C74D-B01E-BC8D8D90BDA5}"/>
              </a:ext>
            </a:extLst>
          </p:cNvPr>
          <p:cNvCxnSpPr>
            <a:cxnSpLocks/>
          </p:cNvCxnSpPr>
          <p:nvPr/>
        </p:nvCxnSpPr>
        <p:spPr>
          <a:xfrm flipH="1">
            <a:off x="2811048" y="1183762"/>
            <a:ext cx="11650" cy="460089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B630EB-86B9-3149-AC46-66C48AA93AB8}"/>
              </a:ext>
            </a:extLst>
          </p:cNvPr>
          <p:cNvSpPr txBox="1"/>
          <p:nvPr/>
        </p:nvSpPr>
        <p:spPr>
          <a:xfrm>
            <a:off x="2031892" y="1750182"/>
            <a:ext cx="788089" cy="268376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29D79-9F5A-8843-A193-5831B0513A8B}"/>
              </a:ext>
            </a:extLst>
          </p:cNvPr>
          <p:cNvSpPr txBox="1"/>
          <p:nvPr/>
        </p:nvSpPr>
        <p:spPr>
          <a:xfrm>
            <a:off x="2031892" y="2550562"/>
            <a:ext cx="629220" cy="225786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E93F6B-AD62-7948-BF2F-CFDB310450AA}"/>
              </a:ext>
            </a:extLst>
          </p:cNvPr>
          <p:cNvCxnSpPr>
            <a:cxnSpLocks/>
          </p:cNvCxnSpPr>
          <p:nvPr/>
        </p:nvCxnSpPr>
        <p:spPr>
          <a:xfrm flipH="1">
            <a:off x="2819982" y="3667051"/>
            <a:ext cx="6282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417C62-E6EB-5946-A129-44929B3C8C00}"/>
              </a:ext>
            </a:extLst>
          </p:cNvPr>
          <p:cNvSpPr txBox="1"/>
          <p:nvPr/>
        </p:nvSpPr>
        <p:spPr>
          <a:xfrm>
            <a:off x="9142898" y="3405441"/>
            <a:ext cx="2668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1/Dec/2021: deadline per proposte detector (proto-collaborations)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085AD-B3CD-9148-B2BC-18E0CEA838CF}"/>
              </a:ext>
            </a:extLst>
          </p:cNvPr>
          <p:cNvSpPr txBox="1"/>
          <p:nvPr/>
        </p:nvSpPr>
        <p:spPr>
          <a:xfrm>
            <a:off x="8583924" y="4264793"/>
            <a:ext cx="3434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1/Mar/2022 report da Advisory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ci aspettiamo per Jan-Jun 2022 un periodo intenso verso definizione finale collaborazione e detector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60C1C5C-74C8-8441-ACDB-36258EB4944B}"/>
              </a:ext>
            </a:extLst>
          </p:cNvPr>
          <p:cNvSpPr/>
          <p:nvPr/>
        </p:nvSpPr>
        <p:spPr>
          <a:xfrm>
            <a:off x="2728026" y="3557685"/>
            <a:ext cx="244608" cy="218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84646-C984-B24F-A368-F3F8DA525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797"/>
            <a:ext cx="2743200" cy="365125"/>
          </a:xfrm>
        </p:spPr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5B3EBE1-EC47-DF44-92BE-5001AE887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5438" y="6492875"/>
            <a:ext cx="4114800" cy="365125"/>
          </a:xfrm>
        </p:spPr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660A52-E16B-E44B-AB85-135F7087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16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74FFE2-82DB-9D4C-8505-069EBDDD3266}"/>
              </a:ext>
            </a:extLst>
          </p:cNvPr>
          <p:cNvSpPr txBox="1"/>
          <p:nvPr/>
        </p:nvSpPr>
        <p:spPr>
          <a:xfrm>
            <a:off x="2024901" y="2095529"/>
            <a:ext cx="788089" cy="268376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5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34BE-DD6E-234F-9CA4-81EECD79A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INFN &amp; EIC: EIC_NET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53175-453D-D24B-9843-81F01EE47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8A92B-9BC8-1E4A-AD86-F4AE993E56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1260B-15AF-EF4A-B7E4-7C6741776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E55550-8FD6-4348-9EF0-30C3D59664E6}"/>
              </a:ext>
            </a:extLst>
          </p:cNvPr>
          <p:cNvGrpSpPr/>
          <p:nvPr/>
        </p:nvGrpSpPr>
        <p:grpSpPr>
          <a:xfrm>
            <a:off x="604008" y="976531"/>
            <a:ext cx="4033298" cy="5241240"/>
            <a:chOff x="604008" y="976531"/>
            <a:chExt cx="4033298" cy="52412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B05A2C-15B8-474E-8A9E-643C1D9AA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008" y="976531"/>
              <a:ext cx="4033298" cy="524124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53E1A6-BCCE-4C44-AF4D-A8530CD9B489}"/>
                </a:ext>
              </a:extLst>
            </p:cNvPr>
            <p:cNvSpPr/>
            <p:nvPr/>
          </p:nvSpPr>
          <p:spPr>
            <a:xfrm>
              <a:off x="3103927" y="1300294"/>
              <a:ext cx="444616" cy="360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84DF86-3179-B145-A25C-6C1B489B50DB}"/>
                </a:ext>
              </a:extLst>
            </p:cNvPr>
            <p:cNvSpPr txBox="1"/>
            <p:nvPr/>
          </p:nvSpPr>
          <p:spPr>
            <a:xfrm>
              <a:off x="2735963" y="1871543"/>
              <a:ext cx="401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5B011E-FEF8-D04B-8F16-1374CE700157}"/>
                </a:ext>
              </a:extLst>
            </p:cNvPr>
            <p:cNvSpPr txBox="1"/>
            <p:nvPr/>
          </p:nvSpPr>
          <p:spPr>
            <a:xfrm>
              <a:off x="1932019" y="2393058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BO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5B0A61-7BD6-3745-93A0-E4A91CD116BF}"/>
                </a:ext>
              </a:extLst>
            </p:cNvPr>
            <p:cNvSpPr txBox="1"/>
            <p:nvPr/>
          </p:nvSpPr>
          <p:spPr>
            <a:xfrm>
              <a:off x="2111480" y="220839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FE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3A41C5-98AA-2843-B3D9-6D35FDF29D91}"/>
                </a:ext>
              </a:extLst>
            </p:cNvPr>
            <p:cNvSpPr txBox="1"/>
            <p:nvPr/>
          </p:nvSpPr>
          <p:spPr>
            <a:xfrm>
              <a:off x="2111480" y="193970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PD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47B331-D495-E440-B6C9-CBC2352ED266}"/>
                </a:ext>
              </a:extLst>
            </p:cNvPr>
            <p:cNvSpPr txBox="1"/>
            <p:nvPr/>
          </p:nvSpPr>
          <p:spPr>
            <a:xfrm>
              <a:off x="908538" y="2066848"/>
              <a:ext cx="442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TO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19900B-1596-8E4B-BEEF-32C97DA5981A}"/>
                </a:ext>
              </a:extLst>
            </p:cNvPr>
            <p:cNvSpPr txBox="1"/>
            <p:nvPr/>
          </p:nvSpPr>
          <p:spPr>
            <a:xfrm>
              <a:off x="3200130" y="5474177"/>
              <a:ext cx="85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CT/LNS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1171C6-7891-3B4C-B288-06C6B8523229}"/>
                </a:ext>
              </a:extLst>
            </p:cNvPr>
            <p:cNvSpPr txBox="1"/>
            <p:nvPr/>
          </p:nvSpPr>
          <p:spPr>
            <a:xfrm>
              <a:off x="2084887" y="3540893"/>
              <a:ext cx="11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RM1/RM2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D72D25-455C-2F47-A973-DDA9D5DFD015}"/>
                </a:ext>
              </a:extLst>
            </p:cNvPr>
            <p:cNvSpPr txBox="1"/>
            <p:nvPr/>
          </p:nvSpPr>
          <p:spPr>
            <a:xfrm>
              <a:off x="1153722" y="2452025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1EA1A0-3326-5842-801D-7C9BF3EC64D8}"/>
                </a:ext>
              </a:extLst>
            </p:cNvPr>
            <p:cNvSpPr txBox="1"/>
            <p:nvPr/>
          </p:nvSpPr>
          <p:spPr>
            <a:xfrm>
              <a:off x="3798576" y="3817946"/>
              <a:ext cx="440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BA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EAABFF1-E12D-2A43-AB6D-A5A919A7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90" y="1871543"/>
            <a:ext cx="3325833" cy="17366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797B5E-4391-164E-BFEB-62972E1F8E42}"/>
              </a:ext>
            </a:extLst>
          </p:cNvPr>
          <p:cNvSpPr txBox="1"/>
          <p:nvPr/>
        </p:nvSpPr>
        <p:spPr>
          <a:xfrm>
            <a:off x="3626048" y="4681057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D770C2-2FBC-264F-935D-A0C2CE44653F}"/>
              </a:ext>
            </a:extLst>
          </p:cNvPr>
          <p:cNvSpPr txBox="1"/>
          <p:nvPr/>
        </p:nvSpPr>
        <p:spPr>
          <a:xfrm>
            <a:off x="2334458" y="375141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LNF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BC89F-0C93-264B-AD36-984F80C95710}"/>
              </a:ext>
            </a:extLst>
          </p:cNvPr>
          <p:cNvSpPr txBox="1"/>
          <p:nvPr/>
        </p:nvSpPr>
        <p:spPr>
          <a:xfrm>
            <a:off x="2974864" y="2256105"/>
            <a:ext cx="527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Una comunità in crescita con background diversi:</a:t>
            </a:r>
            <a:br>
              <a:rPr lang="en-GB"/>
            </a:br>
            <a:r>
              <a:rPr lang="en-GB"/>
              <a:t>COMPASS, JLAB/CLAS12, ALICE, ATLAS, CMS, STAR,...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76F666-880D-A04A-BD1B-369FDEA0BFAD}"/>
              </a:ext>
            </a:extLst>
          </p:cNvPr>
          <p:cNvSpPr txBox="1"/>
          <p:nvPr/>
        </p:nvSpPr>
        <p:spPr>
          <a:xfrm>
            <a:off x="0" y="779705"/>
            <a:ext cx="838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_NET: iniziativa CSN3 per promuovere networking e R&amp;D verso definizione esperimento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DCB237-A314-9644-AB95-BAF23C3F69C8}"/>
              </a:ext>
            </a:extLst>
          </p:cNvPr>
          <p:cNvSpPr txBox="1"/>
          <p:nvPr/>
        </p:nvSpPr>
        <p:spPr>
          <a:xfrm>
            <a:off x="4781726" y="3936082"/>
            <a:ext cx="6067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+  una forte comunità teorica/fenomenologica: NINPHA (CSN4)</a:t>
            </a:r>
            <a:br>
              <a:rPr lang="en-GB"/>
            </a:br>
            <a:r>
              <a:rPr lang="en-GB"/>
              <a:t>(CA-GE-PG-PV-TO)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1961D-A101-6346-8658-AFF828D8B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954" y="2841051"/>
            <a:ext cx="549315" cy="549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DD35F4-2D4F-AB48-A3F7-5B031664B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328" y="2816769"/>
            <a:ext cx="1019745" cy="566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4FAF99-4EF1-9841-9CC2-6ABCD22D8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844" y="2832400"/>
            <a:ext cx="550131" cy="537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475244-C7F3-234F-8675-FB3D25043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150" y="2869429"/>
            <a:ext cx="841195" cy="3859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6212E-7C35-8B44-8111-4DFE36353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9087" y="2860352"/>
            <a:ext cx="632648" cy="5314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6CC659-0455-E140-9307-0E0EC4FDDB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9848" y="2877749"/>
            <a:ext cx="496629" cy="49662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0E2CDAF-3A0B-A742-9735-62AF4ADA7F77}"/>
              </a:ext>
            </a:extLst>
          </p:cNvPr>
          <p:cNvSpPr txBox="1"/>
          <p:nvPr/>
        </p:nvSpPr>
        <p:spPr>
          <a:xfrm>
            <a:off x="4987073" y="5176007"/>
            <a:ext cx="670656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Attività di R&amp;D in anni precedenti in varie aree: tracciatori al silicio, rivelatori RICH e fotosensori, streaming readout</a:t>
            </a:r>
          </a:p>
          <a:p>
            <a:r>
              <a:rPr lang="en-GB"/>
              <a:t>+ networking (EIC User Group)</a:t>
            </a:r>
          </a:p>
        </p:txBody>
      </p:sp>
    </p:spTree>
    <p:extLst>
      <p:ext uri="{BB962C8B-B14F-4D97-AF65-F5344CB8AC3E}">
        <p14:creationId xmlns:p14="http://schemas.microsoft.com/office/powerpoint/2010/main" val="3275360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A3DAD-876B-A245-B7A8-E1BB94D14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B89BF-2EAD-5B4F-B9A7-0A9CE16BA8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051BD-AD24-D34D-9830-52C363B71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3F48B-DB0A-AE44-9D17-F6888BA0C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73" y="7620"/>
            <a:ext cx="526341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EBFE67-1462-2C47-B29F-E0BE413E586E}"/>
              </a:ext>
            </a:extLst>
          </p:cNvPr>
          <p:cNvSpPr txBox="1"/>
          <p:nvPr/>
        </p:nvSpPr>
        <p:spPr>
          <a:xfrm>
            <a:off x="5473229" y="679508"/>
            <a:ext cx="6315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Tre proposte presentate: ATHENA, ECCE, CORE</a:t>
            </a:r>
          </a:p>
          <a:p>
            <a:endParaRPr lang="en-GB"/>
          </a:p>
          <a:p>
            <a:r>
              <a:rPr lang="en-GB"/>
              <a:t>I gruppi INFN hanno "scelto" ATHENA da marzo 2021</a:t>
            </a:r>
          </a:p>
          <a:p>
            <a:r>
              <a:rPr lang="en-GB"/>
              <a:t>Silvia Dalla Torre (INFN TS) eletta ATHENA spokesperson sep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37531-9BBE-2847-8E75-7500C63ED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050" y="231160"/>
            <a:ext cx="1009067" cy="294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26AF67-2266-2842-A7A7-9BC165B8B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125" y="69259"/>
            <a:ext cx="1067376" cy="600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81CC7D-10F8-D749-99E0-5A8E966D9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859" y="48708"/>
            <a:ext cx="517183" cy="601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67FBEB-8F15-AF42-AD48-D0C4FC51CB33}"/>
              </a:ext>
            </a:extLst>
          </p:cNvPr>
          <p:cNvSpPr txBox="1"/>
          <p:nvPr/>
        </p:nvSpPr>
        <p:spPr>
          <a:xfrm>
            <a:off x="142425" y="6474791"/>
            <a:ext cx="240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436 signatories, 49 from INFN</a:t>
            </a:r>
            <a:r>
              <a:rPr lang="en-GB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0A0F4F-487E-1E43-BDD9-EB41449E8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708" y="1930633"/>
            <a:ext cx="7586033" cy="4997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41FF32-8549-2743-A269-25335A061E38}"/>
              </a:ext>
            </a:extLst>
          </p:cNvPr>
          <p:cNvSpPr txBox="1"/>
          <p:nvPr/>
        </p:nvSpPr>
        <p:spPr>
          <a:xfrm>
            <a:off x="5541019" y="2475635"/>
            <a:ext cx="5805183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coprire  </a:t>
            </a:r>
            <a:r>
              <a:rPr lang="en-GB" sz="2400" b="1"/>
              <a:t>l'intero programma di fisica </a:t>
            </a:r>
            <a:r>
              <a:rPr lang="en-GB" sz="2400"/>
              <a:t>di EIC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utilizzare un </a:t>
            </a:r>
            <a:r>
              <a:rPr lang="en-GB" sz="2400" b="1"/>
              <a:t>nuovo solenoide (3T)</a:t>
            </a:r>
            <a:r>
              <a:rPr lang="en-GB" sz="2400"/>
              <a:t> per sfruttare al meglio potenziale di EIC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scegliere </a:t>
            </a:r>
            <a:r>
              <a:rPr lang="en-GB" sz="2400" b="1"/>
              <a:t>IP6</a:t>
            </a:r>
            <a:r>
              <a:rPr lang="en-GB" sz="2400"/>
              <a:t> dati i vantaggi della più ampia sala sperimentale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/>
              <a:t>nuove solenoide con piu' ampio diametro interno (3.2 m) per massimizzare potenzialità IP6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/>
              <a:t>a luglio è stato confermato IP6 ha 0.5 m di spazio extra in z (molto utile per regione forward)</a:t>
            </a: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sfruttare tecnologia state-of-the-art per i diversi componenti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1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B7C7-F37A-1D4F-BA1F-4D9E8A83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I rivelatori di ATHENA e EIC_NET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72FAA-0116-C040-B742-28C44E842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19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FCDB4-F458-B641-97E6-A91C789B98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88AAD-3716-C344-8AAE-8F00DD0CD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DBD17-9A7D-8C4A-8E1F-9EF6BF64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73162" y="-331127"/>
            <a:ext cx="5449508" cy="770792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5281D6-7B96-8542-A71D-65B98B1A9E24}"/>
              </a:ext>
            </a:extLst>
          </p:cNvPr>
          <p:cNvSpPr/>
          <p:nvPr/>
        </p:nvSpPr>
        <p:spPr>
          <a:xfrm>
            <a:off x="7071919" y="2776756"/>
            <a:ext cx="956345" cy="4278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288E67-83A8-6647-9656-805F4D0B8472}"/>
              </a:ext>
            </a:extLst>
          </p:cNvPr>
          <p:cNvSpPr/>
          <p:nvPr/>
        </p:nvSpPr>
        <p:spPr>
          <a:xfrm>
            <a:off x="3986168" y="5487798"/>
            <a:ext cx="2087461" cy="7597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2C4AB-3CDC-A344-8C5E-7408E6BAD863}"/>
              </a:ext>
            </a:extLst>
          </p:cNvPr>
          <p:cNvSpPr txBox="1"/>
          <p:nvPr/>
        </p:nvSpPr>
        <p:spPr>
          <a:xfrm>
            <a:off x="8558305" y="5164632"/>
            <a:ext cx="3678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Forte</a:t>
            </a:r>
            <a:r>
              <a:rPr lang="en-IT"/>
              <a:t> s</a:t>
            </a:r>
            <a:r>
              <a:rPr lang="en-US"/>
              <a:t>inergia</a:t>
            </a:r>
            <a:r>
              <a:rPr lang="en-IT"/>
              <a:t> </a:t>
            </a:r>
            <a:r>
              <a:rPr lang="en-US"/>
              <a:t>con</a:t>
            </a:r>
            <a:r>
              <a:rPr lang="en-IT"/>
              <a:t> ALICE ITS3 R&amp;D</a:t>
            </a:r>
          </a:p>
          <a:p>
            <a:r>
              <a:rPr lang="en-IT"/>
              <a:t>MAPS a 65 nm </a:t>
            </a:r>
            <a:r>
              <a:rPr lang="en-IT">
                <a:sym typeface="Wingdings" pitchFamily="2" charset="2"/>
              </a:rPr>
              <a:t> Silicon Consortium</a:t>
            </a:r>
          </a:p>
          <a:p>
            <a:r>
              <a:rPr lang="en-US">
                <a:sym typeface="Wingdings" pitchFamily="2" charset="2"/>
              </a:rPr>
              <a:t>Sinergie </a:t>
            </a:r>
            <a:r>
              <a:rPr lang="en-IT">
                <a:sym typeface="Wingdings" pitchFamily="2" charset="2"/>
              </a:rPr>
              <a:t>EIC-CERN </a:t>
            </a:r>
            <a:r>
              <a:rPr lang="en-US">
                <a:sym typeface="Wingdings" pitchFamily="2" charset="2"/>
              </a:rPr>
              <a:t>discusse al recente</a:t>
            </a:r>
            <a:br>
              <a:rPr lang="en-US">
                <a:sym typeface="Wingdings" pitchFamily="2" charset="2"/>
              </a:rPr>
            </a:br>
            <a:r>
              <a:rPr lang="en-IT">
                <a:sym typeface="Wingdings" pitchFamily="2" charset="2"/>
              </a:rPr>
              <a:t>EP R&amp;D day (November 2021) </a:t>
            </a:r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72CDF-A3B1-6447-8027-15C35F536817}"/>
              </a:ext>
            </a:extLst>
          </p:cNvPr>
          <p:cNvSpPr txBox="1"/>
          <p:nvPr/>
        </p:nvSpPr>
        <p:spPr>
          <a:xfrm>
            <a:off x="8484767" y="1339943"/>
            <a:ext cx="341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gran parte dei gruppi italiani coinvolta nella proposta del dRICH </a:t>
            </a:r>
            <a:r>
              <a:rPr lang="en-IT"/>
              <a:t>(</a:t>
            </a:r>
            <a:r>
              <a:rPr lang="en-IT" u="sng"/>
              <a:t>incl</a:t>
            </a:r>
            <a:r>
              <a:rPr lang="en-US" u="sng"/>
              <a:t>usa</a:t>
            </a:r>
            <a:r>
              <a:rPr lang="en-IT" u="sng"/>
              <a:t> BO</a:t>
            </a:r>
            <a:r>
              <a:rPr lang="en-IT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DAB76-E168-844A-8632-86E95C8F8E67}"/>
              </a:ext>
            </a:extLst>
          </p:cNvPr>
          <p:cNvSpPr txBox="1"/>
          <p:nvPr/>
        </p:nvSpPr>
        <p:spPr>
          <a:xfrm>
            <a:off x="8802558" y="3021874"/>
            <a:ext cx="3218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per</a:t>
            </a:r>
            <a:r>
              <a:rPr lang="en-IT"/>
              <a:t> </a:t>
            </a:r>
            <a:r>
              <a:rPr lang="en-IT" b="1">
                <a:solidFill>
                  <a:srgbClr val="FF0000"/>
                </a:solidFill>
              </a:rPr>
              <a:t>DAQ</a:t>
            </a:r>
            <a:r>
              <a:rPr lang="en-IT"/>
              <a:t> (streaming readout) contributi </a:t>
            </a:r>
            <a:r>
              <a:rPr lang="en-US"/>
              <a:t>da</a:t>
            </a:r>
            <a:r>
              <a:rPr lang="en-IT"/>
              <a:t> KM3</a:t>
            </a:r>
            <a:r>
              <a:rPr lang="en-US"/>
              <a:t>Ne</a:t>
            </a:r>
            <a:r>
              <a:rPr lang="en-IT"/>
              <a:t>T </a:t>
            </a:r>
            <a:r>
              <a:rPr lang="en-IT" u="sng"/>
              <a:t>BO</a:t>
            </a:r>
          </a:p>
          <a:p>
            <a:r>
              <a:rPr lang="en-IT"/>
              <a:t>(TRIDAS) in collabora</a:t>
            </a:r>
            <a:r>
              <a:rPr lang="en-US"/>
              <a:t>z</a:t>
            </a:r>
            <a:r>
              <a:rPr lang="en-IT"/>
              <a:t>ion</a:t>
            </a:r>
            <a:r>
              <a:rPr lang="en-US"/>
              <a:t>e</a:t>
            </a:r>
            <a:r>
              <a:rPr lang="en-IT"/>
              <a:t> </a:t>
            </a:r>
            <a:r>
              <a:rPr lang="en-US"/>
              <a:t>con</a:t>
            </a:r>
            <a:r>
              <a:rPr lang="en-IT"/>
              <a:t> INFN-GE </a:t>
            </a:r>
          </a:p>
        </p:txBody>
      </p:sp>
    </p:spTree>
    <p:extLst>
      <p:ext uri="{BB962C8B-B14F-4D97-AF65-F5344CB8AC3E}">
        <p14:creationId xmlns:p14="http://schemas.microsoft.com/office/powerpoint/2010/main" val="1839892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72E5-BBD5-1F42-B6E7-3C178D180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/>
              <a:t>Un nuovo paio di occhiali per guardare nel nucleone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E8FCF-7E03-3C43-AE74-236EDE3E7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BFC3B-D148-9E47-97EA-AE38157371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B71E2-13CC-324D-9820-3944DF780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0C54F-5E7D-B744-98A5-1523BC9DC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88" y="2329353"/>
            <a:ext cx="6649600" cy="3365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95883-EFA5-A646-BA68-C91FA47A43EE}"/>
              </a:ext>
            </a:extLst>
          </p:cNvPr>
          <p:cNvSpPr txBox="1"/>
          <p:nvPr/>
        </p:nvSpPr>
        <p:spPr>
          <a:xfrm>
            <a:off x="75191" y="774845"/>
            <a:ext cx="8165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Se il Deep Inelastic Scattering sono degli "occhiali" per guardare "dentro" il nucleone,</a:t>
            </a:r>
          </a:p>
          <a:p>
            <a:r>
              <a:rPr lang="en-GB"/>
              <a:t>EIC sarà senz'altro un </a:t>
            </a:r>
            <a:r>
              <a:rPr lang="en-GB" b="1"/>
              <a:t>nuovo</a:t>
            </a:r>
            <a:r>
              <a:rPr lang="en-GB"/>
              <a:t> paio di occhiali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E8721A-5C95-BC48-9AB1-47FE5462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404" y="995461"/>
            <a:ext cx="2518703" cy="12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0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B7C7-F37A-1D4F-BA1F-4D9E8A83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dRICH: dual radiator RICH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72FAA-0116-C040-B742-28C44E842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20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FCDB4-F458-B641-97E6-A91C789B98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88AAD-3716-C344-8AAE-8F00DD0CD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Google Shape;219;p37">
            <a:extLst>
              <a:ext uri="{FF2B5EF4-FFF2-40B4-BE49-F238E27FC236}">
                <a16:creationId xmlns:a16="http://schemas.microsoft.com/office/drawing/2014/main" id="{626ABA4B-DC1B-5947-8AD7-A8D3CC553EE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1852" y="834887"/>
            <a:ext cx="5854148" cy="306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3;p37">
            <a:extLst>
              <a:ext uri="{FF2B5EF4-FFF2-40B4-BE49-F238E27FC236}">
                <a16:creationId xmlns:a16="http://schemas.microsoft.com/office/drawing/2014/main" id="{372901C8-E059-B847-B400-3BBF17BA86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6870" y="903249"/>
            <a:ext cx="4008476" cy="29137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4EFB8-6EDE-1146-B573-66FD5653CC00}"/>
              </a:ext>
            </a:extLst>
          </p:cNvPr>
          <p:cNvSpPr txBox="1"/>
          <p:nvPr/>
        </p:nvSpPr>
        <p:spPr>
          <a:xfrm>
            <a:off x="8232766" y="3816991"/>
            <a:ext cx="371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 </a:t>
            </a:r>
            <a:r>
              <a:rPr lang="it-IT">
                <a:solidFill>
                  <a:srgbClr val="00B0F0"/>
                </a:solidFill>
              </a:rPr>
              <a:t>E. Cisbani </a:t>
            </a:r>
            <a:r>
              <a:rPr lang="it-IT" i="1">
                <a:solidFill>
                  <a:srgbClr val="00B0F0"/>
                </a:solidFill>
              </a:rPr>
              <a:t>et al</a:t>
            </a:r>
            <a:r>
              <a:rPr lang="it-IT">
                <a:solidFill>
                  <a:srgbClr val="00B0F0"/>
                </a:solidFill>
              </a:rPr>
              <a:t> 2020 </a:t>
            </a:r>
            <a:r>
              <a:rPr lang="it-IT" i="1">
                <a:solidFill>
                  <a:srgbClr val="00B0F0"/>
                </a:solidFill>
              </a:rPr>
              <a:t>JINST</a:t>
            </a:r>
            <a:r>
              <a:rPr lang="it-IT">
                <a:solidFill>
                  <a:srgbClr val="00B0F0"/>
                </a:solidFill>
              </a:rPr>
              <a:t> </a:t>
            </a:r>
            <a:r>
              <a:rPr lang="it-IT" b="1">
                <a:solidFill>
                  <a:srgbClr val="00B0F0"/>
                </a:solidFill>
              </a:rPr>
              <a:t>15</a:t>
            </a:r>
            <a:r>
              <a:rPr lang="it-IT">
                <a:solidFill>
                  <a:srgbClr val="00B0F0"/>
                </a:solidFill>
              </a:rPr>
              <a:t> P05009</a:t>
            </a:r>
            <a:endParaRPr lang="en-GB">
              <a:solidFill>
                <a:srgbClr val="00B0F0"/>
              </a:solidFill>
            </a:endParaRPr>
          </a:p>
        </p:txBody>
      </p:sp>
      <p:sp>
        <p:nvSpPr>
          <p:cNvPr id="10" name="Google Shape;221;p37">
            <a:extLst>
              <a:ext uri="{FF2B5EF4-FFF2-40B4-BE49-F238E27FC236}">
                <a16:creationId xmlns:a16="http://schemas.microsoft.com/office/drawing/2014/main" id="{617ADB4C-3A01-014F-90D1-F65BCEB57D1D}"/>
              </a:ext>
            </a:extLst>
          </p:cNvPr>
          <p:cNvSpPr txBox="1">
            <a:spLocks/>
          </p:cNvSpPr>
          <p:nvPr/>
        </p:nvSpPr>
        <p:spPr>
          <a:xfrm>
            <a:off x="-60911" y="4060176"/>
            <a:ext cx="7350944" cy="24326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buClr>
                <a:schemeClr val="accent2"/>
              </a:buClr>
              <a:buSzPts val="1800"/>
              <a:buFont typeface="Arial" panose="020B0604020202020204" pitchFamily="34" charset="0"/>
              <a:buChar char="●"/>
            </a:pPr>
            <a:r>
              <a:rPr lang="it-IT" sz="2000" b="1">
                <a:solidFill>
                  <a:schemeClr val="accent2"/>
                </a:solidFill>
              </a:rPr>
              <a:t>radiatori: </a:t>
            </a:r>
            <a:r>
              <a:rPr lang="it-IT" sz="2000"/>
              <a:t>aerogel (n ~ 1.02) and C</a:t>
            </a:r>
            <a:r>
              <a:rPr lang="it-IT" sz="2000" baseline="-25000"/>
              <a:t>2</a:t>
            </a:r>
            <a:r>
              <a:rPr lang="it-IT" sz="2000"/>
              <a:t>F</a:t>
            </a:r>
            <a:r>
              <a:rPr lang="it-IT" sz="2000" baseline="-25000"/>
              <a:t>6</a:t>
            </a:r>
            <a:r>
              <a:rPr lang="it-IT" sz="2000"/>
              <a:t> (n ~ 1.0008)</a:t>
            </a:r>
          </a:p>
          <a:p>
            <a:pPr marL="457200" indent="-342900">
              <a:spcBef>
                <a:spcPts val="0"/>
              </a:spcBef>
              <a:buClr>
                <a:schemeClr val="accent2"/>
              </a:buClr>
              <a:buSzPts val="1800"/>
              <a:buFont typeface="Arial" panose="020B0604020202020204" pitchFamily="34" charset="0"/>
              <a:buChar char="●"/>
            </a:pPr>
            <a:r>
              <a:rPr lang="it-IT" sz="2000" b="1">
                <a:solidFill>
                  <a:schemeClr val="accent2"/>
                </a:solidFill>
              </a:rPr>
              <a:t>specchi: </a:t>
            </a:r>
            <a:r>
              <a:rPr lang="it-IT" sz="2000"/>
              <a:t>6 settori, outward-reflecting</a:t>
            </a:r>
          </a:p>
          <a:p>
            <a:pPr marL="457200" indent="-342900">
              <a:spcBef>
                <a:spcPts val="0"/>
              </a:spcBef>
              <a:buClr>
                <a:schemeClr val="accent2"/>
              </a:buClr>
              <a:buSzPts val="1800"/>
              <a:buFont typeface="Arial" panose="020B0604020202020204" pitchFamily="34" charset="0"/>
              <a:buChar char="●"/>
            </a:pPr>
            <a:r>
              <a:rPr lang="it-IT" sz="2000" b="1">
                <a:solidFill>
                  <a:schemeClr val="accent2"/>
                </a:solidFill>
              </a:rPr>
              <a:t>sensors: </a:t>
            </a:r>
            <a:r>
              <a:rPr lang="it-IT" sz="2000"/>
              <a:t>3x3 mm</a:t>
            </a:r>
            <a:r>
              <a:rPr lang="it-IT" sz="2000" baseline="30000"/>
              <a:t>2</a:t>
            </a:r>
            <a:r>
              <a:rPr lang="it-IT" sz="2000"/>
              <a:t> pixel, 0.5 m</a:t>
            </a:r>
            <a:r>
              <a:rPr lang="it-IT" sz="2000" baseline="30000"/>
              <a:t>2</a:t>
            </a:r>
            <a:r>
              <a:rPr lang="it-IT" sz="2000"/>
              <a:t> / settore</a:t>
            </a:r>
            <a:endParaRPr lang="it-IT" sz="2000" b="1">
              <a:solidFill>
                <a:schemeClr val="accent2"/>
              </a:solidFill>
            </a:endParaRP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it-IT" sz="1800"/>
              <a:t>single-photon detection in campo magnetico intenso (~ 1 T)</a:t>
            </a: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it-IT" sz="1800"/>
              <a:t>fuori accettanza </a:t>
            </a:r>
            <a:r>
              <a:rPr lang="it-IT" sz="1800">
                <a:sym typeface="Wingdings" pitchFamily="2" charset="2"/>
              </a:rPr>
              <a:t> meno constraints (TID)</a:t>
            </a:r>
          </a:p>
        </p:txBody>
      </p:sp>
      <p:sp>
        <p:nvSpPr>
          <p:cNvPr id="11" name="Google Shape;224;p37">
            <a:extLst>
              <a:ext uri="{FF2B5EF4-FFF2-40B4-BE49-F238E27FC236}">
                <a16:creationId xmlns:a16="http://schemas.microsoft.com/office/drawing/2014/main" id="{465D57E2-A7C4-6E47-BB9C-62F3A091B828}"/>
              </a:ext>
            </a:extLst>
          </p:cNvPr>
          <p:cNvSpPr txBox="1">
            <a:spLocks/>
          </p:cNvSpPr>
          <p:nvPr/>
        </p:nvSpPr>
        <p:spPr>
          <a:xfrm>
            <a:off x="6744750" y="4138898"/>
            <a:ext cx="5399312" cy="968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buClr>
                <a:schemeClr val="accent2"/>
              </a:buClr>
              <a:buSzPts val="1800"/>
              <a:buFont typeface="Arial" panose="020B0604020202020204" pitchFamily="34" charset="0"/>
              <a:buChar char="●"/>
            </a:pPr>
            <a:r>
              <a:rPr lang="it-IT" sz="2000" b="1">
                <a:solidFill>
                  <a:schemeClr val="accent2"/>
                </a:solidFill>
              </a:rPr>
              <a:t>simulazione Geant4 full</a:t>
            </a:r>
            <a:endParaRPr lang="it-IT" sz="2000"/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it-IT" sz="2000"/>
              <a:t>con ottimizzazione bayesiana + tecniche di ML del layout/principali parametri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D70EE-822B-C741-A89E-2DA75969B2DE}"/>
              </a:ext>
            </a:extLst>
          </p:cNvPr>
          <p:cNvSpPr txBox="1"/>
          <p:nvPr/>
        </p:nvSpPr>
        <p:spPr>
          <a:xfrm>
            <a:off x="4863134" y="5895612"/>
            <a:ext cx="66188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Soluzione comune (tra le protocollaborazioni) per forward hadron-ID</a:t>
            </a:r>
          </a:p>
        </p:txBody>
      </p:sp>
    </p:spTree>
    <p:extLst>
      <p:ext uri="{BB962C8B-B14F-4D97-AF65-F5344CB8AC3E}">
        <p14:creationId xmlns:p14="http://schemas.microsoft.com/office/powerpoint/2010/main" val="3028098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88B0-2065-9543-814E-88E09A56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dRICH</a:t>
            </a:r>
            <a:r>
              <a:rPr lang="en-US"/>
              <a:t>: implementazione in ATHENA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EA8DE-72BB-584D-BE84-32BD30FD3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21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9CD86-0518-4848-BD92-F7C22100E8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4228D-167B-4742-B04E-EC850CCBE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F6ECF-538B-0944-A924-823B95C3F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838200"/>
            <a:ext cx="10477500" cy="518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D1307C-5BC9-5646-8199-7CAD45934D68}"/>
              </a:ext>
            </a:extLst>
          </p:cNvPr>
          <p:cNvSpPr txBox="1"/>
          <p:nvPr/>
        </p:nvSpPr>
        <p:spPr>
          <a:xfrm>
            <a:off x="9367171" y="6243629"/>
            <a:ext cx="226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dall'</a:t>
            </a:r>
            <a:r>
              <a:rPr lang="en-IT"/>
              <a:t>ATHENA proposal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EFB37E-71F9-AB43-8666-82448376B957}"/>
              </a:ext>
            </a:extLst>
          </p:cNvPr>
          <p:cNvSpPr txBox="1"/>
          <p:nvPr/>
        </p:nvSpPr>
        <p:spPr>
          <a:xfrm>
            <a:off x="578840" y="6243629"/>
            <a:ext cx="35782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Accettanza: 3-60 GeV/c 1.5 &lt; </a:t>
            </a:r>
            <a:r>
              <a:rPr lang="en-GB">
                <a:latin typeface="Symbol" pitchFamily="2" charset="2"/>
              </a:rPr>
              <a:t>h</a:t>
            </a:r>
            <a:r>
              <a:rPr lang="en-GB"/>
              <a:t> &lt; 3.5</a:t>
            </a:r>
          </a:p>
        </p:txBody>
      </p:sp>
    </p:spTree>
    <p:extLst>
      <p:ext uri="{BB962C8B-B14F-4D97-AF65-F5344CB8AC3E}">
        <p14:creationId xmlns:p14="http://schemas.microsoft.com/office/powerpoint/2010/main" val="867903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FBF3-8E77-6D40-9CFE-6962696E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0" y="50234"/>
            <a:ext cx="10998277" cy="531108"/>
          </a:xfrm>
        </p:spPr>
        <p:txBody>
          <a:bodyPr>
            <a:noAutofit/>
          </a:bodyPr>
          <a:lstStyle/>
          <a:p>
            <a:r>
              <a:rPr lang="en-GB" sz="3200"/>
              <a:t>la scelta dei fotosensori per il dRICH e il contributo di INFN-BO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E45F4-AE7B-384C-97F2-14EFF2DF3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9" y="802294"/>
            <a:ext cx="10515600" cy="1609829"/>
          </a:xfrm>
        </p:spPr>
        <p:txBody>
          <a:bodyPr/>
          <a:lstStyle/>
          <a:p>
            <a:r>
              <a:rPr lang="en-GB" sz="1800"/>
              <a:t>SiPM candidato "naturale" (B-field insensitive, economico) ma:</a:t>
            </a:r>
          </a:p>
          <a:p>
            <a:pPr lvl="1"/>
            <a:r>
              <a:rPr lang="en-GB" sz="1800"/>
              <a:t>radiation tolerance issue (fluenza attesa 10</a:t>
            </a:r>
            <a:r>
              <a:rPr lang="en-GB" sz="1800" baseline="30000"/>
              <a:t>11</a:t>
            </a:r>
            <a:r>
              <a:rPr lang="en-GB" sz="1800"/>
              <a:t> 1-MeV n</a:t>
            </a:r>
            <a:r>
              <a:rPr lang="en-GB" sz="1800" baseline="-25000"/>
              <a:t>eq</a:t>
            </a:r>
            <a:r>
              <a:rPr lang="en-GB" sz="1800"/>
              <a:t>/cm</a:t>
            </a:r>
            <a:r>
              <a:rPr lang="en-GB" sz="1800" baseline="30000"/>
              <a:t>2</a:t>
            </a:r>
            <a:r>
              <a:rPr lang="en-GB" sz="1800"/>
              <a:t> @dRICH/EIC) </a:t>
            </a:r>
            <a:br>
              <a:rPr lang="en-GB" sz="1800"/>
            </a:br>
            <a:r>
              <a:rPr lang="en-GB" sz="1800">
                <a:sym typeface="Wingdings" pitchFamily="2" charset="2"/>
              </a:rPr>
              <a:t>crescita DCR</a:t>
            </a:r>
          </a:p>
          <a:p>
            <a:pPr lvl="1"/>
            <a:r>
              <a:rPr lang="en-GB" sz="1800">
                <a:sym typeface="Wingdings" pitchFamily="2" charset="2"/>
              </a:rPr>
              <a:t>necessità di dimostrare single photon detection dopo cicli di annealing</a:t>
            </a:r>
          </a:p>
          <a:p>
            <a:r>
              <a:rPr lang="en-GB" sz="1800">
                <a:sym typeface="Wingdings" pitchFamily="2" charset="2"/>
              </a:rPr>
              <a:t>LAPPD soluzione di backup  anch'essa esplorata (B-sensitive! )</a:t>
            </a:r>
            <a:endParaRPr lang="en-GB" sz="1800"/>
          </a:p>
          <a:p>
            <a:pPr lvl="1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AFFA7-8FD7-1F44-AB5A-2863193E2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22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65F93-3D48-7149-B53C-9CB0B71CA8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72EEE-480B-784F-A527-4C3448AF5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B98B2-8CF2-404F-BE1A-425FF5B63F66}"/>
              </a:ext>
            </a:extLst>
          </p:cNvPr>
          <p:cNvSpPr txBox="1"/>
          <p:nvPr/>
        </p:nvSpPr>
        <p:spPr>
          <a:xfrm>
            <a:off x="8142247" y="6468733"/>
            <a:ext cx="350525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EIC R&amp;D targeted program: eRD110</a:t>
            </a:r>
          </a:p>
        </p:txBody>
      </p:sp>
      <p:grpSp>
        <p:nvGrpSpPr>
          <p:cNvPr id="10" name="Google Shape;356;p44">
            <a:extLst>
              <a:ext uri="{FF2B5EF4-FFF2-40B4-BE49-F238E27FC236}">
                <a16:creationId xmlns:a16="http://schemas.microsoft.com/office/drawing/2014/main" id="{3708A44D-E978-174B-9F7C-FD2905A2D6AB}"/>
              </a:ext>
            </a:extLst>
          </p:cNvPr>
          <p:cNvGrpSpPr/>
          <p:nvPr/>
        </p:nvGrpSpPr>
        <p:grpSpPr>
          <a:xfrm>
            <a:off x="-216069" y="3412699"/>
            <a:ext cx="2571625" cy="2820917"/>
            <a:chOff x="-249625" y="2104915"/>
            <a:chExt cx="2571625" cy="2820917"/>
          </a:xfrm>
        </p:grpSpPr>
        <p:pic>
          <p:nvPicPr>
            <p:cNvPr id="11" name="Google Shape;357;p44">
              <a:extLst>
                <a:ext uri="{FF2B5EF4-FFF2-40B4-BE49-F238E27FC236}">
                  <a16:creationId xmlns:a16="http://schemas.microsoft.com/office/drawing/2014/main" id="{936AE0E4-192D-6C49-94E2-89490FB00F9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7375" t="30897" r="17957" b="40929"/>
            <a:stretch/>
          </p:blipFill>
          <p:spPr>
            <a:xfrm>
              <a:off x="88850" y="2374225"/>
              <a:ext cx="1873649" cy="108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58;p44">
              <a:extLst>
                <a:ext uri="{FF2B5EF4-FFF2-40B4-BE49-F238E27FC236}">
                  <a16:creationId xmlns:a16="http://schemas.microsoft.com/office/drawing/2014/main" id="{F4B95D65-E029-7D41-BDC0-DD008153B6C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6912" t="9413" r="45402" b="12075"/>
            <a:stretch/>
          </p:blipFill>
          <p:spPr>
            <a:xfrm rot="5400000">
              <a:off x="425324" y="3124825"/>
              <a:ext cx="1200701" cy="1876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59;p44">
              <a:extLst>
                <a:ext uri="{FF2B5EF4-FFF2-40B4-BE49-F238E27FC236}">
                  <a16:creationId xmlns:a16="http://schemas.microsoft.com/office/drawing/2014/main" id="{B3F2D03F-B014-EE45-A596-65AD6D492770}"/>
                </a:ext>
              </a:extLst>
            </p:cNvPr>
            <p:cNvSpPr txBox="1"/>
            <p:nvPr/>
          </p:nvSpPr>
          <p:spPr>
            <a:xfrm>
              <a:off x="-228600" y="2104915"/>
              <a:ext cx="2550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Hamamatsu commerciali</a:t>
              </a:r>
              <a:endParaRPr sz="1000"/>
            </a:p>
          </p:txBody>
        </p:sp>
        <p:sp>
          <p:nvSpPr>
            <p:cNvPr id="14" name="Google Shape;360;p44">
              <a:extLst>
                <a:ext uri="{FF2B5EF4-FFF2-40B4-BE49-F238E27FC236}">
                  <a16:creationId xmlns:a16="http://schemas.microsoft.com/office/drawing/2014/main" id="{D8AD8EDC-168E-0C40-A60E-9525FC6E443B}"/>
                </a:ext>
              </a:extLst>
            </p:cNvPr>
            <p:cNvSpPr txBox="1"/>
            <p:nvPr/>
          </p:nvSpPr>
          <p:spPr>
            <a:xfrm>
              <a:off x="-249625" y="4587132"/>
              <a:ext cx="2550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prototipi FBK</a:t>
              </a:r>
              <a:endParaRPr sz="1000"/>
            </a:p>
          </p:txBody>
        </p:sp>
      </p:grpSp>
      <p:grpSp>
        <p:nvGrpSpPr>
          <p:cNvPr id="15" name="Google Shape;341;p44">
            <a:extLst>
              <a:ext uri="{FF2B5EF4-FFF2-40B4-BE49-F238E27FC236}">
                <a16:creationId xmlns:a16="http://schemas.microsoft.com/office/drawing/2014/main" id="{9ADA3A04-734D-3C4B-99AC-B4032BEA7331}"/>
              </a:ext>
            </a:extLst>
          </p:cNvPr>
          <p:cNvGrpSpPr/>
          <p:nvPr/>
        </p:nvGrpSpPr>
        <p:grpSpPr>
          <a:xfrm>
            <a:off x="2402607" y="2587664"/>
            <a:ext cx="2550600" cy="4251452"/>
            <a:chOff x="1676400" y="931836"/>
            <a:chExt cx="2550600" cy="4251452"/>
          </a:xfrm>
        </p:grpSpPr>
        <p:pic>
          <p:nvPicPr>
            <p:cNvPr id="16" name="Google Shape;342;p44">
              <a:extLst>
                <a:ext uri="{FF2B5EF4-FFF2-40B4-BE49-F238E27FC236}">
                  <a16:creationId xmlns:a16="http://schemas.microsoft.com/office/drawing/2014/main" id="{807F4F13-AA70-E745-AAEC-E49FAE1A75C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96188" y="2542987"/>
              <a:ext cx="1765325" cy="2353777"/>
            </a:xfrm>
            <a:prstGeom prst="rect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7" name="Google Shape;343;p44">
              <a:extLst>
                <a:ext uri="{FF2B5EF4-FFF2-40B4-BE49-F238E27FC236}">
                  <a16:creationId xmlns:a16="http://schemas.microsoft.com/office/drawing/2014/main" id="{3FA25B48-83BC-854A-9E44-07485FD7119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95700" y="1218982"/>
              <a:ext cx="1765299" cy="1323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44;p44">
              <a:extLst>
                <a:ext uri="{FF2B5EF4-FFF2-40B4-BE49-F238E27FC236}">
                  <a16:creationId xmlns:a16="http://schemas.microsoft.com/office/drawing/2014/main" id="{152150F2-0361-B84E-B908-4356B6579064}"/>
                </a:ext>
              </a:extLst>
            </p:cNvPr>
            <p:cNvSpPr txBox="1"/>
            <p:nvPr/>
          </p:nvSpPr>
          <p:spPr>
            <a:xfrm>
              <a:off x="1676400" y="931836"/>
              <a:ext cx="2550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caratterizzazione in lab @ BO</a:t>
              </a:r>
              <a:endParaRPr sz="1000"/>
            </a:p>
          </p:txBody>
        </p:sp>
        <p:sp>
          <p:nvSpPr>
            <p:cNvPr id="19" name="Google Shape;345;p44">
              <a:extLst>
                <a:ext uri="{FF2B5EF4-FFF2-40B4-BE49-F238E27FC236}">
                  <a16:creationId xmlns:a16="http://schemas.microsoft.com/office/drawing/2014/main" id="{2ADA1DC8-1021-7D49-8A84-B1B5E1C6DB78}"/>
                </a:ext>
              </a:extLst>
            </p:cNvPr>
            <p:cNvSpPr txBox="1"/>
            <p:nvPr/>
          </p:nvSpPr>
          <p:spPr>
            <a:xfrm>
              <a:off x="1676400" y="4844589"/>
              <a:ext cx="2550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camera climatica, operazioni a -30C</a:t>
              </a:r>
              <a:endParaRPr sz="1000"/>
            </a:p>
          </p:txBody>
        </p:sp>
        <p:cxnSp>
          <p:nvCxnSpPr>
            <p:cNvPr id="20" name="Google Shape;346;p44">
              <a:extLst>
                <a:ext uri="{FF2B5EF4-FFF2-40B4-BE49-F238E27FC236}">
                  <a16:creationId xmlns:a16="http://schemas.microsoft.com/office/drawing/2014/main" id="{4E447FA8-144C-C74C-A41C-BD743F87587F}"/>
                </a:ext>
              </a:extLst>
            </p:cNvPr>
            <p:cNvCxnSpPr/>
            <p:nvPr/>
          </p:nvCxnSpPr>
          <p:spPr>
            <a:xfrm>
              <a:off x="3143250" y="2160050"/>
              <a:ext cx="288000" cy="1340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422E3F8-71CE-E043-A79B-DF73EEC85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150" y="693886"/>
            <a:ext cx="1441793" cy="10477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3832B9-AA26-814D-8CAA-A3C14706E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9604" y="1800360"/>
            <a:ext cx="824625" cy="787304"/>
          </a:xfrm>
          <a:prstGeom prst="rect">
            <a:avLst/>
          </a:prstGeom>
        </p:spPr>
      </p:pic>
      <p:pic>
        <p:nvPicPr>
          <p:cNvPr id="23" name="Google Shape;348;p44">
            <a:extLst>
              <a:ext uri="{FF2B5EF4-FFF2-40B4-BE49-F238E27FC236}">
                <a16:creationId xmlns:a16="http://schemas.microsoft.com/office/drawing/2014/main" id="{008DFB54-75A2-D142-A512-D5A5549960F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71604" y="2829422"/>
            <a:ext cx="2744300" cy="2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50;p44">
            <a:extLst>
              <a:ext uri="{FF2B5EF4-FFF2-40B4-BE49-F238E27FC236}">
                <a16:creationId xmlns:a16="http://schemas.microsoft.com/office/drawing/2014/main" id="{C6D2B23D-9E0D-5242-A5C4-FA2ECE9F4AA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652" t="5365"/>
          <a:stretch/>
        </p:blipFill>
        <p:spPr>
          <a:xfrm>
            <a:off x="5338615" y="4706367"/>
            <a:ext cx="2271598" cy="222318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360;p44">
            <a:extLst>
              <a:ext uri="{FF2B5EF4-FFF2-40B4-BE49-F238E27FC236}">
                <a16:creationId xmlns:a16="http://schemas.microsoft.com/office/drawing/2014/main" id="{213B6A25-AB3D-A94A-BCC3-19DC20BE4D65}"/>
              </a:ext>
            </a:extLst>
          </p:cNvPr>
          <p:cNvSpPr txBox="1"/>
          <p:nvPr/>
        </p:nvSpPr>
        <p:spPr>
          <a:xfrm>
            <a:off x="-216069" y="2555509"/>
            <a:ext cx="2550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SiPM carriers disegnate @ BO</a:t>
            </a:r>
            <a:endParaRPr sz="1000"/>
          </a:p>
        </p:txBody>
      </p:sp>
      <p:sp>
        <p:nvSpPr>
          <p:cNvPr id="26" name="Google Shape;344;p44">
            <a:extLst>
              <a:ext uri="{FF2B5EF4-FFF2-40B4-BE49-F238E27FC236}">
                <a16:creationId xmlns:a16="http://schemas.microsoft.com/office/drawing/2014/main" id="{6936C4BE-6513-E243-8770-AAF6C215AC7C}"/>
              </a:ext>
            </a:extLst>
          </p:cNvPr>
          <p:cNvSpPr txBox="1"/>
          <p:nvPr/>
        </p:nvSpPr>
        <p:spPr>
          <a:xfrm>
            <a:off x="4826805" y="2504008"/>
            <a:ext cx="376742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test di irraggiamento a Centro di Protonterapia a TN (con TIFPA)</a:t>
            </a:r>
            <a:br>
              <a:rPr lang="en" sz="1000"/>
            </a:br>
            <a:r>
              <a:rPr lang="en" sz="1000"/>
              <a:t>10</a:t>
            </a:r>
            <a:r>
              <a:rPr lang="en" sz="1000" baseline="30000"/>
              <a:t>8 </a:t>
            </a:r>
            <a:r>
              <a:rPr lang="en" sz="1000"/>
              <a:t>– 10</a:t>
            </a:r>
            <a:r>
              <a:rPr lang="en" sz="1000" baseline="30000"/>
              <a:t>11</a:t>
            </a:r>
            <a:r>
              <a:rPr lang="en" sz="1000"/>
              <a:t> 1-MeV neq/cm</a:t>
            </a:r>
            <a:r>
              <a:rPr lang="en" sz="1000" baseline="30000"/>
              <a:t>2</a:t>
            </a:r>
            <a:r>
              <a:rPr lang="en" sz="1000"/>
              <a:t> fluences</a:t>
            </a:r>
            <a:endParaRPr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DD957-9A79-6344-8384-0F5F65651DE6}"/>
              </a:ext>
            </a:extLst>
          </p:cNvPr>
          <p:cNvSpPr txBox="1"/>
          <p:nvPr/>
        </p:nvSpPr>
        <p:spPr>
          <a:xfrm>
            <a:off x="7926161" y="5817961"/>
            <a:ext cx="3937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Più informazioni:</a:t>
            </a:r>
          </a:p>
          <a:p>
            <a:r>
              <a:rPr lang="en-GB"/>
              <a:t>R. Preghenella </a:t>
            </a:r>
            <a:r>
              <a:rPr lang="en-GB">
                <a:hlinkClick r:id="rId10"/>
              </a:rPr>
              <a:t>talk</a:t>
            </a:r>
            <a:r>
              <a:rPr lang="en-GB"/>
              <a:t> at CERN EP R&amp;D day</a:t>
            </a:r>
          </a:p>
        </p:txBody>
      </p:sp>
      <p:pic>
        <p:nvPicPr>
          <p:cNvPr id="27" name="Google Shape;340;p44">
            <a:extLst>
              <a:ext uri="{FF2B5EF4-FFF2-40B4-BE49-F238E27FC236}">
                <a16:creationId xmlns:a16="http://schemas.microsoft.com/office/drawing/2014/main" id="{ADA62710-C4CD-5349-B46D-979E4F91E7C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37389" r="38758" b="40219"/>
          <a:stretch/>
        </p:blipFill>
        <p:spPr>
          <a:xfrm>
            <a:off x="9692600" y="1433539"/>
            <a:ext cx="1629704" cy="222250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53;p44">
            <a:extLst>
              <a:ext uri="{FF2B5EF4-FFF2-40B4-BE49-F238E27FC236}">
                <a16:creationId xmlns:a16="http://schemas.microsoft.com/office/drawing/2014/main" id="{46DF8A74-5FBD-C545-A74D-E76ED27A75AE}"/>
              </a:ext>
            </a:extLst>
          </p:cNvPr>
          <p:cNvSpPr txBox="1"/>
          <p:nvPr/>
        </p:nvSpPr>
        <p:spPr>
          <a:xfrm>
            <a:off x="8984413" y="1138589"/>
            <a:ext cx="290396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high-T annealing</a:t>
            </a:r>
            <a:endParaRPr sz="1000"/>
          </a:p>
        </p:txBody>
      </p:sp>
      <p:pic>
        <p:nvPicPr>
          <p:cNvPr id="29" name="Google Shape;354;p44">
            <a:extLst>
              <a:ext uri="{FF2B5EF4-FFF2-40B4-BE49-F238E27FC236}">
                <a16:creationId xmlns:a16="http://schemas.microsoft.com/office/drawing/2014/main" id="{53619613-2351-1D4A-877C-86E9043A32A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3288"/>
          <a:stretch/>
        </p:blipFill>
        <p:spPr>
          <a:xfrm>
            <a:off x="9155975" y="3376595"/>
            <a:ext cx="2491527" cy="242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55;p44">
            <a:extLst>
              <a:ext uri="{FF2B5EF4-FFF2-40B4-BE49-F238E27FC236}">
                <a16:creationId xmlns:a16="http://schemas.microsoft.com/office/drawing/2014/main" id="{4761671A-CE7F-9349-8999-2E58854915C0}"/>
              </a:ext>
            </a:extLst>
          </p:cNvPr>
          <p:cNvSpPr txBox="1"/>
          <p:nvPr/>
        </p:nvSpPr>
        <p:spPr>
          <a:xfrm>
            <a:off x="9640069" y="5053002"/>
            <a:ext cx="18799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chemeClr val="accent6"/>
                </a:highlight>
              </a:rPr>
              <a:t>after 1 week at T = 125 C</a:t>
            </a:r>
            <a:endParaRPr sz="1000">
              <a:highlight>
                <a:schemeClr val="accent6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chemeClr val="accent6"/>
                </a:highlight>
              </a:rPr>
              <a:t>current like 10x less dose</a:t>
            </a:r>
            <a:endParaRPr sz="1000">
              <a:highlight>
                <a:schemeClr val="accent6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74B49-AD63-AC40-953E-7EFC938094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1415" y="687"/>
            <a:ext cx="1042798" cy="10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11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722194C-3DC5-A349-B744-469EEA3B5A60}"/>
              </a:ext>
            </a:extLst>
          </p:cNvPr>
          <p:cNvSpPr/>
          <p:nvPr/>
        </p:nvSpPr>
        <p:spPr>
          <a:xfrm>
            <a:off x="9051721" y="50234"/>
            <a:ext cx="3140279" cy="4471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1FB58-9F44-FA4D-BB96-1F8C9639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dRICH test beams in 2021 (@SPS e PS)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853C5-27DE-CB43-9503-8D7A5874D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23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EC4A2-F86C-7742-B5C3-F16C84999A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0F05A-EBB9-224F-8C93-FC905BF6A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Google Shape;243;p39">
            <a:extLst>
              <a:ext uri="{FF2B5EF4-FFF2-40B4-BE49-F238E27FC236}">
                <a16:creationId xmlns:a16="http://schemas.microsoft.com/office/drawing/2014/main" id="{5FBC1912-C561-9546-A8D8-F2AF05F9C4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425" y="3822344"/>
            <a:ext cx="3836799" cy="261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4;p39">
            <a:extLst>
              <a:ext uri="{FF2B5EF4-FFF2-40B4-BE49-F238E27FC236}">
                <a16:creationId xmlns:a16="http://schemas.microsoft.com/office/drawing/2014/main" id="{295DE446-98FE-7849-84A1-B6E8355E94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289" y="2902591"/>
            <a:ext cx="1025561" cy="888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245;p39">
            <a:extLst>
              <a:ext uri="{FF2B5EF4-FFF2-40B4-BE49-F238E27FC236}">
                <a16:creationId xmlns:a16="http://schemas.microsoft.com/office/drawing/2014/main" id="{7B4B0DF6-530B-CB45-884F-3E80CB23AD75}"/>
              </a:ext>
            </a:extLst>
          </p:cNvPr>
          <p:cNvGrpSpPr/>
          <p:nvPr/>
        </p:nvGrpSpPr>
        <p:grpSpPr>
          <a:xfrm>
            <a:off x="4293550" y="3430694"/>
            <a:ext cx="3640840" cy="3004852"/>
            <a:chOff x="4490694" y="989288"/>
            <a:chExt cx="4664156" cy="3849413"/>
          </a:xfrm>
        </p:grpSpPr>
        <p:pic>
          <p:nvPicPr>
            <p:cNvPr id="10" name="Google Shape;246;p39">
              <a:extLst>
                <a:ext uri="{FF2B5EF4-FFF2-40B4-BE49-F238E27FC236}">
                  <a16:creationId xmlns:a16="http://schemas.microsoft.com/office/drawing/2014/main" id="{97944A5E-E71F-8A4E-92C6-C739C6FDA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6545" b="32052"/>
            <a:stretch/>
          </p:blipFill>
          <p:spPr>
            <a:xfrm>
              <a:off x="4490700" y="989288"/>
              <a:ext cx="4664150" cy="2096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47;p39">
              <a:extLst>
                <a:ext uri="{FF2B5EF4-FFF2-40B4-BE49-F238E27FC236}">
                  <a16:creationId xmlns:a16="http://schemas.microsoft.com/office/drawing/2014/main" id="{B04D547E-245B-8B4E-9284-0F718156630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90694" y="3086100"/>
              <a:ext cx="2325232" cy="175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48;p39">
              <a:extLst>
                <a:ext uri="{FF2B5EF4-FFF2-40B4-BE49-F238E27FC236}">
                  <a16:creationId xmlns:a16="http://schemas.microsoft.com/office/drawing/2014/main" id="{614752DB-DDF8-2843-8FFE-08F2AD5BCFB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815926" y="3086100"/>
              <a:ext cx="2328081" cy="175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260;p39">
            <a:extLst>
              <a:ext uri="{FF2B5EF4-FFF2-40B4-BE49-F238E27FC236}">
                <a16:creationId xmlns:a16="http://schemas.microsoft.com/office/drawing/2014/main" id="{69BD7A3C-12D6-8346-80E2-D31B838AF0B9}"/>
              </a:ext>
            </a:extLst>
          </p:cNvPr>
          <p:cNvSpPr txBox="1">
            <a:spLocks/>
          </p:cNvSpPr>
          <p:nvPr/>
        </p:nvSpPr>
        <p:spPr>
          <a:xfrm>
            <a:off x="75191" y="722078"/>
            <a:ext cx="8652174" cy="1194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buClr>
                <a:schemeClr val="accent2"/>
              </a:buClr>
              <a:buSzPts val="1800"/>
              <a:buFont typeface="Arial" panose="020B0604020202020204" pitchFamily="34" charset="0"/>
              <a:buChar char="●"/>
            </a:pPr>
            <a:r>
              <a:rPr lang="it-IT" b="1">
                <a:solidFill>
                  <a:schemeClr val="accent2"/>
                </a:solidFill>
              </a:rPr>
              <a:t>goals del prototipo dRICH</a:t>
            </a: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it-IT"/>
              <a:t>studiare le </a:t>
            </a:r>
            <a:r>
              <a:rPr lang="it-IT" u="sng"/>
              <a:t>performance del doppio radiatore</a:t>
            </a:r>
            <a:r>
              <a:rPr lang="it-IT"/>
              <a:t> </a:t>
            </a: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it-IT"/>
              <a:t>studiare specifiche e alternative per le </a:t>
            </a:r>
            <a:r>
              <a:rPr lang="it-IT" u="sng"/>
              <a:t>componenti ottiche</a:t>
            </a: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it-IT"/>
              <a:t>testare alternative per i </a:t>
            </a:r>
            <a:r>
              <a:rPr lang="it-IT" u="sng"/>
              <a:t>fotosensori</a:t>
            </a:r>
            <a:endParaRPr lang="it-IT" b="1">
              <a:solidFill>
                <a:schemeClr val="accent2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0986BE-5949-3F4B-A9A2-CD79D5A1A82B}"/>
              </a:ext>
            </a:extLst>
          </p:cNvPr>
          <p:cNvGrpSpPr/>
          <p:nvPr/>
        </p:nvGrpSpPr>
        <p:grpSpPr>
          <a:xfrm>
            <a:off x="9146089" y="130719"/>
            <a:ext cx="2796732" cy="4302600"/>
            <a:chOff x="8981406" y="835394"/>
            <a:chExt cx="2796732" cy="4302600"/>
          </a:xfrm>
        </p:grpSpPr>
        <p:pic>
          <p:nvPicPr>
            <p:cNvPr id="16" name="Google Shape;261;p39">
              <a:extLst>
                <a:ext uri="{FF2B5EF4-FFF2-40B4-BE49-F238E27FC236}">
                  <a16:creationId xmlns:a16="http://schemas.microsoft.com/office/drawing/2014/main" id="{C355907B-7E3A-6749-9340-ACF74083C6D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132667" y="1252660"/>
              <a:ext cx="2314338" cy="19476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262;p39">
              <a:extLst>
                <a:ext uri="{FF2B5EF4-FFF2-40B4-BE49-F238E27FC236}">
                  <a16:creationId xmlns:a16="http://schemas.microsoft.com/office/drawing/2014/main" id="{D76104EA-B39D-B840-8C18-1A3C04B8A811}"/>
                </a:ext>
              </a:extLst>
            </p:cNvPr>
            <p:cNvSpPr txBox="1"/>
            <p:nvPr/>
          </p:nvSpPr>
          <p:spPr>
            <a:xfrm>
              <a:off x="8981406" y="835394"/>
              <a:ext cx="2550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working principle + optical performance</a:t>
              </a:r>
              <a:endParaRPr sz="100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</a:rPr>
                <a:t>with H13700 PMT and MAROC readout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18" name="Google Shape;263;p39">
              <a:extLst>
                <a:ext uri="{FF2B5EF4-FFF2-40B4-BE49-F238E27FC236}">
                  <a16:creationId xmlns:a16="http://schemas.microsoft.com/office/drawing/2014/main" id="{90748192-411B-C849-BBAA-BDC96A3DBE8E}"/>
                </a:ext>
              </a:extLst>
            </p:cNvPr>
            <p:cNvSpPr txBox="1"/>
            <p:nvPr/>
          </p:nvSpPr>
          <p:spPr>
            <a:xfrm rot="5400000">
              <a:off x="9573738" y="2687850"/>
              <a:ext cx="4008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dRICH online monitor results</a:t>
              </a:r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19" name="Google Shape;264;p39">
              <a:extLst>
                <a:ext uri="{FF2B5EF4-FFF2-40B4-BE49-F238E27FC236}">
                  <a16:creationId xmlns:a16="http://schemas.microsoft.com/office/drawing/2014/main" id="{247C8557-E0FA-6944-9A7B-F87E42E5D22A}"/>
                </a:ext>
              </a:extLst>
            </p:cNvPr>
            <p:cNvGrpSpPr/>
            <p:nvPr/>
          </p:nvGrpSpPr>
          <p:grpSpPr>
            <a:xfrm>
              <a:off x="9089990" y="3173519"/>
              <a:ext cx="2357016" cy="1525077"/>
              <a:chOff x="6539734" y="3588075"/>
              <a:chExt cx="2357016" cy="1525077"/>
            </a:xfrm>
          </p:grpSpPr>
          <p:pic>
            <p:nvPicPr>
              <p:cNvPr id="20" name="Google Shape;265;p39">
                <a:extLst>
                  <a:ext uri="{FF2B5EF4-FFF2-40B4-BE49-F238E27FC236}">
                    <a16:creationId xmlns:a16="http://schemas.microsoft.com/office/drawing/2014/main" id="{0F1588BD-4FBA-5848-BD5C-89B191DB4CDF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t="6308" b="2392"/>
              <a:stretch/>
            </p:blipFill>
            <p:spPr>
              <a:xfrm>
                <a:off x="6582400" y="3633800"/>
                <a:ext cx="2314350" cy="144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266;p39">
                <a:extLst>
                  <a:ext uri="{FF2B5EF4-FFF2-40B4-BE49-F238E27FC236}">
                    <a16:creationId xmlns:a16="http://schemas.microsoft.com/office/drawing/2014/main" id="{C58AB5B6-9BE1-3646-B63D-CBA7A3F8E18C}"/>
                  </a:ext>
                </a:extLst>
              </p:cNvPr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539734" y="4540452"/>
                <a:ext cx="556937" cy="5727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2" name="Google Shape;267;p39">
                <a:extLst>
                  <a:ext uri="{FF2B5EF4-FFF2-40B4-BE49-F238E27FC236}">
                    <a16:creationId xmlns:a16="http://schemas.microsoft.com/office/drawing/2014/main" id="{A18785A0-3246-554E-94CC-7BC332222513}"/>
                  </a:ext>
                </a:extLst>
              </p:cNvPr>
              <p:cNvCxnSpPr/>
              <p:nvPr/>
            </p:nvCxnSpPr>
            <p:spPr>
              <a:xfrm>
                <a:off x="7380925" y="3845250"/>
                <a:ext cx="1076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23" name="Google Shape;268;p39">
                <a:extLst>
                  <a:ext uri="{FF2B5EF4-FFF2-40B4-BE49-F238E27FC236}">
                    <a16:creationId xmlns:a16="http://schemas.microsoft.com/office/drawing/2014/main" id="{2890EE4C-3EBA-7B49-A7EE-BF6D8F405701}"/>
                  </a:ext>
                </a:extLst>
              </p:cNvPr>
              <p:cNvCxnSpPr/>
              <p:nvPr/>
            </p:nvCxnSpPr>
            <p:spPr>
              <a:xfrm>
                <a:off x="7261850" y="3988125"/>
                <a:ext cx="0" cy="714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24" name="Google Shape;269;p39">
                <a:extLst>
                  <a:ext uri="{FF2B5EF4-FFF2-40B4-BE49-F238E27FC236}">
                    <a16:creationId xmlns:a16="http://schemas.microsoft.com/office/drawing/2014/main" id="{B75EF1FB-1652-3C44-BF81-1142A2B8650A}"/>
                  </a:ext>
                </a:extLst>
              </p:cNvPr>
              <p:cNvSpPr txBox="1"/>
              <p:nvPr/>
            </p:nvSpPr>
            <p:spPr>
              <a:xfrm>
                <a:off x="7647625" y="3588075"/>
                <a:ext cx="947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2"/>
                    </a:solidFill>
                  </a:rPr>
                  <a:t>30 cm</a:t>
                </a:r>
                <a:endParaRPr sz="10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5" name="Google Shape;270;p39">
                <a:extLst>
                  <a:ext uri="{FF2B5EF4-FFF2-40B4-BE49-F238E27FC236}">
                    <a16:creationId xmlns:a16="http://schemas.microsoft.com/office/drawing/2014/main" id="{C8FD505E-DA64-EB4A-A6EF-6475C54CC8AE}"/>
                  </a:ext>
                </a:extLst>
              </p:cNvPr>
              <p:cNvSpPr txBox="1"/>
              <p:nvPr/>
            </p:nvSpPr>
            <p:spPr>
              <a:xfrm rot="-5400000">
                <a:off x="6885625" y="4121475"/>
                <a:ext cx="532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2"/>
                    </a:solidFill>
                  </a:rPr>
                  <a:t>15 cm</a:t>
                </a:r>
                <a:endParaRPr sz="10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6" name="Google Shape;271;p39">
              <a:extLst>
                <a:ext uri="{FF2B5EF4-FFF2-40B4-BE49-F238E27FC236}">
                  <a16:creationId xmlns:a16="http://schemas.microsoft.com/office/drawing/2014/main" id="{D95F8103-6134-414E-A0AA-08AE56052B81}"/>
                </a:ext>
              </a:extLst>
            </p:cNvPr>
            <p:cNvSpPr txBox="1"/>
            <p:nvPr/>
          </p:nvSpPr>
          <p:spPr>
            <a:xfrm>
              <a:off x="9047631" y="4645394"/>
              <a:ext cx="2408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test of SiPM Cherenkov application with new ALCOR chip (ToT, streaming)</a:t>
              </a:r>
              <a:endParaRPr sz="1000">
                <a:solidFill>
                  <a:schemeClr val="dk1"/>
                </a:solidFill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954BD6-9A87-AF46-A0A7-7E1727429215}"/>
              </a:ext>
            </a:extLst>
          </p:cNvPr>
          <p:cNvCxnSpPr/>
          <p:nvPr/>
        </p:nvCxnSpPr>
        <p:spPr>
          <a:xfrm>
            <a:off x="360727" y="1252660"/>
            <a:ext cx="547811" cy="275727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243973-9FD4-0D48-9DD8-816AFE99BC4F}"/>
              </a:ext>
            </a:extLst>
          </p:cNvPr>
          <p:cNvGrpSpPr/>
          <p:nvPr/>
        </p:nvGrpSpPr>
        <p:grpSpPr>
          <a:xfrm>
            <a:off x="7080994" y="3437994"/>
            <a:ext cx="4586818" cy="3053025"/>
            <a:chOff x="7080994" y="3437994"/>
            <a:chExt cx="4586818" cy="30530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6D081D7-1053-1047-8920-7AD6FA01B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80994" y="3437994"/>
              <a:ext cx="4586818" cy="30530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7E7E2D-6DA9-1844-B503-5EC4D593B1DD}"/>
                </a:ext>
              </a:extLst>
            </p:cNvPr>
            <p:cNvSpPr txBox="1"/>
            <p:nvPr/>
          </p:nvSpPr>
          <p:spPr>
            <a:xfrm>
              <a:off x="7201442" y="3500486"/>
              <a:ext cx="43153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DAQ for ALCOR readout provied by INFN-BO</a:t>
              </a:r>
              <a:br>
                <a:rPr lang="en-GB">
                  <a:solidFill>
                    <a:schemeClr val="bg1"/>
                  </a:solidFill>
                </a:rPr>
              </a:br>
              <a:r>
                <a:rPr lang="en-GB">
                  <a:solidFill>
                    <a:schemeClr val="bg1"/>
                  </a:solidFill>
                </a:rPr>
                <a:t>(work with INFN-TO)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A7F7431-6D49-544B-86EE-AC1FC0B470D9}"/>
                </a:ext>
              </a:extLst>
            </p:cNvPr>
            <p:cNvCxnSpPr>
              <a:stCxn id="32" idx="2"/>
            </p:cNvCxnSpPr>
            <p:nvPr/>
          </p:nvCxnSpPr>
          <p:spPr>
            <a:xfrm flipH="1">
              <a:off x="8363825" y="4146817"/>
              <a:ext cx="995292" cy="142347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A639BD4-D15C-DA48-A5EC-C047C56A42E4}"/>
              </a:ext>
            </a:extLst>
          </p:cNvPr>
          <p:cNvSpPr txBox="1"/>
          <p:nvPr/>
        </p:nvSpPr>
        <p:spPr>
          <a:xfrm>
            <a:off x="2474369" y="607882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INFN-FE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FC4D7ED-A07F-4A48-98EC-6E2D2830F3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4541" y="34221"/>
            <a:ext cx="1042798" cy="10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5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5D0-175D-354B-950B-9CC1D11A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Come il SiPM readout del dRICH potrebbe essere...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07B45-5A5F-544A-86F5-B65BEEC20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24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03138-5A67-BF49-8593-C6EEC7C13B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546A8-E802-504F-B90D-B143DA8D6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E7C24-8F98-6741-99B7-991868CB3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51" y="847288"/>
            <a:ext cx="3360825" cy="2838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25D32B-164A-E742-A285-A54E1D981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221" y="1107346"/>
            <a:ext cx="2891522" cy="2159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2B04AA-C75F-2543-858C-627F8B4C51C7}"/>
              </a:ext>
            </a:extLst>
          </p:cNvPr>
          <p:cNvSpPr txBox="1"/>
          <p:nvPr/>
        </p:nvSpPr>
        <p:spPr>
          <a:xfrm>
            <a:off x="4953402" y="889233"/>
            <a:ext cx="228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/>
              <a:t>dRICH FEB (front-end board)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F3633-6192-5340-9DC3-B31736FB5A92}"/>
              </a:ext>
            </a:extLst>
          </p:cNvPr>
          <p:cNvSpPr txBox="1"/>
          <p:nvPr/>
        </p:nvSpPr>
        <p:spPr>
          <a:xfrm>
            <a:off x="4731391" y="1585903"/>
            <a:ext cx="673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ALCOR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08DAC-CF67-4D40-9230-066EFD189654}"/>
              </a:ext>
            </a:extLst>
          </p:cNvPr>
          <p:cNvSpPr txBox="1"/>
          <p:nvPr/>
        </p:nvSpPr>
        <p:spPr>
          <a:xfrm>
            <a:off x="6133752" y="1587301"/>
            <a:ext cx="673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ALCOR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66A72-0F75-734B-81E7-CC6D9919CD33}"/>
              </a:ext>
            </a:extLst>
          </p:cNvPr>
          <p:cNvSpPr txBox="1"/>
          <p:nvPr/>
        </p:nvSpPr>
        <p:spPr>
          <a:xfrm>
            <a:off x="6151928" y="2477933"/>
            <a:ext cx="682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ALCOR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E0461-FA49-E148-A508-71EFD2FC4F9D}"/>
              </a:ext>
            </a:extLst>
          </p:cNvPr>
          <p:cNvSpPr txBox="1"/>
          <p:nvPr/>
        </p:nvSpPr>
        <p:spPr>
          <a:xfrm>
            <a:off x="4735585" y="2454164"/>
            <a:ext cx="682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ALCOR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F76B0D-1AD8-A64C-B22D-ABD73102A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250" y="3793282"/>
            <a:ext cx="5760557" cy="13736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D96CC7-605A-2F4E-958A-2C8D61AECCAD}"/>
              </a:ext>
            </a:extLst>
          </p:cNvPr>
          <p:cNvSpPr txBox="1"/>
          <p:nvPr/>
        </p:nvSpPr>
        <p:spPr>
          <a:xfrm>
            <a:off x="199009" y="5166953"/>
            <a:ext cx="3733101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selezione SiPM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sviluppo ASIC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protocollo di annealing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cooling (&amp; annealing </a:t>
            </a:r>
            <a:r>
              <a:rPr lang="en-GB" i="1"/>
              <a:t>in situ</a:t>
            </a:r>
            <a:r>
              <a:rPr lang="en-GB"/>
              <a:t>)</a:t>
            </a:r>
          </a:p>
          <a:p>
            <a:r>
              <a:rPr lang="en-GB" b="1"/>
              <a:t>molto R&amp;D davanti a noi!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360527-42A2-1E46-8F59-A1B4BE09D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788" y="1195238"/>
            <a:ext cx="4346679" cy="20720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D4D24E-A512-6546-9CF2-25DE4AD63347}"/>
              </a:ext>
            </a:extLst>
          </p:cNvPr>
          <p:cNvSpPr txBox="1"/>
          <p:nvPr/>
        </p:nvSpPr>
        <p:spPr>
          <a:xfrm>
            <a:off x="9082183" y="879771"/>
            <a:ext cx="223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/>
              <a:t>dRICH ROB (readout board)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4B3253-A9D7-5C4D-9E37-258895A2F72E}"/>
              </a:ext>
            </a:extLst>
          </p:cNvPr>
          <p:cNvSpPr txBox="1"/>
          <p:nvPr/>
        </p:nvSpPr>
        <p:spPr>
          <a:xfrm>
            <a:off x="2957677" y="3146700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/>
              <a:t>x 1240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3F92EF-8421-ED44-81B6-2F42A6D955BC}"/>
              </a:ext>
            </a:extLst>
          </p:cNvPr>
          <p:cNvSpPr txBox="1"/>
          <p:nvPr/>
        </p:nvSpPr>
        <p:spPr>
          <a:xfrm>
            <a:off x="6341244" y="3103418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/>
              <a:t>x 1240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F07B0-61C6-AF48-8327-A18B72DDC9D3}"/>
              </a:ext>
            </a:extLst>
          </p:cNvPr>
          <p:cNvSpPr txBox="1"/>
          <p:nvPr/>
        </p:nvSpPr>
        <p:spPr>
          <a:xfrm>
            <a:off x="9958297" y="3108243"/>
            <a:ext cx="63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/>
              <a:t>x 310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EFAEAE-4312-184C-B687-02345A7DF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540" y="3464920"/>
            <a:ext cx="3258898" cy="337274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90B4AE-CCEA-ED44-AB19-ED7491AD0411}"/>
              </a:ext>
            </a:extLst>
          </p:cNvPr>
          <p:cNvSpPr/>
          <p:nvPr/>
        </p:nvSpPr>
        <p:spPr>
          <a:xfrm>
            <a:off x="8481270" y="3685563"/>
            <a:ext cx="1191236" cy="381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431211-131B-5F48-9743-DD9201333BB3}"/>
              </a:ext>
            </a:extLst>
          </p:cNvPr>
          <p:cNvSpPr/>
          <p:nvPr/>
        </p:nvSpPr>
        <p:spPr>
          <a:xfrm>
            <a:off x="8481270" y="5806942"/>
            <a:ext cx="1191236" cy="381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E9BCB8-1185-574A-B27C-AD82DF077D38}"/>
              </a:ext>
            </a:extLst>
          </p:cNvPr>
          <p:cNvSpPr txBox="1"/>
          <p:nvPr/>
        </p:nvSpPr>
        <p:spPr>
          <a:xfrm>
            <a:off x="5822243" y="5422677"/>
            <a:ext cx="39492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Cooling system from LCHb (SciFi tracker)</a:t>
            </a:r>
          </a:p>
          <a:p>
            <a:r>
              <a:rPr lang="en-GB"/>
              <a:t>for SiPM expected to work at -50 C</a:t>
            </a:r>
          </a:p>
          <a:p>
            <a:r>
              <a:rPr lang="it-IT" sz="1400">
                <a:latin typeface="Consolas" panose="020B0609020204030204" pitchFamily="49" charset="0"/>
                <a:cs typeface="Consolas" panose="020B0609020204030204" pitchFamily="49" charset="0"/>
              </a:rPr>
              <a:t>LHCb-PUB-2015-008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DE6DC85-AE49-C74E-B117-5045F9799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1415" y="687"/>
            <a:ext cx="699565" cy="6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73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51E0-6869-D44C-B966-1EA49CBE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 anche CNAF e KM3Net contribuiscono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83973-3052-654A-902D-6E37E5FCE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25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EEB55-31B5-4740-B60D-CB2119AD46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B5FFB-4F7D-C344-9DC6-393CA3672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46ED7-4890-EE4D-92C8-66632B504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415" y="687"/>
            <a:ext cx="645265" cy="645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7A7E2-F282-FE4A-952C-73FC3A92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864" y="1795077"/>
            <a:ext cx="8934275" cy="4807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0E55F0-9FE8-D34A-AFB6-69C6A7946EA5}"/>
              </a:ext>
            </a:extLst>
          </p:cNvPr>
          <p:cNvSpPr txBox="1"/>
          <p:nvPr/>
        </p:nvSpPr>
        <p:spPr>
          <a:xfrm>
            <a:off x="369116" y="847288"/>
            <a:ext cx="11589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Come parte di EIC_NET, Bologna coinvolta anche in DAQ triggerless (streaming readout ) (coordinamento con INFN-GE)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TRIDAS (continuous readout sviluppato per KM3Net) adattato per Forward Tagger readout a CLAS12 (JLAB)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Una posizione post-doc finanziata al CNAF via fondi MAECI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5BB6DF-F9C5-D54C-B90C-2E4A0BDF5CB0}"/>
              </a:ext>
            </a:extLst>
          </p:cNvPr>
          <p:cNvSpPr/>
          <p:nvPr/>
        </p:nvSpPr>
        <p:spPr>
          <a:xfrm>
            <a:off x="7117749" y="2647101"/>
            <a:ext cx="3473042" cy="545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027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E72-8A23-7A46-BBC0-488DD35A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Tornando alla fisica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C3581-3890-7943-9DAA-9444F0740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26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40CA6-07E6-7740-9F20-D4D9DF45E7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E4C69-AE90-E145-8C4D-1B0595C41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8B718-932E-4148-83C8-633F18E7F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8" y="1118199"/>
            <a:ext cx="6711193" cy="2249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51CC7-8F22-AA4D-85B3-DC7EFE6E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338" y="3858026"/>
            <a:ext cx="6813920" cy="2981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DFED0-1433-0D44-8917-374123C02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56" y="3332804"/>
            <a:ext cx="3835601" cy="3534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24A153-39F8-B444-AED7-57A7DDA7F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135" y="49464"/>
            <a:ext cx="3188720" cy="3881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0049B-10D9-4F45-96E8-0B845DEB6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219" y="-5649"/>
            <a:ext cx="3333410" cy="117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2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5BE11A29-1538-6348-B3D9-F3DBA5F3D63E}"/>
              </a:ext>
            </a:extLst>
          </p:cNvPr>
          <p:cNvSpPr/>
          <p:nvPr/>
        </p:nvSpPr>
        <p:spPr>
          <a:xfrm>
            <a:off x="344932" y="3565971"/>
            <a:ext cx="7918224" cy="2566381"/>
          </a:xfrm>
          <a:prstGeom prst="wedgeRectCallout">
            <a:avLst>
              <a:gd name="adj1" fmla="val 56420"/>
              <a:gd name="adj2" fmla="val 7534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>
                <a:solidFill>
                  <a:schemeClr val="tx1"/>
                </a:solidFill>
              </a:rPr>
              <a:t>"An EIC can </a:t>
            </a:r>
            <a:r>
              <a:rPr lang="it-IT" sz="2000" b="1">
                <a:solidFill>
                  <a:schemeClr val="tx1"/>
                </a:solidFill>
              </a:rPr>
              <a:t>uniquely</a:t>
            </a:r>
            <a:r>
              <a:rPr lang="it-IT" sz="2000">
                <a:solidFill>
                  <a:schemeClr val="tx1"/>
                </a:solidFill>
              </a:rPr>
              <a:t> address three profound questions about nucleons—neutrons and protons—and how they are assembled to form the nuclei of atoms: </a:t>
            </a:r>
          </a:p>
          <a:p>
            <a:endParaRPr lang="it-IT" sz="20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1"/>
                </a:solidFill>
              </a:rPr>
              <a:t>How does the mass of the nucleon arise?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1"/>
                </a:solidFill>
              </a:rPr>
              <a:t>How does the spin of the nucleon arise?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1"/>
                </a:solidFill>
              </a:rPr>
              <a:t>What are the emergent properties of dense systems of gluons?" </a:t>
            </a:r>
          </a:p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69BA3-26F4-0B46-962A-13A5B6D9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Sommario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1C2E9-8EAB-F043-97C9-58E1FD1B2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27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F650F-48E9-144F-A794-4C91601E93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42AC7-7686-D241-8604-468C4F092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9CFE71-314F-D747-A2F2-CFB2A1503403}"/>
              </a:ext>
            </a:extLst>
          </p:cNvPr>
          <p:cNvSpPr txBox="1"/>
          <p:nvPr/>
        </p:nvSpPr>
        <p:spPr>
          <a:xfrm>
            <a:off x="251419" y="965662"/>
            <a:ext cx="102465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EIC, dall'approvazione del progetto (CD-0: Dec 2019), si sta muovendo veloce!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Una nuova macchina acceleratrice con grandissimo "spazio scientifico"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La comunità scientifica interessata sta crescendo in Italia e internazionalmente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INFN-BO è parte attiva di EIC_NET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2022/2023 sarà periodo chiave per definire impegni INFN!</a:t>
            </a:r>
          </a:p>
          <a:p>
            <a:r>
              <a:rPr lang="en-GB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4401E2-2EF1-0643-9410-D1583BF3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59" y="2063692"/>
            <a:ext cx="3318883" cy="47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0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5676-5B2D-EE41-A652-B8CA6127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82" y="108957"/>
            <a:ext cx="11266725" cy="531108"/>
          </a:xfrm>
        </p:spPr>
        <p:txBody>
          <a:bodyPr>
            <a:normAutofit fontScale="90000"/>
          </a:bodyPr>
          <a:lstStyle/>
          <a:p>
            <a:r>
              <a:rPr lang="en-GB"/>
              <a:t>Dopo quasi 60 anni, abbiamo "capito" gli adroni?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1D419-907B-7644-818E-58D36DE94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0C6C2-CF27-E041-AE31-D57D917820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5BE11-7272-A94F-890B-BF7BAFCA5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E24CF6-1918-8747-8B97-95BAEA17B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7" y="790924"/>
            <a:ext cx="10807817" cy="581202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11373D2-1748-684F-A393-D14403105C17}"/>
              </a:ext>
            </a:extLst>
          </p:cNvPr>
          <p:cNvSpPr/>
          <p:nvPr/>
        </p:nvSpPr>
        <p:spPr>
          <a:xfrm>
            <a:off x="6115574" y="5025006"/>
            <a:ext cx="4924338" cy="14678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712A72-8AF4-E543-9A38-465DEB8C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0" y="2235200"/>
            <a:ext cx="77851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60C2-32C9-8945-B893-838CE6005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Gli adroni non sono elementari, ma sono fondamentali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69BD5-DE15-A94A-8C13-B533A08F6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773AE-21B0-F64D-B36C-8989F0A720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37458-2148-B74D-87FE-859A7FF39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B91F19-3F67-AB4C-A672-34419C758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64" y="2499919"/>
            <a:ext cx="1384708" cy="1384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46E2F-ADA7-3544-AAB3-1A8B13F2071A}"/>
              </a:ext>
            </a:extLst>
          </p:cNvPr>
          <p:cNvSpPr txBox="1"/>
          <p:nvPr/>
        </p:nvSpPr>
        <p:spPr>
          <a:xfrm>
            <a:off x="2550253" y="2843868"/>
            <a:ext cx="494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Gli atomi sono i "mattoni fondamentali" in Chimica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0A6931-AA61-8345-9D6A-2EC2D0790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75" y="847694"/>
            <a:ext cx="2819535" cy="13858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867DB1-435F-0543-BE4A-5190D5EE625C}"/>
              </a:ext>
            </a:extLst>
          </p:cNvPr>
          <p:cNvSpPr txBox="1"/>
          <p:nvPr/>
        </p:nvSpPr>
        <p:spPr>
          <a:xfrm>
            <a:off x="4565009" y="1235137"/>
            <a:ext cx="498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Le cellule sono i "mattoni fondamentali" in Biologia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83B7E-4728-AA41-AD6C-8EEDF8EF0D00}"/>
              </a:ext>
            </a:extLst>
          </p:cNvPr>
          <p:cNvSpPr txBox="1"/>
          <p:nvPr/>
        </p:nvSpPr>
        <p:spPr>
          <a:xfrm>
            <a:off x="3212982" y="4543748"/>
            <a:ext cx="8979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 protoni e i neutroni possono essere considerati i "mattoni fondamentali" della materia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7B7B85-C560-2B46-9437-7C0CB0BAC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35" y="4279184"/>
            <a:ext cx="1689683" cy="1689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030113-0B03-914E-A88E-CC492B977415}"/>
              </a:ext>
            </a:extLst>
          </p:cNvPr>
          <p:cNvSpPr txBox="1"/>
          <p:nvPr/>
        </p:nvSpPr>
        <p:spPr>
          <a:xfrm>
            <a:off x="5410900" y="6089739"/>
            <a:ext cx="6614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B0F0"/>
                </a:solidFill>
              </a:rPr>
              <a:t>A. Bacchetta, "Where do we stand with a 3-D picture of the proton", EPJ A 52 (2016) 163</a:t>
            </a:r>
          </a:p>
        </p:txBody>
      </p:sp>
    </p:spTree>
    <p:extLst>
      <p:ext uri="{BB962C8B-B14F-4D97-AF65-F5344CB8AC3E}">
        <p14:creationId xmlns:p14="http://schemas.microsoft.com/office/powerpoint/2010/main" val="400120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2C95-9C3A-C444-B30B-18494D46A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1" y="50234"/>
            <a:ext cx="11180538" cy="531108"/>
          </a:xfrm>
        </p:spPr>
        <p:txBody>
          <a:bodyPr>
            <a:normAutofit fontScale="90000"/>
          </a:bodyPr>
          <a:lstStyle/>
          <a:p>
            <a:r>
              <a:rPr lang="en-GB"/>
              <a:t>Perché ci servono nuovi occhiali?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2BAC7A71-1996-F94B-A9E4-CB01F4F1ADAC}"/>
              </a:ext>
            </a:extLst>
          </p:cNvPr>
          <p:cNvSpPr/>
          <p:nvPr/>
        </p:nvSpPr>
        <p:spPr>
          <a:xfrm>
            <a:off x="4278323" y="2275987"/>
            <a:ext cx="686935" cy="45386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19AE1E-9752-804A-A93E-0725978EB118}"/>
              </a:ext>
            </a:extLst>
          </p:cNvPr>
          <p:cNvCxnSpPr/>
          <p:nvPr/>
        </p:nvCxnSpPr>
        <p:spPr>
          <a:xfrm flipV="1">
            <a:off x="4625395" y="1134654"/>
            <a:ext cx="0" cy="11480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C8595F-53CB-9842-ACF4-2415D8EE111D}"/>
              </a:ext>
            </a:extLst>
          </p:cNvPr>
          <p:cNvCxnSpPr>
            <a:cxnSpLocks/>
          </p:cNvCxnSpPr>
          <p:nvPr/>
        </p:nvCxnSpPr>
        <p:spPr>
          <a:xfrm>
            <a:off x="3684302" y="1121306"/>
            <a:ext cx="20012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riangle 9">
            <a:extLst>
              <a:ext uri="{FF2B5EF4-FFF2-40B4-BE49-F238E27FC236}">
                <a16:creationId xmlns:a16="http://schemas.microsoft.com/office/drawing/2014/main" id="{24EF66AD-860D-D04E-ADE3-0623E5D86C2F}"/>
              </a:ext>
            </a:extLst>
          </p:cNvPr>
          <p:cNvSpPr/>
          <p:nvPr/>
        </p:nvSpPr>
        <p:spPr>
          <a:xfrm>
            <a:off x="3317205" y="1134654"/>
            <a:ext cx="734194" cy="587354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04E2C318-4BE8-6E4C-AEC3-E82FE6B15436}"/>
              </a:ext>
            </a:extLst>
          </p:cNvPr>
          <p:cNvSpPr/>
          <p:nvPr/>
        </p:nvSpPr>
        <p:spPr>
          <a:xfrm>
            <a:off x="5318428" y="1134654"/>
            <a:ext cx="734194" cy="587354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FE26F9-75E4-D64C-AA00-02B24455989D}"/>
              </a:ext>
            </a:extLst>
          </p:cNvPr>
          <p:cNvSpPr/>
          <p:nvPr/>
        </p:nvSpPr>
        <p:spPr>
          <a:xfrm>
            <a:off x="3470719" y="1521774"/>
            <a:ext cx="116803" cy="13949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C91487-AE4A-1D4E-80D2-34AD34091E31}"/>
              </a:ext>
            </a:extLst>
          </p:cNvPr>
          <p:cNvSpPr/>
          <p:nvPr/>
        </p:nvSpPr>
        <p:spPr>
          <a:xfrm>
            <a:off x="3644256" y="1535124"/>
            <a:ext cx="116803" cy="13949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6520EE-884A-9A47-865A-52D34E38637E}"/>
              </a:ext>
            </a:extLst>
          </p:cNvPr>
          <p:cNvSpPr/>
          <p:nvPr/>
        </p:nvSpPr>
        <p:spPr>
          <a:xfrm>
            <a:off x="3816678" y="1534022"/>
            <a:ext cx="116803" cy="1394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081A92-1FD3-EE49-957F-ECB1227E4AA1}"/>
              </a:ext>
            </a:extLst>
          </p:cNvPr>
          <p:cNvSpPr/>
          <p:nvPr/>
        </p:nvSpPr>
        <p:spPr>
          <a:xfrm>
            <a:off x="358758" y="1832580"/>
            <a:ext cx="116803" cy="13949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20B09D74-D55B-EE43-B3AB-25AE6EDF5F9E}"/>
              </a:ext>
            </a:extLst>
          </p:cNvPr>
          <p:cNvSpPr/>
          <p:nvPr/>
        </p:nvSpPr>
        <p:spPr>
          <a:xfrm>
            <a:off x="4265522" y="4157067"/>
            <a:ext cx="686935" cy="45386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A39048-3E41-564D-9D90-D50FB1AE195D}"/>
              </a:ext>
            </a:extLst>
          </p:cNvPr>
          <p:cNvCxnSpPr/>
          <p:nvPr/>
        </p:nvCxnSpPr>
        <p:spPr>
          <a:xfrm flipV="1">
            <a:off x="4612594" y="3015734"/>
            <a:ext cx="0" cy="11480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195247-030E-004B-97D8-E43287783687}"/>
              </a:ext>
            </a:extLst>
          </p:cNvPr>
          <p:cNvCxnSpPr>
            <a:cxnSpLocks/>
          </p:cNvCxnSpPr>
          <p:nvPr/>
        </p:nvCxnSpPr>
        <p:spPr>
          <a:xfrm>
            <a:off x="3671501" y="3002386"/>
            <a:ext cx="20012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>
            <a:extLst>
              <a:ext uri="{FF2B5EF4-FFF2-40B4-BE49-F238E27FC236}">
                <a16:creationId xmlns:a16="http://schemas.microsoft.com/office/drawing/2014/main" id="{79D8570B-EDC0-F140-9AAE-38FBC29CE23F}"/>
              </a:ext>
            </a:extLst>
          </p:cNvPr>
          <p:cNvSpPr/>
          <p:nvPr/>
        </p:nvSpPr>
        <p:spPr>
          <a:xfrm>
            <a:off x="3304404" y="3015734"/>
            <a:ext cx="734194" cy="587354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5657443-1635-EB47-A35A-C33367D0189F}"/>
              </a:ext>
            </a:extLst>
          </p:cNvPr>
          <p:cNvSpPr/>
          <p:nvPr/>
        </p:nvSpPr>
        <p:spPr>
          <a:xfrm>
            <a:off x="5305627" y="3015734"/>
            <a:ext cx="734194" cy="587354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6956FE-5381-2E4D-8B4F-74F195B5E956}"/>
              </a:ext>
            </a:extLst>
          </p:cNvPr>
          <p:cNvSpPr txBox="1"/>
          <p:nvPr/>
        </p:nvSpPr>
        <p:spPr>
          <a:xfrm>
            <a:off x="614501" y="1720892"/>
            <a:ext cx="112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Hydrogen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075D45-A055-4749-9623-D292A23A36B5}"/>
              </a:ext>
            </a:extLst>
          </p:cNvPr>
          <p:cNvSpPr txBox="1"/>
          <p:nvPr/>
        </p:nvSpPr>
        <p:spPr>
          <a:xfrm>
            <a:off x="614501" y="1973856"/>
            <a:ext cx="112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Oxygen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6E6577-BF8F-094C-9B04-7AD7763F6179}"/>
              </a:ext>
            </a:extLst>
          </p:cNvPr>
          <p:cNvSpPr/>
          <p:nvPr/>
        </p:nvSpPr>
        <p:spPr>
          <a:xfrm>
            <a:off x="368211" y="2090224"/>
            <a:ext cx="116803" cy="1394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A47D21B-136F-4841-B907-EAEF7CCF4878}"/>
              </a:ext>
            </a:extLst>
          </p:cNvPr>
          <p:cNvSpPr/>
          <p:nvPr/>
        </p:nvSpPr>
        <p:spPr>
          <a:xfrm>
            <a:off x="5559264" y="1458697"/>
            <a:ext cx="252521" cy="229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CAC2E4C-1A43-8040-ADF9-D3A7A7B2A483}"/>
              </a:ext>
            </a:extLst>
          </p:cNvPr>
          <p:cNvSpPr/>
          <p:nvPr/>
        </p:nvSpPr>
        <p:spPr>
          <a:xfrm>
            <a:off x="6547083" y="1860398"/>
            <a:ext cx="252521" cy="229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329DA-C6FA-E844-88F7-221ABB66491B}"/>
              </a:ext>
            </a:extLst>
          </p:cNvPr>
          <p:cNvSpPr txBox="1"/>
          <p:nvPr/>
        </p:nvSpPr>
        <p:spPr>
          <a:xfrm>
            <a:off x="6921407" y="178919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Acqua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3BE0888-2E3B-564A-A999-28985999AF8D}"/>
              </a:ext>
            </a:extLst>
          </p:cNvPr>
          <p:cNvSpPr/>
          <p:nvPr/>
        </p:nvSpPr>
        <p:spPr>
          <a:xfrm>
            <a:off x="3449587" y="3416213"/>
            <a:ext cx="116803" cy="13949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07DD5BC-6D3D-6A4B-9BF6-3657C8FDF261}"/>
              </a:ext>
            </a:extLst>
          </p:cNvPr>
          <p:cNvSpPr/>
          <p:nvPr/>
        </p:nvSpPr>
        <p:spPr>
          <a:xfrm>
            <a:off x="3623124" y="3429563"/>
            <a:ext cx="116803" cy="13949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DDC2BA0-7C64-6F48-99DD-3979823917DC}"/>
              </a:ext>
            </a:extLst>
          </p:cNvPr>
          <p:cNvSpPr/>
          <p:nvPr/>
        </p:nvSpPr>
        <p:spPr>
          <a:xfrm>
            <a:off x="3795546" y="3428461"/>
            <a:ext cx="116803" cy="1394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D35DC29-524B-DF49-9B8C-143957C749D0}"/>
              </a:ext>
            </a:extLst>
          </p:cNvPr>
          <p:cNvSpPr/>
          <p:nvPr/>
        </p:nvSpPr>
        <p:spPr>
          <a:xfrm>
            <a:off x="3634250" y="3247145"/>
            <a:ext cx="116803" cy="1394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A6F4E0-CCD0-BC4B-BB2C-A73778E746A1}"/>
              </a:ext>
            </a:extLst>
          </p:cNvPr>
          <p:cNvSpPr/>
          <p:nvPr/>
        </p:nvSpPr>
        <p:spPr>
          <a:xfrm>
            <a:off x="402148" y="3127420"/>
            <a:ext cx="116803" cy="1394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2728B8-E4B5-9A41-81E5-09AA37868F55}"/>
              </a:ext>
            </a:extLst>
          </p:cNvPr>
          <p:cNvSpPr txBox="1"/>
          <p:nvPr/>
        </p:nvSpPr>
        <p:spPr>
          <a:xfrm>
            <a:off x="657891" y="3015732"/>
            <a:ext cx="112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Proton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89964F-6DEA-9F47-8026-DB3C92A0E7DD}"/>
              </a:ext>
            </a:extLst>
          </p:cNvPr>
          <p:cNvSpPr txBox="1"/>
          <p:nvPr/>
        </p:nvSpPr>
        <p:spPr>
          <a:xfrm>
            <a:off x="657891" y="3268696"/>
            <a:ext cx="112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Neutron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0FFA668-287D-A840-AEA2-6F3DB3D72ECD}"/>
              </a:ext>
            </a:extLst>
          </p:cNvPr>
          <p:cNvSpPr/>
          <p:nvPr/>
        </p:nvSpPr>
        <p:spPr>
          <a:xfrm>
            <a:off x="411601" y="3385064"/>
            <a:ext cx="116803" cy="13949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B817A05-69A1-CF4B-8288-0C5FA62047AD}"/>
              </a:ext>
            </a:extLst>
          </p:cNvPr>
          <p:cNvSpPr/>
          <p:nvPr/>
        </p:nvSpPr>
        <p:spPr>
          <a:xfrm>
            <a:off x="5531458" y="3299529"/>
            <a:ext cx="252521" cy="229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2ADF480-4CBA-1147-B397-041D6FF8C6AB}"/>
              </a:ext>
            </a:extLst>
          </p:cNvPr>
          <p:cNvSpPr/>
          <p:nvPr/>
        </p:nvSpPr>
        <p:spPr>
          <a:xfrm>
            <a:off x="6566003" y="3581298"/>
            <a:ext cx="252521" cy="229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65CC3A-6569-2F40-AD74-CE460001E206}"/>
              </a:ext>
            </a:extLst>
          </p:cNvPr>
          <p:cNvSpPr txBox="1"/>
          <p:nvPr/>
        </p:nvSpPr>
        <p:spPr>
          <a:xfrm>
            <a:off x="6940327" y="3510090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Elio</a:t>
            </a:r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B7C8AEC-41B5-C245-BB24-8F1CB092A763}"/>
              </a:ext>
            </a:extLst>
          </p:cNvPr>
          <p:cNvSpPr/>
          <p:nvPr/>
        </p:nvSpPr>
        <p:spPr>
          <a:xfrm>
            <a:off x="4257738" y="6285100"/>
            <a:ext cx="686935" cy="45386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2C2910-578B-9549-A8B2-313787F30BBA}"/>
              </a:ext>
            </a:extLst>
          </p:cNvPr>
          <p:cNvCxnSpPr/>
          <p:nvPr/>
        </p:nvCxnSpPr>
        <p:spPr>
          <a:xfrm flipV="1">
            <a:off x="4604810" y="5143767"/>
            <a:ext cx="0" cy="11480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80BE68-FA1F-1849-95F2-E8230CA0655A}"/>
              </a:ext>
            </a:extLst>
          </p:cNvPr>
          <p:cNvCxnSpPr>
            <a:cxnSpLocks/>
          </p:cNvCxnSpPr>
          <p:nvPr/>
        </p:nvCxnSpPr>
        <p:spPr>
          <a:xfrm>
            <a:off x="3739927" y="4628053"/>
            <a:ext cx="1794869" cy="11086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riangle 49">
            <a:extLst>
              <a:ext uri="{FF2B5EF4-FFF2-40B4-BE49-F238E27FC236}">
                <a16:creationId xmlns:a16="http://schemas.microsoft.com/office/drawing/2014/main" id="{ECBED4C3-1322-A746-BF02-4C49F6DAAE6E}"/>
              </a:ext>
            </a:extLst>
          </p:cNvPr>
          <p:cNvSpPr/>
          <p:nvPr/>
        </p:nvSpPr>
        <p:spPr>
          <a:xfrm>
            <a:off x="3383956" y="4625153"/>
            <a:ext cx="734194" cy="587354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A28D8FB5-14C7-F145-B179-512187A058F2}"/>
              </a:ext>
            </a:extLst>
          </p:cNvPr>
          <p:cNvSpPr/>
          <p:nvPr/>
        </p:nvSpPr>
        <p:spPr>
          <a:xfrm>
            <a:off x="5151572" y="5717770"/>
            <a:ext cx="734194" cy="587354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AB93DCE-194A-B646-8ABB-444A8DD2E3A2}"/>
              </a:ext>
            </a:extLst>
          </p:cNvPr>
          <p:cNvSpPr/>
          <p:nvPr/>
        </p:nvSpPr>
        <p:spPr>
          <a:xfrm>
            <a:off x="3534134" y="5042869"/>
            <a:ext cx="116803" cy="13949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4600242-92D5-AC4E-AAE6-D362E3F30777}"/>
              </a:ext>
            </a:extLst>
          </p:cNvPr>
          <p:cNvSpPr/>
          <p:nvPr/>
        </p:nvSpPr>
        <p:spPr>
          <a:xfrm>
            <a:off x="3686534" y="4934969"/>
            <a:ext cx="116803" cy="13949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53B0877-9951-F448-8BF4-620CBCAE25EB}"/>
              </a:ext>
            </a:extLst>
          </p:cNvPr>
          <p:cNvSpPr/>
          <p:nvPr/>
        </p:nvSpPr>
        <p:spPr>
          <a:xfrm>
            <a:off x="3795545" y="5063727"/>
            <a:ext cx="116803" cy="1394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9301C1B-7492-4C4E-B57B-F83BB658E942}"/>
              </a:ext>
            </a:extLst>
          </p:cNvPr>
          <p:cNvSpPr/>
          <p:nvPr/>
        </p:nvSpPr>
        <p:spPr>
          <a:xfrm>
            <a:off x="402148" y="4737785"/>
            <a:ext cx="116803" cy="1394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4BFBD1-4B3E-0B45-886D-B93902B45C64}"/>
              </a:ext>
            </a:extLst>
          </p:cNvPr>
          <p:cNvSpPr txBox="1"/>
          <p:nvPr/>
        </p:nvSpPr>
        <p:spPr>
          <a:xfrm>
            <a:off x="657891" y="4626097"/>
            <a:ext cx="112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 quark</a:t>
            </a:r>
          </a:p>
          <a:p>
            <a:r>
              <a:rPr lang="en-GB"/>
              <a:t>u quark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F1C9DFB-C1F5-8744-BDFD-EAA2E4BF0A04}"/>
              </a:ext>
            </a:extLst>
          </p:cNvPr>
          <p:cNvSpPr/>
          <p:nvPr/>
        </p:nvSpPr>
        <p:spPr>
          <a:xfrm>
            <a:off x="411601" y="4995429"/>
            <a:ext cx="116803" cy="13949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C570D95-3605-0E4D-AFCC-9492B71DBB73}"/>
              </a:ext>
            </a:extLst>
          </p:cNvPr>
          <p:cNvCxnSpPr/>
          <p:nvPr/>
        </p:nvCxnSpPr>
        <p:spPr>
          <a:xfrm flipV="1">
            <a:off x="2175872" y="5063727"/>
            <a:ext cx="1208084" cy="395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C6C3270-0090-EB48-A752-FAB1C03E7BE6}"/>
              </a:ext>
            </a:extLst>
          </p:cNvPr>
          <p:cNvSpPr txBox="1"/>
          <p:nvPr/>
        </p:nvSpPr>
        <p:spPr>
          <a:xfrm>
            <a:off x="1369718" y="5450122"/>
            <a:ext cx="2222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Meccanismo di Higgs:</a:t>
            </a:r>
          </a:p>
          <a:p>
            <a:r>
              <a:rPr lang="en-GB"/>
              <a:t>Mass ≈ 1.78</a:t>
            </a:r>
            <a:r>
              <a:rPr lang="en-GB" sz="1000" baseline="30000"/>
              <a:t>x</a:t>
            </a:r>
            <a:r>
              <a:rPr lang="en-GB"/>
              <a:t>10</a:t>
            </a:r>
            <a:r>
              <a:rPr lang="en-GB" baseline="30000"/>
              <a:t>-26</a:t>
            </a:r>
            <a:r>
              <a:rPr lang="en-GB"/>
              <a:t> 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58A40C-65E3-304E-A29B-77D07CE49C7B}"/>
              </a:ext>
            </a:extLst>
          </p:cNvPr>
          <p:cNvSpPr txBox="1"/>
          <p:nvPr/>
        </p:nvSpPr>
        <p:spPr>
          <a:xfrm>
            <a:off x="5422488" y="5019080"/>
            <a:ext cx="550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La dinamica della QCD fa il 99% della massa del protone</a:t>
            </a:r>
          </a:p>
          <a:p>
            <a:r>
              <a:rPr lang="en-GB"/>
              <a:t>Mass ≈ 168</a:t>
            </a:r>
            <a:r>
              <a:rPr lang="en-GB" sz="1000" baseline="30000"/>
              <a:t>x</a:t>
            </a:r>
            <a:r>
              <a:rPr lang="en-GB"/>
              <a:t>10</a:t>
            </a:r>
            <a:r>
              <a:rPr lang="en-GB" baseline="30000"/>
              <a:t>-26</a:t>
            </a:r>
            <a:r>
              <a:rPr lang="en-GB"/>
              <a:t> g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B06E004-F342-D44E-BA2A-F542453F5226}"/>
              </a:ext>
            </a:extLst>
          </p:cNvPr>
          <p:cNvSpPr/>
          <p:nvPr/>
        </p:nvSpPr>
        <p:spPr>
          <a:xfrm>
            <a:off x="5405197" y="6011567"/>
            <a:ext cx="252521" cy="229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387BFB9-025F-5D4C-8F74-FFF561306343}"/>
              </a:ext>
            </a:extLst>
          </p:cNvPr>
          <p:cNvSpPr/>
          <p:nvPr/>
        </p:nvSpPr>
        <p:spPr>
          <a:xfrm>
            <a:off x="6547083" y="5982995"/>
            <a:ext cx="252521" cy="229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29C1E9B-037E-BD46-ADD5-D655790B3437}"/>
              </a:ext>
            </a:extLst>
          </p:cNvPr>
          <p:cNvSpPr txBox="1"/>
          <p:nvPr/>
        </p:nvSpPr>
        <p:spPr>
          <a:xfrm>
            <a:off x="6921407" y="5911787"/>
            <a:ext cx="93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Protone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1DB388-FB58-804C-8253-F547E774C809}"/>
              </a:ext>
            </a:extLst>
          </p:cNvPr>
          <p:cNvSpPr txBox="1"/>
          <p:nvPr/>
        </p:nvSpPr>
        <p:spPr>
          <a:xfrm>
            <a:off x="8612406" y="5669570"/>
            <a:ext cx="322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(e la materia barionica... è solo il</a:t>
            </a:r>
          </a:p>
          <a:p>
            <a:r>
              <a:rPr lang="en-GB"/>
              <a:t>5% dell'Universo....)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2B06BE-5A54-D64F-BD85-C04C80194FE0}"/>
              </a:ext>
            </a:extLst>
          </p:cNvPr>
          <p:cNvGrpSpPr/>
          <p:nvPr/>
        </p:nvGrpSpPr>
        <p:grpSpPr>
          <a:xfrm>
            <a:off x="1863732" y="2556339"/>
            <a:ext cx="1250725" cy="1381612"/>
            <a:chOff x="8334729" y="1487536"/>
            <a:chExt cx="2921000" cy="289646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2EAC130-1BE0-5E41-A029-82048E1E3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34729" y="1487536"/>
              <a:ext cx="2921000" cy="2781300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F468A13-B065-6A4D-9A22-5B3E779A9E13}"/>
                </a:ext>
              </a:extLst>
            </p:cNvPr>
            <p:cNvSpPr/>
            <p:nvPr/>
          </p:nvSpPr>
          <p:spPr>
            <a:xfrm>
              <a:off x="9164023" y="4122577"/>
              <a:ext cx="1308193" cy="261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30BA3F4-FF41-5F4E-B4A4-D76EAD7C3A83}"/>
              </a:ext>
            </a:extLst>
          </p:cNvPr>
          <p:cNvSpPr txBox="1"/>
          <p:nvPr/>
        </p:nvSpPr>
        <p:spPr>
          <a:xfrm>
            <a:off x="5366990" y="720204"/>
            <a:ext cx="682501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Il modo con cui la materia si "somma" negli adroni rimane misterioso...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A4EA833-0F26-2842-AE4C-8082ECC0D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883" y="1501191"/>
            <a:ext cx="2049938" cy="117806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89787EE-D9EC-F545-BE2A-ADC1C78B6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894" y="1573664"/>
            <a:ext cx="1437510" cy="103430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88E80F0-F770-6B41-AA1F-5CC30FAE9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2775" y="3197167"/>
            <a:ext cx="2500046" cy="115934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E8A2CA9-DC4D-4047-9930-D2FDE9B63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963" y="3271616"/>
            <a:ext cx="1296692" cy="10848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7DEA4-1DE5-9742-8BA4-6EE9281A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797"/>
            <a:ext cx="2743200" cy="365125"/>
          </a:xfrm>
        </p:spPr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74874-F376-4E4D-81AF-6B0B619AE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5438" y="6492875"/>
            <a:ext cx="4114800" cy="365125"/>
          </a:xfrm>
        </p:spPr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53FD-F114-8040-B1C5-12DD4473B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431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7524E-E2BF-3C4A-967D-BB3879021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DIS: l'eredità di HERA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08F2C-4DFA-C847-8E2F-A553B0687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BE683-EBFA-8D43-BB30-EB85EE0FF1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BAA3F-E71E-284A-A5EA-D7773FBC8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E0C70-AD42-404D-974A-0A7C61C45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53" y="896079"/>
            <a:ext cx="4944890" cy="5402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6FDD9-2963-3949-AAEC-F509B2303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118" y="835076"/>
            <a:ext cx="2323703" cy="3063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54CFC-3F72-D545-986E-A4AA23656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187" y="4068660"/>
            <a:ext cx="2065634" cy="2122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071772-04CC-0848-9A0B-FB17E1A32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535" y="280227"/>
            <a:ext cx="2104486" cy="2469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50568-C304-9144-87BB-484C6904F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8903" y="2794554"/>
            <a:ext cx="1458284" cy="13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0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CCD3-1E30-5441-8D96-E2D3D25C4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627"/>
            <a:ext cx="11504984" cy="531108"/>
          </a:xfrm>
        </p:spPr>
        <p:txBody>
          <a:bodyPr>
            <a:noAutofit/>
          </a:bodyPr>
          <a:lstStyle/>
          <a:p>
            <a:r>
              <a:rPr lang="en-GB" sz="3200"/>
              <a:t>La fisica di EIC: una macchina per studiare la "colla" del nucleone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66D67F-40DC-BD4E-BC85-FEB1E764A59A}"/>
              </a:ext>
            </a:extLst>
          </p:cNvPr>
          <p:cNvSpPr/>
          <p:nvPr/>
        </p:nvSpPr>
        <p:spPr>
          <a:xfrm>
            <a:off x="476580" y="1249942"/>
            <a:ext cx="10285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5B5B5B"/>
                </a:solidFill>
                <a:latin typeface="Helvetica" pitchFamily="2" charset="0"/>
              </a:rPr>
              <a:t>Come </a:t>
            </a:r>
            <a:r>
              <a:rPr lang="it-IT" b="1">
                <a:solidFill>
                  <a:srgbClr val="FF0000"/>
                </a:solidFill>
                <a:latin typeface="Helvetica" pitchFamily="2" charset="0"/>
              </a:rPr>
              <a:t>emergono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 le caratteristiche del nucleone come </a:t>
            </a:r>
            <a:r>
              <a:rPr lang="it-IT" b="1">
                <a:solidFill>
                  <a:srgbClr val="5B5B5B"/>
                </a:solidFill>
                <a:latin typeface="Helvetica" pitchFamily="2" charset="0"/>
              </a:rPr>
              <a:t>massa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 e </a:t>
            </a:r>
            <a:r>
              <a:rPr lang="it-IT" b="1">
                <a:solidFill>
                  <a:srgbClr val="5B5B5B"/>
                </a:solidFill>
                <a:latin typeface="Helvetica" pitchFamily="2" charset="0"/>
              </a:rPr>
              <a:t>spin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 dai partoni e dalla loro interazione?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5B5B5B"/>
                </a:solidFill>
                <a:latin typeface="Helvetica" pitchFamily="2" charset="0"/>
              </a:rPr>
              <a:t>Come sono </a:t>
            </a:r>
            <a:r>
              <a:rPr lang="it-IT" b="1">
                <a:solidFill>
                  <a:srgbClr val="FF0000"/>
                </a:solidFill>
                <a:latin typeface="Helvetica" pitchFamily="2" charset="0"/>
              </a:rPr>
              <a:t>distribuiti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 </a:t>
            </a:r>
            <a:r>
              <a:rPr lang="it-IT" b="1">
                <a:solidFill>
                  <a:srgbClr val="5B5B5B"/>
                </a:solidFill>
                <a:latin typeface="Helvetica" pitchFamily="2" charset="0"/>
              </a:rPr>
              <a:t>i partoni 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nel nucleone sia in </a:t>
            </a:r>
            <a:r>
              <a:rPr lang="it-IT" u="sng">
                <a:solidFill>
                  <a:srgbClr val="5B5B5B"/>
                </a:solidFill>
                <a:latin typeface="Helvetica" pitchFamily="2" charset="0"/>
              </a:rPr>
              <a:t>momento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 che </a:t>
            </a:r>
            <a:r>
              <a:rPr lang="it-IT" u="sng">
                <a:solidFill>
                  <a:srgbClr val="5B5B5B"/>
                </a:solidFill>
                <a:latin typeface="Helvetica" pitchFamily="2" charset="0"/>
              </a:rPr>
              <a:t>spazialmente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5B5B5B"/>
                </a:solidFill>
                <a:latin typeface="Helvetica" pitchFamily="2" charset="0"/>
              </a:rPr>
              <a:t>Come </a:t>
            </a:r>
            <a:r>
              <a:rPr lang="it-IT" b="1">
                <a:solidFill>
                  <a:srgbClr val="FF0000"/>
                </a:solidFill>
                <a:latin typeface="Helvetica" pitchFamily="2" charset="0"/>
              </a:rPr>
              <a:t>emergono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 gli stati adronici confinati da quark e gluoni?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5B5B5B"/>
                </a:solidFill>
                <a:latin typeface="Helvetica" pitchFamily="2" charset="0"/>
              </a:rPr>
              <a:t>Come </a:t>
            </a:r>
            <a:r>
              <a:rPr lang="it-IT" b="1">
                <a:solidFill>
                  <a:srgbClr val="FF0000"/>
                </a:solidFill>
                <a:latin typeface="Helvetica" pitchFamily="2" charset="0"/>
              </a:rPr>
              <a:t>emerge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 la </a:t>
            </a:r>
            <a:r>
              <a:rPr lang="it-IT" b="1">
                <a:solidFill>
                  <a:srgbClr val="5B5B5B"/>
                </a:solidFill>
                <a:latin typeface="Helvetica" pitchFamily="2" charset="0"/>
              </a:rPr>
              <a:t>forza nucleare 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dalla interazione di quark e gluoni?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5B5B5B"/>
                </a:solidFill>
                <a:latin typeface="Helvetica" pitchFamily="2" charset="0"/>
              </a:rPr>
              <a:t>Come è influenzata la dinamica tra quark e gluoni in </a:t>
            </a:r>
            <a:r>
              <a:rPr lang="it-IT" b="1">
                <a:solidFill>
                  <a:srgbClr val="5B5B5B"/>
                </a:solidFill>
                <a:latin typeface="Helvetica" pitchFamily="2" charset="0"/>
              </a:rPr>
              <a:t>un mezzo nucleare denso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? Cosa capita alla densità dei gluoni nei nuclei? Esiste una </a:t>
            </a:r>
            <a:r>
              <a:rPr lang="it-IT" b="1">
                <a:solidFill>
                  <a:srgbClr val="FF0000"/>
                </a:solidFill>
                <a:latin typeface="Helvetica" pitchFamily="2" charset="0"/>
              </a:rPr>
              <a:t>saturazione</a:t>
            </a:r>
            <a:r>
              <a:rPr lang="it-IT">
                <a:solidFill>
                  <a:srgbClr val="5B5B5B"/>
                </a:solidFill>
                <a:latin typeface="Helvetica" pitchFamily="2" charset="0"/>
              </a:rPr>
              <a:t> dei gluoni?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B542AD-E1C7-ED40-AFB3-A7F0E1E5D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9" y="3900686"/>
            <a:ext cx="8803375" cy="286977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17084-2E44-774C-8A61-642F855F1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797"/>
            <a:ext cx="2743200" cy="365125"/>
          </a:xfrm>
        </p:spPr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093A0-C635-3B40-8EEB-6245FCB3A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5438" y="6492875"/>
            <a:ext cx="4114800" cy="365125"/>
          </a:xfrm>
        </p:spPr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3B9C8-3C18-3B44-A462-24B7544D2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6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7AB9B-F5A6-EE49-ACA5-B5C8B960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Lo spin del protone: ancora un "puzzle"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C237F-8F46-7A4D-A145-56C20A139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DC01B-3DA5-ED41-87F2-43AC0B168B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DE472-6967-BF4B-B80D-CE6729C67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E7464-605D-BC4E-84E9-75BA8841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60" y="822120"/>
            <a:ext cx="2140913" cy="1391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659480-E12E-D04F-9BAF-304C7AB4E57E}"/>
              </a:ext>
            </a:extLst>
          </p:cNvPr>
          <p:cNvSpPr txBox="1"/>
          <p:nvPr/>
        </p:nvSpPr>
        <p:spPr>
          <a:xfrm>
            <a:off x="461394" y="2340528"/>
            <a:ext cx="3675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Naive parton model:</a:t>
            </a:r>
          </a:p>
          <a:p>
            <a:r>
              <a:rPr lang="en-GB"/>
              <a:t>tutto lo spin fatto da quark di valenza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62223-B37A-E940-9C7F-304725997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092" y="893076"/>
            <a:ext cx="2012311" cy="1447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BFEF8C-C421-7844-A755-084DB9C6AEFD}"/>
              </a:ext>
            </a:extLst>
          </p:cNvPr>
          <p:cNvSpPr txBox="1"/>
          <p:nvPr/>
        </p:nvSpPr>
        <p:spPr>
          <a:xfrm>
            <a:off x="4271394" y="2340528"/>
            <a:ext cx="3766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Già da unpolarized PDF sappiamo che </a:t>
            </a:r>
          </a:p>
          <a:p>
            <a:r>
              <a:rPr lang="en-GB">
                <a:latin typeface="Symbol" pitchFamily="2" charset="2"/>
              </a:rPr>
              <a:t>D</a:t>
            </a:r>
            <a:r>
              <a:rPr lang="en-GB"/>
              <a:t>g and </a:t>
            </a:r>
            <a:r>
              <a:rPr lang="en-GB">
                <a:latin typeface="Symbol" pitchFamily="2" charset="2"/>
              </a:rPr>
              <a:t>D</a:t>
            </a:r>
            <a:r>
              <a:rPr lang="en-GB"/>
              <a:t>q</a:t>
            </a:r>
            <a:r>
              <a:rPr lang="en-GB" baseline="-25000"/>
              <a:t>s</a:t>
            </a:r>
            <a:r>
              <a:rPr lang="en-GB"/>
              <a:t> sono significativi!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F44619-2AF2-BA45-9224-EC4D8B4D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181" y="810295"/>
            <a:ext cx="2276504" cy="1530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818EC-B2AB-B847-8FF9-4E49CA7EB4A6}"/>
              </a:ext>
            </a:extLst>
          </p:cNvPr>
          <p:cNvSpPr txBox="1"/>
          <p:nvPr/>
        </p:nvSpPr>
        <p:spPr>
          <a:xfrm>
            <a:off x="8385564" y="2361728"/>
            <a:ext cx="380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 non possiamo trascurare il momento angolare relativo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B311E3-7D3F-A84C-90A1-BBCF4D3F4A60}"/>
              </a:ext>
            </a:extLst>
          </p:cNvPr>
          <p:cNvSpPr txBox="1"/>
          <p:nvPr/>
        </p:nvSpPr>
        <p:spPr>
          <a:xfrm>
            <a:off x="461394" y="4093828"/>
            <a:ext cx="3741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EMC, PLB 206 (1988) 364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>
                <a:sym typeface="Wingdings" pitchFamily="2" charset="2"/>
              </a:rPr>
              <a:t>lo spin del protone è solo parzialmente fatto dai quark di valenza</a:t>
            </a:r>
          </a:p>
          <a:p>
            <a:r>
              <a:rPr lang="en-GB">
                <a:latin typeface="Symbol" pitchFamily="2" charset="2"/>
                <a:sym typeface="Wingdings" pitchFamily="2" charset="2"/>
              </a:rPr>
              <a:t>DS</a:t>
            </a:r>
            <a:r>
              <a:rPr lang="en-GB">
                <a:sym typeface="Wingdings" pitchFamily="2" charset="2"/>
              </a:rPr>
              <a:t> ≈ 25% </a:t>
            </a:r>
            <a:r>
              <a:rPr lang="en-GB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A1C8FD-A18B-394C-BBFF-18705EC1944E}"/>
              </a:ext>
            </a:extLst>
          </p:cNvPr>
          <p:cNvSpPr txBox="1"/>
          <p:nvPr/>
        </p:nvSpPr>
        <p:spPr>
          <a:xfrm>
            <a:off x="4101598" y="4038972"/>
            <a:ext cx="417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Tre decadi di sforzi (DESY, BNL, JLAB, CERN, ...) stimano </a:t>
            </a:r>
            <a:r>
              <a:rPr lang="en-GB">
                <a:latin typeface="Symbol" pitchFamily="2" charset="2"/>
              </a:rPr>
              <a:t>D</a:t>
            </a:r>
            <a:r>
              <a:rPr lang="en-GB"/>
              <a:t>g </a:t>
            </a:r>
            <a:r>
              <a:rPr lang="en-GB">
                <a:sym typeface="Wingdings" pitchFamily="2" charset="2"/>
              </a:rPr>
              <a:t>≈ 35%</a:t>
            </a:r>
            <a:r>
              <a:rPr lang="en-GB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7E6024-0032-9D44-AF7F-8DD864B82C57}"/>
              </a:ext>
            </a:extLst>
          </p:cNvPr>
          <p:cNvSpPr txBox="1"/>
          <p:nvPr/>
        </p:nvSpPr>
        <p:spPr>
          <a:xfrm>
            <a:off x="8374379" y="4038971"/>
            <a:ext cx="417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EIC si propone di svelare la decomposizione dello spin del protone!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A121B-0351-E545-8A67-35CC7252D793}"/>
              </a:ext>
            </a:extLst>
          </p:cNvPr>
          <p:cNvSpPr txBox="1"/>
          <p:nvPr/>
        </p:nvSpPr>
        <p:spPr>
          <a:xfrm>
            <a:off x="7646504" y="5830957"/>
            <a:ext cx="303999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2400"/>
              <a:t>spin </a:t>
            </a:r>
            <a:r>
              <a:rPr lang="en-IT" sz="2400">
                <a:sym typeface="Wingdings" pitchFamily="2" charset="2"/>
              </a:rPr>
              <a:t> fasci polarizzati</a:t>
            </a:r>
            <a:endParaRPr lang="en-IT" sz="2400"/>
          </a:p>
        </p:txBody>
      </p:sp>
    </p:spTree>
    <p:extLst>
      <p:ext uri="{BB962C8B-B14F-4D97-AF65-F5344CB8AC3E}">
        <p14:creationId xmlns:p14="http://schemas.microsoft.com/office/powerpoint/2010/main" val="272784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2291-67F3-8745-8DD0-157A96FC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Risolvere il "proton spin puzzle"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B938D-2E22-1747-83CE-B601413EF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07" y="911783"/>
            <a:ext cx="6086081" cy="1080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AD010-2209-3049-9ABF-5DE368B4CD5A}"/>
              </a:ext>
            </a:extLst>
          </p:cNvPr>
          <p:cNvSpPr txBox="1"/>
          <p:nvPr/>
        </p:nvSpPr>
        <p:spPr>
          <a:xfrm>
            <a:off x="1701986" y="1688636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spin di quark e gluoni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8C9D4-01F3-E54B-9914-825E1786F4FE}"/>
              </a:ext>
            </a:extLst>
          </p:cNvPr>
          <p:cNvSpPr txBox="1"/>
          <p:nvPr/>
        </p:nvSpPr>
        <p:spPr>
          <a:xfrm>
            <a:off x="4058659" y="1688636"/>
            <a:ext cx="343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momento angolare orbitale (OAM)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28E490-9E04-D543-8267-754EFFC48C05}"/>
              </a:ext>
            </a:extLst>
          </p:cNvPr>
          <p:cNvSpPr txBox="1"/>
          <p:nvPr/>
        </p:nvSpPr>
        <p:spPr>
          <a:xfrm>
            <a:off x="41507" y="2175316"/>
            <a:ext cx="640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grandi incertezze! </a:t>
            </a:r>
            <a:r>
              <a:rPr lang="en-GB">
                <a:sym typeface="Wingdings" pitchFamily="2" charset="2"/>
              </a:rPr>
              <a:t> no data su </a:t>
            </a:r>
            <a:r>
              <a:rPr lang="en-GB">
                <a:latin typeface="Symbol" pitchFamily="2" charset="2"/>
                <a:sym typeface="Wingdings" pitchFamily="2" charset="2"/>
              </a:rPr>
              <a:t>DS</a:t>
            </a:r>
            <a:r>
              <a:rPr lang="en-GB">
                <a:sym typeface="Wingdings" pitchFamily="2" charset="2"/>
              </a:rPr>
              <a:t> e </a:t>
            </a:r>
            <a:r>
              <a:rPr lang="en-GB">
                <a:latin typeface="Symbol" pitchFamily="2" charset="2"/>
                <a:sym typeface="Wingdings" pitchFamily="2" charset="2"/>
              </a:rPr>
              <a:t>D</a:t>
            </a:r>
            <a:r>
              <a:rPr lang="en-GB">
                <a:sym typeface="Wingdings" pitchFamily="2" charset="2"/>
              </a:rPr>
              <a:t>G per x&lt; 5 x 10</a:t>
            </a:r>
            <a:r>
              <a:rPr lang="en-GB" baseline="30000">
                <a:sym typeface="Wingdings" pitchFamily="2" charset="2"/>
              </a:rPr>
              <a:t>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85952-CD09-D14D-9C50-5E99B7134C0C}"/>
              </a:ext>
            </a:extLst>
          </p:cNvPr>
          <p:cNvSpPr txBox="1"/>
          <p:nvPr/>
        </p:nvSpPr>
        <p:spPr>
          <a:xfrm>
            <a:off x="6529723" y="2313816"/>
            <a:ext cx="569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EIC offre fasci polarizzati in una regione di x-Q</a:t>
            </a:r>
            <a:r>
              <a:rPr lang="en-GB" baseline="30000"/>
              <a:t>2</a:t>
            </a:r>
            <a:r>
              <a:rPr lang="en-GB"/>
              <a:t> largamente</a:t>
            </a:r>
          </a:p>
          <a:p>
            <a:r>
              <a:rPr lang="en-GB"/>
              <a:t>inesplorata!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FC15AB-CA8B-A147-9BDC-9E4874BBF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82" y="2960147"/>
            <a:ext cx="5451452" cy="37103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FCC012-A961-F44D-929B-C266F29D3001}"/>
              </a:ext>
            </a:extLst>
          </p:cNvPr>
          <p:cNvSpPr txBox="1"/>
          <p:nvPr/>
        </p:nvSpPr>
        <p:spPr>
          <a:xfrm>
            <a:off x="7524895" y="1289922"/>
            <a:ext cx="461499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lo spin ci rivela l'interplay tra le proprietà intrinsiche dei partoni e le loro interazioni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è una proprietà dinamica non statica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201CAF-B0FE-1345-9BCB-8123FC16F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754" y="3165262"/>
            <a:ext cx="4312412" cy="32343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243B96-7C6B-4147-B504-0EE54D187F89}"/>
              </a:ext>
            </a:extLst>
          </p:cNvPr>
          <p:cNvSpPr txBox="1"/>
          <p:nvPr/>
        </p:nvSpPr>
        <p:spPr>
          <a:xfrm>
            <a:off x="0" y="6488668"/>
            <a:ext cx="441691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EIC può "risolvere" le componenti dello spin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A4E6D-6D60-6241-85D8-32EDDFA05865}"/>
              </a:ext>
            </a:extLst>
          </p:cNvPr>
          <p:cNvSpPr txBox="1"/>
          <p:nvPr/>
        </p:nvSpPr>
        <p:spPr>
          <a:xfrm>
            <a:off x="4602689" y="6096855"/>
            <a:ext cx="2579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(</a:t>
            </a:r>
            <a:r>
              <a:rPr lang="en-US"/>
              <a:t>spazio lasciato per OAM)</a:t>
            </a:r>
            <a:endParaRPr lang="en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85AF4E-7CF9-3846-9AA0-8C025051D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210" y="19113"/>
            <a:ext cx="2527628" cy="1124458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DC1DDEE-D417-CE46-BB9A-6F3DF24F7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1777" y="6515356"/>
            <a:ext cx="4114800" cy="365125"/>
          </a:xfrm>
        </p:spPr>
        <p:txBody>
          <a:bodyPr/>
          <a:lstStyle/>
          <a:p>
            <a:r>
              <a:rPr lang="en-GB"/>
              <a:t>The Electron Ion Collider - P. Antonioli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FC65262-95EB-D545-96EE-984AC4F83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105462-0CF5-734B-8E3A-E499CBAF14E8}" type="slidenum">
              <a:rPr lang="en-GB"/>
              <a:pPr/>
              <a:t>9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6BBBA3F-816C-CB4D-B64F-A6673CB079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298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26925</TotalTime>
  <Words>2212</Words>
  <Application>Microsoft Office PowerPoint</Application>
  <PresentationFormat>Widescreen</PresentationFormat>
  <Paragraphs>343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Consolas</vt:lpstr>
      <vt:lpstr>Helvetica</vt:lpstr>
      <vt:lpstr>Symbol</vt:lpstr>
      <vt:lpstr>Wingdings</vt:lpstr>
      <vt:lpstr>Office Theme</vt:lpstr>
      <vt:lpstr>L'Electron-Ion Collider</vt:lpstr>
      <vt:lpstr>Un nuovo paio di occhiali per guardare nel nucleone</vt:lpstr>
      <vt:lpstr>Dopo quasi 60 anni, abbiamo "capito" gli adroni?</vt:lpstr>
      <vt:lpstr>Gli adroni non sono elementari, ma sono fondamentali</vt:lpstr>
      <vt:lpstr>Perché ci servono nuovi occhiali?</vt:lpstr>
      <vt:lpstr>DIS: l'eredità di HERA</vt:lpstr>
      <vt:lpstr>La fisica di EIC: una macchina per studiare la "colla" del nucleone</vt:lpstr>
      <vt:lpstr>Lo spin del protone: ancora un "puzzle"</vt:lpstr>
      <vt:lpstr>Risolvere il "proton spin puzzle"</vt:lpstr>
      <vt:lpstr>EIC: Electron-Ion collider a BNL</vt:lpstr>
      <vt:lpstr>EIC: i parametri della macchina</vt:lpstr>
      <vt:lpstr>EIC: gli obiettivi di fisica</vt:lpstr>
      <vt:lpstr>DIS e gli obiettivi di fisica </vt:lpstr>
      <vt:lpstr>Le richieste per i detector a EIC</vt:lpstr>
      <vt:lpstr>Detector "baseline" per EIC (da Yellow Report)</vt:lpstr>
      <vt:lpstr>EIC: cronoprogramma e selezione esperimento(i)</vt:lpstr>
      <vt:lpstr>INFN &amp; EIC: EIC_NET</vt:lpstr>
      <vt:lpstr>PowerPoint Presentation</vt:lpstr>
      <vt:lpstr>I rivelatori di ATHENA e EIC_NET</vt:lpstr>
      <vt:lpstr>dRICH: dual radiator RICH</vt:lpstr>
      <vt:lpstr>dRICH: implementazione in ATHENA</vt:lpstr>
      <vt:lpstr>la scelta dei fotosensori per il dRICH e il contributo di INFN-BO</vt:lpstr>
      <vt:lpstr>dRICH test beams in 2021 (@SPS e PS)</vt:lpstr>
      <vt:lpstr>Come il SiPM readout del dRICH potrebbe essere...</vt:lpstr>
      <vt:lpstr>e anche CNAF e KM3Net contribuiscono</vt:lpstr>
      <vt:lpstr>Tornando alla fisica</vt:lpstr>
      <vt:lpstr>Sommario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ATHENA</dc:title>
  <dc:creator>Pietro Antonioli</dc:creator>
  <cp:lastModifiedBy>Eugenio Scapparone</cp:lastModifiedBy>
  <cp:revision>141</cp:revision>
  <dcterms:created xsi:type="dcterms:W3CDTF">2021-08-26T14:44:17Z</dcterms:created>
  <dcterms:modified xsi:type="dcterms:W3CDTF">2021-12-23T16:59:20Z</dcterms:modified>
</cp:coreProperties>
</file>