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6" r:id="rId1"/>
  </p:sldMasterIdLst>
  <p:notesMasterIdLst>
    <p:notesMasterId r:id="rId13"/>
  </p:notesMasterIdLst>
  <p:sldIdLst>
    <p:sldId id="258" r:id="rId2"/>
    <p:sldId id="314" r:id="rId3"/>
    <p:sldId id="325" r:id="rId4"/>
    <p:sldId id="331" r:id="rId5"/>
    <p:sldId id="326" r:id="rId6"/>
    <p:sldId id="332" r:id="rId7"/>
    <p:sldId id="333" r:id="rId8"/>
    <p:sldId id="327" r:id="rId9"/>
    <p:sldId id="329" r:id="rId10"/>
    <p:sldId id="328" r:id="rId11"/>
    <p:sldId id="330" r:id="rId12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0"/>
    <p:restoredTop sz="94834"/>
  </p:normalViewPr>
  <p:slideViewPr>
    <p:cSldViewPr snapToGrid="0" snapToObjects="1">
      <p:cViewPr varScale="1">
        <p:scale>
          <a:sx n="87" d="100"/>
          <a:sy n="87" d="100"/>
        </p:scale>
        <p:origin x="7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CCEB3-6646-9E49-AE27-443F952E0352}" type="datetimeFigureOut">
              <a:rPr lang="en-IT" smtClean="0"/>
              <a:t>11/11/21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7E210-FB39-8548-9C7A-9F6C0FC7C53C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66266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D7E210-FB39-8548-9C7A-9F6C0FC7C53C}" type="slidenum">
              <a:rPr lang="en-IT" smtClean="0"/>
              <a:t>1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02106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7C5FF-64D5-EE44-946B-400B34C3C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37070-ACED-464A-B90B-BC7750076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E0A57-F5F9-9B4B-BBDC-B09D82CC2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077F-7729-D545-9050-605EE15B1459}" type="datetime1">
              <a:rPr lang="it-IT" smtClean="0"/>
              <a:t>11/11/21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58005-4CB0-E848-AD00-9FC0B97BC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DB4F3-9916-FE42-87DD-BE0380B8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AE55-7BC8-C140-A536-792696F775A5}" type="slidenum">
              <a:rPr lang="en-IT" smtClean="0"/>
              <a:t>‹#›</a:t>
            </a:fld>
            <a:endParaRPr lang="en-IT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D9AAB4C9-76E2-CD4E-8C14-E6D6D1D8FB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76237" y="-184788"/>
            <a:ext cx="3771900" cy="2209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4B6544-FE64-9E46-BC5A-AEF54DDA0D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86912" y="103264"/>
            <a:ext cx="2499995" cy="163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63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4FFA-1799-0848-B081-0D1866677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3EC02-9AB6-8542-88D6-84D05823D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D7E50-8E37-E948-BF13-34B86EA65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39040-0907-7A43-BCC7-BFFA943A8473}" type="datetime1">
              <a:rPr lang="it-IT" smtClean="0"/>
              <a:t>11/11/21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D0ABD-0340-3540-8594-6B2D997E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092E1-BCF7-A44F-9DA7-EF4EBA22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AE55-7BC8-C140-A536-792696F775A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696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226A5F-4F20-164C-83E2-3BE5FADDA6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8005D9-3999-8A4D-BD51-6610F497F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B17C9-D9EA-284A-AA14-8C95787A4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C88A4-3615-6243-A93F-DE91E3873F82}" type="datetime1">
              <a:rPr lang="it-IT" smtClean="0"/>
              <a:t>11/11/21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540E2-EA94-6A4F-827E-4A6A02CD7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B5E5D-D230-4C43-965B-BBD263791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AE55-7BC8-C140-A536-792696F775A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2819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4BA8C-1EAF-E540-A883-BCA5F85CB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76437-536F-E545-B77E-1E5AAB60A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5B28C-12CC-7D40-A8B3-7C500CF4C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55D42-F204-2445-84EE-91FF70C792FA}" type="datetime1">
              <a:rPr lang="it-IT" smtClean="0"/>
              <a:t>11/11/21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20190-A6C5-5245-9A48-C420BD8E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C1A37-85B7-4F41-A0C7-C0C6EE9A1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D154-3F4E-C646-ADD4-53849C633425}" type="slidenum">
              <a:rPr lang="en-IT" smtClean="0"/>
              <a:t>‹#›</a:t>
            </a:fld>
            <a:endParaRPr lang="en-IT"/>
          </a:p>
        </p:txBody>
      </p:sp>
      <p:pic>
        <p:nvPicPr>
          <p:cNvPr id="7" name="Picture 6" descr="Logo della CCR">
            <a:extLst>
              <a:ext uri="{FF2B5EF4-FFF2-40B4-BE49-F238E27FC236}">
                <a16:creationId xmlns:a16="http://schemas.microsoft.com/office/drawing/2014/main" id="{094F3F12-A027-2041-ABCE-D6752F8792C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0"/>
            <a:ext cx="838200" cy="5469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CBC4449-E0EB-164A-8673-2A6CC3D67B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-85660" y="1"/>
            <a:ext cx="1066968" cy="62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93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D2CD0-0685-3247-ABA9-15412057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BC489-C06B-AB4A-9EC0-2D71CA455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765A2-5505-6645-B25D-50C986055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F340-7B50-5E43-AE8F-A42D97CD413D}" type="datetime1">
              <a:rPr lang="it-IT" smtClean="0"/>
              <a:t>11/11/21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6864C-6690-954D-9DA3-E29AB9C5A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3A753-6686-AF42-9086-3F0AF4399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AE55-7BC8-C140-A536-792696F775A5}" type="slidenum">
              <a:rPr lang="en-IT" smtClean="0"/>
              <a:t>‹#›</a:t>
            </a:fld>
            <a:endParaRPr lang="en-IT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2871530-2E2E-2042-B80F-384322C8F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76237" y="-184788"/>
            <a:ext cx="3771900" cy="2209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68A9FA-FC68-EE45-A5F1-5AA3B6E60E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586912" y="103264"/>
            <a:ext cx="2499995" cy="163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9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CE3D3-65EB-D14A-9BB6-A57D15482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A28C4-5FB8-0945-8FA9-F8489BB00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B5DA1-617F-A747-B742-154A63926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E7C05-E870-7A4F-AB9A-558726DE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243C-D152-3645-950F-31E4B888ACD6}" type="datetime1">
              <a:rPr lang="it-IT" smtClean="0"/>
              <a:t>11/11/21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F98B04-9742-E444-9671-D500E6CF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FF0A8-4349-FB45-B367-7BF660EA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AE55-7BC8-C140-A536-792696F775A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07355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F5687-2888-4449-8ADE-7209D8886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22D9C-2816-3741-91C2-77BAD7908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4A142-982D-E34A-BF4B-C8DF78F0F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FB1B52-7D40-8F40-9360-EDFA0FBA71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F153C7-9A64-334C-8AE9-6A7ECCA27C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BAF985-53B6-264C-B1AF-89349F3FA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4962-B1D2-2344-88C1-EC11E6471548}" type="datetime1">
              <a:rPr lang="it-IT" smtClean="0"/>
              <a:t>11/11/21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F5EB8C-9939-1E4A-B770-5484F2E93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4E86D-637C-5849-B04C-F98FB18E0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AE55-7BC8-C140-A536-792696F775A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0596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B0E70-1E32-0A44-9177-D77F2E2FC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F4B74-6CF5-414D-86B7-CAFA4886A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EEBFE-2A85-0340-85F3-E1D147003D18}" type="datetime1">
              <a:rPr lang="it-IT" smtClean="0"/>
              <a:t>11/11/21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F70FF4-8B60-B24C-9D89-DF3C7728E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E6127-996C-8B47-A9F0-D7C91B755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AE55-7BC8-C140-A536-792696F775A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4973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5E4231-6055-874A-932F-F91D5DDF9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1E82-76F4-C346-BC4A-BBB899B14CA5}" type="datetime1">
              <a:rPr lang="it-IT" smtClean="0"/>
              <a:t>11/11/21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D341F-F434-FB4A-AE59-2A1A2E95E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BECD8-A1C2-234B-8C69-76902DC71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AE55-7BC8-C140-A536-792696F775A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8953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53E37-0974-4847-983B-73A629151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6457E-B466-F540-BF88-31F13DB2A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54A1B-9C1F-0246-B207-0E8F6C64C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B8820-D488-C54B-B9FC-F7722F35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34DD3-8BF6-1B43-8766-D703E78F0763}" type="datetime1">
              <a:rPr lang="it-IT" smtClean="0"/>
              <a:t>11/11/21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C71985-402F-D646-895F-4C22F0366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0F541-851D-7841-9B6E-039DCA91A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AE55-7BC8-C140-A536-792696F775A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1728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0B159-9157-444C-B5CA-008B3F954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4D82FC-273F-324D-B38E-12B1F9E81A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9AFF7-2F76-5C41-8A70-BEA66CA30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22E23-DEB4-9843-9D8F-0E4384ABB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2EC6-57FD-524A-A71E-3ECBCF9AC6E0}" type="datetime1">
              <a:rPr lang="it-IT" smtClean="0"/>
              <a:t>11/11/21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A75D1-DE94-C347-9561-BE2CC5AD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RTD Steering Commettee - 11/11/2021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EEF20-9059-7148-A19E-15A1AB537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AE55-7BC8-C140-A536-792696F775A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6701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322C43-7B5A-A348-8B41-7DDBB5544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6ECB0-7965-E244-BD71-391356224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19F85-CB52-3241-AC36-4B8475909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265D9-03EB-E644-878B-65F883141E81}" type="datetime1">
              <a:rPr lang="it-IT" smtClean="0"/>
              <a:t>11/11/21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4D6B7-BFDC-5244-B56D-602968BB7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RTD Steering Commettee - 11/11/2021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5D61B-AFDE-A04C-93D8-90D2D71C6E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AE55-7BC8-C140-A536-792696F775A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7694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DDBC1-D226-5A40-8870-6915869A65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T" dirty="0"/>
              <a:t>ASW e Accessibilita’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CC6EE-0222-1642-AB43-CF933987B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2118"/>
            <a:ext cx="9144000" cy="865682"/>
          </a:xfrm>
        </p:spPr>
        <p:txBody>
          <a:bodyPr/>
          <a:lstStyle/>
          <a:p>
            <a:r>
              <a:rPr lang="en-IT" dirty="0"/>
              <a:t>Alessandro Brunengo</a:t>
            </a:r>
          </a:p>
          <a:p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C50DD-1C71-EC4E-86AE-731D0F28D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000058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34FDA-9901-1042-84C5-110A17C8C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Cosa si potrebbe fare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62A8A-871E-A649-9600-1E80926D5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T" dirty="0"/>
              <a:t>Approfondire le competenze (consulenze, formazione, aggiornamento)</a:t>
            </a:r>
          </a:p>
          <a:p>
            <a:r>
              <a:rPr lang="en-IT" dirty="0"/>
              <a:t>Analisi ed identificazione dei problemi</a:t>
            </a:r>
          </a:p>
          <a:p>
            <a:pPr lvl="1"/>
            <a:r>
              <a:rPr lang="en-IT" dirty="0"/>
              <a:t>acquisire competenze</a:t>
            </a:r>
          </a:p>
          <a:p>
            <a:r>
              <a:rPr lang="en-IT" dirty="0"/>
              <a:t>Produzione di linee guida (accessibilta’ by design)</a:t>
            </a:r>
          </a:p>
          <a:p>
            <a:pPr lvl="1"/>
            <a:r>
              <a:rPr lang="en-IT" dirty="0"/>
              <a:t>siti di collaborazione, conferenza, attivita’ specifica, (personali?)</a:t>
            </a:r>
          </a:p>
          <a:p>
            <a:pPr lvl="1"/>
            <a:r>
              <a:rPr lang="en-IT" dirty="0"/>
              <a:t>generazione di documenti (PDF, multimedia)</a:t>
            </a:r>
          </a:p>
          <a:p>
            <a:pPr lvl="1"/>
            <a:r>
              <a:rPr lang="en-IT" dirty="0"/>
              <a:t>capitolati di gara</a:t>
            </a:r>
          </a:p>
          <a:p>
            <a:r>
              <a:rPr lang="en-IT" dirty="0"/>
              <a:t>Identificazione di strumenti facilitatori</a:t>
            </a:r>
          </a:p>
          <a:p>
            <a:pPr lvl="1"/>
            <a:r>
              <a:rPr lang="en-IT" dirty="0"/>
              <a:t>template, check list, software, …</a:t>
            </a:r>
          </a:p>
          <a:p>
            <a:r>
              <a:rPr lang="en-IT" dirty="0"/>
              <a:t>Formazione del personale</a:t>
            </a:r>
          </a:p>
          <a:p>
            <a:r>
              <a:rPr lang="en-IT" dirty="0"/>
              <a:t>Definizione di un processo ciclico di controllo e miglioramento</a:t>
            </a:r>
          </a:p>
          <a:p>
            <a:pPr lvl="1"/>
            <a:r>
              <a:rPr lang="en-IT" dirty="0"/>
              <a:t>individuazione degli obiettivi</a:t>
            </a:r>
          </a:p>
          <a:p>
            <a:pPr lvl="1"/>
            <a:r>
              <a:rPr lang="en-IT" dirty="0"/>
              <a:t>verifica del raggiungimento del risultato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1E4FA-D04A-FA48-9A16-F6717CAB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54243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1E9FE-2BD7-244B-B785-F9B75A46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Centro di competenza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01D58-5DAC-944D-982A-40382BEE8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T" dirty="0"/>
              <a:t>Rilevanza del tema</a:t>
            </a:r>
          </a:p>
          <a:p>
            <a:pPr lvl="1"/>
            <a:r>
              <a:rPr lang="en-IT" dirty="0"/>
              <a:t>obbligo di legge</a:t>
            </a:r>
          </a:p>
          <a:p>
            <a:pPr lvl="1"/>
            <a:r>
              <a:rPr lang="en-IT" dirty="0"/>
              <a:t>esigenza etica</a:t>
            </a:r>
            <a:br>
              <a:rPr lang="en-IT" dirty="0"/>
            </a:br>
            <a:endParaRPr lang="en-IT" dirty="0"/>
          </a:p>
          <a:p>
            <a:r>
              <a:rPr lang="en-IT" dirty="0"/>
              <a:t>Diversi ambiti</a:t>
            </a:r>
          </a:p>
          <a:p>
            <a:pPr lvl="1"/>
            <a:r>
              <a:rPr lang="en-IT" dirty="0"/>
              <a:t>siti web, portali e web app, produzione documenti, dotazioni hw/sw, acquisti</a:t>
            </a:r>
          </a:p>
          <a:p>
            <a:pPr lvl="1"/>
            <a:r>
              <a:rPr lang="en-IT" dirty="0"/>
              <a:t>tema che coinvolge piu’ uffici</a:t>
            </a:r>
            <a:br>
              <a:rPr lang="en-IT" dirty="0"/>
            </a:br>
            <a:endParaRPr lang="en-IT" dirty="0"/>
          </a:p>
          <a:p>
            <a:r>
              <a:rPr lang="en-IT" dirty="0"/>
              <a:t>Questa attivita’ potrebbe richiedere la costituzione di un centro di competenze</a:t>
            </a:r>
          </a:p>
          <a:p>
            <a:pPr lvl="1"/>
            <a:r>
              <a:rPr lang="en-IT" dirty="0"/>
              <a:t>organizzazione delle attivita’</a:t>
            </a:r>
          </a:p>
          <a:p>
            <a:pPr lvl="1"/>
            <a:r>
              <a:rPr lang="en-IT" dirty="0"/>
              <a:t>riferimento e consulenza interna</a:t>
            </a:r>
          </a:p>
          <a:p>
            <a:pPr lvl="1"/>
            <a:r>
              <a:rPr lang="en-IT" dirty="0"/>
              <a:t>identificazione e implementazione di strumenti e procedure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C1E6BB-67F9-794D-834B-B2A090FC2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8875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DC854-6B0F-8E4E-967D-3FB85E660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Gruppo ASW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A0756-6EEA-0645-85AB-3E8479357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T" dirty="0"/>
              <a:t>Mandato:</a:t>
            </a:r>
          </a:p>
          <a:p>
            <a:pPr marL="0" indent="0">
              <a:buNone/>
            </a:pPr>
            <a:endParaRPr lang="en-IT" sz="2400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 err="1"/>
              <a:t>implementare</a:t>
            </a:r>
            <a:r>
              <a:rPr lang="en-GB" dirty="0"/>
              <a:t> uno </a:t>
            </a:r>
            <a:r>
              <a:rPr lang="en-GB" dirty="0" err="1"/>
              <a:t>strumento</a:t>
            </a:r>
            <a:r>
              <a:rPr lang="en-GB" dirty="0"/>
              <a:t> di </a:t>
            </a:r>
            <a:r>
              <a:rPr lang="en-GB" dirty="0" err="1"/>
              <a:t>autovalutazione</a:t>
            </a:r>
            <a:r>
              <a:rPr lang="en-GB" dirty="0"/>
              <a:t> del </a:t>
            </a:r>
            <a:r>
              <a:rPr lang="en-GB" dirty="0" err="1"/>
              <a:t>livello</a:t>
            </a:r>
            <a:r>
              <a:rPr lang="en-GB" dirty="0"/>
              <a:t> di </a:t>
            </a:r>
            <a:r>
              <a:rPr lang="en-GB" dirty="0" err="1"/>
              <a:t>conformita</a:t>
            </a:r>
            <a:r>
              <a:rPr lang="en-GB" dirty="0"/>
              <a:t>’ </a:t>
            </a:r>
            <a:r>
              <a:rPr lang="en-GB" dirty="0" err="1"/>
              <a:t>dei</a:t>
            </a:r>
            <a:r>
              <a:rPr lang="en-GB" dirty="0"/>
              <a:t> </a:t>
            </a:r>
            <a:r>
              <a:rPr lang="en-GB" dirty="0" err="1"/>
              <a:t>siti</a:t>
            </a:r>
            <a:r>
              <a:rPr lang="en-GB" dirty="0"/>
              <a:t> web </a:t>
            </a:r>
            <a:r>
              <a:rPr lang="en-GB" dirty="0" err="1"/>
              <a:t>istituzionali</a:t>
            </a:r>
            <a:r>
              <a:rPr lang="en-GB" dirty="0"/>
              <a:t> </a:t>
            </a:r>
            <a:r>
              <a:rPr lang="en-GB" dirty="0" err="1"/>
              <a:t>dell’Ente</a:t>
            </a:r>
            <a:r>
              <a:rPr lang="en-GB" dirty="0"/>
              <a:t> con le </a:t>
            </a:r>
            <a:r>
              <a:rPr lang="en-GB" dirty="0" err="1"/>
              <a:t>norme</a:t>
            </a:r>
            <a:r>
              <a:rPr lang="en-GB" dirty="0"/>
              <a:t> </a:t>
            </a:r>
            <a:r>
              <a:rPr lang="en-GB" dirty="0" err="1"/>
              <a:t>sulla</a:t>
            </a:r>
            <a:r>
              <a:rPr lang="en-GB" dirty="0"/>
              <a:t> </a:t>
            </a:r>
            <a:r>
              <a:rPr lang="en-GB" dirty="0" err="1"/>
              <a:t>accessibiilta</a:t>
            </a:r>
            <a:r>
              <a:rPr lang="en-GB" dirty="0"/>
              <a:t>’, per </a:t>
            </a:r>
            <a:r>
              <a:rPr lang="en-GB" dirty="0" err="1"/>
              <a:t>agevolare</a:t>
            </a:r>
            <a:r>
              <a:rPr lang="en-GB" dirty="0"/>
              <a:t> </a:t>
            </a:r>
            <a:r>
              <a:rPr lang="en-GB" dirty="0" err="1"/>
              <a:t>l’adeguamento</a:t>
            </a:r>
            <a:r>
              <a:rPr lang="en-GB" dirty="0"/>
              <a:t> di (</a:t>
            </a:r>
            <a:r>
              <a:rPr lang="en-GB" dirty="0" err="1"/>
              <a:t>alcuni</a:t>
            </a:r>
            <a:r>
              <a:rPr lang="en-GB" dirty="0"/>
              <a:t>) </a:t>
            </a:r>
            <a:r>
              <a:rPr lang="en-GB" dirty="0" err="1"/>
              <a:t>siti</a:t>
            </a:r>
            <a:r>
              <a:rPr lang="en-GB" dirty="0"/>
              <a:t> </a:t>
            </a:r>
            <a:r>
              <a:rPr lang="en-GB" dirty="0" err="1"/>
              <a:t>istituzionali</a:t>
            </a:r>
            <a:br>
              <a:rPr lang="en-GB" dirty="0"/>
            </a:b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 err="1"/>
              <a:t>nuova</a:t>
            </a:r>
            <a:r>
              <a:rPr lang="en-GB" dirty="0"/>
              <a:t> </a:t>
            </a:r>
            <a:r>
              <a:rPr lang="en-GB" dirty="0" err="1"/>
              <a:t>realizzazione</a:t>
            </a:r>
            <a:r>
              <a:rPr lang="en-GB" dirty="0"/>
              <a:t> </a:t>
            </a:r>
            <a:r>
              <a:rPr lang="en-GB" dirty="0" err="1"/>
              <a:t>dei</a:t>
            </a:r>
            <a:r>
              <a:rPr lang="en-GB" dirty="0"/>
              <a:t> </a:t>
            </a:r>
            <a:r>
              <a:rPr lang="en-GB" dirty="0" err="1"/>
              <a:t>siti</a:t>
            </a:r>
            <a:r>
              <a:rPr lang="en-GB" dirty="0"/>
              <a:t> web </a:t>
            </a:r>
            <a:r>
              <a:rPr lang="en-GB" dirty="0" err="1"/>
              <a:t>www.infn.it</a:t>
            </a:r>
            <a:r>
              <a:rPr lang="en-GB" dirty="0"/>
              <a:t> e </a:t>
            </a:r>
            <a:r>
              <a:rPr lang="en-GB" dirty="0" err="1"/>
              <a:t>www.ac.infn.it</a:t>
            </a:r>
            <a:endParaRPr lang="en-GB" dirty="0"/>
          </a:p>
          <a:p>
            <a:pPr lvl="2"/>
            <a:r>
              <a:rPr lang="en-GB" dirty="0" err="1"/>
              <a:t>estendibile</a:t>
            </a:r>
            <a:r>
              <a:rPr lang="en-GB" dirty="0"/>
              <a:t> per </a:t>
            </a:r>
            <a:r>
              <a:rPr lang="en-GB" dirty="0" err="1"/>
              <a:t>l’utilizzo</a:t>
            </a:r>
            <a:r>
              <a:rPr lang="en-GB" dirty="0"/>
              <a:t> di tutti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siti</a:t>
            </a:r>
            <a:r>
              <a:rPr lang="en-GB" dirty="0"/>
              <a:t> </a:t>
            </a:r>
            <a:r>
              <a:rPr lang="en-GB" dirty="0" err="1"/>
              <a:t>istituzionali</a:t>
            </a:r>
            <a:r>
              <a:rPr lang="en-GB" dirty="0"/>
              <a:t> (</a:t>
            </a:r>
            <a:r>
              <a:rPr lang="en-GB" dirty="0" err="1"/>
              <a:t>armonizzazione</a:t>
            </a:r>
            <a:r>
              <a:rPr lang="en-GB" dirty="0"/>
              <a:t>)</a:t>
            </a:r>
          </a:p>
          <a:p>
            <a:pPr marL="914400" lvl="2" indent="0">
              <a:buNone/>
            </a:pP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GB" dirty="0" err="1"/>
              <a:t>produrre</a:t>
            </a:r>
            <a:r>
              <a:rPr lang="en-GB" dirty="0"/>
              <a:t> una </a:t>
            </a:r>
            <a:r>
              <a:rPr lang="en-GB" dirty="0" err="1"/>
              <a:t>proposta</a:t>
            </a:r>
            <a:r>
              <a:rPr lang="en-GB" dirty="0"/>
              <a:t> </a:t>
            </a:r>
            <a:r>
              <a:rPr lang="en-GB" dirty="0" err="1"/>
              <a:t>organizzativa</a:t>
            </a:r>
            <a:r>
              <a:rPr lang="en-GB" dirty="0"/>
              <a:t> per la </a:t>
            </a:r>
            <a:r>
              <a:rPr lang="en-GB" dirty="0" err="1"/>
              <a:t>manutenzione</a:t>
            </a:r>
            <a:r>
              <a:rPr lang="en-GB" dirty="0"/>
              <a:t> e </a:t>
            </a:r>
            <a:r>
              <a:rPr lang="en-GB" dirty="0" err="1"/>
              <a:t>l’evoluzione</a:t>
            </a:r>
            <a:r>
              <a:rPr lang="en-GB" dirty="0"/>
              <a:t> </a:t>
            </a:r>
            <a:r>
              <a:rPr lang="en-GB" dirty="0" err="1"/>
              <a:t>dei</a:t>
            </a:r>
            <a:r>
              <a:rPr lang="en-GB" dirty="0"/>
              <a:t> </a:t>
            </a:r>
            <a:r>
              <a:rPr lang="en-GB" dirty="0" err="1"/>
              <a:t>siti</a:t>
            </a:r>
            <a:r>
              <a:rPr lang="en-GB" dirty="0"/>
              <a:t> </a:t>
            </a:r>
            <a:r>
              <a:rPr lang="en-GB" dirty="0" err="1"/>
              <a:t>nel</a:t>
            </a:r>
            <a:r>
              <a:rPr lang="en-GB" dirty="0"/>
              <a:t> tempo, </a:t>
            </a:r>
            <a:r>
              <a:rPr lang="en-GB" dirty="0" err="1"/>
              <a:t>sia</a:t>
            </a:r>
            <a:r>
              <a:rPr lang="en-GB" dirty="0"/>
              <a:t> dal punto di vista </a:t>
            </a:r>
            <a:r>
              <a:rPr lang="en-GB" dirty="0" err="1"/>
              <a:t>tecnico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di </a:t>
            </a:r>
            <a:r>
              <a:rPr lang="en-GB" dirty="0" err="1"/>
              <a:t>contenuti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Termine</a:t>
            </a:r>
            <a:r>
              <a:rPr lang="en-GB" dirty="0"/>
              <a:t> </a:t>
            </a:r>
            <a:r>
              <a:rPr lang="en-GB" dirty="0" err="1"/>
              <a:t>temporale</a:t>
            </a:r>
            <a:r>
              <a:rPr lang="en-GB" dirty="0"/>
              <a:t>: 18 </a:t>
            </a:r>
            <a:r>
              <a:rPr lang="en-GB" dirty="0" err="1"/>
              <a:t>mesi</a:t>
            </a:r>
            <a:r>
              <a:rPr lang="en-GB" dirty="0"/>
              <a:t> (</a:t>
            </a:r>
            <a:r>
              <a:rPr lang="en-GB" dirty="0" err="1"/>
              <a:t>settembre</a:t>
            </a:r>
            <a:r>
              <a:rPr lang="en-GB" dirty="0"/>
              <a:t> 2022)</a:t>
            </a:r>
            <a:endParaRPr lang="en-IT" dirty="0"/>
          </a:p>
          <a:p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6E3DA1-A256-3546-AA41-F18D29A0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8281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DFFE3-172C-FE4C-B5A3-08C87D35F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Dove possiamo contribuire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79A22-50B7-9149-B911-3044FC231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T" dirty="0"/>
              <a:t>Azione sviluppata intorno a tre punti:</a:t>
            </a:r>
            <a:br>
              <a:rPr lang="en-IT" dirty="0"/>
            </a:br>
            <a:endParaRPr lang="en-IT" dirty="0"/>
          </a:p>
          <a:p>
            <a:pPr lvl="1"/>
            <a:r>
              <a:rPr lang="en-IT" dirty="0"/>
              <a:t>Accessibilita’</a:t>
            </a:r>
          </a:p>
          <a:p>
            <a:pPr lvl="1"/>
            <a:r>
              <a:rPr lang="en-IT" dirty="0"/>
              <a:t>Requisiti e funzionalita’</a:t>
            </a:r>
          </a:p>
          <a:p>
            <a:pPr lvl="1"/>
            <a:r>
              <a:rPr lang="en-IT" dirty="0"/>
              <a:t>Design e comunicazione</a:t>
            </a:r>
          </a:p>
          <a:p>
            <a:pPr marL="0" indent="0">
              <a:buNone/>
            </a:pPr>
            <a:endParaRPr lang="en-IT" dirty="0"/>
          </a:p>
          <a:p>
            <a:pPr marL="0" indent="0">
              <a:buNone/>
            </a:pPr>
            <a:r>
              <a:rPr lang="en-GB" dirty="0" err="1"/>
              <a:t>L'accessibilita</a:t>
            </a:r>
            <a:r>
              <a:rPr lang="en-GB" dirty="0"/>
              <a:t>' e' il punto piu' </a:t>
            </a:r>
            <a:r>
              <a:rPr lang="en-GB" dirty="0" err="1"/>
              <a:t>evidente</a:t>
            </a:r>
            <a:r>
              <a:rPr lang="en-GB" dirty="0"/>
              <a:t> in cui la </a:t>
            </a:r>
            <a:r>
              <a:rPr lang="en-GB" dirty="0" err="1"/>
              <a:t>attivita</a:t>
            </a:r>
            <a:r>
              <a:rPr lang="en-GB" dirty="0"/>
              <a:t>’ del </a:t>
            </a:r>
            <a:r>
              <a:rPr lang="en-GB" dirty="0" err="1"/>
              <a:t>gruppo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inserisce</a:t>
            </a:r>
            <a:r>
              <a:rPr lang="en-GB" dirty="0"/>
              <a:t> in un </a:t>
            </a:r>
            <a:r>
              <a:rPr lang="en-GB" dirty="0" err="1"/>
              <a:t>ambito</a:t>
            </a:r>
            <a:r>
              <a:rPr lang="en-GB" dirty="0"/>
              <a:t> di </a:t>
            </a:r>
            <a:r>
              <a:rPr lang="en-GB" dirty="0" err="1"/>
              <a:t>pertinenza</a:t>
            </a:r>
            <a:r>
              <a:rPr lang="en-GB" dirty="0"/>
              <a:t> </a:t>
            </a:r>
            <a:r>
              <a:rPr lang="en-GB" dirty="0" err="1"/>
              <a:t>dell'RTD</a:t>
            </a:r>
            <a:r>
              <a:rPr lang="en-GB" dirty="0"/>
              <a:t>.</a:t>
            </a:r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7A092F-D6F8-EA42-81F2-3D7AA84A6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37559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064DB-7E82-BD41-9D2D-1F70CA5F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Accessibilita’: definizione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BE94F-5393-944C-88CC-7A563DE02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Definizione</a:t>
            </a:r>
            <a:r>
              <a:rPr lang="en-GB" dirty="0"/>
              <a:t> (AgID):</a:t>
            </a:r>
            <a:br>
              <a:rPr lang="en-GB" dirty="0"/>
            </a:br>
            <a:br>
              <a:rPr lang="en-GB" dirty="0"/>
            </a:b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accessibilità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intende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capacità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informatici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erogare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servizi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fornire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informazioni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fruibili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senza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discriminazioni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anche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parte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coloro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causa di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disabilità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necessitano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tecnologie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assistive o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configurazioni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particolari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br>
              <a:rPr lang="en-GB" dirty="0"/>
            </a:br>
            <a:endParaRPr lang="en-GB" dirty="0"/>
          </a:p>
          <a:p>
            <a:r>
              <a:rPr lang="en-IT" dirty="0"/>
              <a:t>L’obiettivo ultimo e’ di impedire una discriminazione</a:t>
            </a:r>
          </a:p>
          <a:p>
            <a:r>
              <a:rPr lang="en-IT" dirty="0"/>
              <a:t>Riguarda anche la fruibilita’ di informazioni</a:t>
            </a:r>
          </a:p>
          <a:p>
            <a:pPr lvl="1"/>
            <a:r>
              <a:rPr lang="en-IT" dirty="0"/>
              <a:t>non solo siti che erogano servizi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64E94-DCBC-E041-ADF4-40E329357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7123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B655-F7F9-DA4F-A7DB-613EDF525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Accessibilita’: normativa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E7F4B-E033-214D-B7BA-D2D0D6C82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Legge</a:t>
            </a:r>
            <a:r>
              <a:rPr lang="en-GB" dirty="0"/>
              <a:t> 9 </a:t>
            </a:r>
            <a:r>
              <a:rPr lang="en-GB" dirty="0" err="1"/>
              <a:t>gennaio</a:t>
            </a:r>
            <a:r>
              <a:rPr lang="en-GB" dirty="0"/>
              <a:t> 2004, n. 4 (</a:t>
            </a:r>
            <a:r>
              <a:rPr lang="en-GB" dirty="0" err="1"/>
              <a:t>legge</a:t>
            </a:r>
            <a:r>
              <a:rPr lang="en-GB" dirty="0"/>
              <a:t> “</a:t>
            </a:r>
            <a:r>
              <a:rPr lang="en-GB" dirty="0" err="1"/>
              <a:t>Stanca</a:t>
            </a:r>
            <a:r>
              <a:rPr lang="en-GB" dirty="0"/>
              <a:t>”)</a:t>
            </a:r>
          </a:p>
          <a:p>
            <a:pPr lvl="1"/>
            <a:r>
              <a:rPr lang="en-GB" dirty="0" err="1"/>
              <a:t>disposizioni</a:t>
            </a:r>
            <a:r>
              <a:rPr lang="en-GB" dirty="0"/>
              <a:t> per </a:t>
            </a:r>
            <a:r>
              <a:rPr lang="en-GB" dirty="0" err="1"/>
              <a:t>favorire</a:t>
            </a:r>
            <a:r>
              <a:rPr lang="en-GB" dirty="0"/>
              <a:t> </a:t>
            </a:r>
            <a:r>
              <a:rPr lang="en-GB" dirty="0" err="1"/>
              <a:t>l'accesso</a:t>
            </a:r>
            <a:r>
              <a:rPr lang="en-GB" dirty="0"/>
              <a:t> </a:t>
            </a:r>
            <a:r>
              <a:rPr lang="en-GB" dirty="0" err="1"/>
              <a:t>degli</a:t>
            </a:r>
            <a:r>
              <a:rPr lang="en-GB" dirty="0"/>
              <a:t> </a:t>
            </a:r>
            <a:r>
              <a:rPr lang="en-GB" dirty="0" err="1"/>
              <a:t>utenti</a:t>
            </a:r>
            <a:r>
              <a:rPr lang="en-GB" dirty="0"/>
              <a:t> e, in </a:t>
            </a:r>
            <a:r>
              <a:rPr lang="en-GB" dirty="0" err="1"/>
              <a:t>particolare</a:t>
            </a:r>
            <a:r>
              <a:rPr lang="en-GB" dirty="0"/>
              <a:t>, alle </a:t>
            </a:r>
            <a:r>
              <a:rPr lang="en-GB" dirty="0" err="1"/>
              <a:t>persone</a:t>
            </a:r>
            <a:r>
              <a:rPr lang="en-GB" dirty="0"/>
              <a:t> con </a:t>
            </a:r>
            <a:r>
              <a:rPr lang="en-GB" dirty="0" err="1"/>
              <a:t>disabilità</a:t>
            </a:r>
            <a:r>
              <a:rPr lang="en-GB" dirty="0"/>
              <a:t> </a:t>
            </a:r>
            <a:r>
              <a:rPr lang="en-GB" dirty="0" err="1"/>
              <a:t>agli</a:t>
            </a:r>
            <a:r>
              <a:rPr lang="en-GB" dirty="0"/>
              <a:t> </a:t>
            </a:r>
            <a:r>
              <a:rPr lang="en-GB" dirty="0" err="1"/>
              <a:t>strumenti</a:t>
            </a:r>
            <a:r>
              <a:rPr lang="en-GB" dirty="0"/>
              <a:t> </a:t>
            </a:r>
            <a:r>
              <a:rPr lang="en-GB" dirty="0" err="1"/>
              <a:t>informatici</a:t>
            </a:r>
            <a:endParaRPr lang="en-GB" dirty="0"/>
          </a:p>
          <a:p>
            <a:pPr lvl="1"/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applica</a:t>
            </a:r>
            <a:r>
              <a:rPr lang="en-GB" dirty="0"/>
              <a:t> alle </a:t>
            </a:r>
            <a:r>
              <a:rPr lang="en-GB" dirty="0" err="1"/>
              <a:t>pubbliche</a:t>
            </a:r>
            <a:r>
              <a:rPr lang="en-GB" dirty="0"/>
              <a:t> </a:t>
            </a:r>
            <a:r>
              <a:rPr lang="en-GB" dirty="0" err="1"/>
              <a:t>amministrazioni</a:t>
            </a:r>
            <a:r>
              <a:rPr lang="en-GB" dirty="0"/>
              <a:t> …, </a:t>
            </a:r>
            <a:r>
              <a:rPr lang="en-GB" dirty="0" err="1"/>
              <a:t>incluso</a:t>
            </a:r>
            <a:r>
              <a:rPr lang="en-GB" dirty="0"/>
              <a:t> </a:t>
            </a:r>
            <a:r>
              <a:rPr lang="en-GB" dirty="0" err="1"/>
              <a:t>l’INFN</a:t>
            </a:r>
            <a:endParaRPr lang="en-GB" dirty="0"/>
          </a:p>
          <a:p>
            <a:pPr lvl="1"/>
            <a:r>
              <a:rPr lang="en-GB" dirty="0"/>
              <a:t>line </a:t>
            </a:r>
            <a:r>
              <a:rPr lang="en-GB" dirty="0" err="1"/>
              <a:t>guida</a:t>
            </a:r>
            <a:r>
              <a:rPr lang="en-GB" dirty="0"/>
              <a:t> emanate da AgID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Direttiva</a:t>
            </a:r>
            <a:r>
              <a:rPr lang="en-GB" dirty="0"/>
              <a:t> (UE) 2016/2102 del </a:t>
            </a:r>
            <a:r>
              <a:rPr lang="en-GB" dirty="0" err="1"/>
              <a:t>Parlamento</a:t>
            </a:r>
            <a:r>
              <a:rPr lang="en-GB" dirty="0"/>
              <a:t> </a:t>
            </a:r>
            <a:r>
              <a:rPr lang="en-GB" dirty="0" err="1"/>
              <a:t>europeo</a:t>
            </a:r>
            <a:r>
              <a:rPr lang="en-GB" dirty="0"/>
              <a:t> e del </a:t>
            </a:r>
            <a:r>
              <a:rPr lang="en-GB" dirty="0" err="1"/>
              <a:t>Consiglio</a:t>
            </a:r>
            <a:r>
              <a:rPr lang="en-GB" dirty="0"/>
              <a:t>, del 26 </a:t>
            </a:r>
            <a:r>
              <a:rPr lang="en-GB" dirty="0" err="1"/>
              <a:t>ottobre</a:t>
            </a:r>
            <a:r>
              <a:rPr lang="en-GB" dirty="0"/>
              <a:t> 2016, </a:t>
            </a:r>
            <a:r>
              <a:rPr lang="en-GB" dirty="0" err="1"/>
              <a:t>relativa</a:t>
            </a:r>
            <a:r>
              <a:rPr lang="en-GB" dirty="0"/>
              <a:t> </a:t>
            </a:r>
            <a:r>
              <a:rPr lang="en-GB" dirty="0" err="1"/>
              <a:t>all’accessibilità</a:t>
            </a:r>
            <a:r>
              <a:rPr lang="en-GB" dirty="0"/>
              <a:t> </a:t>
            </a:r>
            <a:r>
              <a:rPr lang="en-GB" dirty="0" err="1"/>
              <a:t>dei</a:t>
            </a:r>
            <a:r>
              <a:rPr lang="en-GB" dirty="0"/>
              <a:t> </a:t>
            </a:r>
            <a:r>
              <a:rPr lang="en-GB" dirty="0" err="1"/>
              <a:t>siti</a:t>
            </a:r>
            <a:r>
              <a:rPr lang="en-GB" dirty="0"/>
              <a:t> web e </a:t>
            </a:r>
            <a:r>
              <a:rPr lang="en-GB" dirty="0" err="1"/>
              <a:t>delle</a:t>
            </a:r>
            <a:r>
              <a:rPr lang="en-GB" dirty="0"/>
              <a:t> </a:t>
            </a:r>
            <a:r>
              <a:rPr lang="en-GB" dirty="0" err="1"/>
              <a:t>applicazioni</a:t>
            </a:r>
            <a:r>
              <a:rPr lang="en-GB" dirty="0"/>
              <a:t> </a:t>
            </a:r>
            <a:r>
              <a:rPr lang="en-GB" dirty="0" err="1"/>
              <a:t>mobili</a:t>
            </a:r>
            <a:r>
              <a:rPr lang="en-GB" dirty="0"/>
              <a:t> </a:t>
            </a:r>
            <a:r>
              <a:rPr lang="en-GB" dirty="0" err="1"/>
              <a:t>degli</a:t>
            </a:r>
            <a:r>
              <a:rPr lang="en-GB" dirty="0"/>
              <a:t> </a:t>
            </a:r>
            <a:r>
              <a:rPr lang="en-GB" dirty="0" err="1"/>
              <a:t>enti</a:t>
            </a:r>
            <a:r>
              <a:rPr lang="en-GB" dirty="0"/>
              <a:t> </a:t>
            </a:r>
            <a:r>
              <a:rPr lang="en-GB" dirty="0" err="1"/>
              <a:t>pubblici</a:t>
            </a:r>
            <a:r>
              <a:rPr lang="en-GB" dirty="0"/>
              <a:t> </a:t>
            </a:r>
            <a:r>
              <a:rPr lang="en-GB" dirty="0" err="1"/>
              <a:t>entrata</a:t>
            </a:r>
            <a:r>
              <a:rPr lang="en-GB" dirty="0"/>
              <a:t> in </a:t>
            </a:r>
            <a:r>
              <a:rPr lang="en-GB" dirty="0" err="1"/>
              <a:t>vigore</a:t>
            </a:r>
            <a:r>
              <a:rPr lang="en-GB" dirty="0"/>
              <a:t> il 22 </a:t>
            </a:r>
            <a:r>
              <a:rPr lang="en-GB" dirty="0" err="1"/>
              <a:t>dicembre</a:t>
            </a:r>
            <a:r>
              <a:rPr lang="en-GB" dirty="0"/>
              <a:t> 2016</a:t>
            </a:r>
          </a:p>
          <a:p>
            <a:pPr lvl="1"/>
            <a:r>
              <a:rPr lang="en-GB" dirty="0"/>
              <a:t>integra, </a:t>
            </a:r>
            <a:r>
              <a:rPr lang="en-GB" dirty="0" err="1"/>
              <a:t>modifica</a:t>
            </a:r>
            <a:r>
              <a:rPr lang="en-GB" dirty="0"/>
              <a:t>, ed </a:t>
            </a:r>
            <a:r>
              <a:rPr lang="en-GB" dirty="0" err="1"/>
              <a:t>estende</a:t>
            </a:r>
            <a:r>
              <a:rPr lang="en-GB" dirty="0"/>
              <a:t> la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Stanca</a:t>
            </a:r>
            <a:endParaRPr lang="en-GB" dirty="0"/>
          </a:p>
          <a:p>
            <a:pPr lvl="1"/>
            <a:r>
              <a:rPr lang="en-GB" dirty="0"/>
              <a:t>normative </a:t>
            </a:r>
            <a:r>
              <a:rPr lang="en-GB" dirty="0" err="1"/>
              <a:t>tecnica</a:t>
            </a:r>
            <a:r>
              <a:rPr lang="en-GB" dirty="0"/>
              <a:t> di </a:t>
            </a:r>
            <a:r>
              <a:rPr lang="en-GB" dirty="0" err="1"/>
              <a:t>riferimento</a:t>
            </a:r>
            <a:r>
              <a:rPr lang="en-GB" dirty="0"/>
              <a:t>:  EN 301 549 V1.1.2 (2015-04), Accessibility requirements suitable for public procurement of ICT products and services in Europe” </a:t>
            </a:r>
            <a:br>
              <a:rPr lang="en-GB" dirty="0"/>
            </a:br>
            <a:endParaRPr lang="en-GB" dirty="0"/>
          </a:p>
          <a:p>
            <a:r>
              <a:rPr lang="en-GB" dirty="0"/>
              <a:t>AGID ha </a:t>
            </a:r>
            <a:r>
              <a:rPr lang="en-GB" dirty="0" err="1"/>
              <a:t>emanato</a:t>
            </a:r>
            <a:r>
              <a:rPr lang="en-GB" dirty="0"/>
              <a:t> le </a:t>
            </a:r>
            <a:r>
              <a:rPr lang="en-GB" dirty="0" err="1"/>
              <a:t>Linee</a:t>
            </a:r>
            <a:r>
              <a:rPr lang="en-GB" dirty="0"/>
              <a:t> </a:t>
            </a:r>
            <a:r>
              <a:rPr lang="en-GB" dirty="0" err="1"/>
              <a:t>Guida</a:t>
            </a:r>
            <a:r>
              <a:rPr lang="en-GB" dirty="0"/>
              <a:t> </a:t>
            </a:r>
            <a:r>
              <a:rPr lang="en-GB" dirty="0" err="1"/>
              <a:t>sull’Accessibilità</a:t>
            </a:r>
            <a:r>
              <a:rPr lang="en-GB" dirty="0"/>
              <a:t> </a:t>
            </a:r>
            <a:r>
              <a:rPr lang="en-GB" dirty="0" err="1"/>
              <a:t>degli</a:t>
            </a:r>
            <a:r>
              <a:rPr lang="en-GB" dirty="0"/>
              <a:t> </a:t>
            </a:r>
            <a:r>
              <a:rPr lang="en-GB" dirty="0" err="1"/>
              <a:t>strumenti</a:t>
            </a:r>
            <a:r>
              <a:rPr lang="en-GB" dirty="0"/>
              <a:t> </a:t>
            </a:r>
            <a:r>
              <a:rPr lang="en-GB" dirty="0" err="1"/>
              <a:t>informatici</a:t>
            </a:r>
            <a:r>
              <a:rPr lang="en-GB" dirty="0"/>
              <a:t>, in </a:t>
            </a:r>
            <a:r>
              <a:rPr lang="en-GB" dirty="0" err="1"/>
              <a:t>vigore</a:t>
            </a:r>
            <a:r>
              <a:rPr lang="en-GB" dirty="0"/>
              <a:t> dal 10 </a:t>
            </a:r>
            <a:r>
              <a:rPr lang="en-GB" dirty="0" err="1"/>
              <a:t>gennaio</a:t>
            </a:r>
            <a:r>
              <a:rPr lang="en-GB" dirty="0"/>
              <a:t>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31DA1A-B7E9-9A49-A878-4F47F8FFD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2140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9C3F7-5A07-1B43-BF80-A4BEA65BB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Accessibilita’: obblighi generali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87287-1DA7-DB48-A632-C446540D5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Acquisto di </a:t>
            </a:r>
            <a:r>
              <a:rPr lang="en-GB" dirty="0" err="1"/>
              <a:t>prodotti</a:t>
            </a:r>
            <a:r>
              <a:rPr lang="en-GB" dirty="0"/>
              <a:t> ICT </a:t>
            </a:r>
            <a:r>
              <a:rPr lang="en-GB" dirty="0" err="1"/>
              <a:t>accessibili</a:t>
            </a:r>
            <a:endParaRPr lang="en-GB" dirty="0"/>
          </a:p>
          <a:p>
            <a:r>
              <a:rPr lang="en-GB" dirty="0" err="1"/>
              <a:t>Obbligo</a:t>
            </a:r>
            <a:r>
              <a:rPr lang="en-GB" dirty="0"/>
              <a:t> di </a:t>
            </a:r>
            <a:r>
              <a:rPr lang="en-GB" dirty="0" err="1"/>
              <a:t>contratti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richiedano</a:t>
            </a:r>
            <a:r>
              <a:rPr lang="en-GB" dirty="0"/>
              <a:t> rispetto </a:t>
            </a:r>
            <a:r>
              <a:rPr lang="en-GB" dirty="0" err="1"/>
              <a:t>requisiti</a:t>
            </a:r>
            <a:r>
              <a:rPr lang="en-GB" dirty="0"/>
              <a:t> di </a:t>
            </a:r>
            <a:r>
              <a:rPr lang="en-GB" dirty="0" err="1"/>
              <a:t>accessibilità</a:t>
            </a:r>
            <a:endParaRPr lang="en-GB" dirty="0"/>
          </a:p>
          <a:p>
            <a:r>
              <a:rPr lang="en-GB" dirty="0" err="1"/>
              <a:t>Pubblicazione</a:t>
            </a:r>
            <a:r>
              <a:rPr lang="en-GB" dirty="0"/>
              <a:t> </a:t>
            </a:r>
            <a:r>
              <a:rPr lang="en-GB" dirty="0" err="1"/>
              <a:t>annuale</a:t>
            </a:r>
            <a:r>
              <a:rPr lang="en-GB" dirty="0"/>
              <a:t> </a:t>
            </a:r>
            <a:r>
              <a:rPr lang="en-GB" dirty="0" err="1"/>
              <a:t>della</a:t>
            </a:r>
            <a:r>
              <a:rPr lang="en-GB" dirty="0"/>
              <a:t> </a:t>
            </a:r>
            <a:r>
              <a:rPr lang="en-GB" dirty="0" err="1"/>
              <a:t>dichiarazione</a:t>
            </a:r>
            <a:r>
              <a:rPr lang="en-GB" dirty="0"/>
              <a:t> di </a:t>
            </a:r>
            <a:r>
              <a:rPr lang="en-GB" dirty="0" err="1"/>
              <a:t>accessibilità</a:t>
            </a:r>
            <a:r>
              <a:rPr lang="en-GB" dirty="0"/>
              <a:t> per </a:t>
            </a:r>
            <a:r>
              <a:rPr lang="en-GB" dirty="0" err="1"/>
              <a:t>siti</a:t>
            </a:r>
            <a:r>
              <a:rPr lang="en-GB" dirty="0"/>
              <a:t> web (</a:t>
            </a:r>
            <a:r>
              <a:rPr lang="en-GB" dirty="0" err="1"/>
              <a:t>entro</a:t>
            </a:r>
            <a:r>
              <a:rPr lang="en-GB" dirty="0"/>
              <a:t> 23 </a:t>
            </a:r>
            <a:r>
              <a:rPr lang="en-GB" dirty="0" err="1"/>
              <a:t>settembre</a:t>
            </a:r>
            <a:r>
              <a:rPr lang="en-GB" dirty="0"/>
              <a:t>) e app (</a:t>
            </a:r>
            <a:r>
              <a:rPr lang="en-GB" dirty="0" err="1"/>
              <a:t>entro</a:t>
            </a:r>
            <a:r>
              <a:rPr lang="en-GB" dirty="0"/>
              <a:t> 23 </a:t>
            </a:r>
            <a:r>
              <a:rPr lang="en-GB" dirty="0" err="1"/>
              <a:t>giugno</a:t>
            </a:r>
            <a:r>
              <a:rPr lang="en-GB" dirty="0"/>
              <a:t>)</a:t>
            </a:r>
          </a:p>
          <a:p>
            <a:r>
              <a:rPr lang="en-GB" dirty="0" err="1"/>
              <a:t>Pubblicazione</a:t>
            </a:r>
            <a:r>
              <a:rPr lang="en-GB" dirty="0"/>
              <a:t> </a:t>
            </a:r>
            <a:r>
              <a:rPr lang="en-GB" dirty="0" err="1"/>
              <a:t>degli</a:t>
            </a:r>
            <a:r>
              <a:rPr lang="en-GB" dirty="0"/>
              <a:t> </a:t>
            </a:r>
            <a:r>
              <a:rPr lang="en-GB" dirty="0" err="1"/>
              <a:t>obiettivi</a:t>
            </a:r>
            <a:r>
              <a:rPr lang="en-GB" dirty="0"/>
              <a:t> di </a:t>
            </a:r>
            <a:r>
              <a:rPr lang="en-GB" dirty="0" err="1"/>
              <a:t>accessibilità</a:t>
            </a:r>
            <a:r>
              <a:rPr lang="en-GB" dirty="0"/>
              <a:t> (</a:t>
            </a:r>
            <a:r>
              <a:rPr lang="en-GB" dirty="0" err="1"/>
              <a:t>entro</a:t>
            </a:r>
            <a:r>
              <a:rPr lang="en-GB" dirty="0"/>
              <a:t> il 31 </a:t>
            </a:r>
            <a:r>
              <a:rPr lang="en-GB" dirty="0" err="1"/>
              <a:t>marzo</a:t>
            </a:r>
            <a:r>
              <a:rPr lang="en-GB" dirty="0"/>
              <a:t>)</a:t>
            </a:r>
          </a:p>
          <a:p>
            <a:r>
              <a:rPr lang="en-GB" dirty="0" err="1"/>
              <a:t>Obbligo</a:t>
            </a:r>
            <a:r>
              <a:rPr lang="en-GB" dirty="0"/>
              <a:t> di </a:t>
            </a:r>
            <a:r>
              <a:rPr lang="en-GB" dirty="0" err="1"/>
              <a:t>formare</a:t>
            </a:r>
            <a:r>
              <a:rPr lang="en-GB" dirty="0"/>
              <a:t> il </a:t>
            </a:r>
            <a:r>
              <a:rPr lang="en-GB" dirty="0" err="1"/>
              <a:t>personale</a:t>
            </a:r>
            <a:r>
              <a:rPr lang="en-GB" dirty="0"/>
              <a:t> in </a:t>
            </a:r>
            <a:r>
              <a:rPr lang="en-GB" dirty="0" err="1"/>
              <a:t>tema</a:t>
            </a:r>
            <a:r>
              <a:rPr lang="en-GB" dirty="0"/>
              <a:t> di </a:t>
            </a:r>
            <a:r>
              <a:rPr lang="en-GB" dirty="0" err="1"/>
              <a:t>accessibilità</a:t>
            </a:r>
            <a:endParaRPr lang="en-GB" dirty="0"/>
          </a:p>
          <a:p>
            <a:r>
              <a:rPr lang="en-GB" dirty="0" err="1"/>
              <a:t>Obbligo</a:t>
            </a:r>
            <a:r>
              <a:rPr lang="en-GB" dirty="0"/>
              <a:t> di </a:t>
            </a:r>
            <a:r>
              <a:rPr lang="en-GB" dirty="0" err="1"/>
              <a:t>produrre</a:t>
            </a:r>
            <a:r>
              <a:rPr lang="en-GB" dirty="0"/>
              <a:t> </a:t>
            </a:r>
            <a:r>
              <a:rPr lang="en-GB" dirty="0" err="1"/>
              <a:t>documenti</a:t>
            </a:r>
            <a:r>
              <a:rPr lang="en-GB" dirty="0"/>
              <a:t> </a:t>
            </a:r>
            <a:r>
              <a:rPr lang="en-GB" dirty="0" err="1"/>
              <a:t>informatici</a:t>
            </a:r>
            <a:r>
              <a:rPr lang="en-GB" dirty="0"/>
              <a:t> </a:t>
            </a:r>
            <a:r>
              <a:rPr lang="en-GB" dirty="0" err="1"/>
              <a:t>accessibili</a:t>
            </a:r>
            <a:endParaRPr lang="en-GB" dirty="0"/>
          </a:p>
          <a:p>
            <a:endParaRPr lang="en-GB" dirty="0"/>
          </a:p>
          <a:p>
            <a:r>
              <a:rPr lang="en-IT" dirty="0"/>
              <a:t>Il responsabile e’ il Responsabile della Transizione al Digitale</a:t>
            </a:r>
          </a:p>
          <a:p>
            <a:pPr marL="0" indent="0">
              <a:buNone/>
            </a:pPr>
            <a:endParaRPr lang="en-GB" dirty="0"/>
          </a:p>
          <a:p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C7BF28-9723-BF4F-906C-23908EA0F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67964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B72B7-E2BA-C144-BD0A-6DC688875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Linee guida AgID: di cosa si parla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E078A-47F4-2D4D-B190-FF33D4347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T" dirty="0"/>
              <a:t>Hardware</a:t>
            </a:r>
          </a:p>
          <a:p>
            <a:r>
              <a:rPr lang="en-IT" dirty="0"/>
              <a:t>Web (pagine web, informazioni testuali e non testuali, documenti scaricabili via web, applicazioni web)</a:t>
            </a:r>
          </a:p>
          <a:p>
            <a:r>
              <a:rPr lang="en-IT" dirty="0"/>
              <a:t>Documenti non web</a:t>
            </a:r>
          </a:p>
          <a:p>
            <a:r>
              <a:rPr lang="en-IT" dirty="0"/>
              <a:t>Software</a:t>
            </a:r>
          </a:p>
          <a:p>
            <a:r>
              <a:rPr lang="en-IT" dirty="0"/>
              <a:t>Applicazioni mobili</a:t>
            </a:r>
          </a:p>
          <a:p>
            <a:r>
              <a:rPr lang="en-IT" dirty="0"/>
              <a:t>Postazioni di lavoro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4D4810-B67B-004F-836E-8021D5FE7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72741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D5EC9-2412-D240-B2C0-8F1527A17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ASW: cosa abbiamo fatto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1C4E1-EF52-4048-A6DF-DB72EDD56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breve </a:t>
            </a:r>
            <a:r>
              <a:rPr lang="en-GB" dirty="0" err="1"/>
              <a:t>formazione</a:t>
            </a:r>
            <a:r>
              <a:rPr lang="en-GB" dirty="0"/>
              <a:t> di base (</a:t>
            </a:r>
            <a:r>
              <a:rPr lang="en-GB" dirty="0" err="1"/>
              <a:t>corsi</a:t>
            </a:r>
            <a:r>
              <a:rPr lang="en-GB" dirty="0"/>
              <a:t> CRUI/AgID)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identificazione</a:t>
            </a:r>
            <a:r>
              <a:rPr lang="en-GB" dirty="0"/>
              <a:t> di uno </a:t>
            </a:r>
            <a:r>
              <a:rPr lang="en-GB" dirty="0" err="1"/>
              <a:t>strumento</a:t>
            </a:r>
            <a:r>
              <a:rPr lang="en-GB" dirty="0"/>
              <a:t> di </a:t>
            </a:r>
            <a:r>
              <a:rPr lang="en-GB" dirty="0" err="1"/>
              <a:t>autovalutazione</a:t>
            </a:r>
            <a:r>
              <a:rPr lang="en-GB" dirty="0"/>
              <a:t> </a:t>
            </a:r>
            <a:r>
              <a:rPr lang="en-GB" dirty="0" err="1"/>
              <a:t>automatica</a:t>
            </a:r>
            <a:endParaRPr lang="en-GB" dirty="0"/>
          </a:p>
          <a:p>
            <a:pPr lvl="1"/>
            <a:r>
              <a:rPr lang="en-GB" dirty="0" err="1"/>
              <a:t>configurata</a:t>
            </a:r>
            <a:r>
              <a:rPr lang="en-GB" dirty="0"/>
              <a:t> la </a:t>
            </a:r>
            <a:r>
              <a:rPr lang="en-GB" dirty="0" err="1"/>
              <a:t>scansione</a:t>
            </a:r>
            <a:r>
              <a:rPr lang="en-GB" dirty="0"/>
              <a:t> </a:t>
            </a:r>
            <a:r>
              <a:rPr lang="en-GB" dirty="0" err="1"/>
              <a:t>periodica</a:t>
            </a:r>
            <a:r>
              <a:rPr lang="en-GB" dirty="0"/>
              <a:t> </a:t>
            </a:r>
            <a:r>
              <a:rPr lang="en-GB" dirty="0" err="1"/>
              <a:t>dei</a:t>
            </a:r>
            <a:r>
              <a:rPr lang="en-GB" dirty="0"/>
              <a:t> </a:t>
            </a:r>
            <a:r>
              <a:rPr lang="en-GB" dirty="0" err="1"/>
              <a:t>siti</a:t>
            </a:r>
            <a:r>
              <a:rPr lang="en-GB" dirty="0"/>
              <a:t> </a:t>
            </a:r>
            <a:r>
              <a:rPr lang="en-GB" dirty="0" err="1"/>
              <a:t>istituzionali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supporto</a:t>
            </a:r>
            <a:r>
              <a:rPr lang="en-GB" dirty="0"/>
              <a:t> </a:t>
            </a:r>
            <a:r>
              <a:rPr lang="en-GB" dirty="0" err="1"/>
              <a:t>all’RTD</a:t>
            </a:r>
            <a:r>
              <a:rPr lang="en-GB" dirty="0"/>
              <a:t> per la </a:t>
            </a:r>
            <a:r>
              <a:rPr lang="en-GB" dirty="0" err="1"/>
              <a:t>dichiarazione</a:t>
            </a:r>
            <a:r>
              <a:rPr lang="en-GB" dirty="0"/>
              <a:t> di </a:t>
            </a:r>
            <a:r>
              <a:rPr lang="en-GB" dirty="0" err="1"/>
              <a:t>accessibilita</a:t>
            </a:r>
            <a:r>
              <a:rPr lang="en-GB" dirty="0"/>
              <a:t>’</a:t>
            </a:r>
          </a:p>
          <a:p>
            <a:pPr lvl="1"/>
            <a:r>
              <a:rPr lang="en-GB" dirty="0" err="1"/>
              <a:t>raccolte</a:t>
            </a:r>
            <a:r>
              <a:rPr lang="en-GB" dirty="0"/>
              <a:t> e </a:t>
            </a:r>
            <a:r>
              <a:rPr lang="en-GB" dirty="0" err="1"/>
              <a:t>organizzate</a:t>
            </a:r>
            <a:r>
              <a:rPr lang="en-GB" dirty="0"/>
              <a:t> </a:t>
            </a:r>
            <a:r>
              <a:rPr lang="en-GB" dirty="0" err="1"/>
              <a:t>parte</a:t>
            </a:r>
            <a:r>
              <a:rPr lang="en-GB" dirty="0"/>
              <a:t> </a:t>
            </a:r>
            <a:r>
              <a:rPr lang="en-GB" dirty="0" err="1"/>
              <a:t>delle</a:t>
            </a:r>
            <a:r>
              <a:rPr lang="en-GB" dirty="0"/>
              <a:t> </a:t>
            </a:r>
            <a:r>
              <a:rPr lang="en-GB" dirty="0" err="1"/>
              <a:t>informazioni</a:t>
            </a:r>
            <a:r>
              <a:rPr lang="en-GB" dirty="0"/>
              <a:t> da </a:t>
            </a:r>
            <a:r>
              <a:rPr lang="en-GB" dirty="0" err="1"/>
              <a:t>inserire</a:t>
            </a:r>
            <a:r>
              <a:rPr lang="en-GB" dirty="0"/>
              <a:t> </a:t>
            </a:r>
            <a:br>
              <a:rPr lang="en-GB" dirty="0"/>
            </a:br>
            <a:endParaRPr lang="en-GB" dirty="0"/>
          </a:p>
          <a:p>
            <a:r>
              <a:rPr lang="en-GB" dirty="0"/>
              <a:t>due </a:t>
            </a:r>
            <a:r>
              <a:rPr lang="en-GB" dirty="0" err="1"/>
              <a:t>eventi</a:t>
            </a:r>
            <a:r>
              <a:rPr lang="en-GB" dirty="0"/>
              <a:t> </a:t>
            </a:r>
            <a:r>
              <a:rPr lang="en-GB" dirty="0" err="1"/>
              <a:t>formativi</a:t>
            </a:r>
            <a:r>
              <a:rPr lang="en-GB" dirty="0"/>
              <a:t> con </a:t>
            </a:r>
            <a:r>
              <a:rPr lang="en-GB" dirty="0" err="1"/>
              <a:t>consulenti</a:t>
            </a:r>
            <a:r>
              <a:rPr lang="en-GB" dirty="0"/>
              <a:t> </a:t>
            </a:r>
            <a:r>
              <a:rPr lang="en-GB" dirty="0" err="1"/>
              <a:t>esperti</a:t>
            </a:r>
            <a:endParaRPr lang="en-GB" dirty="0"/>
          </a:p>
          <a:p>
            <a:pPr lvl="1"/>
            <a:r>
              <a:rPr lang="en-GB" dirty="0" err="1"/>
              <a:t>questioni</a:t>
            </a:r>
            <a:r>
              <a:rPr lang="en-GB" dirty="0"/>
              <a:t> </a:t>
            </a:r>
            <a:r>
              <a:rPr lang="en-GB" dirty="0" err="1"/>
              <a:t>tecniche</a:t>
            </a:r>
            <a:r>
              <a:rPr lang="en-GB" dirty="0"/>
              <a:t> (WCAG, </a:t>
            </a:r>
            <a:r>
              <a:rPr lang="en-GB" dirty="0" err="1"/>
              <a:t>analisi</a:t>
            </a:r>
            <a:r>
              <a:rPr lang="en-GB" dirty="0"/>
              <a:t> </a:t>
            </a:r>
            <a:r>
              <a:rPr lang="en-GB" dirty="0" err="1"/>
              <a:t>automatica</a:t>
            </a:r>
            <a:r>
              <a:rPr lang="en-GB" dirty="0"/>
              <a:t>, </a:t>
            </a:r>
            <a:r>
              <a:rPr lang="en-GB" dirty="0" err="1"/>
              <a:t>manuale</a:t>
            </a:r>
            <a:r>
              <a:rPr lang="en-GB" dirty="0"/>
              <a:t>, </a:t>
            </a:r>
            <a:r>
              <a:rPr lang="en-GB" dirty="0" err="1"/>
              <a:t>soggettiva</a:t>
            </a:r>
            <a:r>
              <a:rPr lang="en-GB" dirty="0"/>
              <a:t>)</a:t>
            </a:r>
          </a:p>
          <a:p>
            <a:pPr lvl="1"/>
            <a:r>
              <a:rPr lang="en-GB" dirty="0" err="1"/>
              <a:t>questioni</a:t>
            </a:r>
            <a:r>
              <a:rPr lang="en-GB" dirty="0"/>
              <a:t> </a:t>
            </a:r>
            <a:r>
              <a:rPr lang="en-GB" dirty="0" err="1"/>
              <a:t>organizzative</a:t>
            </a:r>
            <a:r>
              <a:rPr lang="en-GB" dirty="0"/>
              <a:t> (</a:t>
            </a:r>
            <a:r>
              <a:rPr lang="en-GB" dirty="0" err="1"/>
              <a:t>tematica</a:t>
            </a:r>
            <a:r>
              <a:rPr lang="en-GB" dirty="0"/>
              <a:t> </a:t>
            </a:r>
            <a:r>
              <a:rPr lang="en-GB" dirty="0" err="1"/>
              <a:t>accessibilita</a:t>
            </a:r>
            <a:r>
              <a:rPr lang="en-GB" dirty="0"/>
              <a:t>' </a:t>
            </a:r>
            <a:r>
              <a:rPr lang="en-GB" dirty="0" err="1"/>
              <a:t>gestita</a:t>
            </a:r>
            <a:r>
              <a:rPr lang="en-GB" dirty="0"/>
              <a:t> in modo </a:t>
            </a:r>
            <a:r>
              <a:rPr lang="en-GB" dirty="0" err="1"/>
              <a:t>organizzato</a:t>
            </a:r>
            <a:r>
              <a:rPr lang="en-GB" dirty="0"/>
              <a:t>, </a:t>
            </a:r>
            <a:r>
              <a:rPr lang="en-GB" dirty="0" err="1"/>
              <a:t>coordinamento</a:t>
            </a:r>
            <a:r>
              <a:rPr lang="en-GB" dirty="0"/>
              <a:t> </a:t>
            </a:r>
            <a:r>
              <a:rPr lang="en-GB" dirty="0" err="1"/>
              <a:t>tra</a:t>
            </a:r>
            <a:r>
              <a:rPr lang="en-GB" dirty="0"/>
              <a:t> RTD e </a:t>
            </a:r>
            <a:r>
              <a:rPr lang="en-GB" dirty="0" err="1"/>
              <a:t>uffici</a:t>
            </a:r>
            <a:r>
              <a:rPr lang="en-GB" dirty="0"/>
              <a:t> </a:t>
            </a:r>
            <a:r>
              <a:rPr lang="en-GB" dirty="0" err="1"/>
              <a:t>interessati</a:t>
            </a:r>
            <a:r>
              <a:rPr lang="en-GB" dirty="0"/>
              <a:t>, ...)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creato</a:t>
            </a:r>
            <a:r>
              <a:rPr lang="en-GB" dirty="0"/>
              <a:t> un </a:t>
            </a:r>
            <a:r>
              <a:rPr lang="en-GB" dirty="0" err="1"/>
              <a:t>canale</a:t>
            </a:r>
            <a:r>
              <a:rPr lang="en-GB" dirty="0"/>
              <a:t> per il networking </a:t>
            </a:r>
            <a:r>
              <a:rPr lang="en-GB" dirty="0" err="1"/>
              <a:t>dei</a:t>
            </a:r>
            <a:r>
              <a:rPr lang="en-GB" dirty="0"/>
              <a:t> web master</a:t>
            </a:r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13136-6D8A-744F-AF5F-634FFC6B0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13184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E06AD-5AFA-F84A-AA3B-CBA1F2304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ASW: attivita’ pianificate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A831C-B259-B446-A9F4-4BBB8165F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T" dirty="0"/>
              <a:t>Supporto ai web master</a:t>
            </a:r>
          </a:p>
          <a:p>
            <a:pPr lvl="1"/>
            <a:r>
              <a:rPr lang="en-IT" dirty="0"/>
              <a:t>riunione virtuale per presentare la tematica e la piattaforma automatizzata</a:t>
            </a:r>
          </a:p>
          <a:p>
            <a:pPr lvl="1"/>
            <a:r>
              <a:rPr lang="en-IT" dirty="0"/>
              <a:t>monitoraggio della evoluzione dei livelli di accessibilita’</a:t>
            </a:r>
          </a:p>
          <a:p>
            <a:r>
              <a:rPr lang="en-IT" dirty="0"/>
              <a:t>Supporto al SI (analisi del nuovo framework)</a:t>
            </a:r>
          </a:p>
          <a:p>
            <a:r>
              <a:rPr lang="en-IT" dirty="0"/>
              <a:t>Analisi manuale (integrazione di quella automatica)</a:t>
            </a:r>
          </a:p>
          <a:p>
            <a:pPr lvl="1"/>
            <a:r>
              <a:rPr lang="en-IT" dirty="0"/>
              <a:t>prossima analisi eseguita dai consulenti -&gt; assorbire competenze</a:t>
            </a:r>
          </a:p>
          <a:p>
            <a:r>
              <a:rPr lang="en-IT" dirty="0"/>
              <a:t>Valutazione metodologie per i test di usabilita’</a:t>
            </a:r>
          </a:p>
          <a:p>
            <a:r>
              <a:rPr lang="en-IT" dirty="0"/>
              <a:t>Definizione dei requisiti da inserire nei capitolati per la fornitura di siti web</a:t>
            </a:r>
          </a:p>
          <a:p>
            <a:r>
              <a:rPr lang="en-IT" dirty="0"/>
              <a:t>Produzione di documentazione (best practice) per siti e contenuti</a:t>
            </a:r>
          </a:p>
          <a:p>
            <a:r>
              <a:rPr lang="en-IT" dirty="0"/>
              <a:t>… (template accessibili, monitoraggio, …)</a:t>
            </a:r>
          </a:p>
          <a:p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A9D15-357E-F34D-B970-1F8D7CB1E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RTD Steering Commettee - 11/11/2021</a:t>
            </a:r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74168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</TotalTime>
  <Words>860</Words>
  <Application>Microsoft Macintosh PowerPoint</Application>
  <PresentationFormat>Widescreen</PresentationFormat>
  <Paragraphs>107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ASW e Accessibilita’</vt:lpstr>
      <vt:lpstr>Gruppo ASW</vt:lpstr>
      <vt:lpstr>Dove possiamo contribuire</vt:lpstr>
      <vt:lpstr>Accessibilita’: definizione</vt:lpstr>
      <vt:lpstr>Accessibilita’: normativa</vt:lpstr>
      <vt:lpstr>Accessibilita’: obblighi generali</vt:lpstr>
      <vt:lpstr>Linee guida AgID: di cosa si parla</vt:lpstr>
      <vt:lpstr>ASW: cosa abbiamo fatto</vt:lpstr>
      <vt:lpstr>ASW: attivita’ pianificate</vt:lpstr>
      <vt:lpstr>Cosa si potrebbe fare</vt:lpstr>
      <vt:lpstr>Centro di competenza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Alessandro Brunengo</dc:creator>
  <cp:lastModifiedBy>Alessandro Brunengo</cp:lastModifiedBy>
  <cp:revision>49</cp:revision>
  <dcterms:created xsi:type="dcterms:W3CDTF">2021-03-03T16:55:22Z</dcterms:created>
  <dcterms:modified xsi:type="dcterms:W3CDTF">2021-11-11T13:32:46Z</dcterms:modified>
</cp:coreProperties>
</file>