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42C5F4-20D5-4F53-82BD-0D827E81D07F}">
          <p14:sldIdLst>
            <p14:sldId id="256"/>
            <p14:sldId id="267"/>
            <p14:sldId id="268"/>
            <p14:sldId id="269"/>
            <p14:sldId id="270"/>
            <p14:sldId id="271"/>
            <p14:sldId id="272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67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14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1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74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3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7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575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8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3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0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4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44" r:id="rId5"/>
    <p:sldLayoutId id="2147483849" r:id="rId6"/>
    <p:sldLayoutId id="2147483845" r:id="rId7"/>
    <p:sldLayoutId id="2147483846" r:id="rId8"/>
    <p:sldLayoutId id="2147483847" r:id="rId9"/>
    <p:sldLayoutId id="2147483848" r:id="rId10"/>
    <p:sldLayoutId id="2147483850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3D rendering of white sound waves on a black background">
            <a:extLst>
              <a:ext uri="{FF2B5EF4-FFF2-40B4-BE49-F238E27FC236}">
                <a16:creationId xmlns:a16="http://schemas.microsoft.com/office/drawing/2014/main" id="{FE4B8552-B72C-45A5-A095-D2F1BE6CD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4" r="1989" b="-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C456C-C8B1-4BD2-A7AA-F7219DD74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40" y="1146393"/>
            <a:ext cx="5274860" cy="239774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it-IT" sz="6000" dirty="0"/>
              <a:t>Riunione plenaria DSI</a:t>
            </a:r>
            <a:br>
              <a:rPr lang="it-IT" sz="6000" dirty="0"/>
            </a:br>
            <a:r>
              <a:rPr lang="it-IT" sz="6000" dirty="0"/>
              <a:t>Wrap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D8717-AA8A-4915-B3FA-2D5F14C6E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7391" y="3902425"/>
            <a:ext cx="4863611" cy="687330"/>
          </a:xfrm>
        </p:spPr>
        <p:txBody>
          <a:bodyPr anchor="t">
            <a:normAutofit/>
          </a:bodyPr>
          <a:lstStyle/>
          <a:p>
            <a:r>
              <a:rPr lang="it-IT" dirty="0"/>
              <a:t>Bologna 30/11-2/12 2021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85FA45-92DA-4FC0-99F4-D5C00BCD3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" y="5317093"/>
            <a:ext cx="2415275" cy="12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36CE68-CB3C-4699-9422-3073853CB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6391" y="822971"/>
            <a:ext cx="5372376" cy="509056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356DA69-4637-40FE-A14B-5213BBB58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35541" y="584218"/>
            <a:ext cx="5693134" cy="548019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64D709A-6610-48B7-9F98-AFA02ECBA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313" y="895082"/>
            <a:ext cx="5029020" cy="487679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37DE3-B7EF-4EE3-A419-5E43F104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483" y="428579"/>
            <a:ext cx="4269851" cy="940797"/>
          </a:xfrm>
        </p:spPr>
        <p:txBody>
          <a:bodyPr anchor="b">
            <a:normAutofit/>
          </a:bodyPr>
          <a:lstStyle/>
          <a:p>
            <a:pPr algn="ctr"/>
            <a:r>
              <a:rPr lang="it-IT" sz="2800" dirty="0"/>
              <a:t>3 giorni intensi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572BF6E-DD53-4B91-962D-19A677B7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46" y="2162960"/>
            <a:ext cx="6502550" cy="360891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4699DA-8D72-4E06-9FC3-F9B14F5A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846" y="1953594"/>
            <a:ext cx="4269851" cy="4098253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800" b="1" dirty="0" err="1"/>
              <a:t>Sono</a:t>
            </a:r>
            <a:r>
              <a:rPr lang="en-US" sz="2800" b="1" dirty="0"/>
              <a:t> </a:t>
            </a:r>
            <a:r>
              <a:rPr lang="en-US" sz="2800" b="1" dirty="0" err="1"/>
              <a:t>stati</a:t>
            </a:r>
            <a:r>
              <a:rPr lang="en-US" sz="2800" b="1" dirty="0"/>
              <a:t> 3 </a:t>
            </a:r>
            <a:r>
              <a:rPr lang="en-US" sz="2800" b="1" dirty="0" err="1"/>
              <a:t>giorni</a:t>
            </a:r>
            <a:r>
              <a:rPr lang="en-US" sz="2800" b="1" dirty="0"/>
              <a:t> </a:t>
            </a:r>
            <a:r>
              <a:rPr lang="en-US" sz="2800" b="1" dirty="0" err="1"/>
              <a:t>intensi</a:t>
            </a:r>
            <a:endParaRPr lang="en-US" sz="2800" b="1" dirty="0"/>
          </a:p>
          <a:p>
            <a:pPr algn="ctr"/>
            <a:r>
              <a:rPr lang="en-US" sz="2800" b="1" dirty="0" err="1"/>
              <a:t>Nonostante</a:t>
            </a:r>
            <a:r>
              <a:rPr lang="en-US" sz="2800" b="1" dirty="0"/>
              <a:t> il </a:t>
            </a:r>
            <a:r>
              <a:rPr lang="en-US" sz="2800" b="1" dirty="0" err="1"/>
              <a:t>grande</a:t>
            </a:r>
            <a:r>
              <a:rPr lang="en-US" sz="2800" b="1" dirty="0"/>
              <a:t> </a:t>
            </a:r>
            <a:r>
              <a:rPr lang="en-US" sz="2800" b="1" dirty="0" err="1"/>
              <a:t>impegno</a:t>
            </a:r>
            <a:r>
              <a:rPr lang="en-US" sz="2800" b="1" dirty="0"/>
              <a:t> </a:t>
            </a:r>
            <a:r>
              <a:rPr lang="en-US" sz="2800" b="1" dirty="0" err="1"/>
              <a:t>che</a:t>
            </a:r>
            <a:r>
              <a:rPr lang="en-US" sz="2800" b="1" dirty="0"/>
              <a:t> ha </a:t>
            </a:r>
            <a:r>
              <a:rPr lang="en-US" sz="2800" b="1" dirty="0" err="1"/>
              <a:t>richiesto</a:t>
            </a:r>
            <a:r>
              <a:rPr lang="en-US" sz="2800" b="1" dirty="0"/>
              <a:t> e’ </a:t>
            </a:r>
            <a:r>
              <a:rPr lang="en-US" sz="2800" b="1" dirty="0" err="1"/>
              <a:t>stata</a:t>
            </a:r>
            <a:r>
              <a:rPr lang="en-US" sz="2800" b="1" dirty="0"/>
              <a:t> molto </a:t>
            </a:r>
            <a:r>
              <a:rPr lang="en-US" sz="2800" b="1" dirty="0" err="1"/>
              <a:t>partecipata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8074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FD6C6-7AA7-4A91-AAAC-7AD2C34C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800925"/>
          </a:xfrm>
        </p:spPr>
        <p:txBody>
          <a:bodyPr anchor="b">
            <a:normAutofit/>
          </a:bodyPr>
          <a:lstStyle/>
          <a:p>
            <a:pPr algn="ctr"/>
            <a:r>
              <a:rPr lang="it-IT" dirty="0"/>
              <a:t>Presentazioni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 descr="Prezi: Cos'è e Come Funziona il Tool di Presentazioni">
            <a:extLst>
              <a:ext uri="{FF2B5EF4-FFF2-40B4-BE49-F238E27FC236}">
                <a16:creationId xmlns:a16="http://schemas.microsoft.com/office/drawing/2014/main" id="{D1F64E70-9792-4C8A-8ACA-79F117E8F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r="27729"/>
          <a:stretch/>
        </p:blipFill>
        <p:spPr bwMode="auto">
          <a:xfrm>
            <a:off x="1033669" y="1288108"/>
            <a:ext cx="4476343" cy="4344595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01C06936-8FBE-418D-A2DE-B807F176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083" y="1838801"/>
            <a:ext cx="5624107" cy="4309080"/>
          </a:xfrm>
        </p:spPr>
        <p:txBody>
          <a:bodyPr>
            <a:normAutofit/>
          </a:bodyPr>
          <a:lstStyle/>
          <a:p>
            <a:r>
              <a:rPr lang="en-US" dirty="0"/>
              <a:t>Hanno </a:t>
            </a:r>
            <a:r>
              <a:rPr lang="en-US" dirty="0" err="1"/>
              <a:t>coperto</a:t>
            </a:r>
            <a:r>
              <a:rPr lang="en-US" dirty="0"/>
              <a:t> </a:t>
            </a:r>
            <a:r>
              <a:rPr lang="en-US" dirty="0" err="1"/>
              <a:t>tutte</a:t>
            </a:r>
            <a:r>
              <a:rPr lang="en-US" dirty="0"/>
              <a:t> le </a:t>
            </a:r>
            <a:r>
              <a:rPr lang="en-US" dirty="0" err="1"/>
              <a:t>aree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DSI</a:t>
            </a:r>
          </a:p>
          <a:p>
            <a:r>
              <a:rPr lang="en-US" dirty="0"/>
              <a:t>Ci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permesso</a:t>
            </a:r>
            <a:r>
              <a:rPr lang="en-US" dirty="0"/>
              <a:t> di </a:t>
            </a:r>
            <a:r>
              <a:rPr lang="en-US" dirty="0" err="1"/>
              <a:t>avere</a:t>
            </a:r>
            <a:r>
              <a:rPr lang="en-US" dirty="0"/>
              <a:t> un </a:t>
            </a:r>
            <a:r>
              <a:rPr lang="en-US" dirty="0" err="1"/>
              <a:t>quadro</a:t>
            </a:r>
            <a:r>
              <a:rPr lang="en-US" dirty="0"/>
              <a:t> </a:t>
            </a:r>
            <a:r>
              <a:rPr lang="en-US" dirty="0" err="1"/>
              <a:t>complessivo</a:t>
            </a:r>
            <a:r>
              <a:rPr lang="en-US" dirty="0"/>
              <a:t> </a:t>
            </a:r>
            <a:r>
              <a:rPr lang="en-US" dirty="0" err="1"/>
              <a:t>importante</a:t>
            </a:r>
            <a:endParaRPr lang="en-US" dirty="0"/>
          </a:p>
          <a:p>
            <a:r>
              <a:rPr lang="en-US" dirty="0"/>
              <a:t>Ci fa </a:t>
            </a:r>
            <a:r>
              <a:rPr lang="en-US" dirty="0" err="1"/>
              <a:t>capire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il </a:t>
            </a:r>
            <a:r>
              <a:rPr lang="en-US" dirty="0" err="1"/>
              <a:t>lavoro</a:t>
            </a:r>
            <a:r>
              <a:rPr lang="en-US" dirty="0"/>
              <a:t> non è solo la somma del </a:t>
            </a:r>
            <a:r>
              <a:rPr lang="en-US" dirty="0" err="1"/>
              <a:t>contributo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singola</a:t>
            </a:r>
            <a:r>
              <a:rPr lang="en-US" dirty="0"/>
              <a:t> area ma è molto di </a:t>
            </a:r>
            <a:r>
              <a:rPr lang="en-US" dirty="0" err="1"/>
              <a:t>pi</a:t>
            </a:r>
            <a:r>
              <a:rPr lang="en-US" u="sng" dirty="0" err="1"/>
              <a:t>ù</a:t>
            </a:r>
            <a:endParaRPr lang="en-US" u="sng" dirty="0"/>
          </a:p>
          <a:p>
            <a:r>
              <a:rPr lang="en-US" u="sng" dirty="0" err="1"/>
              <a:t>Tutte</a:t>
            </a:r>
            <a:r>
              <a:rPr lang="en-US" u="sng" dirty="0"/>
              <a:t> le </a:t>
            </a:r>
            <a:r>
              <a:rPr lang="en-US" u="sng" dirty="0" err="1"/>
              <a:t>presentazioni</a:t>
            </a:r>
            <a:r>
              <a:rPr lang="en-US" u="sng" dirty="0"/>
              <a:t> </a:t>
            </a:r>
            <a:r>
              <a:rPr lang="en-US" u="sng" dirty="0" err="1"/>
              <a:t>efficaci</a:t>
            </a:r>
            <a:r>
              <a:rPr lang="en-US" u="sng" dirty="0"/>
              <a:t> e </a:t>
            </a:r>
            <a:r>
              <a:rPr lang="en-US" u="sng" dirty="0" err="1"/>
              <a:t>chiare</a:t>
            </a:r>
            <a:r>
              <a:rPr lang="en-US" u="sng" dirty="0"/>
              <a:t> </a:t>
            </a:r>
            <a:r>
              <a:rPr lang="en-US" u="sng" dirty="0" err="1"/>
              <a:t>nella</a:t>
            </a:r>
            <a:r>
              <a:rPr lang="en-US" u="sng" dirty="0"/>
              <a:t> </a:t>
            </a:r>
            <a:r>
              <a:rPr lang="en-US" u="sng" dirty="0" err="1"/>
              <a:t>descrizioni</a:t>
            </a:r>
            <a:r>
              <a:rPr lang="en-US" u="sng" dirty="0"/>
              <a:t> </a:t>
            </a:r>
            <a:r>
              <a:rPr lang="en-US" u="sng" dirty="0" err="1"/>
              <a:t>delle</a:t>
            </a:r>
            <a:r>
              <a:rPr lang="en-US" u="sng" dirty="0"/>
              <a:t> </a:t>
            </a:r>
            <a:r>
              <a:rPr lang="en-US" u="sng" dirty="0" err="1"/>
              <a:t>attività</a:t>
            </a:r>
            <a:r>
              <a:rPr lang="en-US" u="sng" dirty="0"/>
              <a:t> e </a:t>
            </a:r>
            <a:r>
              <a:rPr lang="en-US" u="sng" dirty="0" err="1"/>
              <a:t>dei</a:t>
            </a:r>
            <a:r>
              <a:rPr lang="en-US" u="sng" dirty="0"/>
              <a:t> </a:t>
            </a:r>
            <a:r>
              <a:rPr lang="en-US" u="sng" dirty="0" err="1"/>
              <a:t>programmi</a:t>
            </a:r>
            <a:r>
              <a:rPr lang="en-US" u="sng" dirty="0"/>
              <a:t> per </a:t>
            </a:r>
            <a:r>
              <a:rPr lang="en-US" u="sng" dirty="0" err="1"/>
              <a:t>i</a:t>
            </a:r>
            <a:r>
              <a:rPr lang="en-US" u="sng" dirty="0"/>
              <a:t> </a:t>
            </a:r>
            <a:r>
              <a:rPr lang="en-US" u="sng" dirty="0" err="1"/>
              <a:t>prossimi</a:t>
            </a:r>
            <a:r>
              <a:rPr lang="en-US" u="sng" dirty="0"/>
              <a:t> </a:t>
            </a:r>
            <a:r>
              <a:rPr lang="en-US" u="sng" dirty="0" err="1"/>
              <a:t>mesi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8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2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BD6A4-AF56-471B-967A-41F58660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691478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err="1"/>
              <a:t>Discussioni</a:t>
            </a:r>
            <a:endParaRPr lang="en-US"/>
          </a:p>
        </p:txBody>
      </p:sp>
      <p:sp>
        <p:nvSpPr>
          <p:cNvPr id="2053" name="Freeform: Shape 74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55" name="Freeform: Shape 76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56" name="Freeform: Shape 78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0" name="Picture 2" descr="Frasi, citazioni e aforismi sulla discussione - Aforisticamente">
            <a:extLst>
              <a:ext uri="{FF2B5EF4-FFF2-40B4-BE49-F238E27FC236}">
                <a16:creationId xmlns:a16="http://schemas.microsoft.com/office/drawing/2014/main" id="{71AE9F79-75CF-46A7-BD63-594578DA1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641840" y="2682898"/>
            <a:ext cx="3851392" cy="16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2386C6D2-CB6C-4687-930C-56A85B09F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0" y="2721030"/>
            <a:ext cx="5105180" cy="3578170"/>
          </a:xfrm>
        </p:spPr>
        <p:txBody>
          <a:bodyPr>
            <a:normAutofit/>
          </a:bodyPr>
          <a:lstStyle/>
          <a:p>
            <a:r>
              <a:rPr lang="en-US" sz="2000" dirty="0"/>
              <a:t>Non </a:t>
            </a:r>
            <a:r>
              <a:rPr lang="en-US" sz="2000" dirty="0" err="1"/>
              <a:t>sono</a:t>
            </a:r>
            <a:r>
              <a:rPr lang="en-US" sz="2000" dirty="0"/>
              <a:t> state </a:t>
            </a:r>
            <a:r>
              <a:rPr lang="en-US" sz="2000" dirty="0" err="1"/>
              <a:t>troppo</a:t>
            </a:r>
            <a:r>
              <a:rPr lang="en-US" sz="2000" dirty="0"/>
              <a:t> </a:t>
            </a:r>
            <a:r>
              <a:rPr lang="en-US" sz="2000" dirty="0" err="1"/>
              <a:t>sacrificate</a:t>
            </a:r>
            <a:endParaRPr lang="en-US" sz="2000" dirty="0"/>
          </a:p>
          <a:p>
            <a:r>
              <a:rPr lang="en-US" sz="2000" dirty="0" err="1"/>
              <a:t>Sono</a:t>
            </a:r>
            <a:r>
              <a:rPr lang="en-US" sz="2000" dirty="0"/>
              <a:t> state </a:t>
            </a:r>
            <a:r>
              <a:rPr lang="en-US" sz="2000" dirty="0" err="1"/>
              <a:t>importanti</a:t>
            </a:r>
            <a:r>
              <a:rPr lang="en-US" sz="2000" dirty="0"/>
              <a:t> e a volte animate</a:t>
            </a:r>
          </a:p>
          <a:p>
            <a:r>
              <a:rPr lang="en-US" sz="2000" dirty="0"/>
              <a:t>Hanno </a:t>
            </a:r>
            <a:r>
              <a:rPr lang="en-US" sz="2000" dirty="0" err="1"/>
              <a:t>permesso</a:t>
            </a:r>
            <a:r>
              <a:rPr lang="en-US" sz="2000" dirty="0"/>
              <a:t> di far </a:t>
            </a:r>
            <a:r>
              <a:rPr lang="en-US" sz="2000" dirty="0" err="1"/>
              <a:t>emergere</a:t>
            </a:r>
            <a:r>
              <a:rPr lang="en-US" sz="2000" dirty="0"/>
              <a:t> </a:t>
            </a:r>
            <a:r>
              <a:rPr lang="en-US" sz="2000" dirty="0" err="1"/>
              <a:t>anche</a:t>
            </a:r>
            <a:r>
              <a:rPr lang="en-US" sz="2000" dirty="0"/>
              <a:t> idee e </a:t>
            </a:r>
            <a:r>
              <a:rPr lang="en-US" sz="2000" dirty="0" err="1"/>
              <a:t>criticità</a:t>
            </a:r>
            <a:r>
              <a:rPr lang="en-US" sz="2000" dirty="0"/>
              <a:t> da </a:t>
            </a:r>
            <a:r>
              <a:rPr lang="en-US" sz="2000" dirty="0" err="1"/>
              <a:t>considerare</a:t>
            </a:r>
            <a:endParaRPr lang="en-US" sz="2000" dirty="0"/>
          </a:p>
          <a:p>
            <a:r>
              <a:rPr lang="en-US" sz="2000" dirty="0"/>
              <a:t>Il </a:t>
            </a:r>
            <a:r>
              <a:rPr lang="en-US" sz="2000" dirty="0" err="1"/>
              <a:t>valore</a:t>
            </a:r>
            <a:r>
              <a:rPr lang="en-US" sz="2000" dirty="0"/>
              <a:t> del </a:t>
            </a:r>
            <a:r>
              <a:rPr lang="en-US" sz="2000" dirty="0" err="1"/>
              <a:t>confronto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741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8E1C-CCAA-4D40-BD18-475DC9B8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772939"/>
          </a:xfrm>
        </p:spPr>
        <p:txBody>
          <a:bodyPr anchor="b">
            <a:normAutofit fontScale="90000"/>
          </a:bodyPr>
          <a:lstStyle/>
          <a:p>
            <a:r>
              <a:rPr lang="it-IT" dirty="0"/>
              <a:t>Criticità emerse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24703-6480-4448-82DD-AB04DF70E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28" y="1294042"/>
            <a:ext cx="6834880" cy="4937420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it-IT" sz="2000" dirty="0"/>
              <a:t>Risorse umane: necessità di acquisire risorse</a:t>
            </a:r>
          </a:p>
          <a:p>
            <a:pPr>
              <a:lnSpc>
                <a:spcPct val="130000"/>
              </a:lnSpc>
            </a:pPr>
            <a:r>
              <a:rPr lang="it-IT" sz="2000" dirty="0"/>
              <a:t>Applicativi: con framework obsoleti e critici</a:t>
            </a:r>
          </a:p>
          <a:p>
            <a:pPr>
              <a:lnSpc>
                <a:spcPct val="130000"/>
              </a:lnSpc>
            </a:pPr>
            <a:r>
              <a:rPr lang="it-IT" sz="2000" dirty="0"/>
              <a:t>Alcuni si possono aggiornare, altri migrare, altri ancora da riprogettare</a:t>
            </a:r>
          </a:p>
          <a:p>
            <a:pPr>
              <a:lnSpc>
                <a:spcPct val="130000"/>
              </a:lnSpc>
            </a:pPr>
            <a:r>
              <a:rPr lang="it-IT" sz="2000" dirty="0"/>
              <a:t>Il carico di lavoro è alto e quindi vanno definite priorità e iniziare anche a delineare un piano per definire un percorso che ci porti a mettere in sicurezza applicazioni strategiche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Alluvione 2014, si risolvono altre criticità - Prima Novara">
            <a:extLst>
              <a:ext uri="{FF2B5EF4-FFF2-40B4-BE49-F238E27FC236}">
                <a16:creationId xmlns:a16="http://schemas.microsoft.com/office/drawing/2014/main" id="{FF1088F4-A2EA-42C4-9226-35D3AFB87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5718" b="2"/>
          <a:stretch/>
        </p:blipFill>
        <p:spPr bwMode="auto"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2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5C275-493F-452D-9285-AB33779A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01" y="138112"/>
            <a:ext cx="5411050" cy="1822123"/>
          </a:xfrm>
        </p:spPr>
        <p:txBody>
          <a:bodyPr anchor="b">
            <a:normAutofit/>
          </a:bodyPr>
          <a:lstStyle/>
          <a:p>
            <a:r>
              <a:rPr lang="it-IT" dirty="0"/>
              <a:t>Comunicazione e collaborazione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98D10-6348-4D00-A270-BB700C935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44" y="2057117"/>
            <a:ext cx="7388916" cy="4506684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it-IT" dirty="0"/>
              <a:t>Rispetto a un anno fa: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dirty="0"/>
              <a:t>Evidente maggiore comunicazione e collaborazioni tra le diverse aree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dirty="0"/>
              <a:t>Si sente il lavoro di squadra nel rispetto delle diverse esigenze e professionalità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Questo fa emergere un quadro di risultati importanti e quanto questo migliori il benessere lavorativo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dirty="0"/>
              <a:t>Va ancora più alimentato e supportato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condivisioni di idee e progetti permette di ottenere migliori risultati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dirty="0"/>
              <a:t>Il merito è vostro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it-IT" sz="1100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100" name="Picture 4" descr="Attività e Servizi di marketing operativo con Partner qualificati">
            <a:extLst>
              <a:ext uri="{FF2B5EF4-FFF2-40B4-BE49-F238E27FC236}">
                <a16:creationId xmlns:a16="http://schemas.microsoft.com/office/drawing/2014/main" id="{1479939F-6FF4-4EB8-8AA4-0D4E646BA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r="10020"/>
          <a:stretch/>
        </p:blipFill>
        <p:spPr bwMode="auto">
          <a:xfrm>
            <a:off x="7676290" y="1069449"/>
            <a:ext cx="4352381" cy="4226119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4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A79BE-4519-483E-B62D-16C819D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858" y="312750"/>
            <a:ext cx="5295569" cy="1050608"/>
          </a:xfrm>
        </p:spPr>
        <p:txBody>
          <a:bodyPr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it-IT" sz="2700" dirty="0"/>
              <a:t>Pensare a un modo per far conoscere la DSI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05D5E-1ACD-4A17-8C6D-1483F9AF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64" y="1494102"/>
            <a:ext cx="7139215" cy="5051147"/>
          </a:xfrm>
        </p:spPr>
        <p:txBody>
          <a:bodyPr anchor="t">
            <a:noAutofit/>
          </a:bodyPr>
          <a:lstStyle/>
          <a:p>
            <a:r>
              <a:rPr lang="it-IT" sz="2400" dirty="0"/>
              <a:t>Si rende evidente la necessità di </a:t>
            </a:r>
            <a:r>
              <a:rPr lang="it-IT" sz="2400" dirty="0" err="1"/>
              <a:t>comunucare</a:t>
            </a:r>
            <a:r>
              <a:rPr lang="it-IT" sz="2400" dirty="0"/>
              <a:t> e rendere note le attività della DSI</a:t>
            </a:r>
          </a:p>
          <a:p>
            <a:r>
              <a:rPr lang="it-IT" sz="2400" dirty="0"/>
              <a:t>Una finestra consultabile</a:t>
            </a:r>
          </a:p>
          <a:p>
            <a:r>
              <a:rPr lang="it-IT" sz="2400" dirty="0"/>
              <a:t>Newsletter mensile</a:t>
            </a:r>
          </a:p>
          <a:p>
            <a:r>
              <a:rPr lang="it-IT" sz="2400" dirty="0"/>
              <a:t>La Segreteria di direzione potrebbe essere la sede strategica per supportare e coordinare questa attività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22" name="Picture 2" descr="Azienda Business Newsletter Copertina E Interno Di Progettazione Di Layout  Opuscolo Modello - Immagini vettoriali stock e altre immagini di Newsletter  - iStock">
            <a:extLst>
              <a:ext uri="{FF2B5EF4-FFF2-40B4-BE49-F238E27FC236}">
                <a16:creationId xmlns:a16="http://schemas.microsoft.com/office/drawing/2014/main" id="{8D283669-4C87-455E-B88F-F6508CD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3130" y="1363358"/>
            <a:ext cx="3774974" cy="263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64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76EE-14CF-4BF8-B0E3-C0E2B911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035" y="2505677"/>
            <a:ext cx="4306016" cy="1377937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4400" dirty="0"/>
              <a:t>GRAZIE per il </a:t>
            </a:r>
            <a:r>
              <a:rPr lang="en-US" sz="4400" dirty="0" err="1"/>
              <a:t>grande</a:t>
            </a:r>
            <a:r>
              <a:rPr lang="en-US" sz="4400" dirty="0"/>
              <a:t> </a:t>
            </a:r>
            <a:r>
              <a:rPr lang="en-US" sz="4400" dirty="0" err="1"/>
              <a:t>lavoro</a:t>
            </a:r>
            <a:r>
              <a:rPr lang="en-US" sz="4400" dirty="0"/>
              <a:t> </a:t>
            </a:r>
            <a:r>
              <a:rPr lang="en-US" sz="4400" dirty="0" err="1"/>
              <a:t>che</a:t>
            </a:r>
            <a:r>
              <a:rPr lang="en-US" sz="4400" dirty="0"/>
              <a:t> fate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1776-C575-4C46-B73E-C7CE144A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490" y="4048350"/>
            <a:ext cx="3283888" cy="816301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44DA9-12C6-4816-AB7E-BFD6BFAF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782" y="1428840"/>
            <a:ext cx="3634717" cy="37374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4C58F6-7063-4181-8421-BD070508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8" y="437166"/>
            <a:ext cx="1165023" cy="1165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6C3B2F-4475-4261-ABCB-7D8B433CCF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9878" r="811" b="15307"/>
          <a:stretch/>
        </p:blipFill>
        <p:spPr>
          <a:xfrm>
            <a:off x="1475766" y="334767"/>
            <a:ext cx="1335352" cy="115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56AEB-0833-4EF0-8E2A-48BAF564D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205" y="2716901"/>
            <a:ext cx="1448002" cy="137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C4108B-8787-48B2-917B-47D575247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07" y="5283181"/>
            <a:ext cx="1230169" cy="1265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A55C40-7DD0-4BA0-B4D1-79E63890A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405" y="5318009"/>
            <a:ext cx="1520527" cy="11694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5DC13E-6672-4940-B9E2-49567C1FD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236" y="5485352"/>
            <a:ext cx="1398862" cy="1182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5AC3FC-86CA-41D4-BAA0-F8703D7156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33" t="21843" r="10005" b="20842"/>
          <a:stretch/>
        </p:blipFill>
        <p:spPr>
          <a:xfrm>
            <a:off x="10602682" y="253662"/>
            <a:ext cx="1412813" cy="13183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4E60D-B88E-456F-A43A-D494ADA51F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44" t="26815" r="16813" b="1184"/>
          <a:stretch/>
        </p:blipFill>
        <p:spPr>
          <a:xfrm>
            <a:off x="3164470" y="5149737"/>
            <a:ext cx="1155095" cy="14431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5CA794-9A58-452B-94FD-4BF0A125B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1852" y="185448"/>
            <a:ext cx="1517309" cy="13779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D91215-7C1A-4AD6-BFD9-C0108692AF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63" t="4776" r="228" b="9037"/>
          <a:stretch/>
        </p:blipFill>
        <p:spPr>
          <a:xfrm>
            <a:off x="1627332" y="5162964"/>
            <a:ext cx="1168169" cy="1467041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86A95EB-217F-479E-8CB2-E59BD2C1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0256" r="11688" b="9519"/>
          <a:stretch/>
        </p:blipFill>
        <p:spPr bwMode="auto">
          <a:xfrm>
            <a:off x="4234500" y="3671814"/>
            <a:ext cx="1102819" cy="13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4D14695-CFE0-4A90-9D22-B9D8C61182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2214" y="121047"/>
            <a:ext cx="1110414" cy="1419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4CA4DD-8964-4764-8683-C355A4807F1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894" t="1457" r="14226" b="19541"/>
          <a:stretch/>
        </p:blipFill>
        <p:spPr>
          <a:xfrm>
            <a:off x="2873667" y="199860"/>
            <a:ext cx="1165024" cy="131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6ED3B2-AEE0-454A-96D5-BE5EF5D634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28762" y="1685677"/>
            <a:ext cx="1318693" cy="131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2E2D6F-4301-4AFB-B9B0-7AF1EA57D2C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198" t="3925" r="11021" b="7401"/>
          <a:stretch/>
        </p:blipFill>
        <p:spPr>
          <a:xfrm>
            <a:off x="226934" y="4361926"/>
            <a:ext cx="1291382" cy="12804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1DD68B-5136-49D6-AE56-5A0BB56044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7721" y="116180"/>
            <a:ext cx="1421690" cy="14216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1333D1E-92D0-4F58-AD1D-F1AAE0735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0623" y="204072"/>
            <a:ext cx="1132977" cy="13409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A0EB2F-50D8-4605-A95F-7D8A57D0C4E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791" t="23999" r="4791" b="25334"/>
          <a:stretch/>
        </p:blipFill>
        <p:spPr>
          <a:xfrm>
            <a:off x="187681" y="2300349"/>
            <a:ext cx="1139994" cy="13825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21B59C-E281-4DD4-9DCE-8CB36B540A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69282" y="5386607"/>
            <a:ext cx="1279615" cy="12763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41A178-C83F-457E-8EF1-CDD346CDEC4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6815" t="8956" r="14642" b="31310"/>
          <a:stretch/>
        </p:blipFill>
        <p:spPr>
          <a:xfrm>
            <a:off x="11033228" y="3559604"/>
            <a:ext cx="1094471" cy="1271769"/>
          </a:xfrm>
          <a:prstGeom prst="rect">
            <a:avLst/>
          </a:prstGeom>
        </p:spPr>
      </p:pic>
      <p:pic>
        <p:nvPicPr>
          <p:cNvPr id="2050" name="Picture 2" descr="Gruppo I - Fisica delle Particelle - INFN Sezione di Padova">
            <a:extLst>
              <a:ext uri="{FF2B5EF4-FFF2-40B4-BE49-F238E27FC236}">
                <a16:creationId xmlns:a16="http://schemas.microsoft.com/office/drawing/2014/main" id="{EB9371EB-D278-411B-ADF1-418D399E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42" y="3660171"/>
            <a:ext cx="1250324" cy="13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6465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B"/>
      </a:accent1>
      <a:accent2>
        <a:srgbClr val="983BB1"/>
      </a:accent2>
      <a:accent3>
        <a:srgbClr val="794DC3"/>
      </a:accent3>
      <a:accent4>
        <a:srgbClr val="4045B3"/>
      </a:accent4>
      <a:accent5>
        <a:srgbClr val="4D83C3"/>
      </a:accent5>
      <a:accent6>
        <a:srgbClr val="3BA3B1"/>
      </a:accent6>
      <a:hlink>
        <a:srgbClr val="3F65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311</TotalTime>
  <Words>289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Meiryo</vt:lpstr>
      <vt:lpstr>Arial</vt:lpstr>
      <vt:lpstr>Corbel</vt:lpstr>
      <vt:lpstr>SketchLinesVTI</vt:lpstr>
      <vt:lpstr>Riunione plenaria DSI Wrap up</vt:lpstr>
      <vt:lpstr>3 giorni intensi</vt:lpstr>
      <vt:lpstr>Presentazioni</vt:lpstr>
      <vt:lpstr>Discussioni</vt:lpstr>
      <vt:lpstr>Criticità emerse</vt:lpstr>
      <vt:lpstr>Comunicazione e collaborazione</vt:lpstr>
      <vt:lpstr>Pensare a un modo per far conoscere la DSI</vt:lpstr>
      <vt:lpstr>GRAZIE per il grande lavoro che fate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Gomezel</dc:creator>
  <cp:lastModifiedBy>Roberto Gomezel</cp:lastModifiedBy>
  <cp:revision>44</cp:revision>
  <dcterms:created xsi:type="dcterms:W3CDTF">2021-11-26T07:42:33Z</dcterms:created>
  <dcterms:modified xsi:type="dcterms:W3CDTF">2021-12-02T07:25:00Z</dcterms:modified>
</cp:coreProperties>
</file>