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6" r:id="rId3"/>
    <p:sldId id="265" r:id="rId4"/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B403338-1DE1-416C-AFD0-2A1247DC78D2}">
          <p14:sldIdLst>
            <p14:sldId id="264"/>
            <p14:sldId id="266"/>
            <p14:sldId id="265"/>
            <p14:sldId id="256"/>
            <p14:sldId id="257"/>
          </p14:sldIdLst>
        </p14:section>
        <p14:section name="Sezione senza titolo" id="{36933222-25E4-46AE-AD56-DEDCF499CDF4}">
          <p14:sldIdLst>
            <p14:sldId id="258"/>
            <p14:sldId id="260"/>
            <p14:sldId id="261"/>
            <p14:sldId id="259"/>
            <p14:sldId id="262"/>
            <p14:sldId id="263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03EF"/>
    <a:srgbClr val="0E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BBFFD-7DE7-4774-8828-4CA1E3C48851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Croce Antonio SEM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E5E6-49FD-46A8-850E-6B98C3CA4D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1343-71CC-4B6B-86A9-355B416CE85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Croce Antonio SEM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963A-C427-4B15-9FC7-5A180BAFC5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3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8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5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Croce Antonio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06/12/2021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Croce Antonio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67D4-EC07-4DC6-9A06-049B9F13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docs.google.com/spreadsheets/d/1NZYW4NBQYvZHut-3i5KyEgxIsUQ8cpvfjBuedn1c-to/edit#gid=2349230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524000" y="2883994"/>
            <a:ext cx="9144000" cy="1655762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06/12/2021</a:t>
            </a:r>
          </a:p>
          <a:p>
            <a:r>
              <a:rPr lang="it-IT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8840597" y="1440798"/>
            <a:ext cx="46593" cy="4478813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840597" y="1312666"/>
            <a:ext cx="856158" cy="128132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840597" y="5919611"/>
            <a:ext cx="856158" cy="128132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9650162" y="1440797"/>
            <a:ext cx="46593" cy="4478813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866774" y="3408515"/>
            <a:ext cx="226675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di rugiada minimo sulla parte anteriore del PP1</a:t>
            </a: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= -30 °C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866774" y="4902539"/>
            <a:ext cx="1979415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interna della cavità</a:t>
            </a: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= -50 °C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7133532" y="2456689"/>
            <a:ext cx="1694916" cy="1101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9" idx="3"/>
          </p:cNvCxnSpPr>
          <p:nvPr/>
        </p:nvCxnSpPr>
        <p:spPr>
          <a:xfrm flipV="1">
            <a:off x="6846189" y="4983140"/>
            <a:ext cx="2434530" cy="334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>
            <a:off x="9413715" y="986762"/>
            <a:ext cx="0" cy="644685"/>
          </a:xfrm>
          <a:prstGeom prst="line">
            <a:avLst/>
          </a:prstGeom>
          <a:ln w="19050">
            <a:solidFill>
              <a:srgbClr val="E99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9355605" y="5725400"/>
            <a:ext cx="0" cy="644685"/>
          </a:xfrm>
          <a:prstGeom prst="line">
            <a:avLst/>
          </a:prstGeom>
          <a:ln w="19050">
            <a:solidFill>
              <a:srgbClr val="E99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8699831" y="617429"/>
            <a:ext cx="1427768" cy="369332"/>
          </a:xfrm>
          <a:prstGeom prst="rect">
            <a:avLst/>
          </a:prstGeom>
          <a:noFill/>
          <a:ln w="12700">
            <a:solidFill>
              <a:srgbClr val="E99E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m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6700" y="141171"/>
            <a:ext cx="6236339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Resistenza termica e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trasmittanza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termica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calcolo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(ISO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6946)</a:t>
            </a:r>
          </a:p>
        </p:txBody>
      </p:sp>
      <p:sp>
        <p:nvSpPr>
          <p:cNvPr id="26" name="Freccia a destra 25"/>
          <p:cNvSpPr/>
          <p:nvPr/>
        </p:nvSpPr>
        <p:spPr>
          <a:xfrm>
            <a:off x="8624305" y="3506910"/>
            <a:ext cx="1328842" cy="1725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9821259" y="3275214"/>
            <a:ext cx="13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termico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37277" y="2050618"/>
            <a:ext cx="28287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ΔT &gt; 5 K e lunghezza e larghezza entrambe più di 10 volte lo spessore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94" y="1247149"/>
            <a:ext cx="1620346" cy="790251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3290775" y="762720"/>
            <a:ext cx="4695173" cy="1929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resistenza termica dello strato d’aria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coefficiente di convezione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coefficiente radiativo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emissività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dell’alluminio rivestito con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alodine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0.04</a:t>
            </a:r>
          </a:p>
          <a:p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 della superficie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frotale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PP1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" y="3275214"/>
            <a:ext cx="3287016" cy="2453849"/>
          </a:xfrm>
          <a:prstGeom prst="rect">
            <a:avLst/>
          </a:prstGeom>
        </p:spPr>
      </p:pic>
      <p:sp>
        <p:nvSpPr>
          <p:cNvPr id="32" name="Freccia in giù 31"/>
          <p:cNvSpPr/>
          <p:nvPr/>
        </p:nvSpPr>
        <p:spPr>
          <a:xfrm>
            <a:off x="1341313" y="2678986"/>
            <a:ext cx="276294" cy="596228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7528" y="1295440"/>
            <a:ext cx="675327" cy="4752302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9708272" y="1309104"/>
            <a:ext cx="157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Approssimazione come cavità con superfici parallele</a:t>
            </a:r>
          </a:p>
        </p:txBody>
      </p:sp>
    </p:spTree>
    <p:extLst>
      <p:ext uri="{BB962C8B-B14F-4D97-AF65-F5344CB8AC3E}">
        <p14:creationId xmlns:p14="http://schemas.microsoft.com/office/powerpoint/2010/main" val="270258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55" y="1431785"/>
            <a:ext cx="1147497" cy="586916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1796141" y="1581693"/>
            <a:ext cx="2644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Nusselt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8840597" y="1440798"/>
            <a:ext cx="45719" cy="1692225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840597" y="1312666"/>
            <a:ext cx="856158" cy="128132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840597" y="5919611"/>
            <a:ext cx="856158" cy="128132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42478" y="3471113"/>
            <a:ext cx="205140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di rugiada minimo sulla superficie anteriore del PP1</a:t>
            </a: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-30 °C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518469" y="5124412"/>
            <a:ext cx="159855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interna della cavità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-50 °C</a:t>
            </a: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7293886" y="2678986"/>
            <a:ext cx="1546711" cy="792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9472921" y="4302110"/>
            <a:ext cx="1045548" cy="822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>
            <a:off x="9413715" y="986762"/>
            <a:ext cx="0" cy="644685"/>
          </a:xfrm>
          <a:prstGeom prst="line">
            <a:avLst/>
          </a:prstGeom>
          <a:ln w="19050">
            <a:solidFill>
              <a:srgbClr val="E99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>
            <a:off x="9355605" y="5725400"/>
            <a:ext cx="0" cy="644685"/>
          </a:xfrm>
          <a:prstGeom prst="line">
            <a:avLst/>
          </a:prstGeom>
          <a:ln w="19050">
            <a:solidFill>
              <a:srgbClr val="E99E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8699831" y="617429"/>
            <a:ext cx="1427768" cy="369332"/>
          </a:xfrm>
          <a:prstGeom prst="rect">
            <a:avLst/>
          </a:prstGeom>
          <a:noFill/>
          <a:ln w="12700">
            <a:solidFill>
              <a:srgbClr val="E99E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m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ccia a destra 23"/>
          <p:cNvSpPr/>
          <p:nvPr/>
        </p:nvSpPr>
        <p:spPr>
          <a:xfrm>
            <a:off x="8604255" y="3593933"/>
            <a:ext cx="1328842" cy="1725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9868366" y="3363391"/>
            <a:ext cx="13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termico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916700" y="141171"/>
            <a:ext cx="6236339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Resistenza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calcolata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usando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correlazione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cavità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coassiale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8840596" y="4227385"/>
            <a:ext cx="45719" cy="1692225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8840596" y="3139897"/>
            <a:ext cx="45719" cy="1079950"/>
          </a:xfrm>
          <a:prstGeom prst="rect">
            <a:avLst/>
          </a:prstGeom>
          <a:pattFill prst="narHorz">
            <a:fgClr>
              <a:schemeClr val="accent4"/>
            </a:fgClr>
            <a:bgClr>
              <a:schemeClr val="bg1"/>
            </a:bgClr>
          </a:pattFill>
          <a:ln>
            <a:solidFill>
              <a:srgbClr val="E99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9651036" y="1448337"/>
            <a:ext cx="45719" cy="1692225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9651035" y="4234924"/>
            <a:ext cx="45719" cy="1692225"/>
          </a:xfrm>
          <a:prstGeom prst="rect">
            <a:avLst/>
          </a:prstGeom>
          <a:solidFill>
            <a:srgbClr val="214ACD"/>
          </a:solidFill>
          <a:ln>
            <a:solidFill>
              <a:srgbClr val="21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9651035" y="3140562"/>
            <a:ext cx="45719" cy="1086824"/>
          </a:xfrm>
          <a:prstGeom prst="rect">
            <a:avLst/>
          </a:prstGeom>
          <a:pattFill prst="narHorz">
            <a:fgClr>
              <a:schemeClr val="accent4"/>
            </a:fgClr>
            <a:bgClr>
              <a:schemeClr val="bg1"/>
            </a:bgClr>
          </a:pattFill>
          <a:ln>
            <a:solidFill>
              <a:srgbClr val="E99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 flipH="1">
            <a:off x="8886315" y="3142392"/>
            <a:ext cx="764719" cy="45719"/>
          </a:xfrm>
          <a:prstGeom prst="rect">
            <a:avLst/>
          </a:prstGeom>
          <a:pattFill prst="narHorz">
            <a:fgClr>
              <a:schemeClr val="accent4"/>
            </a:fgClr>
            <a:bgClr>
              <a:schemeClr val="bg1"/>
            </a:bgClr>
          </a:pattFill>
          <a:ln>
            <a:solidFill>
              <a:srgbClr val="E99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 flipH="1">
            <a:off x="8886315" y="4174127"/>
            <a:ext cx="764719" cy="45719"/>
          </a:xfrm>
          <a:prstGeom prst="rect">
            <a:avLst/>
          </a:prstGeom>
          <a:pattFill prst="narHorz">
            <a:fgClr>
              <a:schemeClr val="accent4"/>
            </a:fgClr>
            <a:bgClr>
              <a:schemeClr val="bg1"/>
            </a:bgClr>
          </a:pattFill>
          <a:ln>
            <a:solidFill>
              <a:srgbClr val="E99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1065134" y="1431254"/>
            <a:ext cx="2761604" cy="691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81659" y="2407334"/>
            <a:ext cx="4328212" cy="3066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resistenza termica dello strato d’aria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14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coefficiente di convezione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it-IT" sz="14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emissività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dell’alluminio rivestito con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alodine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0.04</a:t>
            </a:r>
          </a:p>
          <a:p>
            <a:pPr algn="just"/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(Rif.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Twelve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International Conference on Thermal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Engineering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Theory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Applications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February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23-26, 2019,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Gandhinagar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India </a:t>
            </a:r>
          </a:p>
          <a:p>
            <a:pPr algn="just"/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Effect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Surface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Oxidation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Directional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Spectral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Emissivity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Aluminum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Alloy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AL6061 with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Different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Roughnesses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Sumeet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Kumar, C. V.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Krishnamurthy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Krishnan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Balasubramaniam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 della superficie </a:t>
            </a:r>
            <a:r>
              <a:rPr lang="it-IT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frotale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PP1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it-IT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fattore di vista per due anelli circolari coassiali 0,78 (spessore d = 138 mm)</a:t>
            </a:r>
            <a:endParaRPr lang="it-IT" sz="1400" i="1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diametro medio 530 mm</a:t>
            </a:r>
            <a:endParaRPr lang="it-IT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Freccia a destra 37"/>
          <p:cNvSpPr/>
          <p:nvPr/>
        </p:nvSpPr>
        <p:spPr>
          <a:xfrm>
            <a:off x="4199458" y="1598576"/>
            <a:ext cx="751098" cy="30425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932" y="1222742"/>
            <a:ext cx="2940468" cy="1053196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>
            <a:off x="5143505" y="1234728"/>
            <a:ext cx="2998469" cy="111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973" y="5255851"/>
            <a:ext cx="2066067" cy="619820"/>
          </a:xfrm>
          <a:prstGeom prst="rect">
            <a:avLst/>
          </a:prstGeom>
        </p:spPr>
      </p:pic>
      <p:sp>
        <p:nvSpPr>
          <p:cNvPr id="42" name="Rettangolo 41"/>
          <p:cNvSpPr/>
          <p:nvPr/>
        </p:nvSpPr>
        <p:spPr>
          <a:xfrm>
            <a:off x="5081786" y="5265838"/>
            <a:ext cx="2403438" cy="8706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2613" y="5818721"/>
            <a:ext cx="1094699" cy="315899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5007646" y="5833272"/>
            <a:ext cx="1387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3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D59791A-DA82-4B77-9F15-F3857E5741A4}"/>
              </a:ext>
            </a:extLst>
          </p:cNvPr>
          <p:cNvSpPr txBox="1"/>
          <p:nvPr/>
        </p:nvSpPr>
        <p:spPr>
          <a:xfrm>
            <a:off x="2419546" y="877817"/>
            <a:ext cx="7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Potenza riscaldante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0DFEB86-6EDC-455B-944F-797D364B7687}"/>
                  </a:ext>
                </a:extLst>
              </p:cNvPr>
              <p:cNvSpPr txBox="1"/>
              <p:nvPr/>
            </p:nvSpPr>
            <p:spPr>
              <a:xfrm>
                <a:off x="454057" y="1574276"/>
                <a:ext cx="3930977" cy="41074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Processo operativo: Calore necessario per aumentare la temperatura dell'oggetto da T1 a T2 –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just"/>
                <a:endParaRPr lang="it-IT" b="1" i="1" baseline="-2500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Perdite di esercizio: Conduzione, Convezione, Radiazione –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pPr algn="just"/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Fattore sicurezza (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S.F.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10 – 30 %   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0DFEB86-6EDC-455B-944F-797D364B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7" y="1574276"/>
                <a:ext cx="3930977" cy="4107471"/>
              </a:xfrm>
              <a:prstGeom prst="rect">
                <a:avLst/>
              </a:prstGeom>
              <a:blipFill>
                <a:blip r:embed="rId4"/>
                <a:stretch>
                  <a:fillRect l="-1236" t="-592" r="-1546" b="-16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CE7E55A-0A70-4DE2-9C46-2FEE8BA5F839}"/>
              </a:ext>
            </a:extLst>
          </p:cNvPr>
          <p:cNvCxnSpPr>
            <a:cxnSpLocks/>
          </p:cNvCxnSpPr>
          <p:nvPr/>
        </p:nvCxnSpPr>
        <p:spPr>
          <a:xfrm flipV="1">
            <a:off x="6099139" y="1402237"/>
            <a:ext cx="0" cy="456493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632270D-431E-495C-97BA-55ACBAC576A7}"/>
              </a:ext>
            </a:extLst>
          </p:cNvPr>
          <p:cNvSpPr txBox="1"/>
          <p:nvPr/>
        </p:nvSpPr>
        <p:spPr>
          <a:xfrm>
            <a:off x="5472095" y="2123429"/>
            <a:ext cx="553998" cy="3346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Potenza riscaldante (W)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4CB02EE-7730-4402-8B23-A0E0670AD539}"/>
              </a:ext>
            </a:extLst>
          </p:cNvPr>
          <p:cNvSpPr/>
          <p:nvPr/>
        </p:nvSpPr>
        <p:spPr>
          <a:xfrm>
            <a:off x="7292592" y="4009995"/>
            <a:ext cx="2894028" cy="1159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16DF141-24B4-436D-B68E-41F99653C80C}"/>
              </a:ext>
            </a:extLst>
          </p:cNvPr>
          <p:cNvSpPr/>
          <p:nvPr/>
        </p:nvSpPr>
        <p:spPr>
          <a:xfrm>
            <a:off x="7292592" y="2822558"/>
            <a:ext cx="2894028" cy="1159497"/>
          </a:xfrm>
          <a:prstGeom prst="rect">
            <a:avLst/>
          </a:prstGeom>
          <a:noFill/>
          <a:ln w="28575">
            <a:solidFill>
              <a:srgbClr val="1F45B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529CFF9-FAC7-4789-B999-6BA330998F04}"/>
              </a:ext>
            </a:extLst>
          </p:cNvPr>
          <p:cNvSpPr/>
          <p:nvPr/>
        </p:nvSpPr>
        <p:spPr>
          <a:xfrm>
            <a:off x="7292592" y="2209843"/>
            <a:ext cx="2894028" cy="584775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71073B25-8A3A-4378-8440-D9BBA4A62818}"/>
              </a:ext>
            </a:extLst>
          </p:cNvPr>
          <p:cNvCxnSpPr>
            <a:cxnSpLocks/>
          </p:cNvCxnSpPr>
          <p:nvPr/>
        </p:nvCxnSpPr>
        <p:spPr>
          <a:xfrm rot="5400000" flipV="1">
            <a:off x="8378464" y="3686609"/>
            <a:ext cx="0" cy="456493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C0FCC48-56FE-4810-8C75-FB968774744C}"/>
              </a:ext>
            </a:extLst>
          </p:cNvPr>
          <p:cNvSpPr txBox="1"/>
          <p:nvPr/>
        </p:nvSpPr>
        <p:spPr>
          <a:xfrm rot="5400000">
            <a:off x="8341292" y="5090004"/>
            <a:ext cx="553998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(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min,h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C55CA0D-33E0-4000-8C5A-B4248306C613}"/>
              </a:ext>
            </a:extLst>
          </p:cNvPr>
          <p:cNvCxnSpPr>
            <a:cxnSpLocks/>
          </p:cNvCxnSpPr>
          <p:nvPr/>
        </p:nvCxnSpPr>
        <p:spPr>
          <a:xfrm flipV="1">
            <a:off x="7258050" y="5350132"/>
            <a:ext cx="2963112" cy="5269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C1285D2-61E8-4E71-ACEB-C43CAFBDB893}"/>
              </a:ext>
            </a:extLst>
          </p:cNvPr>
          <p:cNvSpPr txBox="1"/>
          <p:nvPr/>
        </p:nvSpPr>
        <p:spPr>
          <a:xfrm>
            <a:off x="6679865" y="4270897"/>
            <a:ext cx="48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267AA0EA-E14B-4F26-9731-A59F63BE1B0D}"/>
              </a:ext>
            </a:extLst>
          </p:cNvPr>
          <p:cNvCxnSpPr>
            <a:cxnSpLocks/>
          </p:cNvCxnSpPr>
          <p:nvPr/>
        </p:nvCxnSpPr>
        <p:spPr>
          <a:xfrm flipV="1">
            <a:off x="7146499" y="4009995"/>
            <a:ext cx="0" cy="115949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F1B9512-9691-4F46-AE8A-67FEB8AB9F95}"/>
              </a:ext>
            </a:extLst>
          </p:cNvPr>
          <p:cNvSpPr txBox="1"/>
          <p:nvPr/>
        </p:nvSpPr>
        <p:spPr>
          <a:xfrm>
            <a:off x="8495766" y="4350177"/>
            <a:ext cx="6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01AA3B8-C857-4968-9421-B3544D82323C}"/>
              </a:ext>
            </a:extLst>
          </p:cNvPr>
          <p:cNvSpPr txBox="1"/>
          <p:nvPr/>
        </p:nvSpPr>
        <p:spPr>
          <a:xfrm>
            <a:off x="8495766" y="3228945"/>
            <a:ext cx="6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0E670FB-1A05-4E24-AE5C-4248C60AC31C}"/>
              </a:ext>
            </a:extLst>
          </p:cNvPr>
          <p:cNvSpPr txBox="1"/>
          <p:nvPr/>
        </p:nvSpPr>
        <p:spPr>
          <a:xfrm>
            <a:off x="8495766" y="2279418"/>
            <a:ext cx="6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S.F.</a:t>
            </a:r>
            <a:endParaRPr lang="it-IT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1FD6205-FDCC-4E0A-918F-349D03B5C904}"/>
              </a:ext>
            </a:extLst>
          </p:cNvPr>
          <p:cNvSpPr txBox="1"/>
          <p:nvPr/>
        </p:nvSpPr>
        <p:spPr>
          <a:xfrm>
            <a:off x="8552476" y="5309619"/>
            <a:ext cx="48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it-IT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3130DD6-E4AD-497D-91C7-9806A18F4E2E}"/>
              </a:ext>
            </a:extLst>
          </p:cNvPr>
          <p:cNvSpPr txBox="1"/>
          <p:nvPr/>
        </p:nvSpPr>
        <p:spPr>
          <a:xfrm>
            <a:off x="6658819" y="3160907"/>
            <a:ext cx="48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F3BA3ED1-2EA1-4AFD-A32E-15A3F904F703}"/>
              </a:ext>
            </a:extLst>
          </p:cNvPr>
          <p:cNvCxnSpPr>
            <a:cxnSpLocks/>
          </p:cNvCxnSpPr>
          <p:nvPr/>
        </p:nvCxnSpPr>
        <p:spPr>
          <a:xfrm flipV="1">
            <a:off x="7149052" y="2850497"/>
            <a:ext cx="0" cy="115949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0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D59791A-DA82-4B77-9F15-F3857E5741A4}"/>
              </a:ext>
            </a:extLst>
          </p:cNvPr>
          <p:cNvSpPr txBox="1"/>
          <p:nvPr/>
        </p:nvSpPr>
        <p:spPr>
          <a:xfrm>
            <a:off x="2419545" y="222445"/>
            <a:ext cx="7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Potenza riscaldante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0DFEB86-6EDC-455B-944F-797D364B7687}"/>
                  </a:ext>
                </a:extLst>
              </p:cNvPr>
              <p:cNvSpPr txBox="1"/>
              <p:nvPr/>
            </p:nvSpPr>
            <p:spPr>
              <a:xfrm>
                <a:off x="454057" y="1574276"/>
                <a:ext cx="3930977" cy="4199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Processo operativo: Calore necessario per aumentare la temperatura dell'oggetto da T1 a T2 –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it-IT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Perdite di esercizio: Conduzione, Convezione, Radiazione –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pPr algn="just"/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Fattore sicurezza (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S.F.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10 – 35 %  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0DFEB86-6EDC-455B-944F-797D364B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7" y="1574276"/>
                <a:ext cx="3930977" cy="4199804"/>
              </a:xfrm>
              <a:prstGeom prst="rect">
                <a:avLst/>
              </a:prstGeom>
              <a:blipFill>
                <a:blip r:embed="rId4"/>
                <a:stretch>
                  <a:fillRect l="-1236" t="-579" r="-1546" b="-15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e 26"/>
          <p:cNvSpPr/>
          <p:nvPr/>
        </p:nvSpPr>
        <p:spPr>
          <a:xfrm>
            <a:off x="2530389" y="3065625"/>
            <a:ext cx="372533" cy="33302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7 27"/>
          <p:cNvCxnSpPr>
            <a:stCxn id="27" idx="6"/>
          </p:cNvCxnSpPr>
          <p:nvPr/>
        </p:nvCxnSpPr>
        <p:spPr>
          <a:xfrm flipV="1">
            <a:off x="2902922" y="1552913"/>
            <a:ext cx="3414889" cy="1679223"/>
          </a:xfrm>
          <a:prstGeom prst="curvedConnector3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6319042" y="716895"/>
                <a:ext cx="3734573" cy="19437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𝑡𝑑𝑙</m:t>
                                </m:r>
                              </m:sub>
                            </m:sSub>
                          </m:e>
                          <m:sup>
                            <m:r>
                              <a:rPr lang="it-IT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it-IT" sz="1600" i="0">
                                <a:latin typeface="Cambria Math" panose="02040503050406030204" pitchFamily="18" charset="0"/>
                              </a:rPr>
                              <m:t>6061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, </a:t>
                </a:r>
              </a:p>
              <a:p>
                <a:pPr algn="just"/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 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6061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=7∙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la diffusività termica della lega di alluminio AA6061</a:t>
                </a:r>
              </a:p>
              <a:p>
                <a:pPr algn="just"/>
                <a:endPara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(Rif. </a:t>
                </a:r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Touloukian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 S, Powell, R W, Ho, C Y, and </a:t>
                </a:r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Nicolaou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 C. </a:t>
                </a:r>
                <a:r>
                  <a:rPr lang="en-US" sz="1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Thermophysical</a:t>
                </a:r>
                <a:r>
                  <a:rPr 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properties of matter, 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TPRC data series. Volume 10. Thermal diffusivity. Data book. United States: N. p., 1974</a:t>
                </a:r>
                <a:r>
                  <a:rPr 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it-IT" sz="1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42" y="716895"/>
                <a:ext cx="3734573" cy="1943737"/>
              </a:xfrm>
              <a:prstGeom prst="rect">
                <a:avLst/>
              </a:prstGeom>
              <a:blipFill>
                <a:blip r:embed="rId5"/>
                <a:stretch>
                  <a:fillRect l="-326" r="-489" b="-6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e 29"/>
          <p:cNvSpPr/>
          <p:nvPr/>
        </p:nvSpPr>
        <p:spPr>
          <a:xfrm>
            <a:off x="1905735" y="4684890"/>
            <a:ext cx="495763" cy="33302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7 30"/>
          <p:cNvCxnSpPr/>
          <p:nvPr/>
        </p:nvCxnSpPr>
        <p:spPr>
          <a:xfrm flipV="1">
            <a:off x="2370221" y="3357255"/>
            <a:ext cx="4120891" cy="1408954"/>
          </a:xfrm>
          <a:prstGeom prst="curvedConnector3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/>
              <p:cNvSpPr/>
              <p:nvPr/>
            </p:nvSpPr>
            <p:spPr>
              <a:xfrm>
                <a:off x="6491112" y="2759051"/>
                <a:ext cx="5226756" cy="140705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i="0">
                        <a:latin typeface="Cambria Math" panose="02040503050406030204" pitchFamily="18" charset="0"/>
                      </a:rPr>
                      <m:t>=3.7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16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/>
                  <a:t>, 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intervallo ottenuto dalle correlazioni:</a:t>
                </a:r>
              </a:p>
              <a:p>
                <a:pPr algn="ctr"/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3.0 ÷ 5.8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(Rif. </a:t>
                </a:r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Michalak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P. </a:t>
                </a:r>
                <a:r>
                  <a:rPr 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and Theoretical Study on the Internal Convective and Radiative Heat Transfer Coefficients for a Vertical Wall in a Residential Building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Energies 2021, 14, 5953. https://doi.org/10.3390/en14185953)</a:t>
                </a:r>
                <a:endParaRPr lang="it-IT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ttango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12" y="2759051"/>
                <a:ext cx="5226756" cy="1407052"/>
              </a:xfrm>
              <a:prstGeom prst="rect">
                <a:avLst/>
              </a:prstGeom>
              <a:blipFill>
                <a:blip r:embed="rId6"/>
                <a:stretch>
                  <a:fillRect b="-1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/>
              <p:cNvSpPr/>
              <p:nvPr/>
            </p:nvSpPr>
            <p:spPr>
              <a:xfrm>
                <a:off x="4730416" y="4941172"/>
                <a:ext cx="6420556" cy="57637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1" name="Rettango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416" y="4941172"/>
                <a:ext cx="6420556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ccia in giù 51"/>
          <p:cNvSpPr/>
          <p:nvPr/>
        </p:nvSpPr>
        <p:spPr>
          <a:xfrm>
            <a:off x="5449858" y="4193272"/>
            <a:ext cx="440267" cy="66040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5" name="Segnaposto data 1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</p:spTree>
    <p:extLst>
      <p:ext uri="{BB962C8B-B14F-4D97-AF65-F5344CB8AC3E}">
        <p14:creationId xmlns:p14="http://schemas.microsoft.com/office/powerpoint/2010/main" val="10174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D59791A-DA82-4B77-9F15-F3857E5741A4}"/>
              </a:ext>
            </a:extLst>
          </p:cNvPr>
          <p:cNvSpPr txBox="1"/>
          <p:nvPr/>
        </p:nvSpPr>
        <p:spPr>
          <a:xfrm>
            <a:off x="2419545" y="222445"/>
            <a:ext cx="7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Potenza riscaldante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0DFEB86-6EDC-455B-944F-797D364B7687}"/>
                  </a:ext>
                </a:extLst>
              </p:cNvPr>
              <p:cNvSpPr txBox="1"/>
              <p:nvPr/>
            </p:nvSpPr>
            <p:spPr>
              <a:xfrm>
                <a:off x="454057" y="1574276"/>
                <a:ext cx="3930977" cy="4199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Processo operativo: Calore necessario per aumentare la temperatura dell'oggetto da T1 a T2 –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it-IT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Perdite di esercizio: Conduzione, Convezione, Radiazione –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pPr algn="just"/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Fattore sicurezza (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S.F.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10 – 35 %  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0DFEB86-6EDC-455B-944F-797D364B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7" y="1574276"/>
                <a:ext cx="3930977" cy="4199804"/>
              </a:xfrm>
              <a:prstGeom prst="rect">
                <a:avLst/>
              </a:prstGeom>
              <a:blipFill>
                <a:blip r:embed="rId4"/>
                <a:stretch>
                  <a:fillRect l="-1236" t="-579" r="-1546" b="-15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e 26"/>
          <p:cNvSpPr/>
          <p:nvPr/>
        </p:nvSpPr>
        <p:spPr>
          <a:xfrm>
            <a:off x="2530389" y="3065625"/>
            <a:ext cx="372533" cy="33302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7 27"/>
          <p:cNvCxnSpPr>
            <a:stCxn id="27" idx="6"/>
          </p:cNvCxnSpPr>
          <p:nvPr/>
        </p:nvCxnSpPr>
        <p:spPr>
          <a:xfrm flipV="1">
            <a:off x="2902922" y="1552913"/>
            <a:ext cx="3414889" cy="1679223"/>
          </a:xfrm>
          <a:prstGeom prst="curvedConnector3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6319042" y="716895"/>
                <a:ext cx="3734573" cy="19437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𝑡𝑑𝑙</m:t>
                                </m:r>
                              </m:sub>
                            </m:sSub>
                          </m:e>
                          <m:sup>
                            <m:r>
                              <a:rPr lang="it-IT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it-IT" sz="1600" i="0">
                                <a:latin typeface="Cambria Math" panose="02040503050406030204" pitchFamily="18" charset="0"/>
                              </a:rPr>
                              <m:t>6061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, </a:t>
                </a:r>
              </a:p>
              <a:p>
                <a:pPr algn="just"/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 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6061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=7∙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la diffusività termica della lega di alluminio AA6061</a:t>
                </a:r>
              </a:p>
              <a:p>
                <a:pPr algn="just"/>
                <a:endPara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(Rif. </a:t>
                </a:r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Touloukian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 S, Powell, R W, Ho, C Y, and </a:t>
                </a:r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Nicolaou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 C. </a:t>
                </a:r>
                <a:r>
                  <a:rPr lang="en-US" sz="1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Thermophysical</a:t>
                </a:r>
                <a:r>
                  <a:rPr 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properties of matter, 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TPRC data series. Volume 10. Thermal diffusivity. Data book. United States: N. p., 1974</a:t>
                </a:r>
                <a:r>
                  <a:rPr 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it-IT" sz="1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42" y="716895"/>
                <a:ext cx="3734573" cy="1943737"/>
              </a:xfrm>
              <a:prstGeom prst="rect">
                <a:avLst/>
              </a:prstGeom>
              <a:blipFill>
                <a:blip r:embed="rId5"/>
                <a:stretch>
                  <a:fillRect l="-326" r="-489" b="-6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e 29"/>
          <p:cNvSpPr/>
          <p:nvPr/>
        </p:nvSpPr>
        <p:spPr>
          <a:xfrm>
            <a:off x="1905735" y="4684890"/>
            <a:ext cx="495763" cy="33302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7 30"/>
          <p:cNvCxnSpPr/>
          <p:nvPr/>
        </p:nvCxnSpPr>
        <p:spPr>
          <a:xfrm flipV="1">
            <a:off x="2370221" y="3357255"/>
            <a:ext cx="4120891" cy="1408954"/>
          </a:xfrm>
          <a:prstGeom prst="curvedConnector3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/>
              <p:cNvSpPr/>
              <p:nvPr/>
            </p:nvSpPr>
            <p:spPr>
              <a:xfrm>
                <a:off x="6491112" y="2759051"/>
                <a:ext cx="5226756" cy="140705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i="0">
                        <a:latin typeface="Cambria Math" panose="02040503050406030204" pitchFamily="18" charset="0"/>
                      </a:rPr>
                      <m:t>=3.7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160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/>
                  <a:t>, 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intervallo ottenuto dalle correlazioni:</a:t>
                </a:r>
              </a:p>
              <a:p>
                <a:pPr algn="ctr"/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3.0 ÷ 5.8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(Rif. </a:t>
                </a:r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Michalak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P. </a:t>
                </a:r>
                <a:r>
                  <a:rPr 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and Theoretical Study on the Internal Convective and Radiative Heat Transfer Coefficients for a Vertical Wall in a Residential Building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Energies 2021, 14, 5953. https://doi.org/10.3390/en14185953)</a:t>
                </a:r>
                <a:endParaRPr lang="it-IT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ttango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12" y="2759051"/>
                <a:ext cx="5226756" cy="1407052"/>
              </a:xfrm>
              <a:prstGeom prst="rect">
                <a:avLst/>
              </a:prstGeom>
              <a:blipFill>
                <a:blip r:embed="rId6"/>
                <a:stretch>
                  <a:fillRect b="-1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/>
              <p:cNvSpPr/>
              <p:nvPr/>
            </p:nvSpPr>
            <p:spPr>
              <a:xfrm>
                <a:off x="4609707" y="4929716"/>
                <a:ext cx="7087386" cy="57637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1" name="Rettango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07" y="4929716"/>
                <a:ext cx="7087386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ccia in giù 51"/>
          <p:cNvSpPr/>
          <p:nvPr/>
        </p:nvSpPr>
        <p:spPr>
          <a:xfrm>
            <a:off x="5836712" y="4210801"/>
            <a:ext cx="440267" cy="66040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Segnaposto data 1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</p:spTree>
    <p:extLst>
      <p:ext uri="{BB962C8B-B14F-4D97-AF65-F5344CB8AC3E}">
        <p14:creationId xmlns:p14="http://schemas.microsoft.com/office/powerpoint/2010/main" val="314905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1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Segnaposto data 1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79012" y="1873599"/>
            <a:ext cx="75127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temperatura deve essere monitorata in modo che non scenda oltre il limite di -30 °C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necessario fornire almeno una potenza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(potenza necessaria per innalzare la temperatura del materiale durante il ciclo di lavoro + potenza persa dalle superfici per conduzione, convezione e irraggiamento) tramite resistenze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Devono essere valutati il fattore di sicurezza e la temperatura di esercizio della superficie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687679" y="961057"/>
            <a:ext cx="429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Considerazioni</a:t>
            </a:r>
          </a:p>
        </p:txBody>
      </p:sp>
    </p:spTree>
    <p:extLst>
      <p:ext uri="{BB962C8B-B14F-4D97-AF65-F5344CB8AC3E}">
        <p14:creationId xmlns:p14="http://schemas.microsoft.com/office/powerpoint/2010/main" val="381695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22431" t="14000" r="5762" b="13576"/>
          <a:stretch/>
        </p:blipFill>
        <p:spPr>
          <a:xfrm>
            <a:off x="4414385" y="2611620"/>
            <a:ext cx="5781175" cy="36442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26110" t="15223" r="6881" b="13039"/>
          <a:stretch/>
        </p:blipFill>
        <p:spPr>
          <a:xfrm>
            <a:off x="8749339" y="1643943"/>
            <a:ext cx="2892442" cy="193535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072053" y="329277"/>
            <a:ext cx="80478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r>
              <a:rPr lang="it-IT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ITk</a:t>
            </a:r>
            <a:endParaRPr lang="it-IT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Box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0847A6-0B2C-4487-9FA3-85F322A0DAA7}"/>
              </a:ext>
            </a:extLst>
          </p:cNvPr>
          <p:cNvSpPr txBox="1"/>
          <p:nvPr/>
        </p:nvSpPr>
        <p:spPr>
          <a:xfrm>
            <a:off x="717176" y="2417023"/>
            <a:ext cx="307489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‘a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freddo’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rivelatore con raffreddamento con impianto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Lucasz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kW) e test ‘a caldo’ con alimentazione dei sensori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Rispettare il requisito sul punto di rugiada di -60 °C per evitare condensa sui punti più freddi</a:t>
            </a:r>
          </a:p>
        </p:txBody>
      </p:sp>
    </p:spTree>
    <p:extLst>
      <p:ext uri="{BB962C8B-B14F-4D97-AF65-F5344CB8AC3E}">
        <p14:creationId xmlns:p14="http://schemas.microsoft.com/office/powerpoint/2010/main" val="34177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7FB5A82-50BE-4B64-A249-6B9A80C77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75499"/>
              </p:ext>
            </p:extLst>
          </p:nvPr>
        </p:nvGraphicFramePr>
        <p:xfrm>
          <a:off x="1105593" y="1795896"/>
          <a:ext cx="9980814" cy="4271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970">
                  <a:extLst>
                    <a:ext uri="{9D8B030D-6E8A-4147-A177-3AD203B41FA5}">
                      <a16:colId xmlns:a16="http://schemas.microsoft.com/office/drawing/2014/main" val="4220231486"/>
                    </a:ext>
                  </a:extLst>
                </a:gridCol>
                <a:gridCol w="1991657">
                  <a:extLst>
                    <a:ext uri="{9D8B030D-6E8A-4147-A177-3AD203B41FA5}">
                      <a16:colId xmlns:a16="http://schemas.microsoft.com/office/drawing/2014/main" val="1311415090"/>
                    </a:ext>
                  </a:extLst>
                </a:gridCol>
                <a:gridCol w="2490606">
                  <a:extLst>
                    <a:ext uri="{9D8B030D-6E8A-4147-A177-3AD203B41FA5}">
                      <a16:colId xmlns:a16="http://schemas.microsoft.com/office/drawing/2014/main" val="1312722121"/>
                    </a:ext>
                  </a:extLst>
                </a:gridCol>
                <a:gridCol w="1536598">
                  <a:extLst>
                    <a:ext uri="{9D8B030D-6E8A-4147-A177-3AD203B41FA5}">
                      <a16:colId xmlns:a16="http://schemas.microsoft.com/office/drawing/2014/main" val="2257482483"/>
                    </a:ext>
                  </a:extLst>
                </a:gridCol>
                <a:gridCol w="1684983">
                  <a:extLst>
                    <a:ext uri="{9D8B030D-6E8A-4147-A177-3AD203B41FA5}">
                      <a16:colId xmlns:a16="http://schemas.microsoft.com/office/drawing/2014/main" val="3794021391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PROPRIETÀ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POLISTIRENE ESTRUSO (XPS)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POLIURETANO ESPANSO CON RIVESTIMENTO DI ALLUMINIO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AEROGEL BV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INSULATION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PANEL (VI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4908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Conducibilità termica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(W/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m∙K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192119"/>
                  </a:ext>
                </a:extLst>
              </a:tr>
              <a:tr h="118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Fattore di Resistenza al vapore di acqua 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(adimensionale)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80 - 150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t-IT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t-IT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551635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072053" y="452387"/>
            <a:ext cx="804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</a:t>
            </a:r>
          </a:p>
        </p:txBody>
      </p:sp>
    </p:spTree>
    <p:extLst>
      <p:ext uri="{BB962C8B-B14F-4D97-AF65-F5344CB8AC3E}">
        <p14:creationId xmlns:p14="http://schemas.microsoft.com/office/powerpoint/2010/main" val="297473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209400" y="230280"/>
            <a:ext cx="8047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superficie esterna in funzione del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camera pulita e interno della Cold Box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229726" y="1784816"/>
            <a:ext cx="6725634" cy="2349852"/>
            <a:chOff x="16090" y="767030"/>
            <a:chExt cx="10814700" cy="5230557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0E257CE7-DED4-46F7-8360-4846181B4EFA}"/>
                </a:ext>
              </a:extLst>
            </p:cNvPr>
            <p:cNvSpPr/>
            <p:nvPr/>
          </p:nvSpPr>
          <p:spPr>
            <a:xfrm>
              <a:off x="2500604" y="2929812"/>
              <a:ext cx="6932645" cy="25099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951A59E9-CDBE-49D3-8C83-6DF70E56C0CE}"/>
                </a:ext>
              </a:extLst>
            </p:cNvPr>
            <p:cNvSpPr/>
            <p:nvPr/>
          </p:nvSpPr>
          <p:spPr>
            <a:xfrm>
              <a:off x="3898145" y="767030"/>
              <a:ext cx="6932645" cy="25099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5CEB5361-911D-46EF-B1FA-51332C46A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0604" y="767030"/>
              <a:ext cx="1397541" cy="2162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F9EE550F-4DA4-47BE-8E9F-7E1C3FCA1E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3249" y="767030"/>
              <a:ext cx="1397541" cy="2162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66CDC928-4F0D-431B-95A2-3669B1A91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0603" y="3276965"/>
              <a:ext cx="1397541" cy="2162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1F3C1094-0F29-4BF8-9B07-467DB89B9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3248" y="3276965"/>
              <a:ext cx="1397541" cy="2162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EAC19AB-2BDC-41E3-9109-8205C5DFEA87}"/>
                </a:ext>
              </a:extLst>
            </p:cNvPr>
            <p:cNvSpPr txBox="1"/>
            <p:nvPr/>
          </p:nvSpPr>
          <p:spPr>
            <a:xfrm>
              <a:off x="2139979" y="3723242"/>
              <a:ext cx="311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911182D-D1FF-41F0-8F32-2239853458B0}"/>
                </a:ext>
              </a:extLst>
            </p:cNvPr>
            <p:cNvSpPr txBox="1"/>
            <p:nvPr/>
          </p:nvSpPr>
          <p:spPr>
            <a:xfrm>
              <a:off x="5966927" y="5412811"/>
              <a:ext cx="31128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2C55250-EAB7-4311-AD34-4ABD38B9E9BA}"/>
                </a:ext>
              </a:extLst>
            </p:cNvPr>
            <p:cNvSpPr txBox="1"/>
            <p:nvPr/>
          </p:nvSpPr>
          <p:spPr>
            <a:xfrm>
              <a:off x="310325" y="1067571"/>
              <a:ext cx="2101769" cy="616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it-IT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22 °C</a:t>
              </a:r>
            </a:p>
            <a:p>
              <a:r>
                <a:rPr lang="it-IT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Temperatura camera pulita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7804405-9EAB-48A4-8DEC-E15B8E6D1820}"/>
                </a:ext>
              </a:extLst>
            </p:cNvPr>
            <p:cNvSpPr txBox="1"/>
            <p:nvPr/>
          </p:nvSpPr>
          <p:spPr>
            <a:xfrm>
              <a:off x="2295620" y="3624118"/>
              <a:ext cx="8229602" cy="152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it-IT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variabile</a:t>
              </a:r>
            </a:p>
            <a:p>
              <a:pPr algn="ctr"/>
              <a:r>
                <a:rPr lang="it-IT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Temperatura ambiente interno</a:t>
              </a:r>
            </a:p>
            <a:p>
              <a:endParaRPr lang="it-IT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46510110-7242-4032-B04A-521E9DF8AF0E}"/>
                </a:ext>
              </a:extLst>
            </p:cNvPr>
            <p:cNvSpPr txBox="1"/>
            <p:nvPr/>
          </p:nvSpPr>
          <p:spPr>
            <a:xfrm>
              <a:off x="16090" y="4138091"/>
              <a:ext cx="2178996" cy="130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1600 mm</a:t>
              </a:r>
            </a:p>
            <a:p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4000 mm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FEAC19AB-2BDC-41E3-9109-8205C5DFEA87}"/>
                </a:ext>
              </a:extLst>
            </p:cNvPr>
            <p:cNvSpPr txBox="1"/>
            <p:nvPr/>
          </p:nvSpPr>
          <p:spPr>
            <a:xfrm>
              <a:off x="3043729" y="3430853"/>
              <a:ext cx="311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542925" y="4329965"/>
            <a:ext cx="557448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temperatura del fluido (aria secca, azoto) interno alla cella</a:t>
            </a:r>
            <a:endParaRPr lang="it-IT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32660"/>
              </p:ext>
            </p:extLst>
          </p:nvPr>
        </p:nvGraphicFramePr>
        <p:xfrm>
          <a:off x="7910680" y="1784816"/>
          <a:ext cx="3739464" cy="94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6488">
                  <a:extLst>
                    <a:ext uri="{9D8B030D-6E8A-4147-A177-3AD203B41FA5}">
                      <a16:colId xmlns:a16="http://schemas.microsoft.com/office/drawing/2014/main" val="3144901319"/>
                    </a:ext>
                  </a:extLst>
                </a:gridCol>
                <a:gridCol w="1246488">
                  <a:extLst>
                    <a:ext uri="{9D8B030D-6E8A-4147-A177-3AD203B41FA5}">
                      <a16:colId xmlns:a16="http://schemas.microsoft.com/office/drawing/2014/main" val="423665031"/>
                    </a:ext>
                  </a:extLst>
                </a:gridCol>
                <a:gridCol w="1246488">
                  <a:extLst>
                    <a:ext uri="{9D8B030D-6E8A-4147-A177-3AD203B41FA5}">
                      <a16:colId xmlns:a16="http://schemas.microsoft.com/office/drawing/2014/main" val="3475878995"/>
                    </a:ext>
                  </a:extLst>
                </a:gridCol>
              </a:tblGrid>
              <a:tr h="201447">
                <a:tc rowSpan="3"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it-IT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22 °C</a:t>
                      </a:r>
                      <a:endParaRPr lang="it-IT" sz="18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r>
                        <a:rPr lang="it-IT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it-I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it-I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it-IT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27419"/>
                  </a:ext>
                </a:extLst>
              </a:tr>
              <a:tr h="201447">
                <a:tc vMerge="1">
                  <a:txBody>
                    <a:bodyPr/>
                    <a:lstStyle/>
                    <a:p>
                      <a:pPr algn="ctr"/>
                      <a:endParaRPr lang="it-I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78356"/>
                  </a:ext>
                </a:extLst>
              </a:tr>
              <a:tr h="201447">
                <a:tc vMerge="1">
                  <a:txBody>
                    <a:bodyPr/>
                    <a:lstStyle/>
                    <a:p>
                      <a:pPr algn="ctr"/>
                      <a:endParaRPr lang="it-I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75002"/>
                  </a:ext>
                </a:extLst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7910680" y="53264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7910680" y="4686894"/>
            <a:ext cx="5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w2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873175" y="4084529"/>
            <a:ext cx="5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238316" y="3591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8766544" y="3114615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7339263" y="4474724"/>
            <a:ext cx="3978546" cy="174510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7527933" y="4758749"/>
            <a:ext cx="3466026" cy="124356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87182FC-950F-44A1-B492-D3FB9AB34301}"/>
              </a:ext>
            </a:extLst>
          </p:cNvPr>
          <p:cNvSpPr txBox="1"/>
          <p:nvPr/>
        </p:nvSpPr>
        <p:spPr>
          <a:xfrm>
            <a:off x="8733433" y="3576280"/>
            <a:ext cx="398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w2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02AE6DC-6753-40CC-89E5-F9B0D990C785}"/>
              </a:ext>
            </a:extLst>
          </p:cNvPr>
          <p:cNvSpPr txBox="1"/>
          <p:nvPr/>
        </p:nvSpPr>
        <p:spPr>
          <a:xfrm>
            <a:off x="7730759" y="6488668"/>
            <a:ext cx="286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sezione dall’alto)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E3176242-3024-4DEB-AA21-47F7AADD5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621" y="4822278"/>
            <a:ext cx="2068979" cy="15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E73F319-4E31-4695-A4F3-8535EBBB1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315" y="1726582"/>
            <a:ext cx="3895238" cy="357142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6D2448A-6802-43BA-A5DA-3F42E66DE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884" y="1726582"/>
            <a:ext cx="3866667" cy="357142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B4CEF6D-B5FC-43EF-8643-C50AEACF5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09" y="1719251"/>
            <a:ext cx="3866667" cy="357142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D893EE5-CD3C-4583-B1B4-288E77EB4688}"/>
              </a:ext>
            </a:extLst>
          </p:cNvPr>
          <p:cNvSpPr txBox="1"/>
          <p:nvPr/>
        </p:nvSpPr>
        <p:spPr>
          <a:xfrm>
            <a:off x="1174565" y="2843973"/>
            <a:ext cx="3295205" cy="23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743200" y="221542"/>
            <a:ext cx="760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superficie esterna in funzione del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per i quattro materiali considerati (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Polistirene estruso, Poliuretano con Al,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Aerogel</a:t>
            </a:r>
            <a:r>
              <a:rPr lang="it-IT" sz="1600" dirty="0">
                <a:latin typeface="Arial" panose="020B0604020202020204" pitchFamily="34" charset="0"/>
              </a:rPr>
              <a:t>,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Insulation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Panel) </a:t>
            </a:r>
          </a:p>
          <a:p>
            <a:pPr algn="ctr" fontAlgn="ctr"/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per spessori di 5, 10 e 15 cm</a:t>
            </a:r>
            <a:endParaRPr lang="it-IT" sz="1600" dirty="0">
              <a:latin typeface="Arial" panose="020B0604020202020204" pitchFamily="34" charset="0"/>
            </a:endParaRPr>
          </a:p>
          <a:p>
            <a:pPr algn="ctr"/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27688" y="5070063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[°C]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698081" y="5085195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[°C]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611312" y="5085195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[°C]</a:t>
            </a:r>
          </a:p>
        </p:txBody>
      </p:sp>
      <p:sp>
        <p:nvSpPr>
          <p:cNvPr id="22" name="CasellaDiTesto 21"/>
          <p:cNvSpPr txBox="1"/>
          <p:nvPr/>
        </p:nvSpPr>
        <p:spPr>
          <a:xfrm rot="16200000">
            <a:off x="-876175" y="3377802"/>
            <a:ext cx="2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superficie esterna [°C]</a:t>
            </a:r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3117371" y="3377801"/>
            <a:ext cx="2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superficie esterna [°C]</a:t>
            </a:r>
          </a:p>
        </p:txBody>
      </p:sp>
      <p:sp>
        <p:nvSpPr>
          <p:cNvPr id="24" name="CasellaDiTesto 23"/>
          <p:cNvSpPr txBox="1"/>
          <p:nvPr/>
        </p:nvSpPr>
        <p:spPr>
          <a:xfrm rot="16200000">
            <a:off x="7030601" y="3377801"/>
            <a:ext cx="2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superficie esterna [°C]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463697" y="1568389"/>
            <a:ext cx="15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335096" y="1568389"/>
            <a:ext cx="15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9319109" y="1567402"/>
            <a:ext cx="15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8083947" y="5697683"/>
            <a:ext cx="38147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stata scelta come riferimento per il calcolo della temperatura la parete rettangolare verticale</a:t>
            </a:r>
            <a:endParaRPr lang="it-IT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956896" y="5685644"/>
            <a:ext cx="176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fissato a +22 °C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07550" y="6013799"/>
            <a:ext cx="3039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variabile  -30 °C &lt;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+20 °C</a:t>
            </a:r>
          </a:p>
        </p:txBody>
      </p:sp>
      <p:graphicFrame>
        <p:nvGraphicFramePr>
          <p:cNvPr id="31" name="Tabel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96711"/>
              </p:ext>
            </p:extLst>
          </p:nvPr>
        </p:nvGraphicFramePr>
        <p:xfrm>
          <a:off x="4737318" y="5505394"/>
          <a:ext cx="2787531" cy="777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29177">
                  <a:extLst>
                    <a:ext uri="{9D8B030D-6E8A-4147-A177-3AD203B41FA5}">
                      <a16:colId xmlns:a16="http://schemas.microsoft.com/office/drawing/2014/main" val="3144901319"/>
                    </a:ext>
                  </a:extLst>
                </a:gridCol>
                <a:gridCol w="929177">
                  <a:extLst>
                    <a:ext uri="{9D8B030D-6E8A-4147-A177-3AD203B41FA5}">
                      <a16:colId xmlns:a16="http://schemas.microsoft.com/office/drawing/2014/main" val="423665031"/>
                    </a:ext>
                  </a:extLst>
                </a:gridCol>
                <a:gridCol w="929177">
                  <a:extLst>
                    <a:ext uri="{9D8B030D-6E8A-4147-A177-3AD203B41FA5}">
                      <a16:colId xmlns:a16="http://schemas.microsoft.com/office/drawing/2014/main" val="3475878995"/>
                    </a:ext>
                  </a:extLst>
                </a:gridCol>
              </a:tblGrid>
              <a:tr h="229926"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it-IT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22 °C</a:t>
                      </a:r>
                      <a:endParaRPr lang="it-IT" sz="12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r>
                        <a:rPr lang="it-IT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27419"/>
                  </a:ext>
                </a:extLst>
              </a:tr>
              <a:tr h="217152">
                <a:tc vMerge="1">
                  <a:txBody>
                    <a:bodyPr/>
                    <a:lstStyle/>
                    <a:p>
                      <a:pPr algn="ctr"/>
                      <a:endParaRPr lang="it-I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78356"/>
                  </a:ext>
                </a:extLst>
              </a:tr>
              <a:tr h="217152">
                <a:tc vMerge="1">
                  <a:txBody>
                    <a:bodyPr/>
                    <a:lstStyle/>
                    <a:p>
                      <a:pPr algn="ctr"/>
                      <a:endParaRPr lang="it-I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7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0F9A26-74B2-42BB-B411-CA64C2DB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073" y="1736678"/>
            <a:ext cx="3933333" cy="357142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5AAAD29-F796-44D8-A3AD-D8D51A909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204" y="1736679"/>
            <a:ext cx="3933333" cy="357142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3EB58FE-127A-4B26-8CEF-F489A4708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18" y="1726582"/>
            <a:ext cx="3933333" cy="357142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D893EE5-CD3C-4583-B1B4-288E77EB4688}"/>
              </a:ext>
            </a:extLst>
          </p:cNvPr>
          <p:cNvSpPr txBox="1"/>
          <p:nvPr/>
        </p:nvSpPr>
        <p:spPr>
          <a:xfrm>
            <a:off x="1174565" y="2843973"/>
            <a:ext cx="3295205" cy="23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98821" y="216877"/>
            <a:ext cx="765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superficie interna in funzione del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per i quattro materiali considerati (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Polistirene estruso, Poliuretano con Al,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Aerogel</a:t>
            </a:r>
            <a:r>
              <a:rPr lang="it-IT" sz="1600" dirty="0">
                <a:latin typeface="Arial" panose="020B0604020202020204" pitchFamily="34" charset="0"/>
              </a:rPr>
              <a:t>,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Insulation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Panel) </a:t>
            </a:r>
          </a:p>
          <a:p>
            <a:pPr algn="ctr" fontAlgn="ctr"/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per spessori di 5, 10 e 15 cm</a:t>
            </a:r>
            <a:endParaRPr lang="it-IT" sz="1600" dirty="0">
              <a:latin typeface="Arial" panose="020B0604020202020204" pitchFamily="34" charset="0"/>
            </a:endParaRPr>
          </a:p>
          <a:p>
            <a:pPr algn="ctr"/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27688" y="5070063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[°C]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698081" y="5085195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[°C]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611312" y="5085195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[°C]</a:t>
            </a:r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-876175" y="3377802"/>
            <a:ext cx="2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superficie interna [°C]</a:t>
            </a:r>
          </a:p>
        </p:txBody>
      </p:sp>
      <p:sp>
        <p:nvSpPr>
          <p:cNvPr id="24" name="CasellaDiTesto 23"/>
          <p:cNvSpPr txBox="1"/>
          <p:nvPr/>
        </p:nvSpPr>
        <p:spPr>
          <a:xfrm rot="16200000">
            <a:off x="3117371" y="3377801"/>
            <a:ext cx="2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superficie interna [°C]</a:t>
            </a:r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7030601" y="3377801"/>
            <a:ext cx="230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superficie interna [°C]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463697" y="1568389"/>
            <a:ext cx="15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335096" y="1568389"/>
            <a:ext cx="15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9319109" y="1567402"/>
            <a:ext cx="15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083947" y="5697683"/>
            <a:ext cx="38147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stata scelta come riferimento per il calcolo della temperatura la parete rettangolare verticale</a:t>
            </a:r>
            <a:endParaRPr lang="it-IT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56896" y="5685644"/>
            <a:ext cx="176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fissato a +22 °C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39876" y="6020997"/>
            <a:ext cx="3039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variabile  -30 °C &lt;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+20 °C</a:t>
            </a:r>
          </a:p>
        </p:txBody>
      </p:sp>
      <p:graphicFrame>
        <p:nvGraphicFramePr>
          <p:cNvPr id="32" name="Tabel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56434"/>
              </p:ext>
            </p:extLst>
          </p:nvPr>
        </p:nvGraphicFramePr>
        <p:xfrm>
          <a:off x="4660242" y="5518447"/>
          <a:ext cx="2941683" cy="777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0561">
                  <a:extLst>
                    <a:ext uri="{9D8B030D-6E8A-4147-A177-3AD203B41FA5}">
                      <a16:colId xmlns:a16="http://schemas.microsoft.com/office/drawing/2014/main" val="3144901319"/>
                    </a:ext>
                  </a:extLst>
                </a:gridCol>
                <a:gridCol w="980561">
                  <a:extLst>
                    <a:ext uri="{9D8B030D-6E8A-4147-A177-3AD203B41FA5}">
                      <a16:colId xmlns:a16="http://schemas.microsoft.com/office/drawing/2014/main" val="423665031"/>
                    </a:ext>
                  </a:extLst>
                </a:gridCol>
                <a:gridCol w="980561">
                  <a:extLst>
                    <a:ext uri="{9D8B030D-6E8A-4147-A177-3AD203B41FA5}">
                      <a16:colId xmlns:a16="http://schemas.microsoft.com/office/drawing/2014/main" val="3475878995"/>
                    </a:ext>
                  </a:extLst>
                </a:gridCol>
              </a:tblGrid>
              <a:tr h="241149"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it-IT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22 °C</a:t>
                      </a:r>
                      <a:endParaRPr lang="it-IT" sz="12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r>
                        <a:rPr lang="it-IT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t-IT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it-IT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27419"/>
                  </a:ext>
                </a:extLst>
              </a:tr>
              <a:tr h="229763">
                <a:tc vMerge="1">
                  <a:txBody>
                    <a:bodyPr/>
                    <a:lstStyle/>
                    <a:p>
                      <a:pPr algn="ctr"/>
                      <a:endParaRPr lang="it-I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78356"/>
                  </a:ext>
                </a:extLst>
              </a:tr>
              <a:tr h="229763">
                <a:tc vMerge="1">
                  <a:txBody>
                    <a:bodyPr/>
                    <a:lstStyle/>
                    <a:p>
                      <a:pPr algn="ctr"/>
                      <a:endParaRPr lang="it-I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7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4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EEBC3413-6BC0-4BB2-90A3-C641A467950E}"/>
              </a:ext>
            </a:extLst>
          </p:cNvPr>
          <p:cNvGrpSpPr/>
          <p:nvPr/>
        </p:nvGrpSpPr>
        <p:grpSpPr>
          <a:xfrm>
            <a:off x="5110716" y="2216137"/>
            <a:ext cx="7033564" cy="4353354"/>
            <a:chOff x="5110716" y="2216137"/>
            <a:chExt cx="7033564" cy="4353354"/>
          </a:xfrm>
        </p:grpSpPr>
        <p:pic>
          <p:nvPicPr>
            <p:cNvPr id="16" name="Picture 18"/>
            <p:cNvPicPr>
              <a:picLocks noChangeAspect="1"/>
            </p:cNvPicPr>
            <p:nvPr/>
          </p:nvPicPr>
          <p:blipFill rotWithShape="1">
            <a:blip r:embed="rId2"/>
            <a:srcRect l="-6468" r="7165"/>
            <a:stretch/>
          </p:blipFill>
          <p:spPr>
            <a:xfrm>
              <a:off x="5110716" y="2216137"/>
              <a:ext cx="6840000" cy="4353354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20DE1E8-26BF-4F98-A858-836DB380B96C}"/>
                </a:ext>
              </a:extLst>
            </p:cNvPr>
            <p:cNvSpPr txBox="1"/>
            <p:nvPr/>
          </p:nvSpPr>
          <p:spPr>
            <a:xfrm>
              <a:off x="9091482" y="2233928"/>
              <a:ext cx="1091295" cy="486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67EF9A26-E25E-4891-97CD-67512E6C77B3}"/>
                </a:ext>
              </a:extLst>
            </p:cNvPr>
            <p:cNvSpPr txBox="1"/>
            <p:nvPr/>
          </p:nvSpPr>
          <p:spPr>
            <a:xfrm>
              <a:off x="11493582" y="2526878"/>
              <a:ext cx="650698" cy="4474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sp>
        <p:nvSpPr>
          <p:cNvPr id="27" name="Can 24"/>
          <p:cNvSpPr/>
          <p:nvPr/>
        </p:nvSpPr>
        <p:spPr>
          <a:xfrm rot="5400000">
            <a:off x="6164025" y="5162289"/>
            <a:ext cx="147040" cy="3233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206298" y="24347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Passaggi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endParaRPr lang="en-GB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261261" y="795570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“Mini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panel”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31D2DA1-03F5-43BE-A676-070703B4090B}"/>
              </a:ext>
            </a:extLst>
          </p:cNvPr>
          <p:cNvSpPr txBox="1">
            <a:spLocks/>
          </p:cNvSpPr>
          <p:nvPr/>
        </p:nvSpPr>
        <p:spPr>
          <a:xfrm>
            <a:off x="9699516" y="6477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40C02-5362-45ED-B673-FA64574C010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2" name="Can 19"/>
          <p:cNvSpPr/>
          <p:nvPr/>
        </p:nvSpPr>
        <p:spPr>
          <a:xfrm>
            <a:off x="9394716" y="3363715"/>
            <a:ext cx="304800" cy="107734"/>
          </a:xfrm>
          <a:prstGeom prst="ca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0"/>
          <p:cNvCxnSpPr/>
          <p:nvPr/>
        </p:nvCxnSpPr>
        <p:spPr>
          <a:xfrm>
            <a:off x="9394716" y="4379715"/>
            <a:ext cx="304800" cy="1693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1"/>
          <p:cNvCxnSpPr/>
          <p:nvPr/>
        </p:nvCxnSpPr>
        <p:spPr>
          <a:xfrm>
            <a:off x="9411652" y="4481316"/>
            <a:ext cx="304800" cy="1693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2"/>
          <p:cNvCxnSpPr/>
          <p:nvPr/>
        </p:nvCxnSpPr>
        <p:spPr>
          <a:xfrm>
            <a:off x="9377789" y="4599850"/>
            <a:ext cx="304800" cy="1693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3"/>
          <p:cNvSpPr/>
          <p:nvPr/>
        </p:nvSpPr>
        <p:spPr>
          <a:xfrm rot="5400000">
            <a:off x="11536764" y="5603163"/>
            <a:ext cx="135466" cy="2647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918716" y="3617578"/>
            <a:ext cx="304800" cy="897603"/>
          </a:xfrm>
          <a:custGeom>
            <a:avLst/>
            <a:gdLst>
              <a:gd name="connsiteX0" fmla="*/ 0 w 304800"/>
              <a:gd name="connsiteY0" fmla="*/ 897603 h 897603"/>
              <a:gd name="connsiteX1" fmla="*/ 33867 w 304800"/>
              <a:gd name="connsiteY1" fmla="*/ 829870 h 897603"/>
              <a:gd name="connsiteX2" fmla="*/ 101600 w 304800"/>
              <a:gd name="connsiteY2" fmla="*/ 728270 h 897603"/>
              <a:gd name="connsiteX3" fmla="*/ 135467 w 304800"/>
              <a:gd name="connsiteY3" fmla="*/ 626670 h 897603"/>
              <a:gd name="connsiteX4" fmla="*/ 186267 w 304800"/>
              <a:gd name="connsiteY4" fmla="*/ 338803 h 897603"/>
              <a:gd name="connsiteX5" fmla="*/ 203200 w 304800"/>
              <a:gd name="connsiteY5" fmla="*/ 152537 h 897603"/>
              <a:gd name="connsiteX6" fmla="*/ 270933 w 304800"/>
              <a:gd name="connsiteY6" fmla="*/ 50937 h 897603"/>
              <a:gd name="connsiteX7" fmla="*/ 304800 w 304800"/>
              <a:gd name="connsiteY7" fmla="*/ 137 h 89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897603">
                <a:moveTo>
                  <a:pt x="0" y="897603"/>
                </a:moveTo>
                <a:cubicBezTo>
                  <a:pt x="11289" y="875025"/>
                  <a:pt x="20880" y="851515"/>
                  <a:pt x="33867" y="829870"/>
                </a:cubicBezTo>
                <a:cubicBezTo>
                  <a:pt x="54808" y="794968"/>
                  <a:pt x="101600" y="728270"/>
                  <a:pt x="101600" y="728270"/>
                </a:cubicBezTo>
                <a:cubicBezTo>
                  <a:pt x="112889" y="694403"/>
                  <a:pt x="128466" y="661675"/>
                  <a:pt x="135467" y="626670"/>
                </a:cubicBezTo>
                <a:cubicBezTo>
                  <a:pt x="152384" y="542082"/>
                  <a:pt x="179835" y="409555"/>
                  <a:pt x="186267" y="338803"/>
                </a:cubicBezTo>
                <a:cubicBezTo>
                  <a:pt x="191911" y="276714"/>
                  <a:pt x="185609" y="212348"/>
                  <a:pt x="203200" y="152537"/>
                </a:cubicBezTo>
                <a:cubicBezTo>
                  <a:pt x="214685" y="113488"/>
                  <a:pt x="258061" y="89551"/>
                  <a:pt x="270933" y="50937"/>
                </a:cubicBezTo>
                <a:cubicBezTo>
                  <a:pt x="289652" y="-5218"/>
                  <a:pt x="270018" y="137"/>
                  <a:pt x="304800" y="137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665649" y="3516115"/>
            <a:ext cx="119661" cy="846666"/>
          </a:xfrm>
          <a:custGeom>
            <a:avLst/>
            <a:gdLst>
              <a:gd name="connsiteX0" fmla="*/ 101600 w 119661"/>
              <a:gd name="connsiteY0" fmla="*/ 846666 h 846666"/>
              <a:gd name="connsiteX1" fmla="*/ 50800 w 119661"/>
              <a:gd name="connsiteY1" fmla="*/ 778933 h 846666"/>
              <a:gd name="connsiteX2" fmla="*/ 101600 w 119661"/>
              <a:gd name="connsiteY2" fmla="*/ 135466 h 846666"/>
              <a:gd name="connsiteX3" fmla="*/ 16934 w 119661"/>
              <a:gd name="connsiteY3" fmla="*/ 50800 h 846666"/>
              <a:gd name="connsiteX4" fmla="*/ 0 w 119661"/>
              <a:gd name="connsiteY4" fmla="*/ 0 h 84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61" h="846666">
                <a:moveTo>
                  <a:pt x="101600" y="846666"/>
                </a:moveTo>
                <a:cubicBezTo>
                  <a:pt x="84667" y="824088"/>
                  <a:pt x="49890" y="807140"/>
                  <a:pt x="50800" y="778933"/>
                </a:cubicBezTo>
                <a:cubicBezTo>
                  <a:pt x="61856" y="436224"/>
                  <a:pt x="159116" y="403876"/>
                  <a:pt x="101600" y="135466"/>
                </a:cubicBezTo>
                <a:cubicBezTo>
                  <a:pt x="92192" y="91564"/>
                  <a:pt x="48920" y="72124"/>
                  <a:pt x="16934" y="5080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597580" y="3482248"/>
            <a:ext cx="85003" cy="762000"/>
          </a:xfrm>
          <a:custGeom>
            <a:avLst/>
            <a:gdLst>
              <a:gd name="connsiteX0" fmla="*/ 85003 w 85003"/>
              <a:gd name="connsiteY0" fmla="*/ 762000 h 762000"/>
              <a:gd name="connsiteX1" fmla="*/ 336 w 85003"/>
              <a:gd name="connsiteY1" fmla="*/ 389467 h 762000"/>
              <a:gd name="connsiteX2" fmla="*/ 34203 w 85003"/>
              <a:gd name="connsiteY2" fmla="*/ 220133 h 762000"/>
              <a:gd name="connsiteX3" fmla="*/ 17269 w 85003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03" h="762000">
                <a:moveTo>
                  <a:pt x="85003" y="762000"/>
                </a:moveTo>
                <a:cubicBezTo>
                  <a:pt x="56781" y="637822"/>
                  <a:pt x="18345" y="515531"/>
                  <a:pt x="336" y="389467"/>
                </a:cubicBezTo>
                <a:cubicBezTo>
                  <a:pt x="-3439" y="363043"/>
                  <a:pt x="25572" y="254657"/>
                  <a:pt x="34203" y="220133"/>
                </a:cubicBezTo>
                <a:cubicBezTo>
                  <a:pt x="52581" y="17968"/>
                  <a:pt x="95220" y="77951"/>
                  <a:pt x="1726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1"/>
          <p:cNvCxnSpPr/>
          <p:nvPr/>
        </p:nvCxnSpPr>
        <p:spPr>
          <a:xfrm rot="16200000" flipV="1">
            <a:off x="8710613" y="2554146"/>
            <a:ext cx="926799" cy="746208"/>
          </a:xfrm>
          <a:prstGeom prst="bentConnector3">
            <a:avLst>
              <a:gd name="adj1" fmla="val 24421"/>
            </a:avLst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2"/>
          <p:cNvSpPr/>
          <p:nvPr/>
        </p:nvSpPr>
        <p:spPr>
          <a:xfrm>
            <a:off x="7938827" y="3067484"/>
            <a:ext cx="1617687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HV,LV, T, DCS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71116" y="3729881"/>
            <a:ext cx="119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03071" y="4578129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5"/>
          <p:cNvCxnSpPr/>
          <p:nvPr/>
        </p:nvCxnSpPr>
        <p:spPr>
          <a:xfrm>
            <a:off x="9326990" y="4853847"/>
            <a:ext cx="2427606" cy="163476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6"/>
          <p:cNvCxnSpPr/>
          <p:nvPr/>
        </p:nvCxnSpPr>
        <p:spPr>
          <a:xfrm>
            <a:off x="9310060" y="4278113"/>
            <a:ext cx="2427606" cy="163476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9"/>
          <p:cNvSpPr txBox="1"/>
          <p:nvPr/>
        </p:nvSpPr>
        <p:spPr>
          <a:xfrm>
            <a:off x="9234751" y="5549800"/>
            <a:ext cx="1717137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Connettori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PP1</a:t>
            </a:r>
          </a:p>
        </p:txBody>
      </p:sp>
      <p:cxnSp>
        <p:nvCxnSpPr>
          <p:cNvPr id="38" name="Straight Arrow Connector 40"/>
          <p:cNvCxnSpPr/>
          <p:nvPr/>
        </p:nvCxnSpPr>
        <p:spPr>
          <a:xfrm flipV="1">
            <a:off x="9335398" y="4846648"/>
            <a:ext cx="322605" cy="667229"/>
          </a:xfrm>
          <a:prstGeom prst="straightConnector1">
            <a:avLst/>
          </a:prstGeom>
          <a:ln w="222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1"/>
          <p:cNvSpPr/>
          <p:nvPr/>
        </p:nvSpPr>
        <p:spPr>
          <a:xfrm>
            <a:off x="9628507" y="4470936"/>
            <a:ext cx="10272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/>
          <p:cNvSpPr/>
          <p:nvPr/>
        </p:nvSpPr>
        <p:spPr>
          <a:xfrm>
            <a:off x="9660137" y="4330036"/>
            <a:ext cx="10272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3"/>
          <p:cNvSpPr/>
          <p:nvPr/>
        </p:nvSpPr>
        <p:spPr>
          <a:xfrm>
            <a:off x="9640007" y="4551448"/>
            <a:ext cx="10272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4"/>
          <p:cNvSpPr/>
          <p:nvPr/>
        </p:nvSpPr>
        <p:spPr>
          <a:xfrm>
            <a:off x="9637130" y="4686595"/>
            <a:ext cx="10272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5"/>
          <p:cNvSpPr/>
          <p:nvPr/>
        </p:nvSpPr>
        <p:spPr>
          <a:xfrm rot="11525113">
            <a:off x="10132878" y="2024960"/>
            <a:ext cx="1143518" cy="2121598"/>
          </a:xfrm>
          <a:prstGeom prst="cube">
            <a:avLst>
              <a:gd name="adj" fmla="val 65387"/>
            </a:avLst>
          </a:prstGeom>
          <a:scene3d>
            <a:camera prst="orthographicFront">
              <a:rot lat="16870122" lon="20295528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6"/>
          <p:cNvSpPr/>
          <p:nvPr/>
        </p:nvSpPr>
        <p:spPr>
          <a:xfrm>
            <a:off x="11020972" y="2997249"/>
            <a:ext cx="18072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7"/>
          <p:cNvSpPr/>
          <p:nvPr/>
        </p:nvSpPr>
        <p:spPr>
          <a:xfrm>
            <a:off x="11130015" y="3159482"/>
            <a:ext cx="14749" cy="324465"/>
          </a:xfrm>
          <a:custGeom>
            <a:avLst/>
            <a:gdLst>
              <a:gd name="connsiteX0" fmla="*/ 0 w 14749"/>
              <a:gd name="connsiteY0" fmla="*/ 324465 h 324465"/>
              <a:gd name="connsiteX1" fmla="*/ 14749 w 14749"/>
              <a:gd name="connsiteY1" fmla="*/ 0 h 324465"/>
              <a:gd name="connsiteX2" fmla="*/ 14749 w 14749"/>
              <a:gd name="connsiteY2" fmla="*/ 0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49" h="324465">
                <a:moveTo>
                  <a:pt x="0" y="324465"/>
                </a:moveTo>
                <a:lnTo>
                  <a:pt x="14749" y="0"/>
                </a:lnTo>
                <a:lnTo>
                  <a:pt x="14749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8"/>
          <p:cNvSpPr/>
          <p:nvPr/>
        </p:nvSpPr>
        <p:spPr>
          <a:xfrm>
            <a:off x="11105435" y="3164400"/>
            <a:ext cx="14749" cy="324465"/>
          </a:xfrm>
          <a:custGeom>
            <a:avLst/>
            <a:gdLst>
              <a:gd name="connsiteX0" fmla="*/ 0 w 14749"/>
              <a:gd name="connsiteY0" fmla="*/ 324465 h 324465"/>
              <a:gd name="connsiteX1" fmla="*/ 14749 w 14749"/>
              <a:gd name="connsiteY1" fmla="*/ 0 h 324465"/>
              <a:gd name="connsiteX2" fmla="*/ 14749 w 14749"/>
              <a:gd name="connsiteY2" fmla="*/ 0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49" h="324465">
                <a:moveTo>
                  <a:pt x="0" y="324465"/>
                </a:moveTo>
                <a:lnTo>
                  <a:pt x="14749" y="0"/>
                </a:lnTo>
                <a:lnTo>
                  <a:pt x="14749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9"/>
          <p:cNvSpPr/>
          <p:nvPr/>
        </p:nvSpPr>
        <p:spPr>
          <a:xfrm>
            <a:off x="11042512" y="3340832"/>
            <a:ext cx="284044" cy="16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50"/>
          <p:cNvSpPr/>
          <p:nvPr/>
        </p:nvSpPr>
        <p:spPr>
          <a:xfrm>
            <a:off x="10980619" y="2943708"/>
            <a:ext cx="313540" cy="6383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51"/>
          <p:cNvSpPr/>
          <p:nvPr/>
        </p:nvSpPr>
        <p:spPr>
          <a:xfrm>
            <a:off x="10980619" y="1483731"/>
            <a:ext cx="295059" cy="1443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53"/>
          <p:cNvCxnSpPr/>
          <p:nvPr/>
        </p:nvCxnSpPr>
        <p:spPr>
          <a:xfrm flipH="1" flipV="1">
            <a:off x="9564052" y="4853847"/>
            <a:ext cx="64455" cy="8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"/>
          <p:cNvSpPr txBox="1"/>
          <p:nvPr/>
        </p:nvSpPr>
        <p:spPr>
          <a:xfrm>
            <a:off x="223869" y="2204326"/>
            <a:ext cx="52426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di test di L2 R6-11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docs.google.com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/spreadsheets/d/1NZYW4NBQYvZHut-3i5KyEgxIsUQ8cpvfjBuedn1c-to/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edit#gid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=234923030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alimentazione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connettori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gruppi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tipo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Rimovibili da questa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Box per un'altra area di prova di assemblaggio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24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gruppi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cavi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extra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Optoboxes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58D28D24-1F10-407F-B7C0-61F59675EED6}"/>
              </a:ext>
            </a:extLst>
          </p:cNvPr>
          <p:cNvGrpSpPr/>
          <p:nvPr/>
        </p:nvGrpSpPr>
        <p:grpSpPr>
          <a:xfrm>
            <a:off x="7912710" y="188316"/>
            <a:ext cx="2669706" cy="2039206"/>
            <a:chOff x="9149225" y="172112"/>
            <a:chExt cx="2669706" cy="2039206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23E62389-F83D-4391-B236-13851FD3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225" y="209039"/>
              <a:ext cx="2669706" cy="2002279"/>
            </a:xfrm>
            <a:prstGeom prst="rect">
              <a:avLst/>
            </a:prstGeom>
          </p:spPr>
        </p:pic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5633F508-B0C0-4D9F-87A2-DC7EFA199345}"/>
                </a:ext>
              </a:extLst>
            </p:cNvPr>
            <p:cNvSpPr txBox="1"/>
            <p:nvPr/>
          </p:nvSpPr>
          <p:spPr>
            <a:xfrm>
              <a:off x="9297404" y="172112"/>
              <a:ext cx="13507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Ingresso</a:t>
              </a:r>
              <a:r>
                <a:rPr lang="en-US" sz="1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cavi</a:t>
              </a:r>
              <a:r>
                <a:rPr lang="en-US" sz="1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twinax</a:t>
              </a:r>
              <a:r>
                <a:rPr lang="en-US" sz="1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dia. 76 mm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5" name="Round Diagonal Corner Rectangle 3">
              <a:extLst>
                <a:ext uri="{FF2B5EF4-FFF2-40B4-BE49-F238E27FC236}">
                  <a16:creationId xmlns:a16="http://schemas.microsoft.com/office/drawing/2014/main" id="{571F7999-245D-4E02-9D39-DECDAE3DDA0E}"/>
                </a:ext>
              </a:extLst>
            </p:cNvPr>
            <p:cNvSpPr/>
            <p:nvPr/>
          </p:nvSpPr>
          <p:spPr>
            <a:xfrm>
              <a:off x="10885267" y="442591"/>
              <a:ext cx="785333" cy="1121973"/>
            </a:xfrm>
            <a:prstGeom prst="round2Diag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Immagine 55">
            <a:extLst>
              <a:ext uri="{FF2B5EF4-FFF2-40B4-BE49-F238E27FC236}">
                <a16:creationId xmlns:a16="http://schemas.microsoft.com/office/drawing/2014/main" id="{889FCD40-706D-4D0C-BFC6-DE7424D17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79" y="228871"/>
            <a:ext cx="1293371" cy="1211685"/>
          </a:xfrm>
          <a:prstGeom prst="rect">
            <a:avLst/>
          </a:prstGeom>
        </p:spPr>
      </p:pic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B004AB24-A689-48FA-B3D4-987C5806885A}"/>
              </a:ext>
            </a:extLst>
          </p:cNvPr>
          <p:cNvCxnSpPr>
            <a:cxnSpLocks/>
          </p:cNvCxnSpPr>
          <p:nvPr/>
        </p:nvCxnSpPr>
        <p:spPr>
          <a:xfrm flipH="1">
            <a:off x="10391910" y="848362"/>
            <a:ext cx="831606" cy="203017"/>
          </a:xfrm>
          <a:prstGeom prst="straightConnector1">
            <a:avLst/>
          </a:prstGeom>
          <a:ln w="25400">
            <a:solidFill>
              <a:srgbClr val="EE303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5088F336-A0F0-4636-9367-1255CC8FD4C8}"/>
              </a:ext>
            </a:extLst>
          </p:cNvPr>
          <p:cNvCxnSpPr>
            <a:cxnSpLocks/>
          </p:cNvCxnSpPr>
          <p:nvPr/>
        </p:nvCxnSpPr>
        <p:spPr>
          <a:xfrm>
            <a:off x="7514507" y="1822870"/>
            <a:ext cx="754173" cy="4924"/>
          </a:xfrm>
          <a:prstGeom prst="straightConnector1">
            <a:avLst/>
          </a:prstGeom>
          <a:ln w="25400">
            <a:solidFill>
              <a:srgbClr val="EE303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7F10CEE-3C2D-4450-901B-808B85BCF310}"/>
              </a:ext>
            </a:extLst>
          </p:cNvPr>
          <p:cNvSpPr txBox="1"/>
          <p:nvPr/>
        </p:nvSpPr>
        <p:spPr>
          <a:xfrm>
            <a:off x="6425702" y="1580768"/>
            <a:ext cx="10888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Ingresso N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/aria secca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11255064" y="5089805"/>
            <a:ext cx="646686" cy="27699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1201701" y="4495788"/>
            <a:ext cx="803613" cy="27699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7F10CEE-3C2D-4450-901B-808B85BCF310}"/>
              </a:ext>
            </a:extLst>
          </p:cNvPr>
          <p:cNvSpPr txBox="1"/>
          <p:nvPr/>
        </p:nvSpPr>
        <p:spPr>
          <a:xfrm>
            <a:off x="6061029" y="4870459"/>
            <a:ext cx="70197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/Aria secca OUT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7F10CEE-3C2D-4450-901B-808B85BCF310}"/>
              </a:ext>
            </a:extLst>
          </p:cNvPr>
          <p:cNvSpPr txBox="1"/>
          <p:nvPr/>
        </p:nvSpPr>
        <p:spPr>
          <a:xfrm>
            <a:off x="11232494" y="5840609"/>
            <a:ext cx="70197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/Aria secca IN</a:t>
            </a:r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6359F984-F200-47C9-99A7-5B8677CDA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9" y="5252974"/>
            <a:ext cx="115824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692825" y="1200564"/>
            <a:ext cx="10820043" cy="352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55B712E-0DDF-4325-8463-095BCD97C944}"/>
              </a:ext>
            </a:extLst>
          </p:cNvPr>
          <p:cNvGrpSpPr/>
          <p:nvPr/>
        </p:nvGrpSpPr>
        <p:grpSpPr>
          <a:xfrm>
            <a:off x="1040733" y="1311443"/>
            <a:ext cx="4707926" cy="2915916"/>
            <a:chOff x="1910277" y="110517"/>
            <a:chExt cx="10108504" cy="6231755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3D29894-214E-4580-8E8A-2F128A2CF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9" t="464" b="1"/>
            <a:stretch/>
          </p:blipFill>
          <p:spPr>
            <a:xfrm>
              <a:off x="1910277" y="110517"/>
              <a:ext cx="10108504" cy="6231755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68E8A8C-6706-4C34-A4FE-E17CAE825768}"/>
                </a:ext>
              </a:extLst>
            </p:cNvPr>
            <p:cNvSpPr txBox="1"/>
            <p:nvPr/>
          </p:nvSpPr>
          <p:spPr>
            <a:xfrm>
              <a:off x="9222208" y="1734523"/>
              <a:ext cx="2444620" cy="2827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i="1" u="none" strike="noStrike" baseline="0" dirty="0" err="1">
                  <a:latin typeface="TimesNewRomanPS-BoldItalicMT"/>
                </a:rPr>
                <a:t>ITk</a:t>
              </a:r>
              <a:r>
                <a:rPr lang="en-US" sz="1000" i="1" u="none" strike="noStrike" baseline="0" dirty="0">
                  <a:latin typeface="TimesNewRomanPS-BoldItalicMT"/>
                </a:rPr>
                <a:t> Pixel - Supporting Documentation for PDR</a:t>
              </a:r>
            </a:p>
            <a:p>
              <a:pPr algn="l"/>
              <a:r>
                <a:rPr lang="it-IT" sz="1000" i="1" u="none" strike="noStrike" baseline="0" dirty="0">
                  <a:latin typeface="TimesNewRomanPS-BoldItalicMT"/>
                </a:rPr>
                <a:t>Global </a:t>
              </a:r>
              <a:r>
                <a:rPr lang="it-IT" sz="1000" i="1" u="none" strike="noStrike" baseline="0" dirty="0" err="1">
                  <a:latin typeface="TimesNewRomanPS-BoldItalicMT"/>
                </a:rPr>
                <a:t>Mechanics</a:t>
              </a:r>
              <a:r>
                <a:rPr lang="it-IT" sz="1000" i="1" u="none" strike="noStrike" baseline="0" dirty="0">
                  <a:latin typeface="TimesNewRomanPS-BoldItalicMT"/>
                </a:rPr>
                <a:t> &amp; Integration</a:t>
              </a:r>
            </a:p>
            <a:p>
              <a:pPr algn="l"/>
              <a:r>
                <a:rPr lang="it-IT" sz="1000" i="1" u="none" strike="noStrike" baseline="0" dirty="0">
                  <a:latin typeface="TimesNewRomanPS-BoldItalicMT"/>
                </a:rPr>
                <a:t>Outer </a:t>
              </a:r>
              <a:r>
                <a:rPr lang="it-IT" sz="1000" i="1" u="none" strike="noStrike" baseline="0" dirty="0" err="1">
                  <a:latin typeface="TimesNewRomanPS-BoldItalicMT"/>
                </a:rPr>
                <a:t>Endcap</a:t>
              </a:r>
              <a:r>
                <a:rPr lang="it-IT" sz="1000" i="1" u="none" strike="noStrike" baseline="0" dirty="0">
                  <a:latin typeface="TimesNewRomanPS-BoldItalicMT"/>
                </a:rPr>
                <a:t> pag.</a:t>
              </a:r>
              <a:r>
                <a:rPr lang="it-IT" sz="1000" i="1" dirty="0">
                  <a:latin typeface="TimesNewRomanPS-BoldItalicMT"/>
                </a:rPr>
                <a:t> 16</a:t>
              </a:r>
              <a:endParaRPr lang="it-IT" sz="1000" dirty="0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4502474" y="106686"/>
            <a:ext cx="35637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Passaggi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153400" y="5443644"/>
            <a:ext cx="3114174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Tubi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Lucasz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senza/con isolante termico</a:t>
            </a:r>
          </a:p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Ingresso </a:t>
            </a:r>
            <a:r>
              <a:rPr lang="az-Cyrl-A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mm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68 mm</a:t>
            </a:r>
          </a:p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Uscita </a:t>
            </a:r>
            <a:r>
              <a:rPr lang="az-Cyrl-A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12mm / 72 mm</a:t>
            </a:r>
            <a:endParaRPr lang="it-IT" sz="14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59" y="1298917"/>
            <a:ext cx="3422670" cy="2472899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6284354" y="794241"/>
            <a:ext cx="359434" cy="51999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>
            <a:cxnSpLocks/>
          </p:cNvCxnSpPr>
          <p:nvPr/>
        </p:nvCxnSpPr>
        <p:spPr>
          <a:xfrm flipH="1">
            <a:off x="6444490" y="977739"/>
            <a:ext cx="485699" cy="43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027436" y="921154"/>
            <a:ext cx="15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Box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3464085" y="3645877"/>
            <a:ext cx="4905221" cy="0"/>
          </a:xfrm>
          <a:prstGeom prst="straightConnector1">
            <a:avLst/>
          </a:prstGeom>
          <a:ln>
            <a:solidFill>
              <a:srgbClr val="E13D3D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EB532266-1902-4DAE-A1F3-A4D37E546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60" y="5453927"/>
            <a:ext cx="5513040" cy="741724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110239F4-9326-4ED8-9590-03D561EA74C2}"/>
              </a:ext>
            </a:extLst>
          </p:cNvPr>
          <p:cNvCxnSpPr>
            <a:cxnSpLocks/>
          </p:cNvCxnSpPr>
          <p:nvPr/>
        </p:nvCxnSpPr>
        <p:spPr>
          <a:xfrm flipH="1">
            <a:off x="6096486" y="3771816"/>
            <a:ext cx="2397809" cy="1639567"/>
          </a:xfrm>
          <a:prstGeom prst="straightConnector1">
            <a:avLst/>
          </a:prstGeom>
          <a:ln>
            <a:solidFill>
              <a:srgbClr val="1506DE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949224" y="783881"/>
            <a:ext cx="120417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13909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78" y="0"/>
            <a:ext cx="4732898" cy="68580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Gianmario Cesarini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67D4-EC07-4DC6-9A06-049B9F13E3C2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7" y="119291"/>
            <a:ext cx="2688569" cy="11278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119291"/>
            <a:ext cx="1158240" cy="11033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63" y="1734819"/>
            <a:ext cx="4441527" cy="4336119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475284" y="3264466"/>
            <a:ext cx="94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1395 mm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1441107" y="3541465"/>
            <a:ext cx="0" cy="753607"/>
          </a:xfrm>
          <a:prstGeom prst="straightConnector1">
            <a:avLst/>
          </a:prstGeom>
          <a:ln w="6350">
            <a:headEnd type="arrow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8992" y="3598117"/>
            <a:ext cx="94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352 mm</a:t>
            </a: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2827451" y="2146584"/>
            <a:ext cx="384864" cy="508"/>
          </a:xfrm>
          <a:prstGeom prst="straightConnector1">
            <a:avLst/>
          </a:prstGeom>
          <a:ln w="6350">
            <a:headEnd type="arrow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038600" y="817740"/>
            <a:ext cx="2813305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Evitare la condensa sulla superficie frontale con un punto di rugiada superficiale di -30 ° C → è necessario fornire energia per riscaldare la superficie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724" y="5711245"/>
            <a:ext cx="1482132" cy="101864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7121705" y="6220567"/>
            <a:ext cx="125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riscaldatore</a:t>
            </a:r>
          </a:p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Mica</a:t>
            </a:r>
          </a:p>
        </p:txBody>
      </p:sp>
      <p:sp>
        <p:nvSpPr>
          <p:cNvPr id="30" name="Ovale 29"/>
          <p:cNvSpPr/>
          <p:nvPr/>
        </p:nvSpPr>
        <p:spPr>
          <a:xfrm>
            <a:off x="6851905" y="5541264"/>
            <a:ext cx="1804416" cy="1267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/>
          <p:cNvCxnSpPr>
            <a:stCxn id="30" idx="1"/>
          </p:cNvCxnSpPr>
          <p:nvPr/>
        </p:nvCxnSpPr>
        <p:spPr>
          <a:xfrm flipH="1" flipV="1">
            <a:off x="6380482" y="5125722"/>
            <a:ext cx="735674" cy="6012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16" y="1129658"/>
            <a:ext cx="1082540" cy="5552574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2350515" y="1187072"/>
            <a:ext cx="94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 mm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2601156" y="2364205"/>
            <a:ext cx="42565" cy="3062133"/>
          </a:xfrm>
          <a:prstGeom prst="straightConnector1">
            <a:avLst/>
          </a:prstGeom>
          <a:ln w="6350">
            <a:headEnd type="arrow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06/12/2021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85993" y="220701"/>
            <a:ext cx="21185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Riscaldatori PP1</a:t>
            </a:r>
          </a:p>
        </p:txBody>
      </p:sp>
    </p:spTree>
    <p:extLst>
      <p:ext uri="{BB962C8B-B14F-4D97-AF65-F5344CB8AC3E}">
        <p14:creationId xmlns:p14="http://schemas.microsoft.com/office/powerpoint/2010/main" val="2279829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12203</TotalTime>
  <Words>1488</Words>
  <Application>Microsoft Office PowerPoint</Application>
  <PresentationFormat>Widescreen</PresentationFormat>
  <Paragraphs>280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TimesNewRomanPS-BoldItalicMT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 12/2021</dc:title>
  <dc:creator>croce</dc:creator>
  <cp:lastModifiedBy>Gianmario Cesarini</cp:lastModifiedBy>
  <cp:revision>93</cp:revision>
  <dcterms:created xsi:type="dcterms:W3CDTF">2021-11-23T08:31:56Z</dcterms:created>
  <dcterms:modified xsi:type="dcterms:W3CDTF">2021-12-06T08:44:58Z</dcterms:modified>
</cp:coreProperties>
</file>