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</p:sldIdLst>
  <p:sldSz cx="9906000" cy="6858000" type="A4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8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7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4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93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5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5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AB3D-308A-41EA-B07B-0B8B9530D01A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4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IF-2021Cesidio.Capoccia@lnf.infn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hyperlink" Target="mailto:CIF-2021Cesidio.Capoccia@lnf.infn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mailto:CIF-2021Cesidio.Capoccia@lnf.infn.it" TargetMode="External"/><Relationship Id="rId10" Type="http://schemas.microsoft.com/office/2007/relationships/hdphoto" Target="../media/hdphoto6.wdp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61" y="1944999"/>
            <a:ext cx="6656293" cy="47060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68960" y="4474314"/>
            <a:ext cx="154042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 Narrow" panose="020B0606020202030204" pitchFamily="34" charset="0"/>
              </a:rPr>
              <a:t>INSTALLATION STEPS</a:t>
            </a:r>
            <a:endParaRPr lang="it-IT" sz="1200" b="1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12" y="6392101"/>
            <a:ext cx="31085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3"/>
              </a:rPr>
              <a:t>Dicembre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4" y="445851"/>
            <a:ext cx="2749850" cy="38894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08132" y="722282"/>
            <a:ext cx="49754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MEGANTE EXP. </a:t>
            </a:r>
            <a:endParaRPr lang="it-IT" sz="1400" b="1" i="1" dirty="0">
              <a:latin typeface="Arial Narrow" panose="020B0606020202030204" pitchFamily="34" charset="0"/>
            </a:endParaRP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E’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stato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completato</a:t>
            </a:r>
            <a:r>
              <a:rPr lang="en-US" sz="1400" i="1" dirty="0" smtClean="0">
                <a:latin typeface="Arial Narrow" panose="020B0606020202030204" pitchFamily="34" charset="0"/>
              </a:rPr>
              <a:t> lo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sviluppo</a:t>
            </a:r>
            <a:r>
              <a:rPr lang="en-US" sz="1400" i="1" dirty="0" smtClean="0">
                <a:latin typeface="Arial Narrow" panose="020B0606020202030204" pitchFamily="34" charset="0"/>
              </a:rPr>
              <a:t> del setup </a:t>
            </a:r>
            <a:r>
              <a:rPr lang="en-US" sz="1400" i="1" dirty="0" err="1" smtClean="0">
                <a:latin typeface="Arial Narrow" panose="020B0606020202030204" pitchFamily="34" charset="0"/>
              </a:rPr>
              <a:t>utilizzando</a:t>
            </a:r>
            <a:r>
              <a:rPr lang="en-US" sz="1400" i="1" dirty="0" smtClean="0">
                <a:latin typeface="Arial Narrow" panose="020B0606020202030204" pitchFamily="34" charset="0"/>
              </a:rPr>
              <a:t>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nuova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configurazione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della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massa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campione</a:t>
            </a:r>
            <a:r>
              <a:rPr lang="en-US" sz="1400" i="1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en-US" sz="1400" i="1" dirty="0" err="1" smtClean="0">
                <a:latin typeface="Arial Narrow" panose="020B0606020202030204" pitchFamily="34" charset="0"/>
              </a:rPr>
              <a:t>Inoltre</a:t>
            </a:r>
            <a:r>
              <a:rPr lang="en-US" sz="1400" i="1" dirty="0" smtClean="0">
                <a:latin typeface="Arial Narrow" panose="020B0606020202030204" pitchFamily="34" charset="0"/>
              </a:rPr>
              <a:t> è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stato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eseguito</a:t>
            </a:r>
            <a:r>
              <a:rPr lang="en-US" sz="1400" i="1" dirty="0" smtClean="0">
                <a:latin typeface="Arial Narrow" panose="020B0606020202030204" pitchFamily="34" charset="0"/>
              </a:rPr>
              <a:t> lo studio per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definire</a:t>
            </a:r>
            <a:r>
              <a:rPr lang="en-US" sz="1400" i="1" dirty="0" smtClean="0">
                <a:latin typeface="Arial Narrow" panose="020B0606020202030204" pitchFamily="34" charset="0"/>
              </a:rPr>
              <a:t> le procedure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installazione</a:t>
            </a:r>
            <a:r>
              <a:rPr lang="en-US" sz="1400" i="1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sz="1400" i="1" dirty="0" err="1" smtClean="0">
                <a:latin typeface="Arial Narrow" panose="020B0606020202030204" pitchFamily="34" charset="0"/>
              </a:rPr>
              <a:t>Queste</a:t>
            </a:r>
            <a:r>
              <a:rPr lang="en-US" sz="1400" i="1" dirty="0" smtClean="0">
                <a:latin typeface="Arial Narrow" panose="020B0606020202030204" pitchFamily="34" charset="0"/>
              </a:rPr>
              <a:t> due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informazioni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erano</a:t>
            </a:r>
            <a:r>
              <a:rPr lang="en-US" sz="1400" i="1" dirty="0" smtClean="0">
                <a:latin typeface="Arial Narrow" panose="020B0606020202030204" pitchFamily="34" charset="0"/>
              </a:rPr>
              <a:t>  </a:t>
            </a:r>
            <a:r>
              <a:rPr lang="en-US" sz="1400" i="1" dirty="0" err="1" smtClean="0">
                <a:latin typeface="Arial Narrow" panose="020B0606020202030204" pitchFamily="34" charset="0"/>
              </a:rPr>
              <a:t>necessarie</a:t>
            </a:r>
            <a:r>
              <a:rPr lang="en-US" sz="1400" i="1" dirty="0" smtClean="0">
                <a:latin typeface="Arial Narrow" panose="020B0606020202030204" pitchFamily="34" charset="0"/>
              </a:rPr>
              <a:t> per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ditta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che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dovrà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eseguire</a:t>
            </a:r>
            <a:r>
              <a:rPr lang="en-US" sz="1400" i="1" dirty="0" smtClean="0">
                <a:latin typeface="Arial Narrow" panose="020B0606020202030204" pitchFamily="34" charset="0"/>
              </a:rPr>
              <a:t>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progettazione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dettagliata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della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struttura</a:t>
            </a:r>
            <a:r>
              <a:rPr lang="en-US" sz="1400" i="1" dirty="0" smtClean="0">
                <a:latin typeface="Arial Narrow" panose="020B0606020202030204" pitchFamily="34" charset="0"/>
              </a:rPr>
              <a:t> ‘’</a:t>
            </a:r>
            <a:r>
              <a:rPr lang="en-US" sz="1400" i="1" dirty="0" err="1" smtClean="0">
                <a:latin typeface="Arial Narrow" panose="020B0606020202030204" pitchFamily="34" charset="0"/>
              </a:rPr>
              <a:t>civile</a:t>
            </a:r>
            <a:r>
              <a:rPr lang="en-US" sz="1400" i="1" dirty="0" smtClean="0">
                <a:latin typeface="Arial Narrow" panose="020B0606020202030204" pitchFamily="34" charset="0"/>
              </a:rPr>
              <a:t>’’.</a:t>
            </a:r>
            <a:endParaRPr lang="it-IT" sz="1400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1976" y="3709874"/>
            <a:ext cx="133126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 Narrow" panose="020B0606020202030204" pitchFamily="34" charset="0"/>
              </a:rPr>
              <a:t>SETUP ENVELOPE</a:t>
            </a:r>
            <a:endParaRPr lang="it-IT" sz="1200" b="1" i="1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3319" r="8199" b="4251"/>
          <a:stretch/>
        </p:blipFill>
        <p:spPr>
          <a:xfrm>
            <a:off x="384871" y="3310309"/>
            <a:ext cx="1994338" cy="254613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071" y="197805"/>
            <a:ext cx="2405938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MEGANTE EXP. </a:t>
            </a:r>
            <a:endParaRPr lang="it-IT" sz="1400" b="1" i="1" dirty="0">
              <a:latin typeface="Arial Narrow" panose="020B0606020202030204" pitchFamily="34" charset="0"/>
            </a:endParaRP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E’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stato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emesso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l’ordine</a:t>
            </a:r>
            <a:r>
              <a:rPr lang="en-US" sz="1400" i="1" dirty="0" smtClean="0">
                <a:latin typeface="Arial Narrow" panose="020B0606020202030204" pitchFamily="34" charset="0"/>
              </a:rPr>
              <a:t> per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realizzazione</a:t>
            </a:r>
            <a:r>
              <a:rPr lang="en-US" sz="1400" i="1" dirty="0" smtClean="0">
                <a:latin typeface="Arial Narrow" panose="020B0606020202030204" pitchFamily="34" charset="0"/>
              </a:rPr>
              <a:t> del primo disco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rame</a:t>
            </a:r>
            <a:r>
              <a:rPr lang="en-US" sz="1400" i="1" dirty="0" smtClean="0">
                <a:latin typeface="Arial Narrow" panose="020B0606020202030204" pitchFamily="34" charset="0"/>
              </a:rPr>
              <a:t> per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massa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campione</a:t>
            </a:r>
            <a:r>
              <a:rPr lang="en-US" sz="1400" i="1" dirty="0" smtClean="0">
                <a:latin typeface="Arial Narrow" panose="020B0606020202030204" pitchFamily="34" charset="0"/>
              </a:rPr>
              <a:t> (n.12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dischi</a:t>
            </a:r>
            <a:r>
              <a:rPr lang="en-US" sz="1400" i="1" dirty="0" smtClean="0">
                <a:latin typeface="Arial Narrow" panose="020B0606020202030204" pitchFamily="34" charset="0"/>
              </a:rPr>
              <a:t> da 500 Kg cad. per un </a:t>
            </a:r>
            <a:r>
              <a:rPr lang="en-US" sz="1400" i="1" dirty="0" err="1" smtClean="0">
                <a:latin typeface="Arial Narrow" panose="020B0606020202030204" pitchFamily="34" charset="0"/>
              </a:rPr>
              <a:t>totale</a:t>
            </a:r>
            <a:r>
              <a:rPr lang="en-US" sz="1400" i="1" dirty="0" smtClean="0">
                <a:latin typeface="Arial Narrow" panose="020B0606020202030204" pitchFamily="34" charset="0"/>
              </a:rPr>
              <a:t> di 6 ton.)</a:t>
            </a:r>
          </a:p>
          <a:p>
            <a:r>
              <a:rPr lang="en-US" sz="1400" i="1" dirty="0" err="1" smtClean="0">
                <a:latin typeface="Arial Narrow" panose="020B0606020202030204" pitchFamily="34" charset="0"/>
              </a:rPr>
              <a:t>Sarà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il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prototipo</a:t>
            </a:r>
            <a:r>
              <a:rPr lang="en-US" sz="1400" i="1" dirty="0" smtClean="0">
                <a:latin typeface="Arial Narrow" panose="020B0606020202030204" pitchFamily="34" charset="0"/>
              </a:rPr>
              <a:t> per </a:t>
            </a:r>
            <a:r>
              <a:rPr lang="en-US" sz="1400" i="1" dirty="0" err="1" smtClean="0">
                <a:latin typeface="Arial Narrow" panose="020B0606020202030204" pitchFamily="34" charset="0"/>
              </a:rPr>
              <a:t>verificare</a:t>
            </a:r>
            <a:r>
              <a:rPr lang="en-US" sz="1400" i="1" dirty="0" smtClean="0">
                <a:latin typeface="Arial Narrow" panose="020B0606020202030204" pitchFamily="34" charset="0"/>
              </a:rPr>
              <a:t>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funzionalità</a:t>
            </a:r>
            <a:r>
              <a:rPr lang="en-US" sz="1400" i="1" dirty="0" smtClean="0">
                <a:latin typeface="Arial Narrow" panose="020B0606020202030204" pitchFamily="34" charset="0"/>
              </a:rPr>
              <a:t> e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vari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aspetti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della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soluzione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considerata</a:t>
            </a:r>
            <a:r>
              <a:rPr lang="en-US" sz="1400" i="1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latin typeface="Arial Narrow" panose="020B0606020202030204" pitchFamily="34" charset="0"/>
              </a:rPr>
              <a:t>Lavorazione</a:t>
            </a:r>
            <a:endParaRPr lang="en-US" sz="1400" i="1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latin typeface="Arial Narrow" panose="020B0606020202030204" pitchFamily="34" charset="0"/>
              </a:rPr>
              <a:t>Verifiche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dimensionali</a:t>
            </a:r>
            <a:endParaRPr lang="en-US" sz="1400" i="1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Arial Narrow" panose="020B0606020202030204" pitchFamily="34" charset="0"/>
              </a:rPr>
              <a:t>Handling</a:t>
            </a: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latin typeface="Arial Narrow" panose="020B0606020202030204" pitchFamily="34" charset="0"/>
              </a:rPr>
              <a:t>Installazione</a:t>
            </a:r>
            <a:endParaRPr lang="en-US" sz="1400" i="1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Arial Narrow" panose="020B0606020202030204" pitchFamily="34" charset="0"/>
              </a:rPr>
              <a:t>…</a:t>
            </a:r>
            <a:endParaRPr lang="it-IT" sz="1400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312" y="6392101"/>
            <a:ext cx="31085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2"/>
              </a:rPr>
              <a:t>Dicembre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562" y="764968"/>
            <a:ext cx="3840513" cy="28803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29602" r="7855" b="30520"/>
          <a:stretch/>
        </p:blipFill>
        <p:spPr>
          <a:xfrm>
            <a:off x="268940" y="2259106"/>
            <a:ext cx="5963505" cy="40072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1" r="8628" b="5468"/>
          <a:stretch/>
        </p:blipFill>
        <p:spPr>
          <a:xfrm rot="5400000">
            <a:off x="4995628" y="855035"/>
            <a:ext cx="2661892" cy="22488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0670" y="132451"/>
            <a:ext cx="491951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CYGNO </a:t>
            </a:r>
            <a:r>
              <a:rPr lang="it-IT" sz="1400" b="1" i="1" dirty="0">
                <a:latin typeface="Arial Narrow" panose="020B0606020202030204" pitchFamily="34" charset="0"/>
              </a:rPr>
              <a:t>EXPERIMENT 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Sono stati </a:t>
            </a:r>
            <a:r>
              <a:rPr lang="it-IT" sz="1400" i="1" dirty="0" smtClean="0">
                <a:latin typeface="Arial Narrow" panose="020B0606020202030204" pitchFamily="34" charset="0"/>
              </a:rPr>
              <a:t>pianificati e coordinati </a:t>
            </a:r>
            <a:r>
              <a:rPr lang="it-IT" sz="1400" i="1" dirty="0" smtClean="0">
                <a:latin typeface="Arial Narrow" panose="020B0606020202030204" pitchFamily="34" charset="0"/>
              </a:rPr>
              <a:t>i lavori di ristrutturazione degli spazi assegnati nella galleria dei </a:t>
            </a:r>
            <a:r>
              <a:rPr lang="it-IT" sz="1400" i="1" dirty="0" smtClean="0">
                <a:latin typeface="Arial Narrow" panose="020B0606020202030204" pitchFamily="34" charset="0"/>
              </a:rPr>
              <a:t>LNGS. Attualmente, in </a:t>
            </a:r>
            <a:r>
              <a:rPr lang="it-IT" sz="1400" i="1" dirty="0" smtClean="0">
                <a:latin typeface="Arial Narrow" panose="020B0606020202030204" pitchFamily="34" charset="0"/>
              </a:rPr>
              <a:t>parallelo con i lavori di impiantistica, è cominciata l’installazione del prototipo ‘’LIME’’ </a:t>
            </a:r>
            <a:r>
              <a:rPr lang="it-IT" sz="1400" i="1" dirty="0" smtClean="0">
                <a:latin typeface="Arial Narrow" panose="020B0606020202030204" pitchFamily="34" charset="0"/>
              </a:rPr>
              <a:t>.</a:t>
            </a:r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en-US" sz="1400" i="1" dirty="0" err="1" smtClean="0">
                <a:latin typeface="Arial Narrow" panose="020B0606020202030204" pitchFamily="34" charset="0"/>
              </a:rPr>
              <a:t>L’attività</a:t>
            </a:r>
            <a:r>
              <a:rPr lang="en-US" sz="1400" i="1" dirty="0" smtClean="0">
                <a:latin typeface="Arial Narrow" panose="020B0606020202030204" pitchFamily="34" charset="0"/>
              </a:rPr>
              <a:t>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progettazione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attualmente</a:t>
            </a:r>
            <a:r>
              <a:rPr lang="en-US" sz="1400" i="1" dirty="0" smtClean="0">
                <a:latin typeface="Arial Narrow" panose="020B0606020202030204" pitchFamily="34" charset="0"/>
              </a:rPr>
              <a:t> è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mirata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alla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realizzazione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dello</a:t>
            </a:r>
            <a:r>
              <a:rPr lang="en-US" sz="1400" i="1" dirty="0" smtClean="0">
                <a:latin typeface="Arial Narrow" panose="020B0606020202030204" pitchFamily="34" charset="0"/>
              </a:rPr>
              <a:t> shielding del detector:</a:t>
            </a:r>
          </a:p>
          <a:p>
            <a:r>
              <a:rPr lang="en-US" sz="1400" i="1" dirty="0" err="1" smtClean="0">
                <a:latin typeface="Arial Narrow" panose="020B0606020202030204" pitchFamily="34" charset="0"/>
              </a:rPr>
              <a:t>Sarà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ralizzata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una</a:t>
            </a:r>
            <a:r>
              <a:rPr lang="en-US" sz="1400" i="1" dirty="0" smtClean="0">
                <a:latin typeface="Arial Narrow" panose="020B0606020202030204" pitchFamily="34" charset="0"/>
              </a:rPr>
              <a:t> box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rame</a:t>
            </a:r>
            <a:r>
              <a:rPr lang="en-US" sz="1400" i="1" dirty="0" smtClean="0">
                <a:latin typeface="Arial Narrow" panose="020B0606020202030204" pitchFamily="34" charset="0"/>
              </a:rPr>
              <a:t> con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spessore</a:t>
            </a:r>
            <a:r>
              <a:rPr lang="en-US" sz="1400" i="1" dirty="0" smtClean="0">
                <a:latin typeface="Arial Narrow" panose="020B0606020202030204" pitchFamily="34" charset="0"/>
              </a:rPr>
              <a:t> finale di 100 mm </a:t>
            </a:r>
            <a:r>
              <a:rPr lang="en-US" sz="1400" i="1" dirty="0" err="1" smtClean="0">
                <a:latin typeface="Arial Narrow" panose="020B0606020202030204" pitchFamily="34" charset="0"/>
              </a:rPr>
              <a:t>utilizzando</a:t>
            </a:r>
            <a:r>
              <a:rPr lang="en-US" sz="1400" i="1" dirty="0" smtClean="0">
                <a:latin typeface="Arial Narrow" panose="020B0606020202030204" pitchFamily="34" charset="0"/>
              </a:rPr>
              <a:t> le barre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rame</a:t>
            </a:r>
            <a:r>
              <a:rPr lang="en-US" sz="1400" i="1" dirty="0" smtClean="0">
                <a:latin typeface="Arial Narrow" panose="020B0606020202030204" pitchFamily="34" charset="0"/>
              </a:rPr>
              <a:t> recuperate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dai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magneti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dell’esperimento</a:t>
            </a:r>
            <a:r>
              <a:rPr lang="en-US" sz="1400" i="1" dirty="0" smtClean="0">
                <a:latin typeface="Arial Narrow" panose="020B0606020202030204" pitchFamily="34" charset="0"/>
              </a:rPr>
              <a:t> OPERA .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schermatura</a:t>
            </a:r>
            <a:r>
              <a:rPr lang="en-US" sz="1400" i="1" dirty="0" smtClean="0">
                <a:latin typeface="Arial Narrow" panose="020B0606020202030204" pitchFamily="34" charset="0"/>
              </a:rPr>
              <a:t> con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acqua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demineralizzata</a:t>
            </a:r>
            <a:r>
              <a:rPr lang="en-US" sz="1400" i="1" dirty="0" smtClean="0">
                <a:latin typeface="Arial Narrow" panose="020B0606020202030204" pitchFamily="34" charset="0"/>
              </a:rPr>
              <a:t> da 0,5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metri</a:t>
            </a:r>
            <a:r>
              <a:rPr lang="en-US" sz="1400" i="1" dirty="0" smtClean="0">
                <a:latin typeface="Arial Narrow" panose="020B0606020202030204" pitchFamily="34" charset="0"/>
              </a:rPr>
              <a:t>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spessore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verrà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realizzata</a:t>
            </a:r>
            <a:r>
              <a:rPr lang="en-US" sz="1400" i="1" dirty="0" smtClean="0">
                <a:latin typeface="Arial Narrow" panose="020B0606020202030204" pitchFamily="34" charset="0"/>
              </a:rPr>
              <a:t> con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serbatoi</a:t>
            </a:r>
            <a:r>
              <a:rPr lang="en-US" sz="1400" i="1" dirty="0" smtClean="0">
                <a:latin typeface="Arial Narrow" panose="020B0606020202030204" pitchFamily="34" charset="0"/>
              </a:rPr>
              <a:t> in </a:t>
            </a:r>
            <a:r>
              <a:rPr lang="en-US" sz="1400" i="1" dirty="0" err="1" smtClean="0">
                <a:latin typeface="Arial Narrow" panose="020B0606020202030204" pitchFamily="34" charset="0"/>
              </a:rPr>
              <a:t>polietilene</a:t>
            </a:r>
            <a:r>
              <a:rPr lang="en-US" sz="1400" i="1" dirty="0" smtClean="0">
                <a:latin typeface="Arial Narrow" panose="020B0606020202030204" pitchFamily="34" charset="0"/>
              </a:rPr>
              <a:t> (a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disegno</a:t>
            </a:r>
            <a:r>
              <a:rPr lang="en-US" sz="1400" i="1" dirty="0" smtClean="0">
                <a:latin typeface="Arial Narrow" panose="020B0606020202030204" pitchFamily="34" charset="0"/>
              </a:rPr>
              <a:t>).</a:t>
            </a:r>
            <a:endParaRPr lang="it-IT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06" y="3826441"/>
            <a:ext cx="3420880" cy="25656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417601" y="5351929"/>
            <a:ext cx="1092081" cy="86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440670" y="3473159"/>
            <a:ext cx="2636171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 Narrow" panose="020B0606020202030204" pitchFamily="34" charset="0"/>
              </a:rPr>
              <a:t>OPERA COILS COPPER PLATES (10 ton)</a:t>
            </a:r>
            <a:endParaRPr lang="it-IT" sz="12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5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7" y="2768929"/>
            <a:ext cx="3902803" cy="26219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2353" r="47139" b="61177"/>
          <a:stretch/>
        </p:blipFill>
        <p:spPr>
          <a:xfrm>
            <a:off x="2062193" y="116258"/>
            <a:ext cx="2402232" cy="25011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83802" y="6513674"/>
            <a:ext cx="31085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5"/>
              </a:rPr>
              <a:t>Dicembre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994" y="627359"/>
            <a:ext cx="109837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 Narrow" panose="020B0606020202030204" pitchFamily="34" charset="0"/>
              </a:rPr>
              <a:t>KAONNIS</a:t>
            </a:r>
            <a:r>
              <a:rPr lang="en-US" sz="1400" b="1" i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US" sz="1400" b="1" i="1" dirty="0" smtClean="0">
                <a:latin typeface="Arial Narrow" panose="020B0606020202030204" pitchFamily="34" charset="0"/>
              </a:rPr>
              <a:t>ACTIVITY</a:t>
            </a:r>
            <a:endParaRPr lang="it-IT" sz="1400" b="1" i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9612" y="458893"/>
            <a:ext cx="417458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VIP II</a:t>
            </a:r>
            <a:r>
              <a:rPr lang="it-IT" sz="1400" b="1" i="1" dirty="0">
                <a:latin typeface="Arial Narrow" panose="020B0606020202030204" pitchFamily="34" charset="0"/>
              </a:rPr>
              <a:t> </a:t>
            </a:r>
            <a:r>
              <a:rPr lang="it-IT" sz="1400" b="1" i="1" dirty="0" smtClean="0">
                <a:latin typeface="Arial Narrow" panose="020B0606020202030204" pitchFamily="34" charset="0"/>
              </a:rPr>
              <a:t> </a:t>
            </a:r>
            <a:r>
              <a:rPr lang="it-IT" sz="1400" i="1" dirty="0" smtClean="0">
                <a:latin typeface="Arial Narrow" panose="020B0606020202030204" pitchFamily="34" charset="0"/>
              </a:rPr>
              <a:t>è stato coinvolto nella ristrutturazione del sito U-LNGS mirata alla convivenza con Cygno. 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seguito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allo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it-IT" sz="1400" i="1" dirty="0" smtClean="0">
                <a:latin typeface="Arial Narrow" panose="020B0606020202030204" pitchFamily="34" charset="0"/>
              </a:rPr>
              <a:t>switch-off reso necessario dai lavori, si è proceduto ad una serie di interventi di manutenzione, poi, vista la lentezza dei lavori, s</a:t>
            </a:r>
            <a:r>
              <a:rPr lang="en-US" sz="1400" i="1" dirty="0" err="1" smtClean="0">
                <a:latin typeface="Arial Narrow" panose="020B0606020202030204" pitchFamily="34" charset="0"/>
              </a:rPr>
              <a:t>i</a:t>
            </a:r>
            <a:r>
              <a:rPr lang="en-US" sz="1400" i="1" dirty="0" smtClean="0">
                <a:latin typeface="Arial Narrow" panose="020B0606020202030204" pitchFamily="34" charset="0"/>
              </a:rPr>
              <a:t> è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deciso</a:t>
            </a:r>
            <a:r>
              <a:rPr lang="en-US" sz="1400" i="1" dirty="0" smtClean="0">
                <a:latin typeface="Arial Narrow" panose="020B0606020202030204" pitchFamily="34" charset="0"/>
              </a:rPr>
              <a:t>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riportare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il</a:t>
            </a:r>
            <a:r>
              <a:rPr lang="en-US" sz="1400" i="1" dirty="0" smtClean="0">
                <a:latin typeface="Arial Narrow" panose="020B0606020202030204" pitchFamily="34" charset="0"/>
              </a:rPr>
              <a:t> setup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direttamente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ai</a:t>
            </a:r>
            <a:r>
              <a:rPr lang="en-US" sz="1400" i="1" dirty="0" smtClean="0">
                <a:latin typeface="Arial Narrow" panose="020B0606020202030204" pitchFamily="34" charset="0"/>
              </a:rPr>
              <a:t> LNF per </a:t>
            </a:r>
            <a:r>
              <a:rPr lang="en-US" sz="1400" i="1" dirty="0" err="1" smtClean="0">
                <a:latin typeface="Arial Narrow" panose="020B0606020202030204" pitchFamily="34" charset="0"/>
              </a:rPr>
              <a:t>eseguire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degli</a:t>
            </a:r>
            <a:r>
              <a:rPr lang="en-US" sz="1400" i="1" dirty="0" smtClean="0">
                <a:latin typeface="Arial Narrow" panose="020B0606020202030204" pitchFamily="34" charset="0"/>
              </a:rPr>
              <a:t> aggiornamenti e </a:t>
            </a:r>
            <a:r>
              <a:rPr lang="en-US" sz="1400" i="1" dirty="0" err="1" smtClean="0">
                <a:latin typeface="Arial Narrow" panose="020B0606020202030204" pitchFamily="34" charset="0"/>
              </a:rPr>
              <a:t>verificare</a:t>
            </a:r>
            <a:r>
              <a:rPr lang="en-US" sz="1400" i="1" dirty="0" smtClean="0">
                <a:latin typeface="Arial Narrow" panose="020B0606020202030204" pitchFamily="34" charset="0"/>
              </a:rPr>
              <a:t> la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possibilità</a:t>
            </a:r>
            <a:r>
              <a:rPr lang="en-US" sz="1400" i="1" dirty="0" smtClean="0">
                <a:latin typeface="Arial Narrow" panose="020B0606020202030204" pitchFamily="34" charset="0"/>
              </a:rPr>
              <a:t> di 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un upgrade del detector.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4" y="2047553"/>
            <a:ext cx="2856824" cy="40420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08920" y="1924913"/>
            <a:ext cx="374409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SIDDHARTA II - SIDDHARTINO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Continua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il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lavoro</a:t>
            </a:r>
            <a:r>
              <a:rPr lang="en-US" sz="1400" i="1" dirty="0" smtClean="0">
                <a:latin typeface="Arial Narrow" panose="020B0606020202030204" pitchFamily="34" charset="0"/>
              </a:rPr>
              <a:t> 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ottimizzazione</a:t>
            </a:r>
            <a:r>
              <a:rPr lang="en-US" sz="1400" i="1" dirty="0" smtClean="0">
                <a:latin typeface="Arial Narrow" panose="020B0606020202030204" pitchFamily="34" charset="0"/>
              </a:rPr>
              <a:t> del setup di SIDDHARTA II, </a:t>
            </a:r>
            <a:r>
              <a:rPr lang="en-US" sz="1400" i="1" dirty="0" err="1" smtClean="0">
                <a:latin typeface="Arial Narrow" panose="020B0606020202030204" pitchFamily="34" charset="0"/>
              </a:rPr>
              <a:t>oltre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alle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modifiche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supporti</a:t>
            </a:r>
            <a:r>
              <a:rPr lang="en-US" sz="1400" i="1" dirty="0" smtClean="0">
                <a:latin typeface="Arial Narrow" panose="020B0606020202030204" pitchFamily="34" charset="0"/>
              </a:rPr>
              <a:t> del trigger e del </a:t>
            </a:r>
            <a:r>
              <a:rPr lang="en-US" sz="1400" i="1" dirty="0" err="1" smtClean="0">
                <a:latin typeface="Arial Narrow" panose="020B0606020202030204" pitchFamily="34" charset="0"/>
              </a:rPr>
              <a:t>luminometro</a:t>
            </a:r>
            <a:r>
              <a:rPr lang="en-US" sz="1400" i="1" dirty="0" smtClean="0">
                <a:latin typeface="Arial Narrow" panose="020B0606020202030204" pitchFamily="34" charset="0"/>
              </a:rPr>
              <a:t> per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migliorare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il</a:t>
            </a:r>
            <a:r>
              <a:rPr lang="en-US" sz="1400" i="1" dirty="0" smtClean="0">
                <a:latin typeface="Arial Narrow" panose="020B0606020202030204" pitchFamily="34" charset="0"/>
              </a:rPr>
              <a:t> 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rispettivo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posizionamento</a:t>
            </a:r>
            <a:r>
              <a:rPr lang="en-US" sz="1400" i="1" dirty="0" smtClean="0">
                <a:latin typeface="Arial Narrow" panose="020B0606020202030204" pitchFamily="34" charset="0"/>
              </a:rPr>
              <a:t> è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stato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eseguito</a:t>
            </a:r>
            <a:r>
              <a:rPr lang="en-US" sz="1400" i="1" dirty="0" smtClean="0">
                <a:latin typeface="Arial Narrow" panose="020B0606020202030204" pitchFamily="34" charset="0"/>
              </a:rPr>
              <a:t> lo studio di un </a:t>
            </a:r>
            <a:r>
              <a:rPr lang="en-US" sz="1400" i="1" dirty="0" err="1" smtClean="0">
                <a:latin typeface="Arial Narrow" panose="020B0606020202030204" pitchFamily="34" charset="0"/>
              </a:rPr>
              <a:t>nuovo</a:t>
            </a:r>
            <a:r>
              <a:rPr lang="en-US" sz="1400" i="1" dirty="0" smtClean="0">
                <a:latin typeface="Arial Narrow" panose="020B0606020202030204" pitchFamily="34" charset="0"/>
              </a:rPr>
              <a:t> Veto per </a:t>
            </a:r>
            <a:r>
              <a:rPr lang="en-US" sz="1400" i="1" dirty="0" err="1" smtClean="0">
                <a:latin typeface="Arial Narrow" panose="020B0606020202030204" pitchFamily="34" charset="0"/>
              </a:rPr>
              <a:t>migliorare</a:t>
            </a:r>
            <a:r>
              <a:rPr lang="en-US" sz="1400" i="1" dirty="0" smtClean="0">
                <a:latin typeface="Arial Narrow" panose="020B0606020202030204" pitchFamily="34" charset="0"/>
              </a:rPr>
              <a:t> lo shielding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rispetto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alla</a:t>
            </a:r>
            <a:r>
              <a:rPr lang="en-US" sz="1400" i="1" dirty="0" smtClean="0">
                <a:latin typeface="Arial Narrow" panose="020B0606020202030204" pitchFamily="34" charset="0"/>
              </a:rPr>
              <a:t> beam-pipe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88" y="4079880"/>
            <a:ext cx="3183911" cy="23879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9159" y="2226653"/>
            <a:ext cx="2413917" cy="18104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78772" y="5667703"/>
            <a:ext cx="85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 Narrow" panose="020B0606020202030204" pitchFamily="34" charset="0"/>
              </a:rPr>
              <a:t>NEW VETO</a:t>
            </a:r>
            <a:endParaRPr lang="it-IT" sz="1200" b="1" i="1" dirty="0">
              <a:latin typeface="Arial Narrow" panose="020B0606020202030204" pitchFamily="34" charset="0"/>
            </a:endParaRPr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 flipV="1">
            <a:off x="4007159" y="4338831"/>
            <a:ext cx="698848" cy="1328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0"/>
          </p:cNvCxnSpPr>
          <p:nvPr/>
        </p:nvCxnSpPr>
        <p:spPr>
          <a:xfrm flipV="1">
            <a:off x="4007159" y="4338831"/>
            <a:ext cx="1439827" cy="1328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9274" y="2353557"/>
            <a:ext cx="121763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 Narrow" panose="020B0606020202030204" pitchFamily="34" charset="0"/>
              </a:rPr>
              <a:t>VIP II DETECTOR</a:t>
            </a:r>
            <a:endParaRPr lang="it-IT" sz="1200" b="1" i="1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498036" y="2617410"/>
            <a:ext cx="638149" cy="346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18835" y="2767510"/>
            <a:ext cx="835572" cy="682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91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344</Words>
  <Application>Microsoft Office PowerPoint</Application>
  <PresentationFormat>A4 Paper (210x297 mm)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Capoccia</dc:creator>
  <cp:lastModifiedBy>Capoccia</cp:lastModifiedBy>
  <cp:revision>78</cp:revision>
  <cp:lastPrinted>2021-06-09T16:10:11Z</cp:lastPrinted>
  <dcterms:created xsi:type="dcterms:W3CDTF">2021-06-07T13:52:59Z</dcterms:created>
  <dcterms:modified xsi:type="dcterms:W3CDTF">2021-12-06T09:21:51Z</dcterms:modified>
</cp:coreProperties>
</file>