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41"/>
  </p:notesMasterIdLst>
  <p:sldIdLst>
    <p:sldId id="256" r:id="rId2"/>
    <p:sldId id="432" r:id="rId3"/>
    <p:sldId id="386" r:id="rId4"/>
    <p:sldId id="433" r:id="rId5"/>
    <p:sldId id="324" r:id="rId6"/>
    <p:sldId id="403" r:id="rId7"/>
    <p:sldId id="394" r:id="rId8"/>
    <p:sldId id="447" r:id="rId9"/>
    <p:sldId id="436" r:id="rId10"/>
    <p:sldId id="405" r:id="rId11"/>
    <p:sldId id="435" r:id="rId12"/>
    <p:sldId id="341" r:id="rId13"/>
    <p:sldId id="342" r:id="rId14"/>
    <p:sldId id="371" r:id="rId15"/>
    <p:sldId id="437" r:id="rId16"/>
    <p:sldId id="434" r:id="rId17"/>
    <p:sldId id="280" r:id="rId18"/>
    <p:sldId id="439" r:id="rId19"/>
    <p:sldId id="438" r:id="rId20"/>
    <p:sldId id="440" r:id="rId21"/>
    <p:sldId id="419" r:id="rId22"/>
    <p:sldId id="444" r:id="rId23"/>
    <p:sldId id="420" r:id="rId24"/>
    <p:sldId id="302" r:id="rId25"/>
    <p:sldId id="298" r:id="rId26"/>
    <p:sldId id="424" r:id="rId27"/>
    <p:sldId id="304" r:id="rId28"/>
    <p:sldId id="310" r:id="rId29"/>
    <p:sldId id="326" r:id="rId30"/>
    <p:sldId id="442" r:id="rId31"/>
    <p:sldId id="309" r:id="rId32"/>
    <p:sldId id="443" r:id="rId33"/>
    <p:sldId id="311" r:id="rId34"/>
    <p:sldId id="345" r:id="rId35"/>
    <p:sldId id="349" r:id="rId36"/>
    <p:sldId id="426" r:id="rId37"/>
    <p:sldId id="446" r:id="rId38"/>
    <p:sldId id="445" r:id="rId39"/>
    <p:sldId id="323" r:id="rId40"/>
  </p:sldIdLst>
  <p:sldSz cx="9144000" cy="6858000" type="screen4x3"/>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5692" autoAdjust="0"/>
  </p:normalViewPr>
  <p:slideViewPr>
    <p:cSldViewPr>
      <p:cViewPr varScale="1">
        <p:scale>
          <a:sx n="75" d="100"/>
          <a:sy n="75" d="100"/>
        </p:scale>
        <p:origin x="1096" y="60"/>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D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831506-D319-4674-9CB8-6BDD865E56D0}" type="datetimeFigureOut">
              <a:rPr lang="es-DO" smtClean="0"/>
              <a:pPr/>
              <a:t>22/11/2021</a:t>
            </a:fld>
            <a:endParaRPr lang="es-D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D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D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053982-CB65-45E8-97F6-A70D275CEA52}" type="slidenum">
              <a:rPr lang="es-DO" smtClean="0"/>
              <a:pPr/>
              <a:t>‹Nº›</a:t>
            </a:fld>
            <a:endParaRPr lang="es-DO"/>
          </a:p>
        </p:txBody>
      </p:sp>
    </p:spTree>
    <p:extLst>
      <p:ext uri="{BB962C8B-B14F-4D97-AF65-F5344CB8AC3E}">
        <p14:creationId xmlns:p14="http://schemas.microsoft.com/office/powerpoint/2010/main" val="2454889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DO" dirty="0"/>
              <a:t>Libro</a:t>
            </a:r>
            <a:r>
              <a:rPr lang="es-DO" baseline="0" dirty="0"/>
              <a:t> de Física en México</a:t>
            </a:r>
            <a:endParaRPr lang="es-DO" dirty="0"/>
          </a:p>
        </p:txBody>
      </p:sp>
      <p:sp>
        <p:nvSpPr>
          <p:cNvPr id="4" name="3 Marcador de número de diapositiva"/>
          <p:cNvSpPr>
            <a:spLocks noGrp="1"/>
          </p:cNvSpPr>
          <p:nvPr>
            <p:ph type="sldNum" sz="quarter" idx="10"/>
          </p:nvPr>
        </p:nvSpPr>
        <p:spPr/>
        <p:txBody>
          <a:bodyPr/>
          <a:lstStyle/>
          <a:p>
            <a:fld id="{69053982-CB65-45E8-97F6-A70D275CEA52}" type="slidenum">
              <a:rPr lang="es-DO" smtClean="0"/>
              <a:pPr/>
              <a:t>3</a:t>
            </a:fld>
            <a:endParaRPr lang="es-DO"/>
          </a:p>
        </p:txBody>
      </p:sp>
    </p:spTree>
    <p:extLst>
      <p:ext uri="{BB962C8B-B14F-4D97-AF65-F5344CB8AC3E}">
        <p14:creationId xmlns:p14="http://schemas.microsoft.com/office/powerpoint/2010/main" val="3451441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DO" dirty="0"/>
          </a:p>
        </p:txBody>
      </p:sp>
      <p:sp>
        <p:nvSpPr>
          <p:cNvPr id="4" name="3 Marcador de número de diapositiva"/>
          <p:cNvSpPr>
            <a:spLocks noGrp="1"/>
          </p:cNvSpPr>
          <p:nvPr>
            <p:ph type="sldNum" sz="quarter" idx="10"/>
          </p:nvPr>
        </p:nvSpPr>
        <p:spPr/>
        <p:txBody>
          <a:bodyPr/>
          <a:lstStyle/>
          <a:p>
            <a:fld id="{69053982-CB65-45E8-97F6-A70D275CEA52}" type="slidenum">
              <a:rPr lang="es-DO" smtClean="0"/>
              <a:pPr/>
              <a:t>18</a:t>
            </a:fld>
            <a:endParaRPr lang="es-DO"/>
          </a:p>
        </p:txBody>
      </p:sp>
    </p:spTree>
    <p:extLst>
      <p:ext uri="{BB962C8B-B14F-4D97-AF65-F5344CB8AC3E}">
        <p14:creationId xmlns:p14="http://schemas.microsoft.com/office/powerpoint/2010/main" val="3622153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dirty="0"/>
              <a:t>i</a:t>
            </a:r>
          </a:p>
        </p:txBody>
      </p:sp>
      <p:sp>
        <p:nvSpPr>
          <p:cNvPr id="4" name="Marcador de número de diapositiva 3"/>
          <p:cNvSpPr>
            <a:spLocks noGrp="1"/>
          </p:cNvSpPr>
          <p:nvPr>
            <p:ph type="sldNum" sz="quarter" idx="10"/>
          </p:nvPr>
        </p:nvSpPr>
        <p:spPr/>
        <p:txBody>
          <a:bodyPr/>
          <a:lstStyle/>
          <a:p>
            <a:fld id="{69053982-CB65-45E8-97F6-A70D275CEA52}" type="slidenum">
              <a:rPr lang="es-DO" smtClean="0"/>
              <a:pPr/>
              <a:t>31</a:t>
            </a:fld>
            <a:endParaRPr lang="es-DO"/>
          </a:p>
        </p:txBody>
      </p:sp>
    </p:spTree>
    <p:extLst>
      <p:ext uri="{BB962C8B-B14F-4D97-AF65-F5344CB8AC3E}">
        <p14:creationId xmlns:p14="http://schemas.microsoft.com/office/powerpoint/2010/main" val="1429225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DDAA843B-F10D-4612-B126-120444473B6A}" type="datetimeFigureOut">
              <a:rPr lang="es-DO" smtClean="0"/>
              <a:pPr/>
              <a:t>22/11/2021</a:t>
            </a:fld>
            <a:endParaRPr lang="es-DO"/>
          </a:p>
        </p:txBody>
      </p:sp>
      <p:sp>
        <p:nvSpPr>
          <p:cNvPr id="5" name="Footer Placeholder 4"/>
          <p:cNvSpPr>
            <a:spLocks noGrp="1"/>
          </p:cNvSpPr>
          <p:nvPr>
            <p:ph type="ftr" sz="quarter" idx="11"/>
          </p:nvPr>
        </p:nvSpPr>
        <p:spPr>
          <a:xfrm>
            <a:off x="914400" y="4323846"/>
            <a:ext cx="4880610" cy="365125"/>
          </a:xfrm>
        </p:spPr>
        <p:txBody>
          <a:bodyPr/>
          <a:lstStyle/>
          <a:p>
            <a:endParaRPr lang="es-DO"/>
          </a:p>
        </p:txBody>
      </p:sp>
      <p:sp>
        <p:nvSpPr>
          <p:cNvPr id="6" name="Slide Number Placeholder 5"/>
          <p:cNvSpPr>
            <a:spLocks noGrp="1"/>
          </p:cNvSpPr>
          <p:nvPr>
            <p:ph type="sldNum" sz="quarter" idx="12"/>
          </p:nvPr>
        </p:nvSpPr>
        <p:spPr>
          <a:xfrm>
            <a:off x="6057900" y="1430867"/>
            <a:ext cx="2171700" cy="365125"/>
          </a:xfrm>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3596110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DAA843B-F10D-4612-B126-120444473B6A}" type="datetimeFigureOut">
              <a:rPr lang="es-DO" smtClean="0"/>
              <a:pPr/>
              <a:t>22/11/2021</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2065321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DAA843B-F10D-4612-B126-120444473B6A}" type="datetimeFigureOut">
              <a:rPr lang="es-DO" smtClean="0"/>
              <a:pPr/>
              <a:t>22/11/2021</a:t>
            </a:fld>
            <a:endParaRPr lang="es-DO"/>
          </a:p>
        </p:txBody>
      </p:sp>
      <p:sp>
        <p:nvSpPr>
          <p:cNvPr id="6" name="Footer Placeholder 5"/>
          <p:cNvSpPr>
            <a:spLocks noGrp="1"/>
          </p:cNvSpPr>
          <p:nvPr>
            <p:ph type="ftr" sz="quarter" idx="11"/>
          </p:nvPr>
        </p:nvSpPr>
        <p:spPr>
          <a:xfrm>
            <a:off x="594360" y="381001"/>
            <a:ext cx="4830656" cy="365125"/>
          </a:xfrm>
        </p:spPr>
        <p:txBody>
          <a:bodyPr/>
          <a:lstStyle/>
          <a:p>
            <a:endParaRPr lang="es-DO"/>
          </a:p>
        </p:txBody>
      </p:sp>
      <p:sp>
        <p:nvSpPr>
          <p:cNvPr id="7" name="Slide Number Placeholder 6"/>
          <p:cNvSpPr>
            <a:spLocks noGrp="1"/>
          </p:cNvSpPr>
          <p:nvPr>
            <p:ph type="sldNum" sz="quarter" idx="12"/>
          </p:nvPr>
        </p:nvSpPr>
        <p:spPr>
          <a:xfrm>
            <a:off x="7882466" y="381001"/>
            <a:ext cx="667174" cy="365125"/>
          </a:xfrm>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272085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DDAA843B-F10D-4612-B126-120444473B6A}" type="datetimeFigureOut">
              <a:rPr lang="es-DO" smtClean="0"/>
              <a:pPr/>
              <a:t>22/11/2021</a:t>
            </a:fld>
            <a:endParaRPr lang="es-DO"/>
          </a:p>
        </p:txBody>
      </p:sp>
      <p:sp>
        <p:nvSpPr>
          <p:cNvPr id="6" name="Footer Placeholder 5"/>
          <p:cNvSpPr>
            <a:spLocks noGrp="1"/>
          </p:cNvSpPr>
          <p:nvPr>
            <p:ph type="ftr" sz="quarter" idx="11"/>
          </p:nvPr>
        </p:nvSpPr>
        <p:spPr>
          <a:xfrm>
            <a:off x="594360" y="379438"/>
            <a:ext cx="4830656" cy="365125"/>
          </a:xfrm>
        </p:spPr>
        <p:txBody>
          <a:bodyPr/>
          <a:lstStyle/>
          <a:p>
            <a:endParaRPr lang="es-DO"/>
          </a:p>
        </p:txBody>
      </p:sp>
      <p:sp>
        <p:nvSpPr>
          <p:cNvPr id="7" name="Slide Number Placeholder 6"/>
          <p:cNvSpPr>
            <a:spLocks noGrp="1"/>
          </p:cNvSpPr>
          <p:nvPr>
            <p:ph type="sldNum" sz="quarter" idx="12"/>
          </p:nvPr>
        </p:nvSpPr>
        <p:spPr>
          <a:xfrm>
            <a:off x="7882466" y="381001"/>
            <a:ext cx="667174" cy="365125"/>
          </a:xfrm>
        </p:spPr>
        <p:txBody>
          <a:bodyPr/>
          <a:lstStyle/>
          <a:p>
            <a:fld id="{CE9B7785-7B60-460D-82EB-38A5A328FB00}" type="slidenum">
              <a:rPr lang="es-DO" smtClean="0"/>
              <a:pPr/>
              <a:t>‹Nº›</a:t>
            </a:fld>
            <a:endParaRPr lang="es-DO"/>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25717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DDAA843B-F10D-4612-B126-120444473B6A}" type="datetimeFigureOut">
              <a:rPr lang="es-DO" smtClean="0"/>
              <a:pPr/>
              <a:t>22/11/2021</a:t>
            </a:fld>
            <a:endParaRPr lang="es-DO"/>
          </a:p>
        </p:txBody>
      </p:sp>
      <p:sp>
        <p:nvSpPr>
          <p:cNvPr id="6" name="Footer Placeholder 5"/>
          <p:cNvSpPr>
            <a:spLocks noGrp="1"/>
          </p:cNvSpPr>
          <p:nvPr>
            <p:ph type="ftr" sz="quarter" idx="11"/>
          </p:nvPr>
        </p:nvSpPr>
        <p:spPr>
          <a:xfrm>
            <a:off x="594360" y="378884"/>
            <a:ext cx="4830656" cy="365125"/>
          </a:xfrm>
        </p:spPr>
        <p:txBody>
          <a:bodyPr/>
          <a:lstStyle/>
          <a:p>
            <a:endParaRPr lang="es-DO"/>
          </a:p>
        </p:txBody>
      </p:sp>
      <p:sp>
        <p:nvSpPr>
          <p:cNvPr id="7" name="Slide Number Placeholder 6"/>
          <p:cNvSpPr>
            <a:spLocks noGrp="1"/>
          </p:cNvSpPr>
          <p:nvPr>
            <p:ph type="sldNum" sz="quarter" idx="12"/>
          </p:nvPr>
        </p:nvSpPr>
        <p:spPr>
          <a:xfrm>
            <a:off x="7882466" y="381001"/>
            <a:ext cx="667174" cy="365125"/>
          </a:xfrm>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1970445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DDAA843B-F10D-4612-B126-120444473B6A}" type="datetimeFigureOut">
              <a:rPr lang="es-DO" smtClean="0"/>
              <a:pPr/>
              <a:t>22/11/2021</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862567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DDAA843B-F10D-4612-B126-120444473B6A}" type="datetimeFigureOut">
              <a:rPr lang="es-DO" smtClean="0"/>
              <a:pPr/>
              <a:t>22/11/2021</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2193893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AA843B-F10D-4612-B126-120444473B6A}" type="datetimeFigureOut">
              <a:rPr lang="es-DO" smtClean="0"/>
              <a:pPr/>
              <a:t>22/11/2021</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4249172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DAA843B-F10D-4612-B126-120444473B6A}" type="datetimeFigureOut">
              <a:rPr lang="es-DO" smtClean="0"/>
              <a:pPr/>
              <a:t>22/11/2021</a:t>
            </a:fld>
            <a:endParaRPr lang="es-DO"/>
          </a:p>
        </p:txBody>
      </p:sp>
      <p:sp>
        <p:nvSpPr>
          <p:cNvPr id="5" name="Footer Placeholder 4"/>
          <p:cNvSpPr>
            <a:spLocks noGrp="1"/>
          </p:cNvSpPr>
          <p:nvPr>
            <p:ph type="ftr" sz="quarter" idx="11"/>
          </p:nvPr>
        </p:nvSpPr>
        <p:spPr>
          <a:xfrm>
            <a:off x="594360" y="381001"/>
            <a:ext cx="4830656" cy="365125"/>
          </a:xfrm>
        </p:spPr>
        <p:txBody>
          <a:bodyPr/>
          <a:lstStyle/>
          <a:p>
            <a:endParaRPr lang="es-DO"/>
          </a:p>
        </p:txBody>
      </p:sp>
      <p:sp>
        <p:nvSpPr>
          <p:cNvPr id="6" name="Slide Number Placeholder 5"/>
          <p:cNvSpPr>
            <a:spLocks noGrp="1"/>
          </p:cNvSpPr>
          <p:nvPr>
            <p:ph type="sldNum" sz="quarter" idx="12"/>
          </p:nvPr>
        </p:nvSpPr>
        <p:spPr>
          <a:xfrm>
            <a:off x="7882466" y="381001"/>
            <a:ext cx="667174" cy="365125"/>
          </a:xfrm>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2561434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DAA843B-F10D-4612-B126-120444473B6A}" type="datetimeFigureOut">
              <a:rPr lang="es-DO" smtClean="0"/>
              <a:pPr/>
              <a:t>22/11/2021</a:t>
            </a:fld>
            <a:endParaRPr lang="es-DO"/>
          </a:p>
        </p:txBody>
      </p:sp>
      <p:sp>
        <p:nvSpPr>
          <p:cNvPr id="5" name="Footer Placeholder 4"/>
          <p:cNvSpPr>
            <a:spLocks noGrp="1"/>
          </p:cNvSpPr>
          <p:nvPr>
            <p:ph type="ftr" sz="quarter" idx="11"/>
          </p:nvPr>
        </p:nvSpPr>
        <p:spPr/>
        <p:txBody>
          <a:bodyPr/>
          <a:lstStyle/>
          <a:p>
            <a:endParaRPr lang="es-DO"/>
          </a:p>
        </p:txBody>
      </p:sp>
      <p:sp>
        <p:nvSpPr>
          <p:cNvPr id="6" name="Slide Number Placeholder 5"/>
          <p:cNvSpPr>
            <a:spLocks noGrp="1"/>
          </p:cNvSpPr>
          <p:nvPr>
            <p:ph type="sldNum" sz="quarter" idx="12"/>
          </p:nvPr>
        </p:nvSpPr>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357002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DDAA843B-F10D-4612-B126-120444473B6A}" type="datetimeFigureOut">
              <a:rPr lang="es-DO" smtClean="0"/>
              <a:pPr/>
              <a:t>22/11/2021</a:t>
            </a:fld>
            <a:endParaRPr lang="es-DO"/>
          </a:p>
        </p:txBody>
      </p:sp>
      <p:sp>
        <p:nvSpPr>
          <p:cNvPr id="5" name="Footer Placeholder 4"/>
          <p:cNvSpPr>
            <a:spLocks noGrp="1"/>
          </p:cNvSpPr>
          <p:nvPr>
            <p:ph type="ftr" sz="quarter" idx="11"/>
          </p:nvPr>
        </p:nvSpPr>
        <p:spPr>
          <a:xfrm>
            <a:off x="594360" y="381001"/>
            <a:ext cx="4830656" cy="365125"/>
          </a:xfrm>
        </p:spPr>
        <p:txBody>
          <a:bodyPr/>
          <a:lstStyle/>
          <a:p>
            <a:endParaRPr lang="es-DO"/>
          </a:p>
        </p:txBody>
      </p:sp>
      <p:sp>
        <p:nvSpPr>
          <p:cNvPr id="6" name="Slide Number Placeholder 5"/>
          <p:cNvSpPr>
            <a:spLocks noGrp="1"/>
          </p:cNvSpPr>
          <p:nvPr>
            <p:ph type="sldNum" sz="quarter" idx="12"/>
          </p:nvPr>
        </p:nvSpPr>
        <p:spPr>
          <a:xfrm>
            <a:off x="7882466" y="381001"/>
            <a:ext cx="667173" cy="365125"/>
          </a:xfrm>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52590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DAA843B-F10D-4612-B126-120444473B6A}" type="datetimeFigureOut">
              <a:rPr lang="es-DO" smtClean="0"/>
              <a:pPr/>
              <a:t>22/11/2021</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3822694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DAA843B-F10D-4612-B126-120444473B6A}" type="datetimeFigureOut">
              <a:rPr lang="es-DO" smtClean="0"/>
              <a:pPr/>
              <a:t>22/11/2021</a:t>
            </a:fld>
            <a:endParaRPr lang="es-DO"/>
          </a:p>
        </p:txBody>
      </p:sp>
      <p:sp>
        <p:nvSpPr>
          <p:cNvPr id="8" name="Footer Placeholder 7"/>
          <p:cNvSpPr>
            <a:spLocks noGrp="1"/>
          </p:cNvSpPr>
          <p:nvPr>
            <p:ph type="ftr" sz="quarter" idx="11"/>
          </p:nvPr>
        </p:nvSpPr>
        <p:spPr/>
        <p:txBody>
          <a:bodyPr/>
          <a:lstStyle/>
          <a:p>
            <a:endParaRPr lang="es-DO"/>
          </a:p>
        </p:txBody>
      </p:sp>
      <p:sp>
        <p:nvSpPr>
          <p:cNvPr id="9" name="Slide Number Placeholder 8"/>
          <p:cNvSpPr>
            <a:spLocks noGrp="1"/>
          </p:cNvSpPr>
          <p:nvPr>
            <p:ph type="sldNum" sz="quarter" idx="12"/>
          </p:nvPr>
        </p:nvSpPr>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42459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DAA843B-F10D-4612-B126-120444473B6A}" type="datetimeFigureOut">
              <a:rPr lang="es-DO" smtClean="0"/>
              <a:pPr/>
              <a:t>22/11/2021</a:t>
            </a:fld>
            <a:endParaRPr lang="es-DO"/>
          </a:p>
        </p:txBody>
      </p:sp>
      <p:sp>
        <p:nvSpPr>
          <p:cNvPr id="4" name="Footer Placeholder 3"/>
          <p:cNvSpPr>
            <a:spLocks noGrp="1"/>
          </p:cNvSpPr>
          <p:nvPr>
            <p:ph type="ftr" sz="quarter" idx="11"/>
          </p:nvPr>
        </p:nvSpPr>
        <p:spPr/>
        <p:txBody>
          <a:bodyPr/>
          <a:lstStyle/>
          <a:p>
            <a:endParaRPr lang="es-DO"/>
          </a:p>
        </p:txBody>
      </p:sp>
      <p:sp>
        <p:nvSpPr>
          <p:cNvPr id="5" name="Slide Number Placeholder 4"/>
          <p:cNvSpPr>
            <a:spLocks noGrp="1"/>
          </p:cNvSpPr>
          <p:nvPr>
            <p:ph type="sldNum" sz="quarter" idx="12"/>
          </p:nvPr>
        </p:nvSpPr>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373463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AA843B-F10D-4612-B126-120444473B6A}" type="datetimeFigureOut">
              <a:rPr lang="es-DO" smtClean="0"/>
              <a:pPr/>
              <a:t>22/11/2021</a:t>
            </a:fld>
            <a:endParaRPr lang="es-DO"/>
          </a:p>
        </p:txBody>
      </p:sp>
      <p:sp>
        <p:nvSpPr>
          <p:cNvPr id="3" name="Footer Placeholder 2"/>
          <p:cNvSpPr>
            <a:spLocks noGrp="1"/>
          </p:cNvSpPr>
          <p:nvPr>
            <p:ph type="ftr" sz="quarter" idx="11"/>
          </p:nvPr>
        </p:nvSpPr>
        <p:spPr/>
        <p:txBody>
          <a:bodyPr/>
          <a:lstStyle/>
          <a:p>
            <a:endParaRPr lang="es-DO"/>
          </a:p>
        </p:txBody>
      </p:sp>
      <p:sp>
        <p:nvSpPr>
          <p:cNvPr id="4" name="Slide Number Placeholder 3"/>
          <p:cNvSpPr>
            <a:spLocks noGrp="1"/>
          </p:cNvSpPr>
          <p:nvPr>
            <p:ph type="sldNum" sz="quarter" idx="12"/>
          </p:nvPr>
        </p:nvSpPr>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425860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DAA843B-F10D-4612-B126-120444473B6A}" type="datetimeFigureOut">
              <a:rPr lang="es-DO" smtClean="0"/>
              <a:pPr/>
              <a:t>22/11/2021</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2456679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DDAA843B-F10D-4612-B126-120444473B6A}" type="datetimeFigureOut">
              <a:rPr lang="es-DO" smtClean="0"/>
              <a:pPr/>
              <a:t>22/11/2021</a:t>
            </a:fld>
            <a:endParaRPr lang="es-DO"/>
          </a:p>
        </p:txBody>
      </p:sp>
      <p:sp>
        <p:nvSpPr>
          <p:cNvPr id="6" name="Footer Placeholder 5"/>
          <p:cNvSpPr>
            <a:spLocks noGrp="1"/>
          </p:cNvSpPr>
          <p:nvPr>
            <p:ph type="ftr" sz="quarter" idx="11"/>
          </p:nvPr>
        </p:nvSpPr>
        <p:spPr/>
        <p:txBody>
          <a:bodyPr/>
          <a:lstStyle/>
          <a:p>
            <a:endParaRPr lang="es-DO"/>
          </a:p>
        </p:txBody>
      </p:sp>
      <p:sp>
        <p:nvSpPr>
          <p:cNvPr id="7" name="Slide Number Placeholder 6"/>
          <p:cNvSpPr>
            <a:spLocks noGrp="1"/>
          </p:cNvSpPr>
          <p:nvPr>
            <p:ph type="sldNum" sz="quarter" idx="12"/>
          </p:nvPr>
        </p:nvSpPr>
        <p:spPr/>
        <p:txBody>
          <a:bodyPr/>
          <a:lstStyle/>
          <a:p>
            <a:fld id="{CE9B7785-7B60-460D-82EB-38A5A328FB00}" type="slidenum">
              <a:rPr lang="es-DO" smtClean="0"/>
              <a:pPr/>
              <a:t>‹Nº›</a:t>
            </a:fld>
            <a:endParaRPr lang="es-DO"/>
          </a:p>
        </p:txBody>
      </p:sp>
    </p:spTree>
    <p:extLst>
      <p:ext uri="{BB962C8B-B14F-4D97-AF65-F5344CB8AC3E}">
        <p14:creationId xmlns:p14="http://schemas.microsoft.com/office/powerpoint/2010/main" val="1850160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DAA843B-F10D-4612-B126-120444473B6A}" type="datetimeFigureOut">
              <a:rPr lang="es-DO" smtClean="0"/>
              <a:pPr/>
              <a:t>22/11/2021</a:t>
            </a:fld>
            <a:endParaRPr lang="es-DO"/>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DO"/>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E9B7785-7B60-460D-82EB-38A5A328FB00}" type="slidenum">
              <a:rPr lang="es-DO" smtClean="0"/>
              <a:pPr/>
              <a:t>‹Nº›</a:t>
            </a:fld>
            <a:endParaRPr lang="es-DO"/>
          </a:p>
        </p:txBody>
      </p:sp>
    </p:spTree>
    <p:extLst>
      <p:ext uri="{BB962C8B-B14F-4D97-AF65-F5344CB8AC3E}">
        <p14:creationId xmlns:p14="http://schemas.microsoft.com/office/powerpoint/2010/main" val="2363762978"/>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arxiv.org/search/physics?searchtype=author&amp;query=Posada%2C+E" TargetMode="External"/><Relationship Id="rId3" Type="http://schemas.openxmlformats.org/officeDocument/2006/relationships/hyperlink" Target="https://arxiv.org/search/physics?searchtype=author&amp;query=Violini%2C+G" TargetMode="External"/><Relationship Id="rId7" Type="http://schemas.openxmlformats.org/officeDocument/2006/relationships/hyperlink" Target="https://arxiv.org/search/physics?searchtype=author&amp;query=Asensio%2C+G+M" TargetMode="External"/><Relationship Id="rId2" Type="http://schemas.openxmlformats.org/officeDocument/2006/relationships/hyperlink" Target="https://arxiv.org/abs/2109.11979" TargetMode="External"/><Relationship Id="rId1" Type="http://schemas.openxmlformats.org/officeDocument/2006/relationships/slideLayout" Target="../slideLayouts/slideLayout2.xml"/><Relationship Id="rId6" Type="http://schemas.openxmlformats.org/officeDocument/2006/relationships/hyperlink" Target="https://arxiv.org/search/physics?searchtype=author&amp;query=Ram%C3%ADrez%2C+P+G" TargetMode="External"/><Relationship Id="rId5" Type="http://schemas.openxmlformats.org/officeDocument/2006/relationships/hyperlink" Target="https://arxiv.org/search/physics?searchtype=author&amp;query=Soria%2C+J+A+F" TargetMode="External"/><Relationship Id="rId4" Type="http://schemas.openxmlformats.org/officeDocument/2006/relationships/hyperlink" Target="https://arxiv.org/search/physics?searchtype=author&amp;query=Casta%C3%B1o%2C+V+M" TargetMode="External"/><Relationship Id="rId9" Type="http://schemas.openxmlformats.org/officeDocument/2006/relationships/hyperlink" Target="https://arxiv.org/search/physics?searchtype=author&amp;query=Rudamas%2C+C"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531440"/>
            <a:ext cx="7772400" cy="3195787"/>
          </a:xfrm>
        </p:spPr>
        <p:txBody>
          <a:bodyPr>
            <a:normAutofit/>
          </a:bodyPr>
          <a:lstStyle/>
          <a:p>
            <a:pPr>
              <a:lnSpc>
                <a:spcPct val="107000"/>
              </a:lnSpc>
              <a:spcAft>
                <a:spcPts val="800"/>
              </a:spcAft>
            </a:pPr>
            <a:r>
              <a:rPr lang="en-US" sz="3000" dirty="0">
                <a:effectLst/>
                <a:latin typeface="Calibri" panose="020F0502020204030204" pitchFamily="34" charset="0"/>
                <a:ea typeface="Calibri" panose="020F0502020204030204" pitchFamily="34" charset="0"/>
                <a:cs typeface="Times New Roman" panose="02020603050405020304" pitchFamily="18" charset="0"/>
              </a:rPr>
              <a:t>Physics Development in </a:t>
            </a:r>
            <a:r>
              <a:rPr lang="en-US" sz="3000" dirty="0">
                <a:effectLst/>
                <a:latin typeface="Calibri" panose="020F0502020204030204" pitchFamily="34" charset="0"/>
                <a:ea typeface="Calibri" panose="020F0502020204030204" pitchFamily="34" charset="0"/>
                <a:cs typeface="Calibri" panose="020F0502020204030204" pitchFamily="34" charset="0"/>
              </a:rPr>
              <a:t>Great Caribbean Region – Possibilities of collaboration with Frascati </a:t>
            </a:r>
            <a:r>
              <a:rPr lang="en-US" sz="3000">
                <a:effectLst/>
                <a:latin typeface="Calibri" panose="020F0502020204030204" pitchFamily="34" charset="0"/>
                <a:ea typeface="Calibri" panose="020F0502020204030204" pitchFamily="34" charset="0"/>
                <a:cs typeface="Calibri" panose="020F0502020204030204" pitchFamily="34" charset="0"/>
              </a:rPr>
              <a:t>scientific system: </a:t>
            </a:r>
            <a:r>
              <a:rPr lang="en-US" sz="3000" dirty="0">
                <a:effectLst/>
                <a:latin typeface="Calibri" panose="020F0502020204030204" pitchFamily="34" charset="0"/>
                <a:ea typeface="Calibri" panose="020F0502020204030204" pitchFamily="34" charset="0"/>
                <a:cs typeface="Calibri" panose="020F0502020204030204" pitchFamily="34" charset="0"/>
              </a:rPr>
              <a:t>LNF - DAΦNE</a:t>
            </a:r>
            <a:endParaRPr lang="es-DO" sz="3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2 Subtítulo"/>
          <p:cNvSpPr>
            <a:spLocks noGrp="1"/>
          </p:cNvSpPr>
          <p:nvPr>
            <p:ph type="subTitle" idx="1"/>
          </p:nvPr>
        </p:nvSpPr>
        <p:spPr>
          <a:xfrm>
            <a:off x="1259632" y="3212976"/>
            <a:ext cx="6872808" cy="2304256"/>
          </a:xfrm>
          <a:ln>
            <a:noFill/>
          </a:ln>
        </p:spPr>
        <p:txBody>
          <a:bodyPr>
            <a:normAutofit fontScale="62500" lnSpcReduction="20000"/>
          </a:bodyPr>
          <a:lstStyle/>
          <a:p>
            <a:r>
              <a:rPr lang="es-DO" sz="3400" b="1" dirty="0">
                <a:solidFill>
                  <a:schemeClr val="tx1"/>
                </a:solidFill>
              </a:rPr>
              <a:t>Galileo </a:t>
            </a:r>
            <a:r>
              <a:rPr lang="es-DO" sz="3400" b="1" dirty="0" err="1">
                <a:solidFill>
                  <a:schemeClr val="tx1"/>
                </a:solidFill>
              </a:rPr>
              <a:t>Violini</a:t>
            </a:r>
            <a:endParaRPr lang="es-DO" sz="3400" b="1" dirty="0">
              <a:solidFill>
                <a:schemeClr val="tx1"/>
              </a:solidFill>
            </a:endParaRPr>
          </a:p>
          <a:p>
            <a:endParaRPr lang="es-DO" sz="3400" b="1" dirty="0">
              <a:solidFill>
                <a:schemeClr val="tx1"/>
              </a:solidFill>
            </a:endParaRPr>
          </a:p>
          <a:p>
            <a:r>
              <a:rPr lang="es-DO" sz="2600" dirty="0">
                <a:solidFill>
                  <a:schemeClr val="tx1"/>
                </a:solidFill>
              </a:rPr>
              <a:t>Director </a:t>
            </a:r>
            <a:r>
              <a:rPr lang="es-DO" sz="2600" dirty="0" err="1">
                <a:solidFill>
                  <a:schemeClr val="tx1"/>
                </a:solidFill>
              </a:rPr>
              <a:t>Emeritus</a:t>
            </a:r>
            <a:r>
              <a:rPr lang="es-DO" sz="2600" dirty="0">
                <a:solidFill>
                  <a:schemeClr val="tx1"/>
                </a:solidFill>
              </a:rPr>
              <a:t>, Centro Internacional de Física, </a:t>
            </a:r>
            <a:r>
              <a:rPr lang="es-DO" sz="2600" dirty="0" err="1">
                <a:solidFill>
                  <a:schemeClr val="tx1"/>
                </a:solidFill>
              </a:rPr>
              <a:t>Bogota</a:t>
            </a:r>
            <a:r>
              <a:rPr lang="es-DO" sz="2600" dirty="0">
                <a:solidFill>
                  <a:schemeClr val="tx1"/>
                </a:solidFill>
              </a:rPr>
              <a:t>, Colombia</a:t>
            </a:r>
          </a:p>
          <a:p>
            <a:r>
              <a:rPr lang="es-DO" sz="2600" dirty="0" err="1">
                <a:solidFill>
                  <a:schemeClr val="tx1"/>
                </a:solidFill>
              </a:rPr>
              <a:t>Former</a:t>
            </a:r>
            <a:r>
              <a:rPr lang="es-DO" sz="2600" dirty="0">
                <a:solidFill>
                  <a:schemeClr val="tx1"/>
                </a:solidFill>
              </a:rPr>
              <a:t> </a:t>
            </a:r>
            <a:r>
              <a:rPr lang="es-DO" sz="2600" dirty="0" err="1">
                <a:solidFill>
                  <a:schemeClr val="tx1"/>
                </a:solidFill>
              </a:rPr>
              <a:t>professor</a:t>
            </a:r>
            <a:r>
              <a:rPr lang="es-DO" sz="2600" dirty="0">
                <a:solidFill>
                  <a:schemeClr val="tx1"/>
                </a:solidFill>
              </a:rPr>
              <a:t>, </a:t>
            </a:r>
            <a:r>
              <a:rPr lang="es-DO" sz="2600" dirty="0" err="1">
                <a:solidFill>
                  <a:schemeClr val="tx1"/>
                </a:solidFill>
              </a:rPr>
              <a:t>University</a:t>
            </a:r>
            <a:r>
              <a:rPr lang="es-DO" sz="2600" dirty="0">
                <a:solidFill>
                  <a:schemeClr val="tx1"/>
                </a:solidFill>
              </a:rPr>
              <a:t> of Calabria, Rende, Italy</a:t>
            </a:r>
          </a:p>
          <a:p>
            <a:endParaRPr lang="es-DO" sz="2800" dirty="0">
              <a:solidFill>
                <a:schemeClr val="tx1"/>
              </a:solidFill>
            </a:endParaRPr>
          </a:p>
          <a:p>
            <a:endParaRPr lang="es-DO" sz="2800" dirty="0">
              <a:solidFill>
                <a:schemeClr val="tx1"/>
              </a:solidFill>
            </a:endParaRPr>
          </a:p>
          <a:p>
            <a:r>
              <a:rPr lang="es-DO" sz="2600" dirty="0"/>
              <a:t>LNF</a:t>
            </a:r>
            <a:r>
              <a:rPr lang="es-DO" sz="2600" dirty="0">
                <a:solidFill>
                  <a:schemeClr val="tx1"/>
                </a:solidFill>
              </a:rPr>
              <a:t>, </a:t>
            </a:r>
            <a:r>
              <a:rPr lang="es-DO" sz="2600" dirty="0" err="1">
                <a:solidFill>
                  <a:schemeClr val="tx1"/>
                </a:solidFill>
              </a:rPr>
              <a:t>November</a:t>
            </a:r>
            <a:r>
              <a:rPr lang="es-DO" sz="2600" dirty="0">
                <a:solidFill>
                  <a:schemeClr val="tx1"/>
                </a:solidFill>
              </a:rPr>
              <a:t> 22, 2021</a:t>
            </a:r>
          </a:p>
        </p:txBody>
      </p:sp>
    </p:spTree>
    <p:extLst>
      <p:ext uri="{BB962C8B-B14F-4D97-AF65-F5344CB8AC3E}">
        <p14:creationId xmlns:p14="http://schemas.microsoft.com/office/powerpoint/2010/main" val="212152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764373"/>
            <a:ext cx="8226112" cy="1293028"/>
          </a:xfrm>
        </p:spPr>
        <p:txBody>
          <a:bodyPr/>
          <a:lstStyle/>
          <a:p>
            <a:pPr algn="ctr"/>
            <a:r>
              <a:rPr lang="es-DO" dirty="0" err="1"/>
              <a:t>Physics</a:t>
            </a:r>
            <a:r>
              <a:rPr lang="es-DO" dirty="0"/>
              <a:t> in </a:t>
            </a:r>
            <a:r>
              <a:rPr lang="es-DO" dirty="0" err="1"/>
              <a:t>Latin</a:t>
            </a:r>
            <a:r>
              <a:rPr lang="es-DO" dirty="0"/>
              <a:t> </a:t>
            </a:r>
            <a:r>
              <a:rPr lang="es-DO" dirty="0" err="1"/>
              <a:t>America</a:t>
            </a:r>
            <a:endParaRPr lang="es-DO" dirty="0"/>
          </a:p>
        </p:txBody>
      </p:sp>
      <p:sp>
        <p:nvSpPr>
          <p:cNvPr id="3" name="2 Marcador de contenido"/>
          <p:cNvSpPr>
            <a:spLocks noGrp="1"/>
          </p:cNvSpPr>
          <p:nvPr>
            <p:ph idx="1"/>
          </p:nvPr>
        </p:nvSpPr>
        <p:spPr>
          <a:xfrm>
            <a:off x="323528" y="1844824"/>
            <a:ext cx="8496944" cy="4069080"/>
          </a:xfrm>
        </p:spPr>
        <p:txBody>
          <a:bodyPr>
            <a:normAutofit fontScale="25000" lnSpcReduction="20000"/>
          </a:bodyPr>
          <a:lstStyle/>
          <a:p>
            <a:pPr algn="just">
              <a:buNone/>
            </a:pPr>
            <a:r>
              <a:rPr lang="es-DO" sz="9600" dirty="0"/>
              <a:t>    </a:t>
            </a:r>
          </a:p>
          <a:p>
            <a:pPr algn="just">
              <a:buNone/>
            </a:pPr>
            <a:r>
              <a:rPr lang="es-DO" sz="9600" dirty="0" err="1"/>
              <a:t>First</a:t>
            </a:r>
            <a:r>
              <a:rPr lang="es-DO" sz="9600" dirty="0"/>
              <a:t> half XXth Century:  </a:t>
            </a:r>
          </a:p>
          <a:p>
            <a:pPr algn="just">
              <a:buNone/>
            </a:pPr>
            <a:endParaRPr lang="es-DO" sz="9600" dirty="0"/>
          </a:p>
          <a:p>
            <a:pPr algn="just">
              <a:buNone/>
            </a:pPr>
            <a:r>
              <a:rPr lang="en-US" sz="9600" b="1" dirty="0"/>
              <a:t>    </a:t>
            </a:r>
            <a:r>
              <a:rPr lang="en-US" sz="9600" b="1" dirty="0">
                <a:solidFill>
                  <a:srgbClr val="00B0F0"/>
                </a:solidFill>
              </a:rPr>
              <a:t>Mexico</a:t>
            </a:r>
            <a:r>
              <a:rPr lang="en-US" sz="9600" dirty="0"/>
              <a:t> (first UNAM physicists 1948): Manuel Sandoval </a:t>
            </a:r>
          </a:p>
          <a:p>
            <a:pPr algn="just">
              <a:buNone/>
            </a:pPr>
            <a:r>
              <a:rPr lang="en-US" sz="9600" dirty="0"/>
              <a:t>    Vallarta (MIT), Carlos </a:t>
            </a:r>
            <a:r>
              <a:rPr lang="en-US" sz="9600" dirty="0" err="1"/>
              <a:t>Graef</a:t>
            </a:r>
            <a:r>
              <a:rPr lang="en-US" sz="9600" dirty="0"/>
              <a:t>, Richard Feynman, </a:t>
            </a:r>
            <a:r>
              <a:rPr lang="en-US" sz="9600" b="1" dirty="0"/>
              <a:t>Blas  </a:t>
            </a:r>
          </a:p>
          <a:p>
            <a:pPr algn="just">
              <a:buNone/>
            </a:pPr>
            <a:r>
              <a:rPr lang="en-US" sz="9600" b="1" dirty="0"/>
              <a:t>    Cabrera,</a:t>
            </a:r>
            <a:r>
              <a:rPr lang="en-US" sz="9600" dirty="0"/>
              <a:t> Alberto Barajas, Guillermo </a:t>
            </a:r>
            <a:r>
              <a:rPr lang="en-US" sz="9600" dirty="0" err="1"/>
              <a:t>Haro</a:t>
            </a:r>
            <a:endParaRPr lang="en-US" sz="9600" dirty="0"/>
          </a:p>
          <a:p>
            <a:pPr algn="just">
              <a:buNone/>
            </a:pPr>
            <a:r>
              <a:rPr lang="en-US" sz="9600" dirty="0"/>
              <a:t>   </a:t>
            </a:r>
            <a:r>
              <a:rPr lang="en-US" sz="9600" dirty="0">
                <a:solidFill>
                  <a:srgbClr val="00B0F0"/>
                </a:solidFill>
              </a:rPr>
              <a:t> </a:t>
            </a:r>
            <a:r>
              <a:rPr lang="en-US" sz="9600" b="1" dirty="0">
                <a:solidFill>
                  <a:srgbClr val="00B0F0"/>
                </a:solidFill>
              </a:rPr>
              <a:t>Brazil </a:t>
            </a:r>
            <a:r>
              <a:rPr lang="en-US" sz="9600" b="1" dirty="0"/>
              <a:t>(1951 CBPF)</a:t>
            </a:r>
            <a:r>
              <a:rPr lang="en-US" sz="9600" dirty="0"/>
              <a:t>: São Paulo: </a:t>
            </a:r>
            <a:r>
              <a:rPr lang="en-US" sz="9600" dirty="0" err="1"/>
              <a:t>Gleb</a:t>
            </a:r>
            <a:r>
              <a:rPr lang="en-US" sz="9600" dirty="0"/>
              <a:t> </a:t>
            </a:r>
            <a:r>
              <a:rPr lang="en-US" sz="9600" dirty="0" err="1"/>
              <a:t>Wataghin</a:t>
            </a:r>
            <a:r>
              <a:rPr lang="en-US" sz="9600" dirty="0"/>
              <a:t>, </a:t>
            </a:r>
            <a:r>
              <a:rPr lang="en-US" sz="9600" dirty="0" err="1"/>
              <a:t>Beppo</a:t>
            </a:r>
            <a:r>
              <a:rPr lang="en-US" sz="9600" dirty="0"/>
              <a:t> </a:t>
            </a:r>
          </a:p>
          <a:p>
            <a:pPr algn="just">
              <a:buNone/>
            </a:pPr>
            <a:r>
              <a:rPr lang="en-US" sz="9600" dirty="0"/>
              <a:t>    </a:t>
            </a:r>
            <a:r>
              <a:rPr lang="en-US" sz="9600" dirty="0" err="1"/>
              <a:t>Occhialini</a:t>
            </a:r>
            <a:r>
              <a:rPr lang="en-US" sz="9600" dirty="0"/>
              <a:t>, César Lattes, Ugo </a:t>
            </a:r>
            <a:r>
              <a:rPr lang="en-US" sz="9600" dirty="0" err="1"/>
              <a:t>Camerini</a:t>
            </a:r>
            <a:r>
              <a:rPr lang="en-US" sz="9600" dirty="0"/>
              <a:t>, Jayme </a:t>
            </a:r>
          </a:p>
          <a:p>
            <a:pPr algn="just">
              <a:buNone/>
            </a:pPr>
            <a:r>
              <a:rPr lang="en-US" sz="9600" dirty="0"/>
              <a:t>    </a:t>
            </a:r>
            <a:r>
              <a:rPr lang="en-US" sz="9600" dirty="0" err="1"/>
              <a:t>Tiomno</a:t>
            </a:r>
            <a:r>
              <a:rPr lang="en-US" sz="9600" dirty="0"/>
              <a:t>, </a:t>
            </a:r>
            <a:r>
              <a:rPr lang="en-US" sz="9600" dirty="0" err="1"/>
              <a:t>Mário</a:t>
            </a:r>
            <a:r>
              <a:rPr lang="en-US" sz="9600" dirty="0"/>
              <a:t> </a:t>
            </a:r>
            <a:r>
              <a:rPr lang="en-US" sz="9600" dirty="0" err="1"/>
              <a:t>Schenberg</a:t>
            </a:r>
            <a:r>
              <a:rPr lang="en-US" sz="9600" dirty="0"/>
              <a:t>, Richard Feynman</a:t>
            </a:r>
          </a:p>
          <a:p>
            <a:pPr algn="just">
              <a:buNone/>
            </a:pPr>
            <a:r>
              <a:rPr lang="en-US" sz="9600" dirty="0"/>
              <a:t>    </a:t>
            </a:r>
            <a:r>
              <a:rPr lang="en-US" sz="9600" b="1" dirty="0">
                <a:solidFill>
                  <a:srgbClr val="00B0F0"/>
                </a:solidFill>
              </a:rPr>
              <a:t>Argentina</a:t>
            </a:r>
            <a:r>
              <a:rPr lang="en-US" sz="9600" dirty="0"/>
              <a:t>: Universidad de La Plata, Ricardo Ganz, </a:t>
            </a:r>
          </a:p>
          <a:p>
            <a:pPr algn="just">
              <a:buNone/>
            </a:pPr>
            <a:r>
              <a:rPr lang="en-US" sz="9600" b="1" dirty="0"/>
              <a:t>    Guido Beck, </a:t>
            </a:r>
            <a:r>
              <a:rPr lang="en-US" sz="9600" dirty="0"/>
              <a:t>José Antonio </a:t>
            </a:r>
            <a:r>
              <a:rPr lang="en-US" sz="9600" dirty="0" err="1"/>
              <a:t>Balseiro</a:t>
            </a:r>
            <a:r>
              <a:rPr lang="en-US" sz="9600" dirty="0"/>
              <a:t> </a:t>
            </a:r>
          </a:p>
          <a:p>
            <a:endParaRPr lang="es-DO" dirty="0"/>
          </a:p>
          <a:p>
            <a:pPr marL="0" indent="0">
              <a:buNone/>
            </a:pPr>
            <a:endParaRPr lang="es-DO" dirty="0"/>
          </a:p>
        </p:txBody>
      </p:sp>
    </p:spTree>
    <p:extLst>
      <p:ext uri="{BB962C8B-B14F-4D97-AF65-F5344CB8AC3E}">
        <p14:creationId xmlns:p14="http://schemas.microsoft.com/office/powerpoint/2010/main" val="41925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764703"/>
            <a:ext cx="7650048" cy="1292697"/>
          </a:xfrm>
        </p:spPr>
        <p:txBody>
          <a:bodyPr>
            <a:normAutofit/>
          </a:bodyPr>
          <a:lstStyle/>
          <a:p>
            <a:pPr algn="ctr"/>
            <a:r>
              <a:rPr lang="en-US" dirty="0"/>
              <a:t> </a:t>
            </a:r>
            <a:r>
              <a:rPr lang="en-US" sz="3600" dirty="0"/>
              <a:t>Second half of XX </a:t>
            </a:r>
            <a:r>
              <a:rPr lang="en-US" sz="3600" dirty="0" err="1"/>
              <a:t>th</a:t>
            </a:r>
            <a:r>
              <a:rPr lang="en-US" sz="3600" dirty="0"/>
              <a:t> Century Physics</a:t>
            </a:r>
            <a:endParaRPr lang="es-ES" sz="3600" dirty="0"/>
          </a:p>
        </p:txBody>
      </p:sp>
      <p:sp>
        <p:nvSpPr>
          <p:cNvPr id="3" name="2 Marcador de contenido"/>
          <p:cNvSpPr>
            <a:spLocks noGrp="1"/>
          </p:cNvSpPr>
          <p:nvPr>
            <p:ph idx="1"/>
          </p:nvPr>
        </p:nvSpPr>
        <p:spPr/>
        <p:txBody>
          <a:bodyPr>
            <a:normAutofit fontScale="92500" lnSpcReduction="20000"/>
          </a:bodyPr>
          <a:lstStyle/>
          <a:p>
            <a:pPr algn="just"/>
            <a:r>
              <a:rPr lang="en-US" sz="2800" dirty="0"/>
              <a:t>Princeton: </a:t>
            </a:r>
            <a:r>
              <a:rPr lang="en-US" sz="2800" dirty="0" err="1"/>
              <a:t>Giambiagi</a:t>
            </a:r>
            <a:r>
              <a:rPr lang="en-US" sz="2800" dirty="0"/>
              <a:t>, </a:t>
            </a:r>
            <a:r>
              <a:rPr lang="en-US" sz="2800" dirty="0" err="1"/>
              <a:t>Leite</a:t>
            </a:r>
            <a:r>
              <a:rPr lang="en-US" sz="2800" dirty="0"/>
              <a:t> Lopes, </a:t>
            </a:r>
            <a:r>
              <a:rPr lang="en-US" sz="2800" dirty="0" err="1"/>
              <a:t>Moshinsky</a:t>
            </a:r>
            <a:r>
              <a:rPr lang="en-US" sz="2800" dirty="0"/>
              <a:t>, </a:t>
            </a:r>
            <a:r>
              <a:rPr lang="en-US" sz="2800" dirty="0" err="1"/>
              <a:t>Tiomno</a:t>
            </a:r>
            <a:endParaRPr lang="en-US" sz="2800" dirty="0"/>
          </a:p>
          <a:p>
            <a:pPr algn="just"/>
            <a:endParaRPr lang="en-US" sz="2800" dirty="0"/>
          </a:p>
          <a:p>
            <a:pPr algn="just"/>
            <a:r>
              <a:rPr lang="en-US" sz="2800" dirty="0"/>
              <a:t>IMPACT ON OTHER COUNTRIES BESIDE ABM</a:t>
            </a:r>
          </a:p>
          <a:p>
            <a:pPr algn="just"/>
            <a:endParaRPr lang="en-US" sz="2800" dirty="0"/>
          </a:p>
          <a:p>
            <a:pPr algn="just"/>
            <a:r>
              <a:rPr lang="en-US" sz="2800" dirty="0"/>
              <a:t>1960 ELAF </a:t>
            </a:r>
          </a:p>
          <a:p>
            <a:pPr algn="just"/>
            <a:r>
              <a:rPr lang="en-US" sz="2800" dirty="0"/>
              <a:t>CLAF (1962)</a:t>
            </a:r>
          </a:p>
          <a:p>
            <a:pPr algn="just"/>
            <a:r>
              <a:rPr lang="en-US" sz="2800" dirty="0"/>
              <a:t>1967 CURC(C)AF (Little, 1974 in Austin)</a:t>
            </a:r>
          </a:p>
          <a:p>
            <a:pPr algn="just"/>
            <a:r>
              <a:rPr lang="en-US" sz="2800" dirty="0"/>
              <a:t>1968 First Latin American Congress of Physics, </a:t>
            </a:r>
            <a:r>
              <a:rPr lang="en-US" sz="2800" dirty="0" err="1"/>
              <a:t>Oaxtepec</a:t>
            </a:r>
            <a:r>
              <a:rPr lang="en-US" sz="2800" dirty="0"/>
              <a:t>, only few more, VI (2018, Puebla), Proposal of institutionalization </a:t>
            </a:r>
          </a:p>
        </p:txBody>
      </p:sp>
    </p:spTree>
    <p:extLst>
      <p:ext uri="{BB962C8B-B14F-4D97-AF65-F5344CB8AC3E}">
        <p14:creationId xmlns:p14="http://schemas.microsoft.com/office/powerpoint/2010/main" val="65785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15416"/>
            <a:ext cx="8820472" cy="1224136"/>
          </a:xfrm>
        </p:spPr>
        <p:txBody>
          <a:bodyPr>
            <a:normAutofit/>
          </a:bodyPr>
          <a:lstStyle/>
          <a:p>
            <a:pPr algn="ctr"/>
            <a:r>
              <a:rPr lang="it-IT" sz="3600" dirty="0"/>
              <a:t>Physics Research Areas </a:t>
            </a:r>
          </a:p>
        </p:txBody>
      </p:sp>
      <p:sp>
        <p:nvSpPr>
          <p:cNvPr id="3" name="Segnaposto contenuto 2"/>
          <p:cNvSpPr>
            <a:spLocks noGrp="1"/>
          </p:cNvSpPr>
          <p:nvPr>
            <p:ph idx="1"/>
          </p:nvPr>
        </p:nvSpPr>
        <p:spPr>
          <a:xfrm>
            <a:off x="179512" y="836712"/>
            <a:ext cx="8640960" cy="4069080"/>
          </a:xfrm>
        </p:spPr>
        <p:txBody>
          <a:bodyPr>
            <a:normAutofit fontScale="25000" lnSpcReduction="20000"/>
          </a:bodyPr>
          <a:lstStyle/>
          <a:p>
            <a:pPr algn="just">
              <a:lnSpc>
                <a:spcPct val="120000"/>
              </a:lnSpc>
              <a:buNone/>
            </a:pPr>
            <a:r>
              <a:rPr lang="it-IT" sz="7200" b="1" dirty="0"/>
              <a:t>EARLY STAGE</a:t>
            </a:r>
          </a:p>
          <a:p>
            <a:pPr algn="just">
              <a:lnSpc>
                <a:spcPct val="120000"/>
              </a:lnSpc>
            </a:pPr>
            <a:r>
              <a:rPr lang="it-IT" sz="7200" dirty="0"/>
              <a:t>Theoretical Physics (Bollini, Giambiagi)</a:t>
            </a:r>
          </a:p>
          <a:p>
            <a:pPr algn="just">
              <a:lnSpc>
                <a:spcPct val="120000"/>
              </a:lnSpc>
            </a:pPr>
            <a:r>
              <a:rPr lang="it-IT" sz="7200" dirty="0" err="1"/>
              <a:t>Nuclear</a:t>
            </a:r>
            <a:r>
              <a:rPr lang="it-IT" sz="7200" dirty="0"/>
              <a:t> </a:t>
            </a:r>
            <a:r>
              <a:rPr lang="it-IT" sz="7200" dirty="0" err="1"/>
              <a:t>Physics</a:t>
            </a:r>
            <a:r>
              <a:rPr lang="it-IT" sz="7200" dirty="0"/>
              <a:t> (the </a:t>
            </a:r>
            <a:r>
              <a:rPr lang="it-IT" sz="7200" dirty="0" err="1"/>
              <a:t>strange</a:t>
            </a:r>
            <a:r>
              <a:rPr lang="it-IT" sz="7200" dirty="0"/>
              <a:t> case </a:t>
            </a:r>
            <a:r>
              <a:rPr lang="it-IT" sz="7200" dirty="0" err="1"/>
              <a:t>of</a:t>
            </a:r>
            <a:r>
              <a:rPr lang="it-IT" sz="7200" dirty="0"/>
              <a:t> </a:t>
            </a:r>
            <a:r>
              <a:rPr lang="it-IT" sz="7200" dirty="0" err="1"/>
              <a:t>Perón</a:t>
            </a:r>
            <a:r>
              <a:rPr lang="it-IT" sz="7200" dirty="0"/>
              <a:t> and Richter </a:t>
            </a:r>
            <a:r>
              <a:rPr lang="it-IT" sz="7200" dirty="0" err="1"/>
              <a:t>which</a:t>
            </a:r>
            <a:r>
              <a:rPr lang="it-IT" sz="7200" dirty="0"/>
              <a:t> led </a:t>
            </a:r>
            <a:r>
              <a:rPr lang="it-IT" sz="7200" dirty="0" err="1"/>
              <a:t>to</a:t>
            </a:r>
            <a:r>
              <a:rPr lang="it-IT" sz="7200" dirty="0"/>
              <a:t> the </a:t>
            </a:r>
            <a:r>
              <a:rPr lang="it-IT" sz="7200" dirty="0" err="1"/>
              <a:t>creation</a:t>
            </a:r>
            <a:r>
              <a:rPr lang="it-IT" sz="7200" dirty="0"/>
              <a:t> </a:t>
            </a:r>
            <a:r>
              <a:rPr lang="it-IT" sz="7200" dirty="0" err="1"/>
              <a:t>of</a:t>
            </a:r>
            <a:r>
              <a:rPr lang="it-IT" sz="7200" dirty="0"/>
              <a:t> the Centro </a:t>
            </a:r>
            <a:r>
              <a:rPr lang="it-IT" sz="7200" dirty="0" err="1"/>
              <a:t>Atómico</a:t>
            </a:r>
            <a:r>
              <a:rPr lang="it-IT" sz="7200" dirty="0"/>
              <a:t> </a:t>
            </a:r>
            <a:r>
              <a:rPr lang="it-IT" sz="7200" dirty="0" err="1"/>
              <a:t>Balseiro</a:t>
            </a:r>
            <a:r>
              <a:rPr lang="it-IT" sz="7200" dirty="0"/>
              <a:t> in San Carlos de </a:t>
            </a:r>
            <a:r>
              <a:rPr lang="it-IT" sz="7200" dirty="0" err="1"/>
              <a:t>Bariloche</a:t>
            </a:r>
            <a:r>
              <a:rPr lang="it-IT" sz="7200" dirty="0"/>
              <a:t>)</a:t>
            </a:r>
          </a:p>
          <a:p>
            <a:pPr algn="just">
              <a:lnSpc>
                <a:spcPct val="120000"/>
              </a:lnSpc>
            </a:pPr>
            <a:r>
              <a:rPr lang="it-IT" sz="7200" dirty="0"/>
              <a:t>Cosmic Rays (Chacaltaya, 1942/1952, Ismael Escobar, pion discovery) </a:t>
            </a:r>
          </a:p>
          <a:p>
            <a:pPr marL="0" indent="0" algn="just">
              <a:lnSpc>
                <a:spcPct val="120000"/>
              </a:lnSpc>
              <a:buNone/>
            </a:pPr>
            <a:r>
              <a:rPr lang="it-IT" sz="7200" b="1" dirty="0"/>
              <a:t>AROUND THE ‘80 </a:t>
            </a:r>
          </a:p>
          <a:p>
            <a:pPr algn="just">
              <a:lnSpc>
                <a:spcPct val="120000"/>
              </a:lnSpc>
            </a:pPr>
            <a:r>
              <a:rPr lang="it-IT" sz="7200" dirty="0" err="1"/>
              <a:t>Experimental</a:t>
            </a:r>
            <a:r>
              <a:rPr lang="it-IT" sz="7200" dirty="0"/>
              <a:t> High Energy </a:t>
            </a:r>
            <a:r>
              <a:rPr lang="it-IT" sz="7200" dirty="0" err="1"/>
              <a:t>Physics</a:t>
            </a:r>
            <a:r>
              <a:rPr lang="it-IT" sz="7200" dirty="0"/>
              <a:t> - </a:t>
            </a:r>
            <a:r>
              <a:rPr lang="en-US" sz="7200" dirty="0" err="1"/>
              <a:t>Brasil</a:t>
            </a:r>
            <a:r>
              <a:rPr lang="en-US" sz="7200" dirty="0"/>
              <a:t>: </a:t>
            </a:r>
            <a:r>
              <a:rPr lang="en-US" sz="7200" dirty="0" err="1"/>
              <a:t>Tiomno</a:t>
            </a:r>
            <a:r>
              <a:rPr lang="en-US" sz="7200" dirty="0"/>
              <a:t>, Santoro, Escobar; México: </a:t>
            </a:r>
            <a:r>
              <a:rPr lang="en-US" sz="7200" dirty="0" err="1"/>
              <a:t>Avilez</a:t>
            </a:r>
            <a:r>
              <a:rPr lang="en-US" sz="7200" dirty="0"/>
              <a:t> (Guanajuato); Colombia: </a:t>
            </a:r>
            <a:r>
              <a:rPr lang="en-US" sz="7200" dirty="0" err="1"/>
              <a:t>Negret</a:t>
            </a:r>
            <a:r>
              <a:rPr lang="en-US" sz="7200" dirty="0"/>
              <a:t>, </a:t>
            </a:r>
            <a:r>
              <a:rPr lang="en-US" sz="7200" dirty="0" err="1"/>
              <a:t>Gómez</a:t>
            </a:r>
            <a:r>
              <a:rPr lang="en-US" sz="7200" dirty="0"/>
              <a:t> (Los Andes).</a:t>
            </a:r>
          </a:p>
          <a:p>
            <a:pPr algn="just">
              <a:lnSpc>
                <a:spcPct val="120000"/>
              </a:lnSpc>
              <a:buNone/>
            </a:pPr>
            <a:r>
              <a:rPr lang="it-IT" sz="7200" b="1" dirty="0"/>
              <a:t>AROUND THE ‘90 </a:t>
            </a:r>
          </a:p>
          <a:p>
            <a:pPr algn="just">
              <a:lnSpc>
                <a:spcPct val="120000"/>
              </a:lnSpc>
              <a:buNone/>
            </a:pPr>
            <a:r>
              <a:rPr lang="en-US" sz="7200" dirty="0"/>
              <a:t> Role of </a:t>
            </a:r>
            <a:r>
              <a:rPr lang="it-IT" sz="7200" dirty="0"/>
              <a:t>Lederman and Rubinstein (Fermilab- D0 with 15 people involved)</a:t>
            </a:r>
          </a:p>
          <a:p>
            <a:pPr algn="just">
              <a:lnSpc>
                <a:spcPct val="120000"/>
              </a:lnSpc>
            </a:pPr>
            <a:r>
              <a:rPr lang="it-IT" sz="7200" dirty="0"/>
              <a:t>Condensed matter (Campinas Synchrotron, 1999)</a:t>
            </a:r>
            <a:r>
              <a:rPr lang="en-US" sz="7200" dirty="0"/>
              <a:t> </a:t>
            </a:r>
            <a:r>
              <a:rPr lang="it-IT" sz="7200" dirty="0"/>
              <a:t> </a:t>
            </a:r>
          </a:p>
          <a:p>
            <a:pPr algn="just">
              <a:lnSpc>
                <a:spcPct val="120000"/>
              </a:lnSpc>
            </a:pPr>
            <a:r>
              <a:rPr lang="it-IT" sz="7200" dirty="0"/>
              <a:t>Auger (Jim Cronin, Alan Watson) </a:t>
            </a:r>
          </a:p>
          <a:p>
            <a:pPr>
              <a:buNone/>
            </a:pPr>
            <a:endParaRPr lang="it-IT" sz="7200" b="1" dirty="0"/>
          </a:p>
          <a:p>
            <a:pPr>
              <a:buNone/>
            </a:pPr>
            <a:r>
              <a:rPr lang="it-IT" sz="7200" b="1" dirty="0"/>
              <a:t>NOW  </a:t>
            </a:r>
          </a:p>
          <a:p>
            <a:pPr>
              <a:buNone/>
            </a:pPr>
            <a:r>
              <a:rPr lang="it-IT" sz="7200" dirty="0"/>
              <a:t>ALL SECTORS – Some intnal programs: LHC (Maiani and Rubio, Agreement </a:t>
            </a:r>
          </a:p>
          <a:p>
            <a:pPr>
              <a:buNone/>
            </a:pPr>
            <a:r>
              <a:rPr lang="it-IT" sz="7200" dirty="0"/>
              <a:t>between CERN and most NRC, HELEN program, 2005-2009), HAWK, LAGO</a:t>
            </a:r>
          </a:p>
          <a:p>
            <a:endParaRPr lang="it-IT" dirty="0"/>
          </a:p>
          <a:p>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764705"/>
            <a:ext cx="8424936" cy="1292696"/>
          </a:xfrm>
        </p:spPr>
        <p:txBody>
          <a:bodyPr>
            <a:normAutofit/>
          </a:bodyPr>
          <a:lstStyle/>
          <a:p>
            <a:r>
              <a:rPr lang="it-IT" sz="3800" dirty="0"/>
              <a:t>Latin American </a:t>
            </a:r>
            <a:r>
              <a:rPr lang="it-IT" sz="3800" dirty="0" err="1"/>
              <a:t>Presence</a:t>
            </a:r>
            <a:r>
              <a:rPr lang="it-IT" sz="3800" dirty="0"/>
              <a:t> at LHC</a:t>
            </a:r>
          </a:p>
        </p:txBody>
      </p:sp>
      <p:sp>
        <p:nvSpPr>
          <p:cNvPr id="3" name="Segnaposto contenuto 2"/>
          <p:cNvSpPr>
            <a:spLocks noGrp="1"/>
          </p:cNvSpPr>
          <p:nvPr>
            <p:ph idx="1"/>
          </p:nvPr>
        </p:nvSpPr>
        <p:spPr>
          <a:xfrm>
            <a:off x="179512" y="2194560"/>
            <a:ext cx="8712968" cy="4069080"/>
          </a:xfrm>
        </p:spPr>
        <p:txBody>
          <a:bodyPr>
            <a:noAutofit/>
          </a:bodyPr>
          <a:lstStyle/>
          <a:p>
            <a:pPr algn="just">
              <a:lnSpc>
                <a:spcPct val="120000"/>
              </a:lnSpc>
            </a:pPr>
            <a:r>
              <a:rPr lang="it-IT" sz="1400" b="1" dirty="0"/>
              <a:t>ALICE -</a:t>
            </a:r>
            <a:r>
              <a:rPr lang="it-IT" sz="1400" dirty="0"/>
              <a:t> </a:t>
            </a:r>
            <a:r>
              <a:rPr lang="pt-BR" sz="1400" dirty="0"/>
              <a:t>Brazil: Universidade Estadual de Campinas, Universidade de São Paulo (USP); Chile: </a:t>
            </a:r>
            <a:r>
              <a:rPr lang="it-IT" sz="1400" dirty="0" err="1"/>
              <a:t>Universidad</a:t>
            </a:r>
            <a:r>
              <a:rPr lang="it-IT" sz="1400" dirty="0"/>
              <a:t> de </a:t>
            </a:r>
            <a:r>
              <a:rPr lang="it-IT" sz="1400" dirty="0" err="1"/>
              <a:t>Talca</a:t>
            </a:r>
            <a:r>
              <a:rPr lang="it-IT" sz="1400" dirty="0"/>
              <a:t>; Cuba: </a:t>
            </a:r>
            <a:r>
              <a:rPr lang="es-ES" sz="1400" dirty="0"/>
              <a:t>Centro de Aplicaciones Tecnológicas y Desarrollo Nuclear; Mexico: Universidad Autónoma de Sinaloa, Instituto de Ciencias Nucleares, UNAM, Instituto de Física, UNAM, Centro de Investigación y de Estudios Avanzados (CINVESTAV), Benemérita Universidad Autónoma de Puebla; </a:t>
            </a:r>
            <a:r>
              <a:rPr lang="it-IT" sz="1400" dirty="0"/>
              <a:t>Peru: Departamento de Ciencias (Secci</a:t>
            </a:r>
            <a:r>
              <a:rPr lang="es-ES" sz="1400" dirty="0"/>
              <a:t>ón Física),</a:t>
            </a:r>
            <a:r>
              <a:rPr lang="it-IT" sz="1400" dirty="0"/>
              <a:t> Pontificia </a:t>
            </a:r>
            <a:r>
              <a:rPr lang="it-IT" sz="1400" dirty="0" err="1"/>
              <a:t>Universidad</a:t>
            </a:r>
            <a:r>
              <a:rPr lang="it-IT" sz="1400" dirty="0"/>
              <a:t> </a:t>
            </a:r>
            <a:r>
              <a:rPr lang="it-IT" sz="1400" dirty="0" err="1"/>
              <a:t>Católica</a:t>
            </a:r>
            <a:r>
              <a:rPr lang="it-IT" sz="1400" dirty="0"/>
              <a:t> del </a:t>
            </a:r>
            <a:r>
              <a:rPr lang="it-IT" sz="1400" dirty="0" err="1"/>
              <a:t>Perú</a:t>
            </a:r>
            <a:r>
              <a:rPr lang="it-IT" sz="1400" dirty="0"/>
              <a:t> (PUCP)</a:t>
            </a:r>
          </a:p>
          <a:p>
            <a:pPr algn="just">
              <a:lnSpc>
                <a:spcPct val="120000"/>
              </a:lnSpc>
            </a:pPr>
            <a:r>
              <a:rPr lang="it-IT" sz="1400" b="1" dirty="0"/>
              <a:t>ATLAS</a:t>
            </a:r>
            <a:r>
              <a:rPr lang="it-IT" sz="1400" dirty="0"/>
              <a:t> - Argentina: </a:t>
            </a:r>
            <a:r>
              <a:rPr lang="it-IT" sz="1400" dirty="0" err="1"/>
              <a:t>Universidad</a:t>
            </a:r>
            <a:r>
              <a:rPr lang="it-IT" sz="1400" dirty="0"/>
              <a:t> de Buenos Aires, </a:t>
            </a:r>
            <a:r>
              <a:rPr lang="it-IT" sz="1400" dirty="0" err="1"/>
              <a:t>Universidad</a:t>
            </a:r>
            <a:r>
              <a:rPr lang="it-IT" sz="1400" dirty="0"/>
              <a:t> </a:t>
            </a:r>
            <a:r>
              <a:rPr lang="it-IT" sz="1400" dirty="0" err="1"/>
              <a:t>Nacional</a:t>
            </a:r>
            <a:r>
              <a:rPr lang="it-IT" sz="1400" dirty="0"/>
              <a:t> de La </a:t>
            </a:r>
            <a:r>
              <a:rPr lang="it-IT" sz="1400" dirty="0" err="1"/>
              <a:t>Plata</a:t>
            </a:r>
            <a:r>
              <a:rPr lang="it-IT" sz="1400" dirty="0"/>
              <a:t>; </a:t>
            </a:r>
            <a:r>
              <a:rPr lang="it-IT" sz="1400" dirty="0" err="1"/>
              <a:t>Brazil</a:t>
            </a:r>
            <a:r>
              <a:rPr lang="it-IT" sz="1400" dirty="0"/>
              <a:t>: </a:t>
            </a:r>
            <a:r>
              <a:rPr lang="it-IT" sz="1400" dirty="0" err="1"/>
              <a:t>Brazilian</a:t>
            </a:r>
            <a:r>
              <a:rPr lang="it-IT" sz="1400" dirty="0"/>
              <a:t> Cluster (</a:t>
            </a:r>
            <a:r>
              <a:rPr lang="es-ES_tradnl" sz="1400" dirty="0"/>
              <a:t>COPPE/EE/IF, UFRJ, USP, UFJF, USFL),</a:t>
            </a:r>
            <a:r>
              <a:rPr lang="it-IT" sz="1400" dirty="0"/>
              <a:t> Chile: Joint team (Pontificia </a:t>
            </a:r>
            <a:r>
              <a:rPr lang="it-IT" sz="1400" dirty="0" err="1"/>
              <a:t>Universidad</a:t>
            </a:r>
            <a:r>
              <a:rPr lang="it-IT" sz="1400" dirty="0"/>
              <a:t> </a:t>
            </a:r>
            <a:r>
              <a:rPr lang="it-IT" sz="1400" dirty="0" err="1"/>
              <a:t>Católica</a:t>
            </a:r>
            <a:r>
              <a:rPr lang="it-IT" sz="1400" dirty="0"/>
              <a:t> de Santiago, </a:t>
            </a:r>
            <a:r>
              <a:rPr lang="it-IT" sz="1400" dirty="0" err="1"/>
              <a:t>Universidad</a:t>
            </a:r>
            <a:r>
              <a:rPr lang="it-IT" sz="1400" dirty="0"/>
              <a:t> Técnica Federico </a:t>
            </a:r>
            <a:r>
              <a:rPr lang="it-IT" sz="1400" dirty="0" err="1"/>
              <a:t>Santamaría</a:t>
            </a:r>
            <a:r>
              <a:rPr lang="it-IT" sz="1400" dirty="0"/>
              <a:t>); Colombia: </a:t>
            </a:r>
            <a:r>
              <a:rPr lang="it-IT" sz="1400" dirty="0" err="1"/>
              <a:t>Universidad</a:t>
            </a:r>
            <a:r>
              <a:rPr lang="it-IT" sz="1400" dirty="0"/>
              <a:t> Antonio </a:t>
            </a:r>
            <a:r>
              <a:rPr lang="it-IT" sz="1400" dirty="0" err="1"/>
              <a:t>Nariño</a:t>
            </a:r>
            <a:endParaRPr lang="it-IT" sz="1400" dirty="0"/>
          </a:p>
          <a:p>
            <a:pPr algn="just">
              <a:lnSpc>
                <a:spcPct val="120000"/>
              </a:lnSpc>
            </a:pPr>
            <a:r>
              <a:rPr lang="it-IT" sz="1400" b="1" dirty="0"/>
              <a:t>CMS - </a:t>
            </a:r>
            <a:r>
              <a:rPr lang="it-IT" sz="1400" dirty="0" err="1"/>
              <a:t>Brazil</a:t>
            </a:r>
            <a:r>
              <a:rPr lang="it-IT" sz="1400" dirty="0"/>
              <a:t>: </a:t>
            </a:r>
            <a:r>
              <a:rPr lang="pt-BR" sz="1400" dirty="0"/>
              <a:t>Universidade Estadual Paulista, Universidade Federal do ABC;</a:t>
            </a:r>
            <a:r>
              <a:rPr lang="pt-BR" sz="1400" b="1" dirty="0"/>
              <a:t> </a:t>
            </a:r>
            <a:r>
              <a:rPr lang="it-IT" sz="1400" dirty="0"/>
              <a:t>Colombia: </a:t>
            </a:r>
            <a:r>
              <a:rPr lang="it-IT" sz="1400" dirty="0" err="1"/>
              <a:t>Universidad</a:t>
            </a:r>
            <a:r>
              <a:rPr lang="it-IT" sz="1400" dirty="0"/>
              <a:t> de Los </a:t>
            </a:r>
            <a:r>
              <a:rPr lang="it-IT" sz="1400" dirty="0" err="1"/>
              <a:t>Andes</a:t>
            </a:r>
            <a:r>
              <a:rPr lang="it-IT" sz="1400" dirty="0"/>
              <a:t>; Ecuador: </a:t>
            </a:r>
            <a:r>
              <a:rPr lang="it-IT" sz="1400" dirty="0" err="1"/>
              <a:t>Escuela</a:t>
            </a:r>
            <a:r>
              <a:rPr lang="it-IT" sz="1400" dirty="0"/>
              <a:t> </a:t>
            </a:r>
            <a:r>
              <a:rPr lang="it-IT" sz="1400" dirty="0" err="1"/>
              <a:t>Politécnica</a:t>
            </a:r>
            <a:r>
              <a:rPr lang="it-IT" sz="1400" dirty="0"/>
              <a:t> </a:t>
            </a:r>
            <a:r>
              <a:rPr lang="it-IT" sz="1400" dirty="0" err="1"/>
              <a:t>Nacional</a:t>
            </a:r>
            <a:r>
              <a:rPr lang="it-IT" sz="1400" dirty="0"/>
              <a:t>; Mexico: </a:t>
            </a:r>
            <a:r>
              <a:rPr lang="it-IT" sz="1400" dirty="0" err="1"/>
              <a:t>Universidad</a:t>
            </a:r>
            <a:r>
              <a:rPr lang="it-IT" sz="1400" dirty="0"/>
              <a:t> Iberoamericana, </a:t>
            </a:r>
            <a:r>
              <a:rPr lang="it-IT" sz="1400" dirty="0" err="1"/>
              <a:t>Universidad</a:t>
            </a:r>
            <a:r>
              <a:rPr lang="it-IT" sz="1400" dirty="0"/>
              <a:t> </a:t>
            </a:r>
            <a:r>
              <a:rPr lang="es-ES" sz="1400" dirty="0"/>
              <a:t>Autónoma de San Luis Potosí, Centro de Investigación y de Estudios Avanzados (CINVESTAV), Benemérita Universidad Autónoma de Puebla</a:t>
            </a:r>
            <a:endParaRPr lang="it-IT" sz="1400" dirty="0"/>
          </a:p>
          <a:p>
            <a:pPr algn="just">
              <a:lnSpc>
                <a:spcPct val="120000"/>
              </a:lnSpc>
            </a:pPr>
            <a:r>
              <a:rPr lang="it-IT" sz="1400" b="1" dirty="0"/>
              <a:t>LHCb</a:t>
            </a:r>
            <a:r>
              <a:rPr lang="it-IT" sz="1400" dirty="0"/>
              <a:t> – Brazil: </a:t>
            </a:r>
            <a:r>
              <a:rPr lang="pt-BR" sz="1400" dirty="0"/>
              <a:t>Centro Brasileiro de Pesquisas Físicas, Universidade Federal do Rio de Janeiro, Pontifícia Universidade Católica do Rio de Janeiro; Colombia: </a:t>
            </a:r>
            <a:r>
              <a:rPr lang="it-IT" sz="1400" dirty="0" err="1"/>
              <a:t>Universidad</a:t>
            </a:r>
            <a:r>
              <a:rPr lang="it-IT" sz="1400" dirty="0"/>
              <a:t> </a:t>
            </a:r>
            <a:r>
              <a:rPr lang="it-IT" sz="1400" dirty="0" err="1"/>
              <a:t>Nacional</a:t>
            </a:r>
            <a:r>
              <a:rPr lang="it-IT" sz="1400" dirty="0"/>
              <a:t> de Colombia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360" y="548680"/>
            <a:ext cx="7955280" cy="1152128"/>
          </a:xfrm>
        </p:spPr>
        <p:txBody>
          <a:bodyPr>
            <a:noAutofit/>
          </a:bodyPr>
          <a:lstStyle/>
          <a:p>
            <a:pPr algn="ctr"/>
            <a:r>
              <a:rPr lang="en-US" sz="2800" b="1" dirty="0">
                <a:latin typeface="Times New Roman" pitchFamily="18" charset="0"/>
                <a:cs typeface="Times New Roman" pitchFamily="18" charset="0"/>
              </a:rPr>
              <a:t>Andean, Central American and Caribbean countries </a:t>
            </a:r>
            <a:br>
              <a:rPr lang="en-US" sz="2800" b="1" dirty="0">
                <a:latin typeface="Times New Roman" pitchFamily="18" charset="0"/>
                <a:cs typeface="Times New Roman" pitchFamily="18" charset="0"/>
              </a:rPr>
            </a:br>
            <a:br>
              <a:rPr lang="en-US" sz="2800" b="1" dirty="0">
                <a:latin typeface="Times New Roman" pitchFamily="18" charset="0"/>
                <a:cs typeface="Times New Roman" pitchFamily="18" charset="0"/>
              </a:rPr>
            </a:br>
            <a:r>
              <a:rPr lang="en-US" sz="2400" b="1" dirty="0">
                <a:latin typeface="Times New Roman" pitchFamily="18" charset="0"/>
                <a:cs typeface="Times New Roman" pitchFamily="18" charset="0"/>
              </a:rPr>
              <a:t>Typical structural Problems</a:t>
            </a:r>
            <a:endParaRPr lang="es-DO" sz="2400" dirty="0"/>
          </a:p>
        </p:txBody>
      </p:sp>
      <p:sp>
        <p:nvSpPr>
          <p:cNvPr id="3" name="Marcador de contenido 2"/>
          <p:cNvSpPr>
            <a:spLocks noGrp="1"/>
          </p:cNvSpPr>
          <p:nvPr>
            <p:ph idx="1"/>
          </p:nvPr>
        </p:nvSpPr>
        <p:spPr>
          <a:xfrm>
            <a:off x="594360" y="2194560"/>
            <a:ext cx="7955280" cy="3394680"/>
          </a:xfrm>
        </p:spPr>
        <p:txBody>
          <a:bodyPr>
            <a:noAutofit/>
          </a:bodyPr>
          <a:lstStyle/>
          <a:p>
            <a:pPr>
              <a:lnSpc>
                <a:spcPct val="120000"/>
              </a:lnSpc>
              <a:buFont typeface="Arial" charset="0"/>
              <a:buChar char="•"/>
              <a:defRPr/>
            </a:pPr>
            <a:r>
              <a:rPr lang="it-IT" sz="1600" dirty="0">
                <a:cs typeface="Times New Roman" pitchFamily="18" charset="0"/>
              </a:rPr>
              <a:t>Lack of critical mass exception Colombia in the Andean Region and, Cuba and, to some extent, Guatemala and Panama, in CAC countries</a:t>
            </a:r>
          </a:p>
          <a:p>
            <a:pPr>
              <a:lnSpc>
                <a:spcPct val="120000"/>
              </a:lnSpc>
              <a:buFont typeface="Arial" charset="0"/>
              <a:buChar char="•"/>
              <a:defRPr/>
            </a:pPr>
            <a:r>
              <a:rPr lang="it-IT" sz="1600" dirty="0">
                <a:cs typeface="Times New Roman" pitchFamily="18" charset="0"/>
              </a:rPr>
              <a:t> Weak training system (M.Sc. and Ph.D.) and research</a:t>
            </a:r>
          </a:p>
          <a:p>
            <a:pPr>
              <a:lnSpc>
                <a:spcPct val="120000"/>
              </a:lnSpc>
              <a:buFont typeface="Arial" charset="0"/>
              <a:buChar char="•"/>
              <a:defRPr/>
            </a:pPr>
            <a:r>
              <a:rPr lang="it-IT" sz="1600" dirty="0">
                <a:cs typeface="Times New Roman" pitchFamily="18" charset="0"/>
              </a:rPr>
              <a:t>Brain drain (pro and cons)</a:t>
            </a:r>
          </a:p>
          <a:p>
            <a:pPr>
              <a:lnSpc>
                <a:spcPct val="120000"/>
              </a:lnSpc>
              <a:buFont typeface="Arial" charset="0"/>
              <a:buChar char="•"/>
              <a:defRPr/>
            </a:pPr>
            <a:r>
              <a:rPr lang="it-IT" sz="1600" dirty="0">
                <a:cs typeface="Times New Roman" pitchFamily="18" charset="0"/>
              </a:rPr>
              <a:t> Limited regional cooperation (Reports on CA by Wray, GV, García Canal)</a:t>
            </a:r>
          </a:p>
          <a:p>
            <a:pPr>
              <a:lnSpc>
                <a:spcPct val="120000"/>
              </a:lnSpc>
              <a:buFont typeface="Arial" charset="0"/>
              <a:buChar char="•"/>
              <a:defRPr/>
            </a:pPr>
            <a:r>
              <a:rPr lang="it-IT" sz="1600" dirty="0">
                <a:cs typeface="Times New Roman" pitchFamily="18" charset="0"/>
              </a:rPr>
              <a:t> Need of qualified scientists</a:t>
            </a:r>
          </a:p>
          <a:p>
            <a:pPr>
              <a:lnSpc>
                <a:spcPct val="120000"/>
              </a:lnSpc>
              <a:buFont typeface="Arial" charset="0"/>
              <a:buChar char="•"/>
              <a:defRPr/>
            </a:pPr>
            <a:r>
              <a:rPr lang="it-IT" sz="1600" dirty="0">
                <a:cs typeface="Times New Roman" pitchFamily="18" charset="0"/>
              </a:rPr>
              <a:t> Necessity of regional programs</a:t>
            </a:r>
            <a:endParaRPr lang="es-DO" sz="1600" dirty="0"/>
          </a:p>
          <a:p>
            <a:pPr>
              <a:lnSpc>
                <a:spcPct val="120000"/>
              </a:lnSpc>
              <a:buFont typeface="Arial" charset="0"/>
              <a:buChar char="•"/>
              <a:defRPr/>
            </a:pPr>
            <a:endParaRPr lang="es-DO" sz="1600" dirty="0">
              <a:cs typeface="Times New Roman" pitchFamily="18" charset="0"/>
            </a:endParaRPr>
          </a:p>
          <a:p>
            <a:pPr>
              <a:lnSpc>
                <a:spcPct val="120000"/>
              </a:lnSpc>
              <a:buFont typeface="Arial" charset="0"/>
              <a:buChar char="•"/>
              <a:defRPr/>
            </a:pPr>
            <a:r>
              <a:rPr lang="es-DO" sz="1600" dirty="0">
                <a:solidFill>
                  <a:srgbClr val="FF0000"/>
                </a:solidFill>
                <a:cs typeface="Times New Roman" pitchFamily="18" charset="0"/>
              </a:rPr>
              <a:t>LIMITED CONFIDENCE ON THE POSSIBILITY OF CHANGING THE SITUATION</a:t>
            </a:r>
            <a:endParaRPr lang="it-IT" sz="1600" dirty="0">
              <a:solidFill>
                <a:srgbClr val="FF0000"/>
              </a:solidFill>
              <a:cs typeface="Times New Roman" pitchFamily="18" charset="0"/>
            </a:endParaRPr>
          </a:p>
        </p:txBody>
      </p:sp>
    </p:spTree>
    <p:extLst>
      <p:ext uri="{BB962C8B-B14F-4D97-AF65-F5344CB8AC3E}">
        <p14:creationId xmlns:p14="http://schemas.microsoft.com/office/powerpoint/2010/main" val="4089036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EB0FD2-9003-44A2-8A3B-E4F7E10EF9DD}"/>
              </a:ext>
            </a:extLst>
          </p:cNvPr>
          <p:cNvSpPr>
            <a:spLocks noGrp="1"/>
          </p:cNvSpPr>
          <p:nvPr>
            <p:ph type="title"/>
          </p:nvPr>
        </p:nvSpPr>
        <p:spPr/>
        <p:txBody>
          <a:bodyPr/>
          <a:lstStyle/>
          <a:p>
            <a:r>
              <a:rPr lang="es-DO" dirty="0"/>
              <a:t>ROLE OF ICTP -1</a:t>
            </a:r>
          </a:p>
        </p:txBody>
      </p:sp>
      <p:sp>
        <p:nvSpPr>
          <p:cNvPr id="3" name="Marcador de contenido 2">
            <a:extLst>
              <a:ext uri="{FF2B5EF4-FFF2-40B4-BE49-F238E27FC236}">
                <a16:creationId xmlns:a16="http://schemas.microsoft.com/office/drawing/2014/main" id="{63CB33E3-431F-40CF-A691-F53418E08909}"/>
              </a:ext>
            </a:extLst>
          </p:cNvPr>
          <p:cNvSpPr>
            <a:spLocks noGrp="1"/>
          </p:cNvSpPr>
          <p:nvPr>
            <p:ph idx="1"/>
          </p:nvPr>
        </p:nvSpPr>
        <p:spPr/>
        <p:txBody>
          <a:bodyPr>
            <a:normAutofit/>
          </a:bodyPr>
          <a:lstStyle/>
          <a:p>
            <a:r>
              <a:rPr lang="es-DO" sz="4300" dirty="0" err="1">
                <a:solidFill>
                  <a:srgbClr val="FF0000"/>
                </a:solidFill>
              </a:rPr>
              <a:t>Abdus</a:t>
            </a:r>
            <a:r>
              <a:rPr lang="es-DO" sz="4300" dirty="0">
                <a:solidFill>
                  <a:srgbClr val="FF0000"/>
                </a:solidFill>
              </a:rPr>
              <a:t> </a:t>
            </a:r>
            <a:r>
              <a:rPr lang="es-DO" sz="4300" dirty="0" err="1">
                <a:solidFill>
                  <a:srgbClr val="FF0000"/>
                </a:solidFill>
              </a:rPr>
              <a:t>Salam</a:t>
            </a:r>
            <a:endParaRPr lang="es-DO" sz="4300" dirty="0">
              <a:solidFill>
                <a:srgbClr val="FF0000"/>
              </a:solidFill>
            </a:endParaRPr>
          </a:p>
          <a:p>
            <a:endParaRPr lang="es-DO" dirty="0"/>
          </a:p>
          <a:p>
            <a:r>
              <a:rPr lang="en-US" sz="2400" b="1" dirty="0"/>
              <a:t>Scientific thought</a:t>
            </a:r>
            <a:r>
              <a:rPr lang="en-US" sz="2400" dirty="0"/>
              <a:t> and its creation is the common and shared heritage of </a:t>
            </a:r>
            <a:r>
              <a:rPr lang="en-US" sz="2400" b="1" dirty="0"/>
              <a:t>mankind</a:t>
            </a:r>
            <a:endParaRPr lang="es-DO" dirty="0"/>
          </a:p>
          <a:p>
            <a:endParaRPr lang="es-DO" dirty="0"/>
          </a:p>
          <a:p>
            <a:r>
              <a:rPr lang="es-DO" dirty="0"/>
              <a:t>NEW CENTERS IN THE 70’s </a:t>
            </a:r>
          </a:p>
          <a:p>
            <a:pPr marL="0" indent="0">
              <a:buNone/>
            </a:pPr>
            <a:r>
              <a:rPr lang="es-DO" dirty="0"/>
              <a:t>   - Venezuela - IDEA</a:t>
            </a:r>
          </a:p>
          <a:p>
            <a:pPr marL="0" indent="0">
              <a:buNone/>
            </a:pPr>
            <a:r>
              <a:rPr lang="es-DO" dirty="0"/>
              <a:t>   - Colombia - CIF</a:t>
            </a:r>
          </a:p>
          <a:p>
            <a:pPr marL="0" indent="0">
              <a:buNone/>
            </a:pPr>
            <a:r>
              <a:rPr lang="es-DO" dirty="0"/>
              <a:t>   - </a:t>
            </a:r>
            <a:r>
              <a:rPr lang="es-DO" dirty="0" err="1"/>
              <a:t>Peru</a:t>
            </a:r>
            <a:r>
              <a:rPr lang="es-DO" dirty="0"/>
              <a:t> - </a:t>
            </a:r>
            <a:r>
              <a:rPr lang="es-DO" dirty="0" err="1"/>
              <a:t>Multiciencias</a:t>
            </a:r>
            <a:endParaRPr lang="es-DO" dirty="0"/>
          </a:p>
          <a:p>
            <a:pPr marL="0" indent="0">
              <a:buNone/>
            </a:pPr>
            <a:endParaRPr lang="es-DO" dirty="0"/>
          </a:p>
          <a:p>
            <a:pPr marL="0" indent="0">
              <a:buNone/>
            </a:pPr>
            <a:endParaRPr lang="es-DO" dirty="0"/>
          </a:p>
        </p:txBody>
      </p:sp>
    </p:spTree>
    <p:extLst>
      <p:ext uri="{BB962C8B-B14F-4D97-AF65-F5344CB8AC3E}">
        <p14:creationId xmlns:p14="http://schemas.microsoft.com/office/powerpoint/2010/main" val="4216189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algn="just">
              <a:lnSpc>
                <a:spcPct val="120000"/>
              </a:lnSpc>
            </a:pPr>
            <a:r>
              <a:rPr lang="es-DO" sz="2000" dirty="0" err="1"/>
              <a:t>Mass</a:t>
            </a:r>
            <a:r>
              <a:rPr lang="es-DO" sz="2000" dirty="0"/>
              <a:t> </a:t>
            </a:r>
            <a:r>
              <a:rPr lang="es-DO" sz="2000" dirty="0" err="1"/>
              <a:t>access</a:t>
            </a:r>
            <a:r>
              <a:rPr lang="es-DO" sz="2000" dirty="0"/>
              <a:t> to </a:t>
            </a:r>
            <a:r>
              <a:rPr lang="es-DO" sz="2000" dirty="0" err="1"/>
              <a:t>higher</a:t>
            </a:r>
            <a:r>
              <a:rPr lang="es-DO" sz="2000" dirty="0"/>
              <a:t> </a:t>
            </a:r>
            <a:r>
              <a:rPr lang="es-DO" sz="2000" dirty="0" err="1"/>
              <a:t>education</a:t>
            </a:r>
            <a:r>
              <a:rPr lang="es-DO" sz="2000" dirty="0"/>
              <a:t> (</a:t>
            </a:r>
            <a:r>
              <a:rPr lang="es-DO" sz="2000" dirty="0" err="1"/>
              <a:t>Opening</a:t>
            </a:r>
            <a:r>
              <a:rPr lang="es-DO" sz="2000" dirty="0"/>
              <a:t> to new social </a:t>
            </a:r>
            <a:r>
              <a:rPr lang="es-DO" sz="2000" dirty="0" err="1"/>
              <a:t>classes</a:t>
            </a:r>
            <a:r>
              <a:rPr lang="es-DO" sz="2000" dirty="0"/>
              <a:t>)  </a:t>
            </a:r>
          </a:p>
          <a:p>
            <a:pPr algn="just">
              <a:lnSpc>
                <a:spcPct val="120000"/>
              </a:lnSpc>
            </a:pPr>
            <a:r>
              <a:rPr lang="es-DO" sz="2000" dirty="0" err="1"/>
              <a:t>Broadening</a:t>
            </a:r>
            <a:r>
              <a:rPr lang="es-DO" sz="2000" dirty="0"/>
              <a:t> of </a:t>
            </a:r>
            <a:r>
              <a:rPr lang="es-DO" sz="2000" dirty="0" err="1"/>
              <a:t>university</a:t>
            </a:r>
            <a:r>
              <a:rPr lang="es-DO" sz="2000" dirty="0"/>
              <a:t> </a:t>
            </a:r>
            <a:r>
              <a:rPr lang="es-DO" sz="2000" dirty="0" err="1"/>
              <a:t>mission</a:t>
            </a:r>
            <a:r>
              <a:rPr lang="es-DO" sz="2000" dirty="0"/>
              <a:t>: </a:t>
            </a:r>
            <a:r>
              <a:rPr lang="es-DO" sz="2000" dirty="0" err="1"/>
              <a:t>Not</a:t>
            </a:r>
            <a:r>
              <a:rPr lang="es-DO" sz="2000" dirty="0"/>
              <a:t> </a:t>
            </a:r>
            <a:r>
              <a:rPr lang="es-DO" sz="2000" dirty="0" err="1"/>
              <a:t>only</a:t>
            </a:r>
            <a:r>
              <a:rPr lang="es-DO" sz="2000" dirty="0"/>
              <a:t> </a:t>
            </a:r>
            <a:r>
              <a:rPr lang="es-DO" sz="2000" dirty="0" err="1"/>
              <a:t>teaching</a:t>
            </a:r>
            <a:r>
              <a:rPr lang="es-DO" sz="2000" dirty="0"/>
              <a:t> and </a:t>
            </a:r>
            <a:r>
              <a:rPr lang="es-DO" sz="2000" dirty="0" err="1"/>
              <a:t>research</a:t>
            </a:r>
            <a:r>
              <a:rPr lang="es-DO" sz="2000" dirty="0"/>
              <a:t>. </a:t>
            </a:r>
            <a:r>
              <a:rPr lang="es-DO" sz="2000" dirty="0" err="1"/>
              <a:t>Also</a:t>
            </a:r>
            <a:r>
              <a:rPr lang="es-DO" sz="2000" dirty="0"/>
              <a:t> </a:t>
            </a:r>
            <a:r>
              <a:rPr lang="es-DO" sz="2000" dirty="0" err="1"/>
              <a:t>linkage</a:t>
            </a:r>
            <a:r>
              <a:rPr lang="es-DO" sz="2000" dirty="0"/>
              <a:t> </a:t>
            </a:r>
            <a:r>
              <a:rPr lang="es-DO" sz="2000" dirty="0" err="1"/>
              <a:t>with</a:t>
            </a:r>
            <a:r>
              <a:rPr lang="es-DO" sz="2000" dirty="0"/>
              <a:t> </a:t>
            </a:r>
            <a:r>
              <a:rPr lang="es-DO" sz="2000" dirty="0" err="1"/>
              <a:t>society</a:t>
            </a:r>
            <a:r>
              <a:rPr lang="es-DO" sz="2000" dirty="0"/>
              <a:t> (”</a:t>
            </a:r>
            <a:r>
              <a:rPr lang="es-DO" sz="2000" dirty="0" err="1"/>
              <a:t>third</a:t>
            </a:r>
            <a:r>
              <a:rPr lang="es-DO" sz="2000" dirty="0"/>
              <a:t> </a:t>
            </a:r>
            <a:r>
              <a:rPr lang="es-DO" sz="2000" dirty="0" err="1"/>
              <a:t>function</a:t>
            </a:r>
            <a:r>
              <a:rPr lang="es-DO" sz="2000" dirty="0"/>
              <a:t>”) and </a:t>
            </a:r>
            <a:r>
              <a:rPr lang="es-DO" sz="2000" dirty="0" err="1"/>
              <a:t>internationalization</a:t>
            </a:r>
            <a:r>
              <a:rPr lang="es-DO" sz="2000" dirty="0"/>
              <a:t> (</a:t>
            </a:r>
            <a:r>
              <a:rPr lang="es-DO" sz="2000" dirty="0" err="1"/>
              <a:t>Globalization</a:t>
            </a:r>
            <a:r>
              <a:rPr lang="es-DO" sz="2000" dirty="0"/>
              <a:t> of </a:t>
            </a:r>
            <a:r>
              <a:rPr lang="es-DO" sz="2000" dirty="0" err="1"/>
              <a:t>higher</a:t>
            </a:r>
            <a:r>
              <a:rPr lang="es-DO" sz="2000" dirty="0"/>
              <a:t> </a:t>
            </a:r>
            <a:r>
              <a:rPr lang="es-DO" sz="2000" dirty="0" err="1"/>
              <a:t>education</a:t>
            </a:r>
            <a:r>
              <a:rPr lang="es-DO" sz="2000" dirty="0"/>
              <a:t>)  </a:t>
            </a:r>
          </a:p>
          <a:p>
            <a:pPr algn="just">
              <a:lnSpc>
                <a:spcPct val="120000"/>
              </a:lnSpc>
            </a:pPr>
            <a:endParaRPr lang="es-DO" sz="2000" dirty="0"/>
          </a:p>
          <a:p>
            <a:pPr algn="just">
              <a:lnSpc>
                <a:spcPct val="120000"/>
              </a:lnSpc>
            </a:pPr>
            <a:r>
              <a:rPr lang="es-DO" sz="2000" dirty="0" err="1"/>
              <a:t>Teaching</a:t>
            </a:r>
            <a:r>
              <a:rPr lang="es-DO" sz="2000" dirty="0"/>
              <a:t> </a:t>
            </a:r>
            <a:r>
              <a:rPr lang="es-DO" sz="2000" dirty="0" err="1"/>
              <a:t>universities</a:t>
            </a:r>
            <a:r>
              <a:rPr lang="es-DO" sz="2000" dirty="0"/>
              <a:t> vs. </a:t>
            </a:r>
            <a:r>
              <a:rPr lang="es-DO" sz="2000" dirty="0" err="1"/>
              <a:t>Research</a:t>
            </a:r>
            <a:r>
              <a:rPr lang="es-DO" sz="2000" dirty="0"/>
              <a:t> </a:t>
            </a:r>
            <a:r>
              <a:rPr lang="es-DO" sz="2000" dirty="0" err="1"/>
              <a:t>Universities</a:t>
            </a:r>
            <a:endParaRPr lang="es-DO" sz="2000" dirty="0"/>
          </a:p>
          <a:p>
            <a:pPr algn="just">
              <a:lnSpc>
                <a:spcPct val="120000"/>
              </a:lnSpc>
            </a:pPr>
            <a:endParaRPr lang="es-DO" sz="2000" dirty="0"/>
          </a:p>
          <a:p>
            <a:pPr algn="just">
              <a:lnSpc>
                <a:spcPct val="120000"/>
              </a:lnSpc>
            </a:pPr>
            <a:r>
              <a:rPr lang="es-DO" sz="2000" dirty="0" err="1"/>
              <a:t>Complex</a:t>
            </a:r>
            <a:r>
              <a:rPr lang="es-DO" sz="2000" dirty="0"/>
              <a:t> </a:t>
            </a:r>
            <a:r>
              <a:rPr lang="es-DO" sz="2000" dirty="0" err="1"/>
              <a:t>problem</a:t>
            </a:r>
            <a:r>
              <a:rPr lang="es-DO" sz="2000" dirty="0"/>
              <a:t> in </a:t>
            </a:r>
            <a:r>
              <a:rPr lang="es-DO" sz="2000" dirty="0" err="1"/>
              <a:t>this</a:t>
            </a:r>
            <a:r>
              <a:rPr lang="es-DO" sz="2000" dirty="0"/>
              <a:t> </a:t>
            </a:r>
            <a:r>
              <a:rPr lang="es-DO" sz="2000" dirty="0" err="1"/>
              <a:t>region</a:t>
            </a:r>
            <a:r>
              <a:rPr lang="es-DO" sz="2000" dirty="0"/>
              <a:t>: </a:t>
            </a:r>
            <a:r>
              <a:rPr lang="es-DO" sz="2000" dirty="0" err="1"/>
              <a:t>Quality</a:t>
            </a:r>
            <a:r>
              <a:rPr lang="es-DO" sz="2000" dirty="0"/>
              <a:t> and Role </a:t>
            </a:r>
            <a:r>
              <a:rPr lang="es-DO" sz="2000" dirty="0" err="1"/>
              <a:t>private</a:t>
            </a:r>
            <a:r>
              <a:rPr lang="es-DO" sz="2000" dirty="0"/>
              <a:t> U.</a:t>
            </a:r>
          </a:p>
          <a:p>
            <a:pPr algn="just">
              <a:lnSpc>
                <a:spcPct val="120000"/>
              </a:lnSpc>
            </a:pPr>
            <a:endParaRPr lang="es-DO" sz="2000" dirty="0"/>
          </a:p>
          <a:p>
            <a:pPr algn="just">
              <a:lnSpc>
                <a:spcPct val="120000"/>
              </a:lnSpc>
            </a:pPr>
            <a:endParaRPr lang="it-IT" dirty="0"/>
          </a:p>
        </p:txBody>
      </p:sp>
      <p:sp>
        <p:nvSpPr>
          <p:cNvPr id="6" name="5 Título"/>
          <p:cNvSpPr>
            <a:spLocks noGrp="1"/>
          </p:cNvSpPr>
          <p:nvPr>
            <p:ph type="title"/>
          </p:nvPr>
        </p:nvSpPr>
        <p:spPr>
          <a:xfrm>
            <a:off x="899592" y="594360"/>
            <a:ext cx="7650048" cy="1308391"/>
          </a:xfrm>
        </p:spPr>
        <p:txBody>
          <a:bodyPr/>
          <a:lstStyle/>
          <a:p>
            <a:pPr algn="ctr"/>
            <a:r>
              <a:rPr lang="it-IT" dirty="0"/>
              <a:t>XXIst Century Universities</a:t>
            </a:r>
          </a:p>
        </p:txBody>
      </p:sp>
    </p:spTree>
    <p:extLst>
      <p:ext uri="{BB962C8B-B14F-4D97-AF65-F5344CB8AC3E}">
        <p14:creationId xmlns:p14="http://schemas.microsoft.com/office/powerpoint/2010/main" val="1369469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908719"/>
            <a:ext cx="7722056" cy="1148681"/>
          </a:xfrm>
        </p:spPr>
        <p:txBody>
          <a:bodyPr>
            <a:normAutofit/>
          </a:bodyPr>
          <a:lstStyle/>
          <a:p>
            <a:pPr algn="ctr"/>
            <a:r>
              <a:rPr lang="es-DO" sz="2800" dirty="0" err="1"/>
              <a:t>Prioritary</a:t>
            </a:r>
            <a:r>
              <a:rPr lang="es-DO" sz="2800" dirty="0"/>
              <a:t> </a:t>
            </a:r>
            <a:r>
              <a:rPr lang="es-DO" sz="2800" dirty="0" err="1"/>
              <a:t>Needs</a:t>
            </a:r>
            <a:r>
              <a:rPr lang="es-DO" sz="2800" dirty="0"/>
              <a:t> at the </a:t>
            </a:r>
            <a:r>
              <a:rPr lang="es-DO" sz="2800" dirty="0" err="1"/>
              <a:t>beginning</a:t>
            </a:r>
            <a:r>
              <a:rPr lang="es-DO" sz="2800" dirty="0"/>
              <a:t> of new Millennium</a:t>
            </a:r>
          </a:p>
        </p:txBody>
      </p:sp>
      <p:sp>
        <p:nvSpPr>
          <p:cNvPr id="3" name="2 Marcador de contenido"/>
          <p:cNvSpPr>
            <a:spLocks noGrp="1"/>
          </p:cNvSpPr>
          <p:nvPr>
            <p:ph idx="1"/>
          </p:nvPr>
        </p:nvSpPr>
        <p:spPr/>
        <p:txBody>
          <a:bodyPr>
            <a:normAutofit/>
          </a:bodyPr>
          <a:lstStyle/>
          <a:p>
            <a:pPr>
              <a:buNone/>
            </a:pPr>
            <a:endParaRPr lang="es-DO" dirty="0"/>
          </a:p>
          <a:p>
            <a:r>
              <a:rPr lang="es-DO" dirty="0"/>
              <a:t>Strengthening Research (Participation in networks, Mobility programs)</a:t>
            </a:r>
          </a:p>
          <a:p>
            <a:r>
              <a:rPr lang="es-DO" dirty="0" err="1"/>
              <a:t>Strengthening</a:t>
            </a:r>
            <a:r>
              <a:rPr lang="es-DO" dirty="0"/>
              <a:t> Infrastructure (Research Centers)</a:t>
            </a:r>
          </a:p>
          <a:p>
            <a:r>
              <a:rPr lang="es-DO" dirty="0" err="1"/>
              <a:t>Advanced</a:t>
            </a:r>
            <a:r>
              <a:rPr lang="es-DO" dirty="0"/>
              <a:t> training</a:t>
            </a:r>
          </a:p>
          <a:p>
            <a:r>
              <a:rPr lang="es-DO" dirty="0" err="1"/>
              <a:t>Adequate</a:t>
            </a:r>
            <a:r>
              <a:rPr lang="es-DO" dirty="0"/>
              <a:t> </a:t>
            </a:r>
            <a:r>
              <a:rPr lang="es-DO" dirty="0" err="1"/>
              <a:t>financing</a:t>
            </a:r>
            <a:endParaRPr lang="es-DO" dirty="0"/>
          </a:p>
        </p:txBody>
      </p:sp>
    </p:spTree>
    <p:extLst>
      <p:ext uri="{BB962C8B-B14F-4D97-AF65-F5344CB8AC3E}">
        <p14:creationId xmlns:p14="http://schemas.microsoft.com/office/powerpoint/2010/main" val="11876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360" y="908719"/>
            <a:ext cx="7955280" cy="1148681"/>
          </a:xfrm>
        </p:spPr>
        <p:txBody>
          <a:bodyPr>
            <a:normAutofit/>
          </a:bodyPr>
          <a:lstStyle/>
          <a:p>
            <a:pPr algn="ctr"/>
            <a:r>
              <a:rPr lang="es-DO" sz="3600" dirty="0"/>
              <a:t>1- </a:t>
            </a:r>
            <a:r>
              <a:rPr lang="es-DO" sz="3600" dirty="0" err="1"/>
              <a:t>Strengthening</a:t>
            </a:r>
            <a:r>
              <a:rPr lang="es-DO" sz="3600" dirty="0"/>
              <a:t> </a:t>
            </a:r>
            <a:r>
              <a:rPr lang="es-DO" sz="3600" dirty="0" err="1"/>
              <a:t>research</a:t>
            </a:r>
            <a:endParaRPr lang="es-DO" sz="3600" dirty="0"/>
          </a:p>
        </p:txBody>
      </p:sp>
      <p:sp>
        <p:nvSpPr>
          <p:cNvPr id="3" name="Marcador de contenido 2"/>
          <p:cNvSpPr>
            <a:spLocks noGrp="1"/>
          </p:cNvSpPr>
          <p:nvPr>
            <p:ph idx="1"/>
          </p:nvPr>
        </p:nvSpPr>
        <p:spPr/>
        <p:txBody>
          <a:bodyPr/>
          <a:lstStyle/>
          <a:p>
            <a:pPr marL="0" indent="0">
              <a:buNone/>
            </a:pPr>
            <a:r>
              <a:rPr lang="es-DO" b="1" dirty="0"/>
              <a:t>Networks (</a:t>
            </a:r>
            <a:r>
              <a:rPr lang="es-DO" b="1" dirty="0" err="1"/>
              <a:t>successful</a:t>
            </a:r>
            <a:r>
              <a:rPr lang="es-DO" b="1" dirty="0"/>
              <a:t>)</a:t>
            </a:r>
          </a:p>
          <a:p>
            <a:pPr marL="0" indent="0">
              <a:buNone/>
            </a:pPr>
            <a:r>
              <a:rPr lang="es-DO" dirty="0" err="1"/>
              <a:t>Increasing</a:t>
            </a:r>
            <a:r>
              <a:rPr lang="es-DO" dirty="0"/>
              <a:t> </a:t>
            </a:r>
            <a:r>
              <a:rPr lang="es-DO" dirty="0" err="1"/>
              <a:t>participation</a:t>
            </a:r>
            <a:r>
              <a:rPr lang="es-DO" dirty="0"/>
              <a:t> in </a:t>
            </a:r>
            <a:r>
              <a:rPr lang="es-DO" dirty="0" err="1"/>
              <a:t>European</a:t>
            </a:r>
            <a:r>
              <a:rPr lang="es-DO" dirty="0"/>
              <a:t> </a:t>
            </a:r>
            <a:r>
              <a:rPr lang="es-DO" dirty="0" err="1"/>
              <a:t>Programs</a:t>
            </a:r>
            <a:r>
              <a:rPr lang="es-DO" dirty="0"/>
              <a:t> (</a:t>
            </a:r>
            <a:r>
              <a:rPr lang="es-DO" dirty="0" err="1"/>
              <a:t>Europe</a:t>
            </a:r>
            <a:r>
              <a:rPr lang="es-DO" dirty="0"/>
              <a:t> </a:t>
            </a:r>
            <a:r>
              <a:rPr lang="es-DO" dirty="0" err="1"/>
              <a:t>of</a:t>
            </a:r>
            <a:r>
              <a:rPr lang="es-DO" dirty="0"/>
              <a:t> </a:t>
            </a:r>
            <a:r>
              <a:rPr lang="es-DO" dirty="0" err="1"/>
              <a:t>Knowledge</a:t>
            </a:r>
            <a:r>
              <a:rPr lang="es-DO" dirty="0"/>
              <a:t>, 2013, </a:t>
            </a:r>
            <a:r>
              <a:rPr lang="es-DO" dirty="0" err="1"/>
              <a:t>Eranet</a:t>
            </a:r>
            <a:r>
              <a:rPr lang="es-DO" dirty="0"/>
              <a:t>, </a:t>
            </a:r>
            <a:r>
              <a:rPr lang="es-DO" dirty="0" err="1"/>
              <a:t>Horizon</a:t>
            </a:r>
            <a:r>
              <a:rPr lang="es-DO" dirty="0"/>
              <a:t> 2020, </a:t>
            </a:r>
            <a:r>
              <a:rPr lang="es-DO" dirty="0" err="1"/>
              <a:t>Horizon</a:t>
            </a:r>
            <a:r>
              <a:rPr lang="es-DO" dirty="0"/>
              <a:t> </a:t>
            </a:r>
            <a:r>
              <a:rPr lang="es-DO" dirty="0" err="1"/>
              <a:t>Europe</a:t>
            </a:r>
            <a:r>
              <a:rPr lang="es-DO" dirty="0"/>
              <a:t> 2021-2027)</a:t>
            </a:r>
          </a:p>
          <a:p>
            <a:pPr marL="0" indent="0">
              <a:buNone/>
            </a:pPr>
            <a:r>
              <a:rPr lang="es-DO" dirty="0"/>
              <a:t>Network </a:t>
            </a:r>
            <a:r>
              <a:rPr lang="es-DO" dirty="0" err="1"/>
              <a:t>of</a:t>
            </a:r>
            <a:r>
              <a:rPr lang="es-DO" dirty="0"/>
              <a:t> Central American </a:t>
            </a:r>
            <a:r>
              <a:rPr lang="es-DO" dirty="0" err="1"/>
              <a:t>Researchers</a:t>
            </a:r>
            <a:r>
              <a:rPr lang="es-DO" dirty="0"/>
              <a:t> (SICA-IDRC)</a:t>
            </a:r>
          </a:p>
          <a:p>
            <a:pPr marL="0" indent="0">
              <a:buNone/>
            </a:pPr>
            <a:endParaRPr lang="es-DO" dirty="0"/>
          </a:p>
          <a:p>
            <a:pPr marL="0" indent="0">
              <a:buNone/>
            </a:pPr>
            <a:r>
              <a:rPr lang="es-DO" b="1" dirty="0" err="1"/>
              <a:t>Mobility</a:t>
            </a:r>
            <a:r>
              <a:rPr lang="es-DO" b="1" dirty="0"/>
              <a:t> (</a:t>
            </a:r>
            <a:r>
              <a:rPr lang="es-DO" b="1" dirty="0" err="1"/>
              <a:t>limited</a:t>
            </a:r>
            <a:r>
              <a:rPr lang="es-DO" b="1" dirty="0"/>
              <a:t> </a:t>
            </a:r>
            <a:r>
              <a:rPr lang="es-DO" b="1" dirty="0" err="1"/>
              <a:t>success</a:t>
            </a:r>
            <a:r>
              <a:rPr lang="es-DO" b="1" dirty="0"/>
              <a:t>)</a:t>
            </a:r>
          </a:p>
          <a:p>
            <a:pPr marL="0" indent="0">
              <a:buNone/>
            </a:pPr>
            <a:r>
              <a:rPr lang="es-DO" dirty="0" err="1"/>
              <a:t>Ecuadorian</a:t>
            </a:r>
            <a:r>
              <a:rPr lang="es-DO" dirty="0"/>
              <a:t> Prometeo </a:t>
            </a:r>
            <a:r>
              <a:rPr lang="es-DO" dirty="0" err="1"/>
              <a:t>Program</a:t>
            </a:r>
            <a:r>
              <a:rPr lang="es-DO" dirty="0"/>
              <a:t> </a:t>
            </a:r>
          </a:p>
          <a:p>
            <a:pPr marL="0" indent="0">
              <a:buNone/>
            </a:pPr>
            <a:r>
              <a:rPr lang="es-DO" dirty="0" err="1"/>
              <a:t>Peruvian</a:t>
            </a:r>
            <a:r>
              <a:rPr lang="es-DO" dirty="0"/>
              <a:t> MAGNET </a:t>
            </a:r>
            <a:r>
              <a:rPr lang="es-DO" dirty="0" err="1"/>
              <a:t>Program</a:t>
            </a:r>
            <a:endParaRPr lang="es-DO" dirty="0"/>
          </a:p>
          <a:p>
            <a:endParaRPr lang="es-DO" dirty="0"/>
          </a:p>
        </p:txBody>
      </p:sp>
    </p:spTree>
    <p:extLst>
      <p:ext uri="{BB962C8B-B14F-4D97-AF65-F5344CB8AC3E}">
        <p14:creationId xmlns:p14="http://schemas.microsoft.com/office/powerpoint/2010/main" val="2610703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42970" y="692696"/>
            <a:ext cx="7458060" cy="1440160"/>
          </a:xfrm>
        </p:spPr>
        <p:txBody>
          <a:bodyPr>
            <a:normAutofit fontScale="90000"/>
          </a:bodyPr>
          <a:lstStyle/>
          <a:p>
            <a:pPr algn="ctr"/>
            <a:r>
              <a:rPr lang="en-US" sz="3600" dirty="0"/>
              <a:t>2 -</a:t>
            </a:r>
            <a:r>
              <a:rPr lang="es-DO" sz="3600" dirty="0"/>
              <a:t> </a:t>
            </a:r>
            <a:r>
              <a:rPr lang="es-DO" sz="3600" dirty="0" err="1"/>
              <a:t>Strengthening</a:t>
            </a:r>
            <a:r>
              <a:rPr lang="es-DO" sz="3600" dirty="0"/>
              <a:t> </a:t>
            </a:r>
            <a:r>
              <a:rPr lang="es-DO" sz="3600" dirty="0" err="1"/>
              <a:t>Infrastructure</a:t>
            </a:r>
            <a:r>
              <a:rPr lang="es-DO" sz="3600" dirty="0"/>
              <a:t> </a:t>
            </a:r>
            <a:br>
              <a:rPr lang="es-DO" sz="4000" dirty="0"/>
            </a:br>
            <a:br>
              <a:rPr lang="es-DO" sz="4000" dirty="0"/>
            </a:br>
            <a:r>
              <a:rPr lang="es-CO" sz="2700" dirty="0" err="1">
                <a:latin typeface="Calibri"/>
              </a:rPr>
              <a:t>Why</a:t>
            </a:r>
            <a:r>
              <a:rPr lang="es-CO" sz="2700" dirty="0">
                <a:latin typeface="Calibri"/>
              </a:rPr>
              <a:t> Centers of </a:t>
            </a:r>
            <a:r>
              <a:rPr lang="es-CO" sz="2700" dirty="0" err="1">
                <a:latin typeface="Calibri"/>
              </a:rPr>
              <a:t>Science</a:t>
            </a:r>
            <a:r>
              <a:rPr lang="es-CO" sz="2700" dirty="0">
                <a:latin typeface="Calibri"/>
              </a:rPr>
              <a:t> and </a:t>
            </a:r>
            <a:r>
              <a:rPr lang="es-CO" sz="2700" dirty="0" err="1">
                <a:latin typeface="Calibri"/>
              </a:rPr>
              <a:t>Technology</a:t>
            </a:r>
            <a:r>
              <a:rPr lang="es-CO" sz="2700" dirty="0">
                <a:latin typeface="Calibri"/>
              </a:rPr>
              <a:t> in </a:t>
            </a:r>
            <a:r>
              <a:rPr lang="es-CO" sz="2700" dirty="0" err="1">
                <a:latin typeface="Calibri"/>
              </a:rPr>
              <a:t>developing</a:t>
            </a:r>
            <a:r>
              <a:rPr lang="es-CO" sz="2700" dirty="0">
                <a:latin typeface="Calibri"/>
              </a:rPr>
              <a:t> </a:t>
            </a:r>
            <a:r>
              <a:rPr lang="es-CO" sz="2700" dirty="0" err="1">
                <a:latin typeface="Calibri"/>
              </a:rPr>
              <a:t>countries</a:t>
            </a:r>
            <a:r>
              <a:rPr lang="es-CO" sz="2700" dirty="0">
                <a:latin typeface="Calibri"/>
              </a:rPr>
              <a:t>?</a:t>
            </a:r>
            <a:endParaRPr lang="es-CO" dirty="0"/>
          </a:p>
        </p:txBody>
      </p:sp>
      <p:sp>
        <p:nvSpPr>
          <p:cNvPr id="3" name="2 Marcador de contenido"/>
          <p:cNvSpPr>
            <a:spLocks noGrp="1"/>
          </p:cNvSpPr>
          <p:nvPr>
            <p:ph idx="1"/>
          </p:nvPr>
        </p:nvSpPr>
        <p:spPr>
          <a:xfrm>
            <a:off x="467544" y="2276872"/>
            <a:ext cx="8229600" cy="4133056"/>
          </a:xfrm>
        </p:spPr>
        <p:txBody>
          <a:bodyPr>
            <a:normAutofit/>
          </a:bodyPr>
          <a:lstStyle/>
          <a:p>
            <a:pPr algn="just"/>
            <a:r>
              <a:rPr lang="es-CO" dirty="0">
                <a:solidFill>
                  <a:srgbClr val="00B0F0"/>
                </a:solidFill>
              </a:rPr>
              <a:t>Bettering national and international position and improve competitivity</a:t>
            </a:r>
          </a:p>
          <a:p>
            <a:pPr algn="just"/>
            <a:r>
              <a:rPr lang="es-CO" dirty="0">
                <a:solidFill>
                  <a:srgbClr val="00B0F0"/>
                </a:solidFill>
              </a:rPr>
              <a:t>Overcome scientific divide and economic gap and contribute to development </a:t>
            </a:r>
          </a:p>
          <a:p>
            <a:pPr algn="just"/>
            <a:r>
              <a:rPr lang="es-CO" dirty="0" err="1">
                <a:solidFill>
                  <a:srgbClr val="FF0000"/>
                </a:solidFill>
              </a:rPr>
              <a:t>Solution</a:t>
            </a:r>
            <a:r>
              <a:rPr lang="es-CO" dirty="0">
                <a:solidFill>
                  <a:srgbClr val="FF0000"/>
                </a:solidFill>
              </a:rPr>
              <a:t> of regional </a:t>
            </a:r>
            <a:r>
              <a:rPr lang="es-CO" dirty="0" err="1">
                <a:solidFill>
                  <a:srgbClr val="FF0000"/>
                </a:solidFill>
              </a:rPr>
              <a:t>problems</a:t>
            </a:r>
            <a:endParaRPr lang="es-CO" dirty="0">
              <a:solidFill>
                <a:srgbClr val="FF0000"/>
              </a:solidFill>
            </a:endParaRPr>
          </a:p>
          <a:p>
            <a:pPr algn="just"/>
            <a:r>
              <a:rPr lang="es-CO" dirty="0">
                <a:solidFill>
                  <a:srgbClr val="FF0000"/>
                </a:solidFill>
              </a:rPr>
              <a:t>Innovation (enterprises and institutions)</a:t>
            </a:r>
          </a:p>
          <a:p>
            <a:pPr algn="just"/>
            <a:r>
              <a:rPr lang="es-CO" dirty="0" err="1"/>
              <a:t>Strengthening</a:t>
            </a:r>
            <a:r>
              <a:rPr lang="es-CO" dirty="0"/>
              <a:t> of scientific networks </a:t>
            </a:r>
          </a:p>
          <a:p>
            <a:pPr algn="just"/>
            <a:r>
              <a:rPr lang="es-CO" dirty="0" err="1"/>
              <a:t>Scientific</a:t>
            </a:r>
            <a:r>
              <a:rPr lang="es-CO" dirty="0"/>
              <a:t> </a:t>
            </a:r>
            <a:r>
              <a:rPr lang="es-CO" dirty="0" err="1"/>
              <a:t>mobility</a:t>
            </a:r>
            <a:r>
              <a:rPr lang="es-CO" dirty="0"/>
              <a:t> </a:t>
            </a:r>
          </a:p>
          <a:p>
            <a:pPr algn="just"/>
            <a:r>
              <a:rPr lang="es-CO" dirty="0" err="1">
                <a:solidFill>
                  <a:srgbClr val="FF0000"/>
                </a:solidFill>
              </a:rPr>
              <a:t>Technology</a:t>
            </a:r>
            <a:r>
              <a:rPr lang="es-CO" dirty="0">
                <a:solidFill>
                  <a:srgbClr val="FF0000"/>
                </a:solidFill>
              </a:rPr>
              <a:t> transfer </a:t>
            </a:r>
          </a:p>
          <a:p>
            <a:pPr algn="just"/>
            <a:r>
              <a:rPr lang="es-CO" dirty="0">
                <a:solidFill>
                  <a:srgbClr val="00B0F0"/>
                </a:solidFill>
              </a:rPr>
              <a:t>Regional </a:t>
            </a:r>
            <a:r>
              <a:rPr lang="es-CO" dirty="0" err="1">
                <a:solidFill>
                  <a:srgbClr val="00B0F0"/>
                </a:solidFill>
              </a:rPr>
              <a:t>integration</a:t>
            </a:r>
            <a:endParaRPr lang="es-CO" dirty="0">
              <a:solidFill>
                <a:srgbClr val="00B0F0"/>
              </a:solidFill>
            </a:endParaRPr>
          </a:p>
          <a:p>
            <a:endParaRPr lang="es-CO" dirty="0"/>
          </a:p>
        </p:txBody>
      </p:sp>
    </p:spTree>
    <p:extLst>
      <p:ext uri="{BB962C8B-B14F-4D97-AF65-F5344CB8AC3E}">
        <p14:creationId xmlns:p14="http://schemas.microsoft.com/office/powerpoint/2010/main" val="1316409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92696"/>
            <a:ext cx="7722056" cy="1364705"/>
          </a:xfrm>
        </p:spPr>
        <p:txBody>
          <a:bodyPr>
            <a:normAutofit/>
          </a:bodyPr>
          <a:lstStyle/>
          <a:p>
            <a:pPr algn="ctr"/>
            <a:r>
              <a:rPr lang="es-DO" dirty="0" err="1"/>
              <a:t>Topics</a:t>
            </a:r>
            <a:endParaRPr lang="es-DO" dirty="0"/>
          </a:p>
        </p:txBody>
      </p:sp>
      <p:sp>
        <p:nvSpPr>
          <p:cNvPr id="3" name="2 Marcador de contenido"/>
          <p:cNvSpPr>
            <a:spLocks noGrp="1"/>
          </p:cNvSpPr>
          <p:nvPr>
            <p:ph idx="1"/>
          </p:nvPr>
        </p:nvSpPr>
        <p:spPr/>
        <p:txBody>
          <a:bodyPr>
            <a:normAutofit fontScale="92500" lnSpcReduction="10000"/>
          </a:bodyPr>
          <a:lstStyle/>
          <a:p>
            <a:r>
              <a:rPr lang="es-DO" dirty="0" err="1"/>
              <a:t>Science</a:t>
            </a:r>
            <a:r>
              <a:rPr lang="es-DO" dirty="0"/>
              <a:t> in </a:t>
            </a:r>
            <a:r>
              <a:rPr lang="es-DO" dirty="0" err="1"/>
              <a:t>Latin</a:t>
            </a:r>
            <a:r>
              <a:rPr lang="es-DO" dirty="0"/>
              <a:t> </a:t>
            </a:r>
            <a:r>
              <a:rPr lang="es-DO" dirty="0" err="1"/>
              <a:t>America</a:t>
            </a:r>
            <a:r>
              <a:rPr lang="es-DO" dirty="0"/>
              <a:t> </a:t>
            </a:r>
          </a:p>
          <a:p>
            <a:r>
              <a:rPr lang="es-DO" dirty="0" err="1"/>
              <a:t>Physics</a:t>
            </a:r>
            <a:r>
              <a:rPr lang="es-DO" dirty="0"/>
              <a:t> (</a:t>
            </a:r>
            <a:r>
              <a:rPr lang="es-DO" dirty="0" err="1"/>
              <a:t>mainly</a:t>
            </a:r>
            <a:r>
              <a:rPr lang="es-DO" dirty="0"/>
              <a:t>, Argentina, </a:t>
            </a:r>
            <a:r>
              <a:rPr lang="es-DO" dirty="0" err="1"/>
              <a:t>Brazil</a:t>
            </a:r>
            <a:r>
              <a:rPr lang="es-DO" dirty="0"/>
              <a:t>, </a:t>
            </a:r>
            <a:r>
              <a:rPr lang="es-DO" dirty="0" err="1"/>
              <a:t>Mexico</a:t>
            </a:r>
            <a:r>
              <a:rPr lang="es-DO" dirty="0"/>
              <a:t>)</a:t>
            </a:r>
          </a:p>
          <a:p>
            <a:r>
              <a:rPr lang="es-DO" dirty="0" err="1"/>
              <a:t>Physics</a:t>
            </a:r>
            <a:r>
              <a:rPr lang="es-DO" dirty="0"/>
              <a:t> in </a:t>
            </a:r>
            <a:r>
              <a:rPr lang="es-DO" dirty="0" err="1"/>
              <a:t>Andean</a:t>
            </a:r>
            <a:r>
              <a:rPr lang="es-DO" dirty="0"/>
              <a:t> </a:t>
            </a:r>
            <a:r>
              <a:rPr lang="es-DO" dirty="0" err="1"/>
              <a:t>Region</a:t>
            </a:r>
            <a:r>
              <a:rPr lang="es-DO" dirty="0"/>
              <a:t> and Central </a:t>
            </a:r>
            <a:r>
              <a:rPr lang="es-DO" dirty="0" err="1"/>
              <a:t>America</a:t>
            </a:r>
            <a:endParaRPr lang="es-DO" dirty="0"/>
          </a:p>
          <a:p>
            <a:r>
              <a:rPr lang="es-DO" dirty="0" err="1"/>
              <a:t>Salam</a:t>
            </a:r>
            <a:r>
              <a:rPr lang="es-DO" dirty="0"/>
              <a:t>, ICTP and </a:t>
            </a:r>
            <a:r>
              <a:rPr lang="es-DO" dirty="0" err="1"/>
              <a:t>Latin</a:t>
            </a:r>
            <a:r>
              <a:rPr lang="es-DO" dirty="0"/>
              <a:t> </a:t>
            </a:r>
            <a:r>
              <a:rPr lang="es-DO" dirty="0" err="1"/>
              <a:t>America</a:t>
            </a:r>
            <a:endParaRPr lang="es-DO" dirty="0"/>
          </a:p>
          <a:p>
            <a:r>
              <a:rPr lang="es-DO" dirty="0" err="1"/>
              <a:t>Present</a:t>
            </a:r>
            <a:r>
              <a:rPr lang="es-DO" dirty="0"/>
              <a:t> </a:t>
            </a:r>
            <a:r>
              <a:rPr lang="es-DO" dirty="0" err="1"/>
              <a:t>situation</a:t>
            </a:r>
            <a:endParaRPr lang="es-DO" dirty="0"/>
          </a:p>
          <a:p>
            <a:r>
              <a:rPr lang="es-DO" dirty="0" err="1"/>
              <a:t>Needs</a:t>
            </a:r>
            <a:r>
              <a:rPr lang="es-DO" dirty="0"/>
              <a:t> (</a:t>
            </a:r>
            <a:r>
              <a:rPr lang="es-DO" dirty="0" err="1"/>
              <a:t>Research</a:t>
            </a:r>
            <a:r>
              <a:rPr lang="es-DO" dirty="0"/>
              <a:t>, </a:t>
            </a:r>
            <a:r>
              <a:rPr lang="es-DO" dirty="0" err="1"/>
              <a:t>Infrastructure</a:t>
            </a:r>
            <a:r>
              <a:rPr lang="es-DO" dirty="0"/>
              <a:t>, Training, </a:t>
            </a:r>
            <a:r>
              <a:rPr lang="es-DO" dirty="0" err="1"/>
              <a:t>Financing</a:t>
            </a:r>
            <a:r>
              <a:rPr lang="es-DO" dirty="0"/>
              <a:t>)</a:t>
            </a:r>
          </a:p>
          <a:p>
            <a:r>
              <a:rPr lang="es-DO" dirty="0"/>
              <a:t>A </a:t>
            </a:r>
            <a:r>
              <a:rPr lang="es-DO" dirty="0" err="1"/>
              <a:t>synchrotron</a:t>
            </a:r>
            <a:r>
              <a:rPr lang="es-DO" dirty="0"/>
              <a:t>?</a:t>
            </a:r>
          </a:p>
          <a:p>
            <a:r>
              <a:rPr lang="es-DO" dirty="0" err="1"/>
              <a:t>Possibilities</a:t>
            </a:r>
            <a:r>
              <a:rPr lang="es-DO" dirty="0"/>
              <a:t> </a:t>
            </a:r>
            <a:r>
              <a:rPr lang="es-DO" dirty="0" err="1"/>
              <a:t>of</a:t>
            </a:r>
            <a:r>
              <a:rPr lang="es-DO" dirty="0"/>
              <a:t> </a:t>
            </a:r>
            <a:r>
              <a:rPr lang="es-DO" dirty="0" err="1"/>
              <a:t>cooperation</a:t>
            </a:r>
            <a:r>
              <a:rPr lang="es-DO" dirty="0"/>
              <a:t> </a:t>
            </a:r>
            <a:r>
              <a:rPr lang="es-DO" dirty="0" err="1"/>
              <a:t>with</a:t>
            </a:r>
            <a:r>
              <a:rPr lang="es-DO" dirty="0"/>
              <a:t> LNF at </a:t>
            </a:r>
            <a:r>
              <a:rPr lang="en-US" sz="2400" dirty="0">
                <a:effectLst/>
                <a:latin typeface="Calibri" panose="020F0502020204030204" pitchFamily="34" charset="0"/>
                <a:ea typeface="Calibri" panose="020F0502020204030204" pitchFamily="34" charset="0"/>
                <a:cs typeface="Calibri" panose="020F0502020204030204" pitchFamily="34" charset="0"/>
              </a:rPr>
              <a:t>DAΦNE </a:t>
            </a:r>
            <a:endParaRPr lang="es-DO" dirty="0"/>
          </a:p>
          <a:p>
            <a:r>
              <a:rPr lang="es-DO" dirty="0" err="1"/>
              <a:t>Not</a:t>
            </a:r>
            <a:r>
              <a:rPr lang="es-DO" dirty="0"/>
              <a:t> </a:t>
            </a:r>
            <a:r>
              <a:rPr lang="es-DO" dirty="0" err="1"/>
              <a:t>only</a:t>
            </a:r>
            <a:r>
              <a:rPr lang="es-DO" dirty="0"/>
              <a:t> </a:t>
            </a:r>
            <a:r>
              <a:rPr lang="es-DO" dirty="0" err="1"/>
              <a:t>Hispanic</a:t>
            </a:r>
            <a:r>
              <a:rPr lang="es-DO" dirty="0"/>
              <a:t> </a:t>
            </a:r>
            <a:r>
              <a:rPr lang="es-DO" dirty="0" err="1"/>
              <a:t>countries</a:t>
            </a:r>
            <a:r>
              <a:rPr lang="es-DO" dirty="0"/>
              <a:t> – </a:t>
            </a:r>
            <a:r>
              <a:rPr lang="es-DO" dirty="0" err="1"/>
              <a:t>Not</a:t>
            </a:r>
            <a:r>
              <a:rPr lang="es-DO" dirty="0"/>
              <a:t> </a:t>
            </a:r>
            <a:r>
              <a:rPr lang="es-DO" dirty="0" err="1"/>
              <a:t>only</a:t>
            </a:r>
            <a:r>
              <a:rPr lang="es-DO" dirty="0"/>
              <a:t> LNF in Frascati </a:t>
            </a:r>
          </a:p>
          <a:p>
            <a:r>
              <a:rPr lang="es-DO" dirty="0"/>
              <a:t>A personal </a:t>
            </a:r>
            <a:r>
              <a:rPr lang="es-DO" dirty="0" err="1"/>
              <a:t>appreciation</a:t>
            </a:r>
            <a:r>
              <a:rPr lang="es-DO" dirty="0"/>
              <a:t> </a:t>
            </a:r>
            <a:r>
              <a:rPr lang="es-DO" dirty="0" err="1"/>
              <a:t>of</a:t>
            </a:r>
            <a:r>
              <a:rPr lang="es-DO" dirty="0"/>
              <a:t> </a:t>
            </a:r>
            <a:r>
              <a:rPr lang="es-DO" dirty="0" err="1"/>
              <a:t>countries</a:t>
            </a:r>
            <a:r>
              <a:rPr lang="es-DO" dirty="0"/>
              <a:t> </a:t>
            </a:r>
            <a:r>
              <a:rPr lang="es-DO" dirty="0" err="1"/>
              <a:t>potential</a:t>
            </a:r>
            <a:r>
              <a:rPr lang="es-DO" dirty="0"/>
              <a:t> </a:t>
            </a:r>
            <a:r>
              <a:rPr lang="es-DO" dirty="0" err="1"/>
              <a:t>perspectives</a:t>
            </a:r>
            <a:endParaRPr lang="es-DO" dirty="0"/>
          </a:p>
          <a:p>
            <a:r>
              <a:rPr lang="es-DO" dirty="0"/>
              <a:t>Frascati and </a:t>
            </a:r>
            <a:r>
              <a:rPr lang="es-DO" dirty="0" err="1"/>
              <a:t>Latin</a:t>
            </a:r>
            <a:r>
              <a:rPr lang="es-DO" dirty="0"/>
              <a:t> </a:t>
            </a:r>
            <a:r>
              <a:rPr lang="es-DO" dirty="0" err="1"/>
              <a:t>America</a:t>
            </a:r>
            <a:r>
              <a:rPr lang="es-DO" dirty="0"/>
              <a:t> – Pablo Neruda (1951)</a:t>
            </a:r>
          </a:p>
          <a:p>
            <a:pPr marL="0" indent="0">
              <a:buNone/>
            </a:pPr>
            <a:endParaRPr lang="es-DO" dirty="0"/>
          </a:p>
        </p:txBody>
      </p:sp>
    </p:spTree>
    <p:extLst>
      <p:ext uri="{BB962C8B-B14F-4D97-AF65-F5344CB8AC3E}">
        <p14:creationId xmlns:p14="http://schemas.microsoft.com/office/powerpoint/2010/main" val="1634363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94360" y="594360"/>
            <a:ext cx="7955280" cy="1293028"/>
          </a:xfrm>
        </p:spPr>
        <p:txBody>
          <a:bodyPr>
            <a:noAutofit/>
          </a:bodyPr>
          <a:lstStyle/>
          <a:p>
            <a:br>
              <a:rPr lang="en-US" sz="2800" dirty="0"/>
            </a:br>
            <a:r>
              <a:rPr lang="en-US" sz="3200" dirty="0"/>
              <a:t>ROLE OF ICTP -2</a:t>
            </a:r>
            <a:endParaRPr lang="es-DO" sz="3200" dirty="0"/>
          </a:p>
        </p:txBody>
      </p:sp>
      <p:sp>
        <p:nvSpPr>
          <p:cNvPr id="6" name="Marcador de contenido 5">
            <a:extLst>
              <a:ext uri="{FF2B5EF4-FFF2-40B4-BE49-F238E27FC236}">
                <a16:creationId xmlns:a16="http://schemas.microsoft.com/office/drawing/2014/main" id="{8FC695D5-F35C-4D6D-B165-3C2802BBE3F1}"/>
              </a:ext>
            </a:extLst>
          </p:cNvPr>
          <p:cNvSpPr>
            <a:spLocks noGrp="1"/>
          </p:cNvSpPr>
          <p:nvPr>
            <p:ph idx="1"/>
          </p:nvPr>
        </p:nvSpPr>
        <p:spPr/>
        <p:txBody>
          <a:bodyPr/>
          <a:lstStyle/>
          <a:p>
            <a:r>
              <a:rPr lang="es-DO" sz="3000" dirty="0">
                <a:solidFill>
                  <a:srgbClr val="FF0000"/>
                </a:solidFill>
              </a:rPr>
              <a:t>New Centers (Fernando Quevedo)</a:t>
            </a:r>
          </a:p>
          <a:p>
            <a:r>
              <a:rPr lang="es-DO" dirty="0"/>
              <a:t>- </a:t>
            </a:r>
            <a:r>
              <a:rPr lang="es-DO" dirty="0" err="1"/>
              <a:t>Mexico</a:t>
            </a:r>
            <a:r>
              <a:rPr lang="es-DO" dirty="0"/>
              <a:t> MCTP</a:t>
            </a:r>
          </a:p>
          <a:p>
            <a:r>
              <a:rPr lang="es-DO" dirty="0"/>
              <a:t>- </a:t>
            </a:r>
            <a:r>
              <a:rPr lang="es-DO" dirty="0" err="1"/>
              <a:t>Brazil</a:t>
            </a:r>
            <a:r>
              <a:rPr lang="es-DO" dirty="0"/>
              <a:t> – SAIFR</a:t>
            </a:r>
          </a:p>
          <a:p>
            <a:endParaRPr lang="es-DO" dirty="0"/>
          </a:p>
          <a:p>
            <a:endParaRPr lang="es-DO" dirty="0"/>
          </a:p>
          <a:p>
            <a:r>
              <a:rPr lang="es-DO" dirty="0" err="1"/>
              <a:t>Unsuccesful</a:t>
            </a:r>
            <a:r>
              <a:rPr lang="es-DO" dirty="0"/>
              <a:t> </a:t>
            </a:r>
            <a:r>
              <a:rPr lang="es-DO" dirty="0" err="1"/>
              <a:t>attempts</a:t>
            </a:r>
            <a:r>
              <a:rPr lang="es-DO" dirty="0"/>
              <a:t> Ecuador, Colombia and </a:t>
            </a:r>
            <a:r>
              <a:rPr lang="es-DO" dirty="0" err="1"/>
              <a:t>Dominican</a:t>
            </a:r>
            <a:r>
              <a:rPr lang="es-DO" dirty="0"/>
              <a:t> </a:t>
            </a:r>
            <a:r>
              <a:rPr lang="es-DO" dirty="0" err="1"/>
              <a:t>Republic</a:t>
            </a:r>
            <a:r>
              <a:rPr lang="es-DO" dirty="0"/>
              <a:t> </a:t>
            </a:r>
          </a:p>
          <a:p>
            <a:endParaRPr lang="es-DO" dirty="0"/>
          </a:p>
          <a:p>
            <a:r>
              <a:rPr lang="es-DO" dirty="0" err="1"/>
              <a:t>Why</a:t>
            </a:r>
            <a:r>
              <a:rPr lang="es-DO" dirty="0"/>
              <a:t> </a:t>
            </a:r>
            <a:r>
              <a:rPr lang="es-DO" dirty="0" err="1"/>
              <a:t>CIF’s</a:t>
            </a:r>
            <a:r>
              <a:rPr lang="es-DO" dirty="0"/>
              <a:t> </a:t>
            </a:r>
            <a:r>
              <a:rPr lang="es-DO" dirty="0" err="1"/>
              <a:t>success</a:t>
            </a:r>
            <a:r>
              <a:rPr lang="es-DO" dirty="0"/>
              <a:t> </a:t>
            </a:r>
            <a:r>
              <a:rPr lang="es-DO" dirty="0" err="1"/>
              <a:t>was</a:t>
            </a:r>
            <a:r>
              <a:rPr lang="es-DO" dirty="0"/>
              <a:t> </a:t>
            </a:r>
            <a:r>
              <a:rPr lang="es-DO" dirty="0" err="1"/>
              <a:t>not</a:t>
            </a:r>
            <a:r>
              <a:rPr lang="es-DO" dirty="0"/>
              <a:t> </a:t>
            </a:r>
            <a:r>
              <a:rPr lang="es-DO" dirty="0" err="1"/>
              <a:t>repeated</a:t>
            </a:r>
            <a:r>
              <a:rPr lang="es-DO" dirty="0"/>
              <a:t>?</a:t>
            </a:r>
          </a:p>
          <a:p>
            <a:endParaRPr lang="es-DO" dirty="0"/>
          </a:p>
          <a:p>
            <a:endParaRPr lang="es-DO" dirty="0"/>
          </a:p>
          <a:p>
            <a:endParaRPr lang="es-DO" dirty="0"/>
          </a:p>
          <a:p>
            <a:pPr marL="0" indent="0">
              <a:buNone/>
            </a:pPr>
            <a:endParaRPr lang="es-DO" dirty="0"/>
          </a:p>
        </p:txBody>
      </p:sp>
    </p:spTree>
    <p:extLst>
      <p:ext uri="{BB962C8B-B14F-4D97-AF65-F5344CB8AC3E}">
        <p14:creationId xmlns:p14="http://schemas.microsoft.com/office/powerpoint/2010/main" val="42961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4360" y="764703"/>
            <a:ext cx="7955280" cy="1292697"/>
          </a:xfrm>
        </p:spPr>
        <p:txBody>
          <a:bodyPr>
            <a:normAutofit/>
          </a:bodyPr>
          <a:lstStyle/>
          <a:p>
            <a:pPr algn="ctr"/>
            <a:r>
              <a:rPr lang="es-DO" sz="3600" dirty="0" err="1"/>
              <a:t>CIF’s</a:t>
            </a:r>
            <a:r>
              <a:rPr lang="es-DO" sz="3600" dirty="0"/>
              <a:t> </a:t>
            </a:r>
            <a:r>
              <a:rPr lang="es-DO" sz="3600" dirty="0" err="1"/>
              <a:t>Success</a:t>
            </a:r>
            <a:r>
              <a:rPr lang="es-DO" sz="3600" dirty="0"/>
              <a:t> - </a:t>
            </a:r>
            <a:r>
              <a:rPr lang="es-DO" sz="3600" dirty="0" err="1"/>
              <a:t>Possible</a:t>
            </a:r>
            <a:r>
              <a:rPr lang="es-DO" sz="3600" dirty="0"/>
              <a:t> </a:t>
            </a:r>
            <a:r>
              <a:rPr lang="es-DO" sz="3600" dirty="0" err="1"/>
              <a:t>reasons</a:t>
            </a:r>
            <a:r>
              <a:rPr lang="es-DO" sz="3600" dirty="0"/>
              <a:t> </a:t>
            </a:r>
          </a:p>
        </p:txBody>
      </p:sp>
      <p:sp>
        <p:nvSpPr>
          <p:cNvPr id="3" name="2 Marcador de contenido"/>
          <p:cNvSpPr>
            <a:spLocks noGrp="1"/>
          </p:cNvSpPr>
          <p:nvPr>
            <p:ph idx="1"/>
          </p:nvPr>
        </p:nvSpPr>
        <p:spPr>
          <a:xfrm>
            <a:off x="594360" y="2194560"/>
            <a:ext cx="7955280" cy="4330784"/>
          </a:xfrm>
        </p:spPr>
        <p:txBody>
          <a:bodyPr>
            <a:noAutofit/>
          </a:bodyPr>
          <a:lstStyle/>
          <a:p>
            <a:pPr marL="342900" lvl="1" indent="-342900" algn="just">
              <a:lnSpc>
                <a:spcPct val="120000"/>
              </a:lnSpc>
              <a:buFont typeface="Arial" pitchFamily="34" charset="0"/>
              <a:buChar char="•"/>
            </a:pPr>
            <a:r>
              <a:rPr lang="it-IT" dirty="0"/>
              <a:t>CIF First proposal 1979, ACIF 1982, CIF 1985</a:t>
            </a:r>
          </a:p>
          <a:p>
            <a:pPr marL="342900" lvl="1" indent="-342900" algn="just">
              <a:lnSpc>
                <a:spcPct val="120000"/>
              </a:lnSpc>
              <a:buFont typeface="Arial" pitchFamily="34" charset="0"/>
              <a:buChar char="•"/>
            </a:pPr>
            <a:r>
              <a:rPr lang="it-IT" dirty="0"/>
              <a:t>Successful experience: OCYT evaluation, TWAS Center of Excellence</a:t>
            </a:r>
          </a:p>
          <a:p>
            <a:pPr marL="0" indent="0" algn="just">
              <a:lnSpc>
                <a:spcPct val="120000"/>
              </a:lnSpc>
              <a:buNone/>
            </a:pPr>
            <a:endParaRPr lang="it-IT" sz="2000" dirty="0"/>
          </a:p>
          <a:p>
            <a:pPr algn="just">
              <a:lnSpc>
                <a:spcPct val="120000"/>
              </a:lnSpc>
            </a:pPr>
            <a:r>
              <a:rPr lang="it-IT" sz="2000" dirty="0"/>
              <a:t>Role of scientific community (national and international)</a:t>
            </a:r>
          </a:p>
          <a:p>
            <a:pPr algn="just">
              <a:lnSpc>
                <a:spcPct val="120000"/>
              </a:lnSpc>
            </a:pPr>
            <a:r>
              <a:rPr lang="it-IT" sz="2000" dirty="0"/>
              <a:t>Role of Universities</a:t>
            </a:r>
          </a:p>
          <a:p>
            <a:pPr algn="just">
              <a:lnSpc>
                <a:spcPct val="120000"/>
              </a:lnSpc>
            </a:pPr>
            <a:r>
              <a:rPr lang="it-IT" sz="2000" dirty="0"/>
              <a:t>Role of the Government (Salam received by three Presidents: Turbay Ayala, Betancur, Barco)</a:t>
            </a:r>
          </a:p>
          <a:p>
            <a:pPr algn="just">
              <a:lnSpc>
                <a:spcPct val="120000"/>
              </a:lnSpc>
            </a:pPr>
            <a:r>
              <a:rPr lang="it-IT" sz="2000" dirty="0"/>
              <a:t>International support: Role of ICTP and UNESCO (Antonio Deveciana, Siegbert Raither, Gunther Trapp)</a:t>
            </a:r>
            <a:endParaRPr lang="es-DO" sz="2000" dirty="0"/>
          </a:p>
        </p:txBody>
      </p:sp>
    </p:spTree>
    <p:extLst>
      <p:ext uri="{BB962C8B-B14F-4D97-AF65-F5344CB8AC3E}">
        <p14:creationId xmlns:p14="http://schemas.microsoft.com/office/powerpoint/2010/main" val="2669380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9860AB-7DB7-4A58-A136-2DECAC533732}"/>
              </a:ext>
            </a:extLst>
          </p:cNvPr>
          <p:cNvSpPr>
            <a:spLocks noGrp="1"/>
          </p:cNvSpPr>
          <p:nvPr>
            <p:ph type="title"/>
          </p:nvPr>
        </p:nvSpPr>
        <p:spPr>
          <a:xfrm>
            <a:off x="755576" y="764703"/>
            <a:ext cx="7794064" cy="1292697"/>
          </a:xfrm>
        </p:spPr>
        <p:txBody>
          <a:bodyPr/>
          <a:lstStyle/>
          <a:p>
            <a:r>
              <a:rPr lang="es-DO" dirty="0" err="1"/>
              <a:t>Italian</a:t>
            </a:r>
            <a:r>
              <a:rPr lang="es-DO" dirty="0"/>
              <a:t>  </a:t>
            </a:r>
            <a:r>
              <a:rPr lang="es-DO" dirty="0" err="1"/>
              <a:t>participation</a:t>
            </a:r>
            <a:r>
              <a:rPr lang="es-DO" dirty="0"/>
              <a:t> at CIF</a:t>
            </a:r>
          </a:p>
        </p:txBody>
      </p:sp>
      <p:sp>
        <p:nvSpPr>
          <p:cNvPr id="3" name="Marcador de contenido 2">
            <a:extLst>
              <a:ext uri="{FF2B5EF4-FFF2-40B4-BE49-F238E27FC236}">
                <a16:creationId xmlns:a16="http://schemas.microsoft.com/office/drawing/2014/main" id="{1A3320C9-6ED3-4CD0-A241-BA91804E9821}"/>
              </a:ext>
            </a:extLst>
          </p:cNvPr>
          <p:cNvSpPr>
            <a:spLocks noGrp="1"/>
          </p:cNvSpPr>
          <p:nvPr>
            <p:ph idx="1"/>
          </p:nvPr>
        </p:nvSpPr>
        <p:spPr/>
        <p:txBody>
          <a:bodyPr/>
          <a:lstStyle/>
          <a:p>
            <a:r>
              <a:rPr lang="es-DO" dirty="0" err="1"/>
              <a:t>Very</a:t>
            </a:r>
            <a:r>
              <a:rPr lang="es-DO" dirty="0"/>
              <a:t> </a:t>
            </a:r>
            <a:r>
              <a:rPr lang="es-DO" dirty="0" err="1"/>
              <a:t>broad</a:t>
            </a:r>
            <a:r>
              <a:rPr lang="es-DO" dirty="0"/>
              <a:t>: </a:t>
            </a:r>
            <a:r>
              <a:rPr lang="es-DO" dirty="0" err="1"/>
              <a:t>few</a:t>
            </a:r>
            <a:r>
              <a:rPr lang="es-DO" dirty="0"/>
              <a:t> </a:t>
            </a:r>
            <a:r>
              <a:rPr lang="es-DO" dirty="0" err="1"/>
              <a:t>examples</a:t>
            </a:r>
            <a:endParaRPr lang="es-DO" dirty="0"/>
          </a:p>
          <a:p>
            <a:r>
              <a:rPr lang="es-DO" dirty="0" err="1"/>
              <a:t>Preliminary</a:t>
            </a:r>
            <a:r>
              <a:rPr lang="es-DO" dirty="0"/>
              <a:t> </a:t>
            </a:r>
            <a:r>
              <a:rPr lang="es-DO" dirty="0" err="1"/>
              <a:t>steps</a:t>
            </a:r>
            <a:r>
              <a:rPr lang="es-DO" dirty="0"/>
              <a:t>: Giorgio Parisi, Franco </a:t>
            </a:r>
            <a:r>
              <a:rPr lang="es-DO" dirty="0" err="1"/>
              <a:t>Buccella</a:t>
            </a:r>
            <a:endParaRPr lang="es-DO" dirty="0"/>
          </a:p>
          <a:p>
            <a:r>
              <a:rPr lang="es-DO" dirty="0" err="1"/>
              <a:t>First</a:t>
            </a:r>
            <a:r>
              <a:rPr lang="es-DO" dirty="0"/>
              <a:t> ACIF </a:t>
            </a:r>
            <a:r>
              <a:rPr lang="es-DO" dirty="0" err="1"/>
              <a:t>activity</a:t>
            </a:r>
            <a:r>
              <a:rPr lang="es-DO" dirty="0"/>
              <a:t>: </a:t>
            </a:r>
            <a:r>
              <a:rPr lang="es-DO" dirty="0" err="1"/>
              <a:t>Edoardo</a:t>
            </a:r>
            <a:r>
              <a:rPr lang="es-DO" dirty="0"/>
              <a:t> </a:t>
            </a:r>
            <a:r>
              <a:rPr lang="es-DO" dirty="0" err="1"/>
              <a:t>Amaldi</a:t>
            </a:r>
            <a:endParaRPr lang="es-DO" dirty="0"/>
          </a:p>
          <a:p>
            <a:r>
              <a:rPr lang="es-DO" dirty="0" err="1"/>
              <a:t>Science</a:t>
            </a:r>
            <a:r>
              <a:rPr lang="es-DO" dirty="0"/>
              <a:t> </a:t>
            </a:r>
            <a:r>
              <a:rPr lang="es-DO" dirty="0" err="1"/>
              <a:t>policy</a:t>
            </a:r>
            <a:r>
              <a:rPr lang="es-DO" dirty="0"/>
              <a:t> debate: </a:t>
            </a:r>
            <a:r>
              <a:rPr lang="es-DO" dirty="0" err="1"/>
              <a:t>Marcello</a:t>
            </a:r>
            <a:r>
              <a:rPr lang="es-DO" dirty="0"/>
              <a:t> </a:t>
            </a:r>
            <a:r>
              <a:rPr lang="es-DO" dirty="0" err="1"/>
              <a:t>Cini</a:t>
            </a:r>
            <a:endParaRPr lang="es-DO" dirty="0"/>
          </a:p>
          <a:p>
            <a:r>
              <a:rPr lang="es-DO" dirty="0"/>
              <a:t>Nuclear </a:t>
            </a:r>
            <a:r>
              <a:rPr lang="es-DO" dirty="0" err="1"/>
              <a:t>Physics</a:t>
            </a:r>
            <a:r>
              <a:rPr lang="es-DO" dirty="0"/>
              <a:t>: Sergio </a:t>
            </a:r>
            <a:r>
              <a:rPr lang="es-DO" dirty="0" err="1"/>
              <a:t>Rosati</a:t>
            </a:r>
            <a:endParaRPr lang="es-DO" dirty="0"/>
          </a:p>
          <a:p>
            <a:r>
              <a:rPr lang="es-DO" dirty="0"/>
              <a:t>HEP: Giuliano </a:t>
            </a:r>
            <a:r>
              <a:rPr lang="es-DO" dirty="0" err="1"/>
              <a:t>Preparata</a:t>
            </a:r>
            <a:r>
              <a:rPr lang="es-DO" dirty="0"/>
              <a:t>, </a:t>
            </a:r>
            <a:r>
              <a:rPr lang="es-DO" dirty="0" err="1"/>
              <a:t>Yogendra</a:t>
            </a:r>
            <a:r>
              <a:rPr lang="es-DO" dirty="0"/>
              <a:t> </a:t>
            </a:r>
            <a:r>
              <a:rPr lang="es-DO" dirty="0" err="1"/>
              <a:t>Sricastava</a:t>
            </a:r>
            <a:endParaRPr lang="es-DO" dirty="0"/>
          </a:p>
          <a:p>
            <a:r>
              <a:rPr lang="es-DO" dirty="0"/>
              <a:t>Energy </a:t>
            </a:r>
            <a:r>
              <a:rPr lang="es-DO" dirty="0" err="1"/>
              <a:t>problems</a:t>
            </a:r>
            <a:r>
              <a:rPr lang="es-DO" dirty="0"/>
              <a:t>: Giacomo </a:t>
            </a:r>
            <a:r>
              <a:rPr lang="es-DO" dirty="0" err="1"/>
              <a:t>Elias</a:t>
            </a:r>
            <a:endParaRPr lang="es-DO" dirty="0"/>
          </a:p>
        </p:txBody>
      </p:sp>
    </p:spTree>
    <p:extLst>
      <p:ext uri="{BB962C8B-B14F-4D97-AF65-F5344CB8AC3E}">
        <p14:creationId xmlns:p14="http://schemas.microsoft.com/office/powerpoint/2010/main" val="3154745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9" y="692696"/>
            <a:ext cx="7866071" cy="1293028"/>
          </a:xfrm>
        </p:spPr>
        <p:txBody>
          <a:bodyPr>
            <a:noAutofit/>
          </a:bodyPr>
          <a:lstStyle/>
          <a:p>
            <a:r>
              <a:rPr lang="es-DO" sz="2800" dirty="0"/>
              <a:t>Eduardo Posada (CIF </a:t>
            </a:r>
            <a:r>
              <a:rPr lang="es-DO" sz="2800" dirty="0" err="1"/>
              <a:t>Cofounder</a:t>
            </a:r>
            <a:r>
              <a:rPr lang="es-DO" sz="2800" dirty="0"/>
              <a:t>)</a:t>
            </a:r>
            <a:br>
              <a:rPr lang="es-DO" sz="2800" dirty="0"/>
            </a:br>
            <a:r>
              <a:rPr lang="es-DO" sz="2800" dirty="0" err="1"/>
              <a:t>Edoardo</a:t>
            </a:r>
            <a:r>
              <a:rPr lang="es-DO" sz="2800" dirty="0"/>
              <a:t> </a:t>
            </a:r>
            <a:r>
              <a:rPr lang="es-DO" sz="2800" dirty="0" err="1"/>
              <a:t>Amaldi</a:t>
            </a:r>
            <a:r>
              <a:rPr lang="es-DO" sz="2800" dirty="0"/>
              <a:t> (</a:t>
            </a:r>
            <a:r>
              <a:rPr lang="es-DO" sz="2800" dirty="0" err="1"/>
              <a:t>First</a:t>
            </a:r>
            <a:r>
              <a:rPr lang="es-DO" sz="2800" dirty="0"/>
              <a:t> </a:t>
            </a:r>
            <a:r>
              <a:rPr lang="es-DO" sz="2800" dirty="0" err="1"/>
              <a:t>Event</a:t>
            </a:r>
            <a:r>
              <a:rPr lang="es-DO" sz="2800" dirty="0"/>
              <a:t>, 1982) </a:t>
            </a:r>
          </a:p>
        </p:txBody>
      </p:sp>
      <p:pic>
        <p:nvPicPr>
          <p:cNvPr id="2050" name="Picture 2" descr="C:\Users\GINNETTE MARGARITA\Desktop\DrPosad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2270266"/>
            <a:ext cx="3816424" cy="441361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INNETTE MARGARITA\Desktop\descarg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9824" y="2204300"/>
            <a:ext cx="3421000" cy="5067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559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692696"/>
            <a:ext cx="7866072" cy="1364705"/>
          </a:xfrm>
        </p:spPr>
        <p:txBody>
          <a:bodyPr/>
          <a:lstStyle/>
          <a:p>
            <a:pPr algn="ctr"/>
            <a:r>
              <a:rPr lang="es-DO" dirty="0"/>
              <a:t>3- </a:t>
            </a:r>
            <a:r>
              <a:rPr lang="es-DO" dirty="0" err="1"/>
              <a:t>Advanced</a:t>
            </a:r>
            <a:r>
              <a:rPr lang="es-DO" dirty="0"/>
              <a:t> training</a:t>
            </a:r>
          </a:p>
        </p:txBody>
      </p:sp>
      <p:sp>
        <p:nvSpPr>
          <p:cNvPr id="3" name="2 Marcador de contenido"/>
          <p:cNvSpPr>
            <a:spLocks noGrp="1"/>
          </p:cNvSpPr>
          <p:nvPr>
            <p:ph idx="1"/>
          </p:nvPr>
        </p:nvSpPr>
        <p:spPr/>
        <p:txBody>
          <a:bodyPr>
            <a:normAutofit/>
          </a:bodyPr>
          <a:lstStyle/>
          <a:p>
            <a:pPr algn="just"/>
            <a:endParaRPr lang="es-DO" dirty="0"/>
          </a:p>
          <a:p>
            <a:pPr algn="just"/>
            <a:r>
              <a:rPr lang="es-DO" dirty="0"/>
              <a:t>National and </a:t>
            </a:r>
            <a:r>
              <a:rPr lang="es-DO" dirty="0">
                <a:solidFill>
                  <a:srgbClr val="00B0F0"/>
                </a:solidFill>
              </a:rPr>
              <a:t>regional </a:t>
            </a:r>
            <a:r>
              <a:rPr lang="es-DO" dirty="0"/>
              <a:t>actions (programs, </a:t>
            </a:r>
            <a:r>
              <a:rPr lang="es-DO" dirty="0" err="1"/>
              <a:t>grants</a:t>
            </a:r>
            <a:r>
              <a:rPr lang="es-DO" dirty="0"/>
              <a:t>)</a:t>
            </a:r>
            <a:endParaRPr lang="es-DO" dirty="0">
              <a:solidFill>
                <a:srgbClr val="00B0F0"/>
              </a:solidFill>
            </a:endParaRPr>
          </a:p>
          <a:p>
            <a:pPr algn="just"/>
            <a:endParaRPr lang="es-DO" dirty="0"/>
          </a:p>
          <a:p>
            <a:pPr algn="just"/>
            <a:r>
              <a:rPr lang="es-DO" dirty="0"/>
              <a:t>Sandwich programs (problem: </a:t>
            </a:r>
            <a:r>
              <a:rPr lang="en-US" dirty="0"/>
              <a:t>regulation </a:t>
            </a:r>
            <a:r>
              <a:rPr lang="en-US" dirty="0" err="1"/>
              <a:t>cotutorships</a:t>
            </a:r>
            <a:r>
              <a:rPr lang="en-US" dirty="0"/>
              <a:t>)</a:t>
            </a:r>
          </a:p>
          <a:p>
            <a:pPr algn="just"/>
            <a:endParaRPr lang="es-DO" dirty="0"/>
          </a:p>
          <a:p>
            <a:pPr algn="just"/>
            <a:r>
              <a:rPr lang="es-DO" dirty="0"/>
              <a:t>Individual initiatives (with possible financial support through loans, </a:t>
            </a:r>
            <a:r>
              <a:rPr lang="en-US" dirty="0"/>
              <a:t>opportunity of public-private cooperation</a:t>
            </a:r>
            <a:r>
              <a:rPr lang="es-DO" dirty="0"/>
              <a:t>)</a:t>
            </a:r>
          </a:p>
        </p:txBody>
      </p:sp>
    </p:spTree>
    <p:extLst>
      <p:ext uri="{BB962C8B-B14F-4D97-AF65-F5344CB8AC3E}">
        <p14:creationId xmlns:p14="http://schemas.microsoft.com/office/powerpoint/2010/main" val="16888755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594360"/>
            <a:ext cx="7866072" cy="1463041"/>
          </a:xfrm>
        </p:spPr>
        <p:txBody>
          <a:bodyPr>
            <a:noAutofit/>
          </a:bodyPr>
          <a:lstStyle/>
          <a:p>
            <a:pPr algn="l"/>
            <a:r>
              <a:rPr lang="it-IT" sz="3600" dirty="0"/>
              <a:t>CentrAL American doctorates</a:t>
            </a:r>
          </a:p>
        </p:txBody>
      </p:sp>
      <p:sp>
        <p:nvSpPr>
          <p:cNvPr id="3" name="Segnaposto contenuto 2"/>
          <p:cNvSpPr>
            <a:spLocks noGrp="1"/>
          </p:cNvSpPr>
          <p:nvPr>
            <p:ph idx="1"/>
          </p:nvPr>
        </p:nvSpPr>
        <p:spPr/>
        <p:txBody>
          <a:bodyPr>
            <a:normAutofit fontScale="92500"/>
          </a:bodyPr>
          <a:lstStyle/>
          <a:p>
            <a:pPr algn="just"/>
            <a:r>
              <a:rPr lang="it-IT" dirty="0" err="1"/>
              <a:t>History</a:t>
            </a:r>
            <a:r>
              <a:rPr lang="it-IT" dirty="0"/>
              <a:t> (CSUCA – ICTP </a:t>
            </a:r>
            <a:r>
              <a:rPr lang="it-IT" dirty="0" err="1"/>
              <a:t>cooperation</a:t>
            </a:r>
            <a:r>
              <a:rPr lang="it-IT" dirty="0"/>
              <a:t>)</a:t>
            </a:r>
          </a:p>
          <a:p>
            <a:pPr algn="just"/>
            <a:r>
              <a:rPr lang="it-IT" dirty="0"/>
              <a:t>Core: Research</a:t>
            </a:r>
          </a:p>
          <a:p>
            <a:pPr algn="just"/>
            <a:r>
              <a:rPr lang="it-IT" dirty="0"/>
              <a:t>Proposal by Quevedo, Ordoñez, GV</a:t>
            </a:r>
          </a:p>
          <a:p>
            <a:pPr algn="just"/>
            <a:r>
              <a:rPr lang="it-IT" dirty="0"/>
              <a:t>Activation (2014): Physics and Mathematics </a:t>
            </a:r>
          </a:p>
          <a:p>
            <a:pPr algn="just"/>
            <a:r>
              <a:rPr lang="it-IT" dirty="0"/>
              <a:t>In preparation: Chemistry, Biology and Environmental Sciences</a:t>
            </a:r>
          </a:p>
          <a:p>
            <a:pPr algn="just"/>
            <a:r>
              <a:rPr lang="it-IT" i="1" dirty="0"/>
              <a:t>Modus operandi</a:t>
            </a:r>
            <a:r>
              <a:rPr lang="it-IT" dirty="0"/>
              <a:t>: Role (and problems) of national public universities, Role of UTP and of U. of Panama, University of El Salvador</a:t>
            </a:r>
          </a:p>
          <a:p>
            <a:pPr algn="just"/>
            <a:r>
              <a:rPr lang="it-IT" dirty="0" err="1"/>
              <a:t>Role</a:t>
            </a:r>
            <a:r>
              <a:rPr lang="it-IT" dirty="0"/>
              <a:t> </a:t>
            </a:r>
            <a:r>
              <a:rPr lang="it-IT" dirty="0" err="1"/>
              <a:t>of</a:t>
            </a:r>
            <a:r>
              <a:rPr lang="it-IT" dirty="0"/>
              <a:t> </a:t>
            </a:r>
            <a:r>
              <a:rPr lang="it-IT" dirty="0" err="1"/>
              <a:t>extraregional</a:t>
            </a:r>
            <a:r>
              <a:rPr lang="it-IT" dirty="0"/>
              <a:t> </a:t>
            </a:r>
            <a:r>
              <a:rPr lang="it-IT" dirty="0" err="1"/>
              <a:t>cooperation</a:t>
            </a:r>
            <a:r>
              <a:rPr lang="it-IT" dirty="0"/>
              <a:t> (</a:t>
            </a:r>
            <a:r>
              <a:rPr lang="it-IT" dirty="0" err="1"/>
              <a:t>support</a:t>
            </a:r>
            <a:r>
              <a:rPr lang="it-IT" dirty="0"/>
              <a:t> </a:t>
            </a:r>
            <a:r>
              <a:rPr lang="it-IT" dirty="0" err="1"/>
              <a:t>by</a:t>
            </a:r>
            <a:r>
              <a:rPr lang="it-IT" dirty="0"/>
              <a:t> </a:t>
            </a:r>
            <a:r>
              <a:rPr lang="en-US" dirty="0"/>
              <a:t>MCTP, SUE-Caribe, Swiss and German cooperation, Mexico’s </a:t>
            </a:r>
            <a:r>
              <a:rPr lang="en-US" dirty="0" err="1"/>
              <a:t>Conacyt</a:t>
            </a:r>
            <a:r>
              <a:rPr lang="en-US" dirty="0"/>
              <a:t>)</a:t>
            </a:r>
          </a:p>
          <a:p>
            <a:pPr algn="just"/>
            <a:endParaRPr lang="en-US" dirty="0"/>
          </a:p>
          <a:p>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594360"/>
            <a:ext cx="7722056" cy="1463041"/>
          </a:xfrm>
        </p:spPr>
        <p:txBody>
          <a:bodyPr/>
          <a:lstStyle/>
          <a:p>
            <a:pPr algn="ctr"/>
            <a:r>
              <a:rPr lang="es-DO" dirty="0"/>
              <a:t>4- </a:t>
            </a:r>
            <a:r>
              <a:rPr lang="es-DO" dirty="0" err="1"/>
              <a:t>science</a:t>
            </a:r>
            <a:r>
              <a:rPr lang="es-DO" dirty="0"/>
              <a:t> FINANCING</a:t>
            </a:r>
          </a:p>
        </p:txBody>
      </p:sp>
      <p:sp>
        <p:nvSpPr>
          <p:cNvPr id="3" name="2 Marcador de contenido"/>
          <p:cNvSpPr>
            <a:spLocks noGrp="1"/>
          </p:cNvSpPr>
          <p:nvPr>
            <p:ph idx="1"/>
          </p:nvPr>
        </p:nvSpPr>
        <p:spPr/>
        <p:txBody>
          <a:bodyPr>
            <a:normAutofit/>
          </a:bodyPr>
          <a:lstStyle/>
          <a:p>
            <a:r>
              <a:rPr lang="es-DO" dirty="0" err="1"/>
              <a:t>Main</a:t>
            </a:r>
            <a:r>
              <a:rPr lang="es-DO" dirty="0"/>
              <a:t> </a:t>
            </a:r>
            <a:r>
              <a:rPr lang="es-DO" dirty="0" err="1"/>
              <a:t>bottle-neck</a:t>
            </a:r>
            <a:endParaRPr lang="es-DO" dirty="0"/>
          </a:p>
          <a:p>
            <a:r>
              <a:rPr lang="es-DO" dirty="0"/>
              <a:t>Real? </a:t>
            </a:r>
            <a:r>
              <a:rPr lang="es-DO" dirty="0" err="1"/>
              <a:t>Psychological</a:t>
            </a:r>
            <a:r>
              <a:rPr lang="es-DO" dirty="0"/>
              <a:t>? </a:t>
            </a:r>
            <a:r>
              <a:rPr lang="es-DO" dirty="0" err="1"/>
              <a:t>Due</a:t>
            </a:r>
            <a:r>
              <a:rPr lang="es-DO" dirty="0"/>
              <a:t> to </a:t>
            </a:r>
            <a:r>
              <a:rPr lang="es-DO" dirty="0" err="1"/>
              <a:t>poor</a:t>
            </a:r>
            <a:r>
              <a:rPr lang="es-DO" dirty="0"/>
              <a:t> </a:t>
            </a:r>
            <a:r>
              <a:rPr lang="es-DO" dirty="0" err="1"/>
              <a:t>understanding</a:t>
            </a:r>
            <a:r>
              <a:rPr lang="es-DO" dirty="0"/>
              <a:t> of </a:t>
            </a:r>
            <a:r>
              <a:rPr lang="es-DO" dirty="0" err="1"/>
              <a:t>politicians</a:t>
            </a:r>
            <a:r>
              <a:rPr lang="es-DO" dirty="0"/>
              <a:t>?</a:t>
            </a:r>
          </a:p>
          <a:p>
            <a:endParaRPr lang="es-DO" dirty="0"/>
          </a:p>
          <a:p>
            <a:r>
              <a:rPr lang="es-DO" dirty="0" err="1"/>
              <a:t>Possible</a:t>
            </a:r>
            <a:r>
              <a:rPr lang="es-DO" dirty="0"/>
              <a:t> </a:t>
            </a:r>
            <a:r>
              <a:rPr lang="es-DO" dirty="0" err="1"/>
              <a:t>sources</a:t>
            </a:r>
            <a:endParaRPr lang="es-DO" dirty="0"/>
          </a:p>
          <a:p>
            <a:pPr marL="0" indent="0" algn="just">
              <a:buNone/>
            </a:pPr>
            <a:r>
              <a:rPr lang="it-IT" dirty="0"/>
              <a:t>   - National public financing</a:t>
            </a:r>
          </a:p>
          <a:p>
            <a:pPr marL="0" indent="0" algn="just">
              <a:buNone/>
            </a:pPr>
            <a:r>
              <a:rPr lang="it-IT" dirty="0"/>
              <a:t>   - R</a:t>
            </a:r>
            <a:r>
              <a:rPr lang="en-US" dirty="0" err="1"/>
              <a:t>egional</a:t>
            </a:r>
            <a:r>
              <a:rPr lang="en-US" dirty="0"/>
              <a:t> financing - Proposal of creation in Central America of a Regional Fund for S &amp; T</a:t>
            </a:r>
          </a:p>
          <a:p>
            <a:pPr marL="0" indent="0" algn="just">
              <a:buNone/>
            </a:pPr>
            <a:r>
              <a:rPr lang="en-US" dirty="0"/>
              <a:t>   - International financing – Development Banks  </a:t>
            </a:r>
          </a:p>
          <a:p>
            <a:pPr>
              <a:buNone/>
            </a:pPr>
            <a:endParaRPr lang="en-US" dirty="0"/>
          </a:p>
          <a:p>
            <a:endParaRPr lang="es-DO" dirty="0"/>
          </a:p>
          <a:p>
            <a:endParaRPr lang="es-DO" dirty="0"/>
          </a:p>
          <a:p>
            <a:endParaRPr lang="es-DO" dirty="0"/>
          </a:p>
          <a:p>
            <a:endParaRPr lang="es-DO" dirty="0"/>
          </a:p>
          <a:p>
            <a:endParaRPr lang="es-DO" dirty="0"/>
          </a:p>
        </p:txBody>
      </p:sp>
    </p:spTree>
    <p:extLst>
      <p:ext uri="{BB962C8B-B14F-4D97-AF65-F5344CB8AC3E}">
        <p14:creationId xmlns:p14="http://schemas.microsoft.com/office/powerpoint/2010/main" val="11471019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548680"/>
            <a:ext cx="7776864" cy="1293028"/>
          </a:xfrm>
        </p:spPr>
        <p:txBody>
          <a:bodyPr>
            <a:normAutofit fontScale="90000"/>
          </a:bodyPr>
          <a:lstStyle/>
          <a:p>
            <a:pPr algn="ctr"/>
            <a:r>
              <a:rPr lang="it-IT" sz="3800" dirty="0"/>
              <a:t>A regional proposal </a:t>
            </a:r>
            <a:br>
              <a:rPr lang="it-IT" sz="3800" dirty="0"/>
            </a:br>
            <a:r>
              <a:rPr lang="it-IT" sz="3800" dirty="0"/>
              <a:t>Center American Fund for S &amp; T</a:t>
            </a:r>
          </a:p>
        </p:txBody>
      </p:sp>
      <p:sp>
        <p:nvSpPr>
          <p:cNvPr id="3" name="Segnaposto contenuto 2"/>
          <p:cNvSpPr>
            <a:spLocks noGrp="1"/>
          </p:cNvSpPr>
          <p:nvPr>
            <p:ph idx="1"/>
          </p:nvPr>
        </p:nvSpPr>
        <p:spPr>
          <a:xfrm>
            <a:off x="594360" y="2348880"/>
            <a:ext cx="7955280" cy="4069080"/>
          </a:xfrm>
        </p:spPr>
        <p:txBody>
          <a:bodyPr>
            <a:normAutofit/>
          </a:bodyPr>
          <a:lstStyle/>
          <a:p>
            <a:r>
              <a:rPr lang="it-IT" sz="1800" dirty="0"/>
              <a:t>First </a:t>
            </a:r>
            <a:r>
              <a:rPr lang="it-IT" sz="1800" dirty="0" err="1"/>
              <a:t>proposal</a:t>
            </a:r>
            <a:r>
              <a:rPr lang="it-IT" sz="1800" dirty="0"/>
              <a:t> (</a:t>
            </a:r>
            <a:r>
              <a:rPr lang="it-IT" sz="1800" dirty="0" err="1"/>
              <a:t>June</a:t>
            </a:r>
            <a:r>
              <a:rPr lang="it-IT" sz="1800" dirty="0"/>
              <a:t> 2015 at CSUCA meeting in Cartagena) </a:t>
            </a:r>
          </a:p>
          <a:p>
            <a:pPr>
              <a:buNone/>
            </a:pPr>
            <a:r>
              <a:rPr lang="it-IT" sz="1800" dirty="0"/>
              <a:t>  </a:t>
            </a:r>
          </a:p>
          <a:p>
            <a:r>
              <a:rPr lang="it-IT" sz="1800" dirty="0"/>
              <a:t>Endorsement by Guatemala Government (Fuentes Soria)</a:t>
            </a:r>
          </a:p>
          <a:p>
            <a:pPr>
              <a:buNone/>
            </a:pPr>
            <a:endParaRPr lang="it-IT" sz="1800" dirty="0"/>
          </a:p>
          <a:p>
            <a:r>
              <a:rPr lang="it-IT" sz="1800" dirty="0"/>
              <a:t>SICA Meeting in El Salvador (December 2015) 25M$/year during 5 years</a:t>
            </a:r>
          </a:p>
          <a:p>
            <a:pPr marL="0" indent="0">
              <a:buNone/>
            </a:pPr>
            <a:endParaRPr lang="it-IT" sz="1800" dirty="0"/>
          </a:p>
          <a:p>
            <a:r>
              <a:rPr lang="it-IT" sz="1800" dirty="0"/>
              <a:t>CTCAP Meeting in Guatemala (September 28, 2016)</a:t>
            </a:r>
          </a:p>
          <a:p>
            <a:endParaRPr lang="it-IT" sz="1800" dirty="0"/>
          </a:p>
          <a:p>
            <a:r>
              <a:rPr lang="it-IT" sz="1800" dirty="0"/>
              <a:t>Approved by SICA, Missing decision Heads of State</a:t>
            </a:r>
          </a:p>
          <a:p>
            <a:endParaRPr lang="it-IT" sz="1800" dirty="0"/>
          </a:p>
          <a:p>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92696"/>
            <a:ext cx="8154104" cy="1365036"/>
          </a:xfrm>
        </p:spPr>
        <p:txBody>
          <a:bodyPr>
            <a:normAutofit/>
          </a:bodyPr>
          <a:lstStyle/>
          <a:p>
            <a:pPr algn="ctr"/>
            <a:r>
              <a:rPr lang="it-IT" sz="3600" dirty="0"/>
              <a:t>Possible cooperation with LNF </a:t>
            </a:r>
          </a:p>
        </p:txBody>
      </p:sp>
      <p:sp>
        <p:nvSpPr>
          <p:cNvPr id="3" name="Segnaposto contenuto 2"/>
          <p:cNvSpPr>
            <a:spLocks noGrp="1"/>
          </p:cNvSpPr>
          <p:nvPr>
            <p:ph idx="1"/>
          </p:nvPr>
        </p:nvSpPr>
        <p:spPr/>
        <p:txBody>
          <a:bodyPr>
            <a:normAutofit/>
          </a:bodyPr>
          <a:lstStyle/>
          <a:p>
            <a:pPr algn="just"/>
            <a:r>
              <a:rPr lang="it-IT" dirty="0"/>
              <a:t>A - Infrastructure: Project of a synchrotron in Central America &amp; Caribbean</a:t>
            </a:r>
          </a:p>
          <a:p>
            <a:pPr algn="just"/>
            <a:endParaRPr lang="it-IT" dirty="0"/>
          </a:p>
          <a:p>
            <a:pPr algn="just"/>
            <a:r>
              <a:rPr lang="it-IT" dirty="0"/>
              <a:t>B - Research: Collaboration in new areas, not currently covered</a:t>
            </a:r>
          </a:p>
          <a:p>
            <a:pPr algn="just"/>
            <a:endParaRPr lang="it-IT" dirty="0"/>
          </a:p>
          <a:p>
            <a:pPr algn="just"/>
            <a:r>
              <a:rPr lang="it-IT" dirty="0"/>
              <a:t>C - Training: Support to regional doctorates</a:t>
            </a:r>
          </a:p>
          <a:p>
            <a:pPr algn="just"/>
            <a:endParaRPr lang="it-IT" dirty="0"/>
          </a:p>
          <a:p>
            <a:endParaRPr lang="it-IT" dirty="0"/>
          </a:p>
          <a:p>
            <a:endParaRPr lang="it-IT" dirty="0"/>
          </a:p>
          <a:p>
            <a:pPr>
              <a:buNone/>
            </a:pPr>
            <a:endParaRPr lang="it-IT" dirty="0"/>
          </a:p>
          <a:p>
            <a:pPr>
              <a:buNone/>
            </a:pPr>
            <a:endParaRPr lang="it-IT" dirty="0"/>
          </a:p>
          <a:p>
            <a:pPr>
              <a:buNone/>
            </a:pPr>
            <a:endParaRPr lang="it-IT" dirty="0"/>
          </a:p>
          <a:p>
            <a:endParaRPr lang="it-IT"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Proposal  of a regional  Synchrotron - 1</a:t>
            </a:r>
          </a:p>
        </p:txBody>
      </p:sp>
      <p:sp>
        <p:nvSpPr>
          <p:cNvPr id="3" name="Segnaposto contenuto 2"/>
          <p:cNvSpPr>
            <a:spLocks noGrp="1"/>
          </p:cNvSpPr>
          <p:nvPr>
            <p:ph idx="1"/>
          </p:nvPr>
        </p:nvSpPr>
        <p:spPr>
          <a:xfrm>
            <a:off x="395536" y="2194560"/>
            <a:ext cx="8424936" cy="4069080"/>
          </a:xfrm>
        </p:spPr>
        <p:txBody>
          <a:bodyPr>
            <a:normAutofit fontScale="25000" lnSpcReduction="20000"/>
          </a:bodyPr>
          <a:lstStyle/>
          <a:p>
            <a:pPr>
              <a:lnSpc>
                <a:spcPct val="120000"/>
              </a:lnSpc>
            </a:pPr>
            <a:r>
              <a:rPr lang="en-US" sz="6400" dirty="0"/>
              <a:t>World Synchrotrons about 70 – 1/3 in America</a:t>
            </a:r>
          </a:p>
          <a:p>
            <a:pPr>
              <a:lnSpc>
                <a:spcPct val="120000"/>
              </a:lnSpc>
            </a:pPr>
            <a:endParaRPr lang="en-US" sz="6400" dirty="0"/>
          </a:p>
          <a:p>
            <a:pPr>
              <a:lnSpc>
                <a:spcPct val="120000"/>
              </a:lnSpc>
            </a:pPr>
            <a:r>
              <a:rPr lang="en-US" sz="6400" dirty="0"/>
              <a:t>In Latin America only Campinas. Proposal in Colombia (2007), Discussions in Mexico (Hidalgo and Campeche States)</a:t>
            </a:r>
          </a:p>
          <a:p>
            <a:pPr>
              <a:lnSpc>
                <a:spcPct val="120000"/>
              </a:lnSpc>
            </a:pPr>
            <a:endParaRPr lang="en-US" sz="6400" dirty="0"/>
          </a:p>
          <a:p>
            <a:pPr>
              <a:lnSpc>
                <a:spcPct val="120000"/>
              </a:lnSpc>
            </a:pPr>
            <a:r>
              <a:rPr lang="en-US" sz="6400" dirty="0"/>
              <a:t>The experience of SESAME – reinstall LNLS like BESSY 1 might be a possibility</a:t>
            </a:r>
          </a:p>
          <a:p>
            <a:pPr marL="0" indent="0">
              <a:lnSpc>
                <a:spcPct val="120000"/>
              </a:lnSpc>
              <a:buNone/>
            </a:pPr>
            <a:endParaRPr lang="en-US" sz="6400" dirty="0"/>
          </a:p>
          <a:p>
            <a:pPr>
              <a:lnSpc>
                <a:spcPct val="120000"/>
              </a:lnSpc>
            </a:pPr>
            <a:r>
              <a:rPr lang="en-US" sz="6400" dirty="0"/>
              <a:t>Why? Versatility of applications appealing for Regional Science policy</a:t>
            </a:r>
          </a:p>
          <a:p>
            <a:pPr marL="0" indent="0">
              <a:lnSpc>
                <a:spcPct val="120000"/>
              </a:lnSpc>
              <a:buNone/>
            </a:pPr>
            <a:r>
              <a:rPr lang="en-US" sz="6400" dirty="0"/>
              <a:t>    Cost is affordable – Directly, </a:t>
            </a:r>
          </a:p>
          <a:p>
            <a:pPr marL="0" indent="0">
              <a:lnSpc>
                <a:spcPct val="120000"/>
              </a:lnSpc>
              <a:buNone/>
            </a:pPr>
            <a:r>
              <a:rPr lang="en-US" sz="6400" dirty="0"/>
              <a:t>                                   – via Developments Banks</a:t>
            </a:r>
          </a:p>
          <a:p>
            <a:pPr marL="0" indent="0">
              <a:lnSpc>
                <a:spcPct val="120000"/>
              </a:lnSpc>
              <a:buNone/>
            </a:pPr>
            <a:r>
              <a:rPr lang="en-US" sz="6400" dirty="0"/>
              <a:t>                                   – via International Cooperation</a:t>
            </a:r>
          </a:p>
          <a:p>
            <a:pPr>
              <a:lnSpc>
                <a:spcPct val="120000"/>
              </a:lnSpc>
              <a:buNone/>
            </a:pPr>
            <a:r>
              <a:rPr lang="en-US" sz="7200" dirty="0"/>
              <a:t>    </a:t>
            </a:r>
          </a:p>
          <a:p>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4360" y="764373"/>
            <a:ext cx="7955280" cy="1293028"/>
          </a:xfrm>
        </p:spPr>
        <p:txBody>
          <a:bodyPr/>
          <a:lstStyle/>
          <a:p>
            <a:r>
              <a:rPr lang="es-DO" dirty="0"/>
              <a:t>Latin American Universities</a:t>
            </a:r>
          </a:p>
        </p:txBody>
      </p:sp>
      <p:sp>
        <p:nvSpPr>
          <p:cNvPr id="3" name="2 Marcador de contenido"/>
          <p:cNvSpPr>
            <a:spLocks noGrp="1"/>
          </p:cNvSpPr>
          <p:nvPr>
            <p:ph idx="1"/>
          </p:nvPr>
        </p:nvSpPr>
        <p:spPr/>
        <p:txBody>
          <a:bodyPr>
            <a:normAutofit fontScale="25000" lnSpcReduction="20000"/>
          </a:bodyPr>
          <a:lstStyle/>
          <a:p>
            <a:r>
              <a:rPr lang="es-DO" sz="6400" dirty="0">
                <a:latin typeface="Times New Roman" panose="02020603050405020304" pitchFamily="18" charset="0"/>
                <a:cs typeface="Times New Roman" panose="02020603050405020304" pitchFamily="18" charset="0"/>
              </a:rPr>
              <a:t>Colonial </a:t>
            </a:r>
            <a:r>
              <a:rPr lang="es-DO" sz="6400" dirty="0" err="1">
                <a:latin typeface="Times New Roman" panose="02020603050405020304" pitchFamily="18" charset="0"/>
                <a:cs typeface="Times New Roman" panose="02020603050405020304" pitchFamily="18" charset="0"/>
              </a:rPr>
              <a:t>Period</a:t>
            </a:r>
            <a:r>
              <a:rPr lang="es-DO" sz="6400" dirty="0">
                <a:latin typeface="Times New Roman" panose="02020603050405020304" pitchFamily="18" charset="0"/>
                <a:cs typeface="Times New Roman" panose="02020603050405020304" pitchFamily="18" charset="0"/>
              </a:rPr>
              <a:t>: </a:t>
            </a:r>
          </a:p>
          <a:p>
            <a:r>
              <a:rPr lang="es-DO" sz="6400" dirty="0" err="1">
                <a:latin typeface="Times New Roman" panose="02020603050405020304" pitchFamily="18" charset="0"/>
                <a:cs typeface="Times New Roman" panose="02020603050405020304" pitchFamily="18" charset="0"/>
              </a:rPr>
              <a:t>Habsburg</a:t>
            </a:r>
            <a:r>
              <a:rPr lang="es-DO" sz="6400" dirty="0">
                <a:latin typeface="Times New Roman" panose="02020603050405020304" pitchFamily="18" charset="0"/>
                <a:cs typeface="Times New Roman" panose="02020603050405020304" pitchFamily="18" charset="0"/>
              </a:rPr>
              <a:t>:  20 - </a:t>
            </a:r>
            <a:r>
              <a:rPr lang="en-US" sz="6400" dirty="0">
                <a:latin typeface="Times New Roman" panose="02020603050405020304" pitchFamily="18" charset="0"/>
                <a:cs typeface="Times New Roman" panose="02020603050405020304" pitchFamily="18" charset="0"/>
              </a:rPr>
              <a:t>Essentially religious universities, Science practically absent</a:t>
            </a:r>
            <a:r>
              <a:rPr lang="es-DO" sz="6400" dirty="0">
                <a:latin typeface="Times New Roman" panose="02020603050405020304" pitchFamily="18" charset="0"/>
                <a:cs typeface="Times New Roman" panose="02020603050405020304" pitchFamily="18" charset="0"/>
              </a:rPr>
              <a:t> </a:t>
            </a:r>
          </a:p>
          <a:p>
            <a:pPr marL="0" indent="0">
              <a:buNone/>
            </a:pPr>
            <a:r>
              <a:rPr lang="es-DO" sz="6400" dirty="0">
                <a:latin typeface="Times New Roman" panose="02020603050405020304" pitchFamily="18" charset="0"/>
                <a:cs typeface="Times New Roman" panose="02020603050405020304" pitchFamily="18" charset="0"/>
              </a:rPr>
              <a:t>     </a:t>
            </a:r>
            <a:r>
              <a:rPr lang="en-US" sz="6400" dirty="0">
                <a:latin typeface="Times New Roman" panose="02020603050405020304" pitchFamily="18" charset="0"/>
                <a:cs typeface="Times New Roman" panose="02020603050405020304" pitchFamily="18" charset="0"/>
              </a:rPr>
              <a:t>1538 </a:t>
            </a:r>
            <a:r>
              <a:rPr lang="es-DO" sz="6400" dirty="0">
                <a:latin typeface="Times New Roman" panose="02020603050405020304" pitchFamily="18" charset="0"/>
                <a:cs typeface="Times New Roman" panose="02020603050405020304" pitchFamily="18" charset="0"/>
              </a:rPr>
              <a:t>UASD (</a:t>
            </a:r>
            <a:r>
              <a:rPr lang="es-DO" sz="6400" dirty="0" err="1">
                <a:latin typeface="Times New Roman" panose="02020603050405020304" pitchFamily="18" charset="0"/>
                <a:cs typeface="Times New Roman" panose="02020603050405020304" pitchFamily="18" charset="0"/>
              </a:rPr>
              <a:t>first</a:t>
            </a:r>
            <a:r>
              <a:rPr lang="es-DO" sz="6400" dirty="0">
                <a:latin typeface="Times New Roman" panose="02020603050405020304" pitchFamily="18" charset="0"/>
                <a:cs typeface="Times New Roman" panose="02020603050405020304" pitchFamily="18" charset="0"/>
              </a:rPr>
              <a:t> American </a:t>
            </a:r>
            <a:r>
              <a:rPr lang="es-DO" sz="6400" dirty="0" err="1">
                <a:latin typeface="Times New Roman" panose="02020603050405020304" pitchFamily="18" charset="0"/>
                <a:cs typeface="Times New Roman" panose="02020603050405020304" pitchFamily="18" charset="0"/>
              </a:rPr>
              <a:t>University</a:t>
            </a:r>
            <a:r>
              <a:rPr lang="es-DO" sz="6400" dirty="0">
                <a:latin typeface="Times New Roman" panose="02020603050405020304" pitchFamily="18" charset="0"/>
                <a:cs typeface="Times New Roman" panose="02020603050405020304" pitchFamily="18" charset="0"/>
              </a:rPr>
              <a:t>, Paul III ‘s Papal Bull), 1551 UNAM and San      </a:t>
            </a:r>
          </a:p>
          <a:p>
            <a:pPr marL="0" indent="0">
              <a:buNone/>
            </a:pPr>
            <a:r>
              <a:rPr lang="es-DO" sz="6400" dirty="0">
                <a:latin typeface="Times New Roman" panose="02020603050405020304" pitchFamily="18" charset="0"/>
                <a:cs typeface="Times New Roman" panose="02020603050405020304" pitchFamily="18" charset="0"/>
              </a:rPr>
              <a:t>     Marcos (Carlos I (V) – Felipe II ‘s Royal  Cedula) </a:t>
            </a:r>
          </a:p>
          <a:p>
            <a:pPr marL="0" indent="0">
              <a:buNone/>
            </a:pPr>
            <a:r>
              <a:rPr lang="es-DO" sz="6400" dirty="0">
                <a:latin typeface="Times New Roman" panose="02020603050405020304" pitchFamily="18" charset="0"/>
                <a:cs typeface="Times New Roman" panose="02020603050405020304" pitchFamily="18" charset="0"/>
              </a:rPr>
              <a:t>     1</a:t>
            </a:r>
            <a:r>
              <a:rPr lang="en-US" sz="6400" dirty="0">
                <a:latin typeface="Times New Roman" panose="02020603050405020304" pitchFamily="18" charset="0"/>
                <a:cs typeface="Times New Roman" panose="02020603050405020304" pitchFamily="18" charset="0"/>
              </a:rPr>
              <a:t>676 </a:t>
            </a:r>
            <a:r>
              <a:rPr lang="es-DO" sz="6400" dirty="0">
                <a:latin typeface="Times New Roman" panose="02020603050405020304" pitchFamily="18" charset="0"/>
                <a:cs typeface="Times New Roman" panose="02020603050405020304" pitchFamily="18" charset="0"/>
              </a:rPr>
              <a:t>USAC (</a:t>
            </a:r>
            <a:r>
              <a:rPr lang="es-DO" sz="6400" dirty="0" err="1">
                <a:latin typeface="Times New Roman" panose="02020603050405020304" pitchFamily="18" charset="0"/>
                <a:cs typeface="Times New Roman" panose="02020603050405020304" pitchFamily="18" charset="0"/>
              </a:rPr>
              <a:t>first</a:t>
            </a:r>
            <a:r>
              <a:rPr lang="es-DO" sz="6400" dirty="0">
                <a:latin typeface="Times New Roman" panose="02020603050405020304" pitchFamily="18" charset="0"/>
                <a:cs typeface="Times New Roman" panose="02020603050405020304" pitchFamily="18" charset="0"/>
              </a:rPr>
              <a:t> Center American </a:t>
            </a:r>
            <a:r>
              <a:rPr lang="es-DO" sz="6400" dirty="0" err="1">
                <a:latin typeface="Times New Roman" panose="02020603050405020304" pitchFamily="18" charset="0"/>
                <a:cs typeface="Times New Roman" panose="02020603050405020304" pitchFamily="18" charset="0"/>
              </a:rPr>
              <a:t>University</a:t>
            </a:r>
            <a:r>
              <a:rPr lang="es-DO" sz="6400" dirty="0">
                <a:latin typeface="Times New Roman" panose="02020603050405020304" pitchFamily="18" charset="0"/>
                <a:cs typeface="Times New Roman" panose="02020603050405020304" pitchFamily="18" charset="0"/>
              </a:rPr>
              <a:t>, </a:t>
            </a:r>
            <a:r>
              <a:rPr lang="es-DO" sz="6400" dirty="0" err="1">
                <a:latin typeface="Times New Roman" panose="02020603050405020304" pitchFamily="18" charset="0"/>
                <a:cs typeface="Times New Roman" panose="02020603050405020304" pitchFamily="18" charset="0"/>
              </a:rPr>
              <a:t>but</a:t>
            </a:r>
            <a:r>
              <a:rPr lang="es-DO" sz="6400" dirty="0">
                <a:latin typeface="Times New Roman" panose="02020603050405020304" pitchFamily="18" charset="0"/>
                <a:cs typeface="Times New Roman" panose="02020603050405020304" pitchFamily="18" charset="0"/>
              </a:rPr>
              <a:t> </a:t>
            </a:r>
            <a:r>
              <a:rPr lang="es-DO" sz="6400" dirty="0" err="1">
                <a:latin typeface="Times New Roman" panose="02020603050405020304" pitchFamily="18" charset="0"/>
                <a:cs typeface="Times New Roman" panose="02020603050405020304" pitchFamily="18" charset="0"/>
              </a:rPr>
              <a:t>already</a:t>
            </a:r>
            <a:r>
              <a:rPr lang="es-DO" sz="6400" dirty="0">
                <a:latin typeface="Times New Roman" panose="02020603050405020304" pitchFamily="18" charset="0"/>
                <a:cs typeface="Times New Roman" panose="02020603050405020304" pitchFamily="18" charset="0"/>
              </a:rPr>
              <a:t> 1562 Colegio Universitario    </a:t>
            </a:r>
          </a:p>
          <a:p>
            <a:pPr marL="0" indent="0">
              <a:buNone/>
            </a:pPr>
            <a:r>
              <a:rPr lang="es-DO" sz="6400" dirty="0">
                <a:latin typeface="Times New Roman" panose="02020603050405020304" pitchFamily="18" charset="0"/>
                <a:cs typeface="Times New Roman" panose="02020603050405020304" pitchFamily="18" charset="0"/>
              </a:rPr>
              <a:t>     Santo Tomas</a:t>
            </a:r>
          </a:p>
          <a:p>
            <a:r>
              <a:rPr lang="es-DO" sz="6400" dirty="0" err="1">
                <a:latin typeface="Times New Roman" panose="02020603050405020304" pitchFamily="18" charset="0"/>
                <a:cs typeface="Times New Roman" panose="02020603050405020304" pitchFamily="18" charset="0"/>
              </a:rPr>
              <a:t>Borbons</a:t>
            </a:r>
            <a:r>
              <a:rPr lang="es-DO" sz="6400" dirty="0">
                <a:latin typeface="Times New Roman" panose="02020603050405020304" pitchFamily="18" charset="0"/>
                <a:cs typeface="Times New Roman" panose="02020603050405020304" pitchFamily="18" charset="0"/>
              </a:rPr>
              <a:t>: 8 - La Habana, Los Andes (Mérida), Guadalajara, Medellín</a:t>
            </a:r>
            <a:endParaRPr lang="en-US" sz="6400" dirty="0">
              <a:latin typeface="Times New Roman" panose="02020603050405020304" pitchFamily="18" charset="0"/>
              <a:cs typeface="Times New Roman" panose="02020603050405020304" pitchFamily="18" charset="0"/>
            </a:endParaRPr>
          </a:p>
          <a:p>
            <a:r>
              <a:rPr lang="en-US" sz="6400" dirty="0">
                <a:latin typeface="Times New Roman" panose="02020603050405020304" pitchFamily="18" charset="0"/>
                <a:cs typeface="Times New Roman" panose="02020603050405020304" pitchFamily="18" charset="0"/>
              </a:rPr>
              <a:t>Brazil: </a:t>
            </a:r>
            <a:r>
              <a:rPr lang="it-IT" sz="6400" dirty="0">
                <a:latin typeface="Times New Roman" panose="02020603050405020304" pitchFamily="18" charset="0"/>
                <a:cs typeface="Times New Roman" panose="02020603050405020304" pitchFamily="18" charset="0"/>
              </a:rPr>
              <a:t>1792 </a:t>
            </a:r>
            <a:r>
              <a:rPr lang="es-ES" sz="6400" dirty="0">
                <a:latin typeface="Times New Roman" panose="02020603050405020304" pitchFamily="18" charset="0"/>
                <a:cs typeface="Times New Roman" panose="02020603050405020304" pitchFamily="18" charset="0"/>
              </a:rPr>
              <a:t>Escuela de </a:t>
            </a:r>
            <a:r>
              <a:rPr lang="es-ES" sz="6400" dirty="0" err="1">
                <a:latin typeface="Times New Roman" panose="02020603050405020304" pitchFamily="18" charset="0"/>
                <a:cs typeface="Times New Roman" panose="02020603050405020304" pitchFamily="18" charset="0"/>
              </a:rPr>
              <a:t>Ingenieria</a:t>
            </a:r>
            <a:r>
              <a:rPr lang="es-ES" sz="6400" dirty="0">
                <a:latin typeface="Times New Roman" panose="02020603050405020304" pitchFamily="18" charset="0"/>
                <a:cs typeface="Times New Roman" panose="02020603050405020304" pitchFamily="18" charset="0"/>
              </a:rPr>
              <a:t> Rio de Janeiro</a:t>
            </a:r>
          </a:p>
          <a:p>
            <a:pPr>
              <a:buNone/>
            </a:pPr>
            <a:r>
              <a:rPr lang="es-DO" sz="6400" dirty="0">
                <a:solidFill>
                  <a:srgbClr val="FF0000"/>
                </a:solidFill>
                <a:latin typeface="Times New Roman" panose="02020603050405020304" pitchFamily="18" charset="0"/>
                <a:cs typeface="Times New Roman" panose="02020603050405020304" pitchFamily="18" charset="0"/>
              </a:rPr>
              <a:t>   </a:t>
            </a:r>
          </a:p>
          <a:p>
            <a:r>
              <a:rPr lang="es-DO" sz="6400" dirty="0">
                <a:latin typeface="Times New Roman" panose="02020603050405020304" pitchFamily="18" charset="0"/>
                <a:cs typeface="Times New Roman" panose="02020603050405020304" pitchFamily="18" charset="0"/>
              </a:rPr>
              <a:t>Republican </a:t>
            </a:r>
            <a:r>
              <a:rPr lang="es-DO" sz="6400" dirty="0" err="1">
                <a:latin typeface="Times New Roman" panose="02020603050405020304" pitchFamily="18" charset="0"/>
                <a:cs typeface="Times New Roman" panose="02020603050405020304" pitchFamily="18" charset="0"/>
              </a:rPr>
              <a:t>Period</a:t>
            </a:r>
            <a:r>
              <a:rPr lang="es-DO" sz="6400" dirty="0">
                <a:latin typeface="Times New Roman" panose="02020603050405020304" pitchFamily="18" charset="0"/>
                <a:cs typeface="Times New Roman" panose="02020603050405020304" pitchFamily="18" charset="0"/>
              </a:rPr>
              <a:t> [</a:t>
            </a:r>
            <a:r>
              <a:rPr lang="es-DO" sz="6400" dirty="0" err="1">
                <a:latin typeface="Times New Roman" panose="02020603050405020304" pitchFamily="18" charset="0"/>
                <a:cs typeface="Times New Roman" panose="02020603050405020304" pitchFamily="18" charset="0"/>
              </a:rPr>
              <a:t>Science</a:t>
            </a:r>
            <a:r>
              <a:rPr lang="es-DO" sz="6400" dirty="0">
                <a:latin typeface="Times New Roman" panose="02020603050405020304" pitchFamily="18" charset="0"/>
                <a:cs typeface="Times New Roman" panose="02020603050405020304" pitchFamily="18" charset="0"/>
              </a:rPr>
              <a:t> </a:t>
            </a:r>
            <a:r>
              <a:rPr lang="es-DO" sz="6400" dirty="0" err="1">
                <a:latin typeface="Times New Roman" panose="02020603050405020304" pitchFamily="18" charset="0"/>
                <a:cs typeface="Times New Roman" panose="02020603050405020304" pitchFamily="18" charset="0"/>
              </a:rPr>
              <a:t>almost</a:t>
            </a:r>
            <a:r>
              <a:rPr lang="es-DO" sz="6400" dirty="0">
                <a:latin typeface="Times New Roman" panose="02020603050405020304" pitchFamily="18" charset="0"/>
                <a:cs typeface="Times New Roman" panose="02020603050405020304" pitchFamily="18" charset="0"/>
              </a:rPr>
              <a:t> </a:t>
            </a:r>
            <a:r>
              <a:rPr lang="es-DO" sz="6400" dirty="0" err="1">
                <a:latin typeface="Times New Roman" panose="02020603050405020304" pitchFamily="18" charset="0"/>
                <a:cs typeface="Times New Roman" panose="02020603050405020304" pitchFamily="18" charset="0"/>
              </a:rPr>
              <a:t>absent</a:t>
            </a:r>
            <a:r>
              <a:rPr lang="es-DO" sz="6400" dirty="0">
                <a:latin typeface="Times New Roman" panose="02020603050405020304" pitchFamily="18" charset="0"/>
                <a:cs typeface="Times New Roman" panose="02020603050405020304" pitchFamily="18" charset="0"/>
              </a:rPr>
              <a:t>,  </a:t>
            </a:r>
            <a:r>
              <a:rPr lang="es-DO" sz="6400" dirty="0" err="1">
                <a:latin typeface="Times New Roman" panose="02020603050405020304" pitchFamily="18" charset="0"/>
                <a:cs typeface="Times New Roman" panose="02020603050405020304" pitchFamily="18" charset="0"/>
              </a:rPr>
              <a:t>but</a:t>
            </a:r>
            <a:r>
              <a:rPr lang="es-DO" sz="6400" dirty="0">
                <a:latin typeface="Times New Roman" panose="02020603050405020304" pitchFamily="18" charset="0"/>
                <a:cs typeface="Times New Roman" panose="02020603050405020304" pitchFamily="18" charset="0"/>
              </a:rPr>
              <a:t> </a:t>
            </a:r>
            <a:r>
              <a:rPr lang="es-DO" sz="6400" dirty="0" err="1">
                <a:latin typeface="Times New Roman" panose="02020603050405020304" pitchFamily="18" charset="0"/>
                <a:cs typeface="Times New Roman" panose="02020603050405020304" pitchFamily="18" charset="0"/>
              </a:rPr>
              <a:t>interesting</a:t>
            </a:r>
            <a:r>
              <a:rPr lang="es-DO" sz="6400" dirty="0">
                <a:latin typeface="Times New Roman" panose="02020603050405020304" pitchFamily="18" charset="0"/>
                <a:cs typeface="Times New Roman" panose="02020603050405020304" pitchFamily="18" charset="0"/>
              </a:rPr>
              <a:t> </a:t>
            </a:r>
            <a:r>
              <a:rPr lang="es-DO" sz="6400" dirty="0" err="1">
                <a:latin typeface="Times New Roman" panose="02020603050405020304" pitchFamily="18" charset="0"/>
                <a:cs typeface="Times New Roman" panose="02020603050405020304" pitchFamily="18" charset="0"/>
              </a:rPr>
              <a:t>statemen</a:t>
            </a:r>
            <a:r>
              <a:rPr lang="es-DO" sz="6400" dirty="0">
                <a:latin typeface="Times New Roman" panose="02020603050405020304" pitchFamily="18" charset="0"/>
                <a:cs typeface="Times New Roman" panose="02020603050405020304" pitchFamily="18" charset="0"/>
              </a:rPr>
              <a:t> </a:t>
            </a:r>
            <a:r>
              <a:rPr lang="es-DO" sz="6400" dirty="0" err="1">
                <a:latin typeface="Times New Roman" panose="02020603050405020304" pitchFamily="18" charset="0"/>
                <a:cs typeface="Times New Roman" panose="02020603050405020304" pitchFamily="18" charset="0"/>
              </a:rPr>
              <a:t>statements</a:t>
            </a:r>
            <a:r>
              <a:rPr lang="es-DO" sz="6400" dirty="0">
                <a:latin typeface="Times New Roman" panose="02020603050405020304" pitchFamily="18" charset="0"/>
                <a:cs typeface="Times New Roman" panose="02020603050405020304" pitchFamily="18" charset="0"/>
              </a:rPr>
              <a:t> </a:t>
            </a:r>
          </a:p>
          <a:p>
            <a:pPr marL="0" indent="0">
              <a:buNone/>
            </a:pPr>
            <a:r>
              <a:rPr lang="es-DO" sz="6400" dirty="0">
                <a:latin typeface="Times New Roman" panose="02020603050405020304" pitchFamily="18" charset="0"/>
                <a:cs typeface="Times New Roman" panose="02020603050405020304" pitchFamily="18" charset="0"/>
              </a:rPr>
              <a:t>     Buenos Aires (1821), Cartagena (1827), Central </a:t>
            </a:r>
            <a:r>
              <a:rPr lang="es-DO" sz="6400" dirty="0" err="1">
                <a:latin typeface="Times New Roman" panose="02020603050405020304" pitchFamily="18" charset="0"/>
                <a:cs typeface="Times New Roman" panose="02020603050405020304" pitchFamily="18" charset="0"/>
              </a:rPr>
              <a:t>Universities</a:t>
            </a:r>
            <a:r>
              <a:rPr lang="es-DO" sz="6400" dirty="0">
                <a:latin typeface="Times New Roman" panose="02020603050405020304" pitchFamily="18" charset="0"/>
                <a:cs typeface="Times New Roman" panose="02020603050405020304" pitchFamily="18" charset="0"/>
              </a:rPr>
              <a:t>: Quito, </a:t>
            </a:r>
            <a:r>
              <a:rPr lang="es-DO" sz="6400" dirty="0" err="1">
                <a:latin typeface="Times New Roman" panose="02020603050405020304" pitchFamily="18" charset="0"/>
                <a:cs typeface="Times New Roman" panose="02020603050405020304" pitchFamily="18" charset="0"/>
              </a:rPr>
              <a:t>Bogota</a:t>
            </a:r>
            <a:r>
              <a:rPr lang="es-DO" sz="6400" dirty="0">
                <a:latin typeface="Times New Roman" panose="02020603050405020304" pitchFamily="18" charset="0"/>
                <a:cs typeface="Times New Roman" panose="02020603050405020304" pitchFamily="18" charset="0"/>
              </a:rPr>
              <a:t>,  Caracas     </a:t>
            </a:r>
          </a:p>
          <a:p>
            <a:pPr marL="0" indent="0">
              <a:buNone/>
            </a:pPr>
            <a:r>
              <a:rPr lang="es-DO" sz="6400" dirty="0">
                <a:latin typeface="Times New Roman" panose="02020603050405020304" pitchFamily="18" charset="0"/>
                <a:cs typeface="Times New Roman" panose="02020603050405020304" pitchFamily="18" charset="0"/>
              </a:rPr>
              <a:t>    (Santander,1826), </a:t>
            </a:r>
          </a:p>
          <a:p>
            <a:pPr marL="0" indent="0">
              <a:buNone/>
            </a:pPr>
            <a:r>
              <a:rPr lang="es-DO" sz="6400" dirty="0">
                <a:latin typeface="Times New Roman" panose="02020603050405020304" pitchFamily="18" charset="0"/>
                <a:cs typeface="Times New Roman" panose="02020603050405020304" pitchFamily="18" charset="0"/>
              </a:rPr>
              <a:t>    </a:t>
            </a:r>
            <a:r>
              <a:rPr lang="it-IT" sz="6400" dirty="0">
                <a:latin typeface="Times New Roman" panose="02020603050405020304" pitchFamily="18" charset="0"/>
                <a:cs typeface="Times New Roman" panose="02020603050405020304" pitchFamily="18" charset="0"/>
              </a:rPr>
              <a:t>1854 </a:t>
            </a:r>
            <a:r>
              <a:rPr lang="es-ES" sz="6400" dirty="0">
                <a:latin typeface="Times New Roman" panose="02020603050405020304" pitchFamily="18" charset="0"/>
                <a:cs typeface="Times New Roman" panose="02020603050405020304" pitchFamily="18" charset="0"/>
              </a:rPr>
              <a:t>Escuela Nacional de Agricultura y Veterinaria (</a:t>
            </a:r>
            <a:r>
              <a:rPr lang="es-ES" sz="6400" dirty="0" err="1">
                <a:latin typeface="Times New Roman" panose="02020603050405020304" pitchFamily="18" charset="0"/>
                <a:cs typeface="Times New Roman" panose="02020603050405020304" pitchFamily="18" charset="0"/>
              </a:rPr>
              <a:t>today</a:t>
            </a:r>
            <a:r>
              <a:rPr lang="es-ES" sz="6400" dirty="0">
                <a:latin typeface="Times New Roman" panose="02020603050405020304" pitchFamily="18" charset="0"/>
                <a:cs typeface="Times New Roman" panose="02020603050405020304" pitchFamily="18" charset="0"/>
              </a:rPr>
              <a:t> Universidad Autónoma </a:t>
            </a:r>
          </a:p>
          <a:p>
            <a:pPr marL="0" indent="0">
              <a:buNone/>
            </a:pPr>
            <a:r>
              <a:rPr lang="es-ES" sz="6400" dirty="0">
                <a:latin typeface="Times New Roman" panose="02020603050405020304" pitchFamily="18" charset="0"/>
                <a:cs typeface="Times New Roman" panose="02020603050405020304" pitchFamily="18" charset="0"/>
              </a:rPr>
              <a:t>     Chapingo),1872 Escuela Politécnica Nacional (Quito)</a:t>
            </a:r>
            <a:endParaRPr lang="es-DO" sz="6400" dirty="0">
              <a:latin typeface="Times New Roman" panose="02020603050405020304" pitchFamily="18" charset="0"/>
              <a:cs typeface="Times New Roman" panose="02020603050405020304" pitchFamily="18" charset="0"/>
            </a:endParaRPr>
          </a:p>
          <a:p>
            <a:pPr marL="0" indent="0">
              <a:buNone/>
            </a:pPr>
            <a:r>
              <a:rPr lang="es-DO" dirty="0"/>
              <a:t>       </a:t>
            </a:r>
            <a:endParaRPr lang="es-DO" dirty="0">
              <a:solidFill>
                <a:srgbClr val="FF0000"/>
              </a:solidFill>
            </a:endParaRPr>
          </a:p>
          <a:p>
            <a:endParaRPr lang="es-DO" dirty="0"/>
          </a:p>
        </p:txBody>
      </p:sp>
    </p:spTree>
    <p:extLst>
      <p:ext uri="{BB962C8B-B14F-4D97-AF65-F5344CB8AC3E}">
        <p14:creationId xmlns:p14="http://schemas.microsoft.com/office/powerpoint/2010/main" val="24386606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Proposal  of a regional  Synchrotron -2</a:t>
            </a:r>
          </a:p>
        </p:txBody>
      </p:sp>
      <p:sp>
        <p:nvSpPr>
          <p:cNvPr id="3" name="Segnaposto contenuto 2"/>
          <p:cNvSpPr>
            <a:spLocks noGrp="1"/>
          </p:cNvSpPr>
          <p:nvPr>
            <p:ph idx="1"/>
          </p:nvPr>
        </p:nvSpPr>
        <p:spPr>
          <a:xfrm>
            <a:off x="395536" y="2194560"/>
            <a:ext cx="8424936" cy="4069080"/>
          </a:xfrm>
        </p:spPr>
        <p:txBody>
          <a:bodyPr>
            <a:normAutofit fontScale="25000" lnSpcReduction="20000"/>
          </a:bodyPr>
          <a:lstStyle/>
          <a:p>
            <a:pPr>
              <a:lnSpc>
                <a:spcPct val="120000"/>
              </a:lnSpc>
            </a:pPr>
            <a:r>
              <a:rPr lang="en-US" sz="6000" dirty="0">
                <a:latin typeface="Lucida Bright" panose="02040602050505020304" pitchFamily="18" charset="0"/>
                <a:hlinkClick r:id="rId2"/>
              </a:rPr>
              <a:t>https://arxiv.org/abs/2109.11979</a:t>
            </a:r>
            <a:endParaRPr lang="en-US" sz="6000" dirty="0">
              <a:latin typeface="Lucida Bright" panose="02040602050505020304" pitchFamily="18" charset="0"/>
            </a:endParaRPr>
          </a:p>
          <a:p>
            <a:pPr>
              <a:lnSpc>
                <a:spcPct val="120000"/>
              </a:lnSpc>
            </a:pPr>
            <a:endParaRPr lang="en-US" sz="6000" dirty="0">
              <a:latin typeface="Lucida Bright" panose="02040602050505020304" pitchFamily="18" charset="0"/>
            </a:endParaRPr>
          </a:p>
          <a:p>
            <a:pPr>
              <a:lnSpc>
                <a:spcPct val="120000"/>
              </a:lnSpc>
            </a:pPr>
            <a:r>
              <a:rPr lang="en-US" sz="6000" dirty="0">
                <a:latin typeface="Lucida Bright" panose="02040602050505020304" pitchFamily="18" charset="0"/>
              </a:rPr>
              <a:t>A Synchrotron as Accelerator of Science Development in Central American and the Caribbean</a:t>
            </a:r>
          </a:p>
          <a:p>
            <a:pPr>
              <a:lnSpc>
                <a:spcPct val="120000"/>
              </a:lnSpc>
            </a:pPr>
            <a:endParaRPr lang="en-US" sz="6000" dirty="0">
              <a:latin typeface="Lucida Bright" panose="02040602050505020304" pitchFamily="18" charset="0"/>
            </a:endParaRPr>
          </a:p>
          <a:p>
            <a:pPr>
              <a:lnSpc>
                <a:spcPct val="120000"/>
              </a:lnSpc>
            </a:pPr>
            <a:r>
              <a:rPr lang="es-DO" sz="6000" b="0" i="0" u="none" strike="noStrike" dirty="0">
                <a:effectLst/>
                <a:latin typeface="Lucida Bright" panose="02040602050505020304" pitchFamily="18" charset="0"/>
                <a:hlinkClick r:id="rId3"/>
              </a:rPr>
              <a:t>Galileo Violini</a:t>
            </a:r>
            <a:r>
              <a:rPr lang="es-DO" sz="6000" b="0" i="0" dirty="0">
                <a:solidFill>
                  <a:srgbClr val="000000"/>
                </a:solidFill>
                <a:effectLst/>
                <a:latin typeface="Lucida Bright" panose="02040602050505020304" pitchFamily="18" charset="0"/>
              </a:rPr>
              <a:t>, </a:t>
            </a:r>
            <a:r>
              <a:rPr lang="es-DO" sz="6000" b="0" i="0" u="none" strike="noStrike" dirty="0" err="1">
                <a:effectLst/>
                <a:latin typeface="Lucida Bright" panose="02040602050505020304" pitchFamily="18" charset="0"/>
                <a:hlinkClick r:id="rId4"/>
              </a:rPr>
              <a:t>VÍctor</a:t>
            </a:r>
            <a:r>
              <a:rPr lang="es-DO" sz="6000" b="0" i="0" u="none" strike="noStrike" dirty="0">
                <a:effectLst/>
                <a:latin typeface="Lucida Bright" panose="02040602050505020304" pitchFamily="18" charset="0"/>
                <a:hlinkClick r:id="rId4"/>
              </a:rPr>
              <a:t> M. Castaño</a:t>
            </a:r>
            <a:r>
              <a:rPr lang="es-DO" sz="6000" b="0" i="0" dirty="0">
                <a:solidFill>
                  <a:srgbClr val="000000"/>
                </a:solidFill>
                <a:effectLst/>
                <a:latin typeface="Lucida Bright" panose="02040602050505020304" pitchFamily="18" charset="0"/>
              </a:rPr>
              <a:t>, </a:t>
            </a:r>
            <a:r>
              <a:rPr lang="es-DO" sz="6000" b="0" i="0" u="none" strike="noStrike" dirty="0">
                <a:effectLst/>
                <a:latin typeface="Lucida Bright" panose="02040602050505020304" pitchFamily="18" charset="0"/>
                <a:hlinkClick r:id="rId5"/>
              </a:rPr>
              <a:t>Juan Alfonso Fuentes Soria</a:t>
            </a:r>
            <a:r>
              <a:rPr lang="es-DO" sz="6000" b="0" i="0" dirty="0">
                <a:solidFill>
                  <a:srgbClr val="000000"/>
                </a:solidFill>
                <a:effectLst/>
                <a:latin typeface="Lucida Bright" panose="02040602050505020304" pitchFamily="18" charset="0"/>
              </a:rPr>
              <a:t>, </a:t>
            </a:r>
            <a:r>
              <a:rPr lang="es-DO" sz="6000" b="0" i="0" u="none" strike="noStrike" dirty="0">
                <a:effectLst/>
                <a:latin typeface="Lucida Bright" panose="02040602050505020304" pitchFamily="18" charset="0"/>
                <a:hlinkClick r:id="rId6"/>
              </a:rPr>
              <a:t>Plácido Gómez Ramírez</a:t>
            </a:r>
            <a:r>
              <a:rPr lang="es-DO" sz="6000" b="0" i="0" dirty="0">
                <a:solidFill>
                  <a:srgbClr val="000000"/>
                </a:solidFill>
                <a:effectLst/>
                <a:latin typeface="Lucida Bright" panose="02040602050505020304" pitchFamily="18" charset="0"/>
              </a:rPr>
              <a:t>, </a:t>
            </a:r>
            <a:r>
              <a:rPr lang="es-DO" sz="6000" b="0" i="0" u="none" strike="noStrike" dirty="0">
                <a:effectLst/>
                <a:latin typeface="Lucida Bright" panose="02040602050505020304" pitchFamily="18" charset="0"/>
                <a:hlinkClick r:id="rId7"/>
              </a:rPr>
              <a:t>Gregorio Medrano Asensio</a:t>
            </a:r>
            <a:r>
              <a:rPr lang="es-DO" sz="6000" b="0" i="0" dirty="0">
                <a:solidFill>
                  <a:srgbClr val="000000"/>
                </a:solidFill>
                <a:effectLst/>
                <a:latin typeface="Lucida Bright" panose="02040602050505020304" pitchFamily="18" charset="0"/>
              </a:rPr>
              <a:t>, </a:t>
            </a:r>
            <a:r>
              <a:rPr lang="es-DO" sz="6000" b="0" i="0" u="none" strike="noStrike" dirty="0">
                <a:effectLst/>
                <a:latin typeface="Lucida Bright" panose="02040602050505020304" pitchFamily="18" charset="0"/>
                <a:hlinkClick r:id="rId8"/>
              </a:rPr>
              <a:t>Eduardo Posada</a:t>
            </a:r>
            <a:r>
              <a:rPr lang="es-DO" sz="6000" b="0" i="0" dirty="0">
                <a:solidFill>
                  <a:srgbClr val="000000"/>
                </a:solidFill>
                <a:effectLst/>
                <a:latin typeface="Lucida Bright" panose="02040602050505020304" pitchFamily="18" charset="0"/>
              </a:rPr>
              <a:t>, </a:t>
            </a:r>
            <a:r>
              <a:rPr lang="es-DO" sz="6000" b="0" i="0" u="none" strike="noStrike" dirty="0">
                <a:effectLst/>
                <a:latin typeface="Lucida Bright" panose="02040602050505020304" pitchFamily="18" charset="0"/>
                <a:hlinkClick r:id="rId9"/>
              </a:rPr>
              <a:t>Carlos </a:t>
            </a:r>
            <a:r>
              <a:rPr lang="es-DO" sz="6000" b="0" i="0" u="none" strike="noStrike" dirty="0" err="1">
                <a:effectLst/>
                <a:latin typeface="Lucida Bright" panose="02040602050505020304" pitchFamily="18" charset="0"/>
                <a:hlinkClick r:id="rId9"/>
              </a:rPr>
              <a:t>Rudamas</a:t>
            </a:r>
            <a:endParaRPr lang="es-DO" sz="6000" b="0" i="0" u="none" strike="noStrike" dirty="0">
              <a:effectLst/>
              <a:latin typeface="Lucida Bright" panose="02040602050505020304" pitchFamily="18" charset="0"/>
            </a:endParaRPr>
          </a:p>
          <a:p>
            <a:pPr>
              <a:lnSpc>
                <a:spcPct val="120000"/>
              </a:lnSpc>
            </a:pPr>
            <a:endParaRPr lang="es-DO" sz="6000" dirty="0">
              <a:latin typeface="Lucida Bright" panose="02040602050505020304" pitchFamily="18" charset="0"/>
            </a:endParaRPr>
          </a:p>
          <a:p>
            <a:pPr>
              <a:lnSpc>
                <a:spcPct val="120000"/>
              </a:lnSpc>
            </a:pPr>
            <a:r>
              <a:rPr lang="es-DO" sz="6000" dirty="0">
                <a:latin typeface="Lucida Bright" panose="02040602050505020304" pitchFamily="18" charset="0"/>
              </a:rPr>
              <a:t>Next </a:t>
            </a:r>
            <a:r>
              <a:rPr lang="es-DO" sz="6000" dirty="0" err="1">
                <a:latin typeface="Lucida Bright" panose="02040602050505020304" pitchFamily="18" charset="0"/>
              </a:rPr>
              <a:t>steps</a:t>
            </a:r>
            <a:r>
              <a:rPr lang="es-DO" sz="6000" dirty="0">
                <a:latin typeface="Lucida Bright" panose="02040602050505020304" pitchFamily="18" charset="0"/>
              </a:rPr>
              <a:t> – A more </a:t>
            </a:r>
            <a:r>
              <a:rPr lang="es-DO" sz="6000" dirty="0" err="1">
                <a:latin typeface="Lucida Bright" panose="02040602050505020304" pitchFamily="18" charset="0"/>
              </a:rPr>
              <a:t>technical</a:t>
            </a:r>
            <a:r>
              <a:rPr lang="es-DO" sz="6000" dirty="0">
                <a:latin typeface="Lucida Bright" panose="02040602050505020304" pitchFamily="18" charset="0"/>
              </a:rPr>
              <a:t> </a:t>
            </a:r>
            <a:r>
              <a:rPr lang="es-DO" sz="6000" dirty="0" err="1">
                <a:latin typeface="Lucida Bright" panose="02040602050505020304" pitchFamily="18" charset="0"/>
              </a:rPr>
              <a:t>article</a:t>
            </a:r>
            <a:r>
              <a:rPr lang="es-DO" sz="6000" dirty="0">
                <a:latin typeface="Lucida Bright" panose="02040602050505020304" pitchFamily="18" charset="0"/>
              </a:rPr>
              <a:t> (</a:t>
            </a:r>
            <a:r>
              <a:rPr lang="es-DO" sz="6000" dirty="0" err="1">
                <a:latin typeface="Lucida Bright" panose="02040602050505020304" pitchFamily="18" charset="0"/>
              </a:rPr>
              <a:t>Science</a:t>
            </a:r>
            <a:r>
              <a:rPr lang="es-DO" sz="6000" dirty="0">
                <a:latin typeface="Lucida Bright" panose="02040602050505020304" pitchFamily="18" charset="0"/>
              </a:rPr>
              <a:t>)</a:t>
            </a:r>
          </a:p>
          <a:p>
            <a:pPr marL="0" indent="0">
              <a:lnSpc>
                <a:spcPct val="120000"/>
              </a:lnSpc>
              <a:buNone/>
            </a:pPr>
            <a:r>
              <a:rPr lang="es-DO" sz="6000" dirty="0">
                <a:latin typeface="Lucida Bright" panose="02040602050505020304" pitchFamily="18" charset="0"/>
              </a:rPr>
              <a:t>                      – </a:t>
            </a:r>
            <a:r>
              <a:rPr lang="es-DO" sz="6000" dirty="0" err="1">
                <a:latin typeface="Lucida Bright" panose="02040602050505020304" pitchFamily="18" charset="0"/>
              </a:rPr>
              <a:t>Diffusion</a:t>
            </a:r>
            <a:r>
              <a:rPr lang="es-DO" sz="6000" dirty="0">
                <a:latin typeface="Lucida Bright" panose="02040602050505020304" pitchFamily="18" charset="0"/>
              </a:rPr>
              <a:t> </a:t>
            </a:r>
          </a:p>
          <a:p>
            <a:pPr marL="0" indent="0">
              <a:lnSpc>
                <a:spcPct val="120000"/>
              </a:lnSpc>
              <a:buNone/>
            </a:pPr>
            <a:r>
              <a:rPr lang="es-DO" sz="6000" dirty="0">
                <a:latin typeface="Lucida Grande"/>
              </a:rPr>
              <a:t> </a:t>
            </a:r>
            <a:r>
              <a:rPr lang="en-US" sz="6000" b="1" i="0" dirty="0">
                <a:solidFill>
                  <a:srgbClr val="000000"/>
                </a:solidFill>
                <a:effectLst/>
                <a:latin typeface="Lucida Grande"/>
              </a:rPr>
              <a:t>Ahttps://arxiv.org/abs/2109.11979https://arxiv.org/abs/2109.11979 Synchrotron as Accelerator of Science Development in Central America and the Caribbean</a:t>
            </a:r>
          </a:p>
          <a:p>
            <a:pPr>
              <a:lnSpc>
                <a:spcPct val="120000"/>
              </a:lnSpc>
              <a:buNone/>
            </a:pPr>
            <a:r>
              <a:rPr lang="en-US" sz="7200" dirty="0"/>
              <a:t>    </a:t>
            </a:r>
          </a:p>
          <a:p>
            <a:endParaRPr lang="it-IT" dirty="0"/>
          </a:p>
        </p:txBody>
      </p:sp>
    </p:spTree>
    <p:extLst>
      <p:ext uri="{BB962C8B-B14F-4D97-AF65-F5344CB8AC3E}">
        <p14:creationId xmlns:p14="http://schemas.microsoft.com/office/powerpoint/2010/main" val="609026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908719"/>
            <a:ext cx="7722056" cy="1148681"/>
          </a:xfrm>
        </p:spPr>
        <p:txBody>
          <a:bodyPr/>
          <a:lstStyle/>
          <a:p>
            <a:pPr algn="ctr"/>
            <a:r>
              <a:rPr lang="it-IT" dirty="0"/>
              <a:t>Research - Background</a:t>
            </a:r>
          </a:p>
        </p:txBody>
      </p:sp>
      <p:sp>
        <p:nvSpPr>
          <p:cNvPr id="3" name="Segnaposto contenuto 2"/>
          <p:cNvSpPr>
            <a:spLocks noGrp="1"/>
          </p:cNvSpPr>
          <p:nvPr>
            <p:ph idx="1"/>
          </p:nvPr>
        </p:nvSpPr>
        <p:spPr/>
        <p:txBody>
          <a:bodyPr>
            <a:normAutofit/>
          </a:bodyPr>
          <a:lstStyle/>
          <a:p>
            <a:pPr algn="just"/>
            <a:r>
              <a:rPr lang="it-IT" sz="1500" dirty="0">
                <a:latin typeface="Lucida Bright" panose="02040602050505020304" pitchFamily="18" charset="0"/>
              </a:rPr>
              <a:t>Participation of Dr. Curceanu in June Symposium on Postpandemic Perspectives of Latin American Science</a:t>
            </a:r>
          </a:p>
          <a:p>
            <a:pPr algn="just"/>
            <a:endParaRPr lang="it-IT" sz="1500" dirty="0">
              <a:latin typeface="Lucida Bright" panose="02040602050505020304" pitchFamily="18" charset="0"/>
            </a:endParaRPr>
          </a:p>
          <a:p>
            <a:pPr algn="just"/>
            <a:r>
              <a:rPr lang="it-IT" sz="1500" dirty="0">
                <a:latin typeface="Lucida Bright" panose="02040602050505020304" pitchFamily="18" charset="0"/>
              </a:rPr>
              <a:t>Previous experience in KN Physics of GV, Paolo Gensini (coauthors AMADEUS LOI)</a:t>
            </a:r>
          </a:p>
          <a:p>
            <a:pPr algn="just"/>
            <a:endParaRPr lang="it-IT" sz="1500" dirty="0">
              <a:latin typeface="Lucida Bright" panose="02040602050505020304" pitchFamily="18" charset="0"/>
            </a:endParaRPr>
          </a:p>
          <a:p>
            <a:pPr algn="just"/>
            <a:r>
              <a:rPr lang="it-IT" sz="1500" dirty="0">
                <a:latin typeface="Lucida Bright" panose="02040602050505020304" pitchFamily="18" charset="0"/>
              </a:rPr>
              <a:t>Interest of some previous collaborators (Antonio Merlani, Rafael Hurtado, Massimiliano Caligiuri)</a:t>
            </a:r>
          </a:p>
          <a:p>
            <a:pPr algn="just"/>
            <a:endParaRPr lang="it-IT" sz="1500" dirty="0">
              <a:latin typeface="Lucida Bright" panose="02040602050505020304" pitchFamily="18" charset="0"/>
            </a:endParaRPr>
          </a:p>
          <a:p>
            <a:pPr algn="just"/>
            <a:r>
              <a:rPr lang="it-IT" sz="1500" dirty="0">
                <a:latin typeface="Lucida Bright" panose="02040602050505020304" pitchFamily="18" charset="0"/>
              </a:rPr>
              <a:t>Interest in understanding low-energy KN interactions  (in all K induced reactions, and for K</a:t>
            </a:r>
            <a:r>
              <a:rPr lang="it-IT" sz="1500" baseline="60000" dirty="0">
                <a:latin typeface="Lucida Bright" panose="02040602050505020304" pitchFamily="18" charset="0"/>
              </a:rPr>
              <a:t>- </a:t>
            </a:r>
            <a:r>
              <a:rPr lang="it-IT" sz="1500" dirty="0">
                <a:latin typeface="Lucida Bright" panose="02040602050505020304" pitchFamily="18" charset="0"/>
              </a:rPr>
              <a:t>nuclear bound states)</a:t>
            </a:r>
          </a:p>
          <a:p>
            <a:pPr algn="just"/>
            <a:endParaRPr lang="it-IT" sz="1500" dirty="0">
              <a:latin typeface="Lucida Bright" panose="02040602050505020304" pitchFamily="18" charset="0"/>
            </a:endParaRPr>
          </a:p>
          <a:p>
            <a:pPr algn="just"/>
            <a:r>
              <a:rPr lang="it-IT" sz="1500" dirty="0">
                <a:latin typeface="Lucida Bright" panose="02040602050505020304" pitchFamily="18" charset="0"/>
              </a:rPr>
              <a:t>Opportunity of differentiating lines of research in CAC region</a:t>
            </a:r>
          </a:p>
          <a:p>
            <a:pPr algn="just"/>
            <a:endParaRPr lang="it-IT" sz="1500" dirty="0">
              <a:latin typeface="Lucida Bright" panose="02040602050505020304" pitchFamily="18" charset="0"/>
            </a:endParaRPr>
          </a:p>
          <a:p>
            <a:pPr algn="just"/>
            <a:endParaRPr lang="it-IT" sz="1500" baseline="60000" dirty="0">
              <a:latin typeface="Lucida Bright" panose="02040602050505020304" pitchFamily="18" charset="0"/>
            </a:endParaRPr>
          </a:p>
          <a:p>
            <a:pPr algn="just"/>
            <a:endParaRPr lang="it-IT" sz="1500" baseline="60000" dirty="0">
              <a:latin typeface="Lucida Bright" panose="020406020505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379DC3-50B8-43FA-AC9D-24D077990E74}"/>
              </a:ext>
            </a:extLst>
          </p:cNvPr>
          <p:cNvSpPr>
            <a:spLocks noGrp="1"/>
          </p:cNvSpPr>
          <p:nvPr>
            <p:ph type="title"/>
          </p:nvPr>
        </p:nvSpPr>
        <p:spPr>
          <a:xfrm>
            <a:off x="971600" y="764703"/>
            <a:ext cx="7578040" cy="1292697"/>
          </a:xfrm>
        </p:spPr>
        <p:txBody>
          <a:bodyPr/>
          <a:lstStyle/>
          <a:p>
            <a:pPr algn="ctr"/>
            <a:r>
              <a:rPr lang="es-DO" dirty="0" err="1"/>
              <a:t>Intersection</a:t>
            </a:r>
            <a:r>
              <a:rPr lang="es-DO" dirty="0"/>
              <a:t> A-B</a:t>
            </a:r>
          </a:p>
        </p:txBody>
      </p:sp>
      <p:sp>
        <p:nvSpPr>
          <p:cNvPr id="3" name="Marcador de contenido 2">
            <a:extLst>
              <a:ext uri="{FF2B5EF4-FFF2-40B4-BE49-F238E27FC236}">
                <a16:creationId xmlns:a16="http://schemas.microsoft.com/office/drawing/2014/main" id="{6F9CC63F-9B49-46D2-AB1F-3D223CE262D5}"/>
              </a:ext>
            </a:extLst>
          </p:cNvPr>
          <p:cNvSpPr>
            <a:spLocks noGrp="1"/>
          </p:cNvSpPr>
          <p:nvPr>
            <p:ph idx="1"/>
          </p:nvPr>
        </p:nvSpPr>
        <p:spPr/>
        <p:txBody>
          <a:bodyPr/>
          <a:lstStyle/>
          <a:p>
            <a:r>
              <a:rPr lang="es-DO" dirty="0" err="1"/>
              <a:t>Possibility</a:t>
            </a:r>
            <a:r>
              <a:rPr lang="es-DO" dirty="0"/>
              <a:t> </a:t>
            </a:r>
            <a:r>
              <a:rPr lang="es-DO" dirty="0" err="1"/>
              <a:t>of</a:t>
            </a:r>
            <a:r>
              <a:rPr lang="es-DO" dirty="0"/>
              <a:t> </a:t>
            </a:r>
            <a:r>
              <a:rPr lang="es-DO" dirty="0" err="1"/>
              <a:t>launching</a:t>
            </a:r>
            <a:r>
              <a:rPr lang="es-DO" dirty="0"/>
              <a:t> a training </a:t>
            </a:r>
            <a:r>
              <a:rPr lang="es-DO" dirty="0" err="1"/>
              <a:t>program</a:t>
            </a:r>
            <a:r>
              <a:rPr lang="es-DO" dirty="0"/>
              <a:t> open </a:t>
            </a:r>
            <a:r>
              <a:rPr lang="es-DO" dirty="0" err="1"/>
              <a:t>to</a:t>
            </a:r>
            <a:r>
              <a:rPr lang="es-DO" dirty="0"/>
              <a:t> </a:t>
            </a:r>
            <a:r>
              <a:rPr lang="es-DO" dirty="0" err="1"/>
              <a:t>young</a:t>
            </a:r>
            <a:r>
              <a:rPr lang="es-DO" dirty="0"/>
              <a:t> </a:t>
            </a:r>
            <a:r>
              <a:rPr lang="es-DO" dirty="0" err="1"/>
              <a:t>Physicists</a:t>
            </a:r>
            <a:r>
              <a:rPr lang="es-DO" dirty="0"/>
              <a:t> in </a:t>
            </a:r>
            <a:r>
              <a:rPr lang="es-DO" dirty="0" err="1"/>
              <a:t>theoretical</a:t>
            </a:r>
            <a:r>
              <a:rPr lang="es-DO" dirty="0"/>
              <a:t> and experimental KN </a:t>
            </a:r>
            <a:r>
              <a:rPr lang="es-DO" dirty="0" err="1"/>
              <a:t>research</a:t>
            </a:r>
            <a:endParaRPr lang="es-DO" dirty="0"/>
          </a:p>
          <a:p>
            <a:endParaRPr lang="es-DO" dirty="0"/>
          </a:p>
          <a:p>
            <a:r>
              <a:rPr lang="es-DO" dirty="0" err="1"/>
              <a:t>Need</a:t>
            </a:r>
            <a:r>
              <a:rPr lang="es-DO" dirty="0"/>
              <a:t> </a:t>
            </a:r>
            <a:r>
              <a:rPr lang="es-DO" dirty="0" err="1"/>
              <a:t>of</a:t>
            </a:r>
            <a:r>
              <a:rPr lang="es-DO" dirty="0"/>
              <a:t> training future staff, </a:t>
            </a:r>
            <a:r>
              <a:rPr lang="es-DO" dirty="0" err="1"/>
              <a:t>users</a:t>
            </a:r>
            <a:r>
              <a:rPr lang="es-DO" dirty="0"/>
              <a:t>, </a:t>
            </a:r>
            <a:r>
              <a:rPr lang="es-DO" dirty="0" err="1"/>
              <a:t>technicians</a:t>
            </a:r>
            <a:r>
              <a:rPr lang="es-DO" dirty="0"/>
              <a:t> </a:t>
            </a:r>
            <a:r>
              <a:rPr lang="es-DO" dirty="0" err="1"/>
              <a:t>for</a:t>
            </a:r>
            <a:r>
              <a:rPr lang="es-DO" dirty="0"/>
              <a:t> the </a:t>
            </a:r>
            <a:r>
              <a:rPr lang="es-DO" dirty="0" err="1"/>
              <a:t>to</a:t>
            </a:r>
            <a:r>
              <a:rPr lang="es-DO" dirty="0"/>
              <a:t>-be </a:t>
            </a:r>
            <a:r>
              <a:rPr lang="es-DO" dirty="0" err="1"/>
              <a:t>Synchrotron</a:t>
            </a:r>
            <a:r>
              <a:rPr lang="es-DO" dirty="0"/>
              <a:t>, </a:t>
            </a:r>
          </a:p>
          <a:p>
            <a:endParaRPr lang="es-DO" dirty="0"/>
          </a:p>
          <a:p>
            <a:r>
              <a:rPr lang="es-DO" dirty="0" err="1"/>
              <a:t>Possible</a:t>
            </a:r>
            <a:r>
              <a:rPr lang="es-DO" dirty="0"/>
              <a:t> </a:t>
            </a:r>
            <a:r>
              <a:rPr lang="es-DO" dirty="0" err="1"/>
              <a:t>sharing</a:t>
            </a:r>
            <a:r>
              <a:rPr lang="es-DO" dirty="0"/>
              <a:t> </a:t>
            </a:r>
            <a:r>
              <a:rPr lang="es-DO" dirty="0" err="1"/>
              <a:t>with</a:t>
            </a:r>
            <a:r>
              <a:rPr lang="es-DO" dirty="0"/>
              <a:t> </a:t>
            </a:r>
            <a:r>
              <a:rPr lang="es-DO" dirty="0" err="1"/>
              <a:t>two</a:t>
            </a:r>
            <a:r>
              <a:rPr lang="es-DO" dirty="0"/>
              <a:t> </a:t>
            </a:r>
            <a:r>
              <a:rPr lang="es-DO" dirty="0" err="1"/>
              <a:t>other</a:t>
            </a:r>
            <a:r>
              <a:rPr lang="es-DO" dirty="0"/>
              <a:t> </a:t>
            </a:r>
            <a:r>
              <a:rPr lang="es-DO" dirty="0" err="1"/>
              <a:t>current</a:t>
            </a:r>
            <a:r>
              <a:rPr lang="es-DO" dirty="0"/>
              <a:t> </a:t>
            </a:r>
            <a:r>
              <a:rPr lang="es-DO" dirty="0" err="1"/>
              <a:t>projects</a:t>
            </a:r>
            <a:r>
              <a:rPr lang="es-DO" dirty="0"/>
              <a:t> in Gambia and Montenegro, as South-South </a:t>
            </a:r>
            <a:r>
              <a:rPr lang="es-DO" dirty="0" err="1"/>
              <a:t>cooperation</a:t>
            </a:r>
            <a:r>
              <a:rPr lang="es-DO" dirty="0"/>
              <a:t> (SESAME, SYRUS) and </a:t>
            </a:r>
            <a:r>
              <a:rPr lang="es-DO" dirty="0" err="1"/>
              <a:t>through</a:t>
            </a:r>
            <a:r>
              <a:rPr lang="es-DO" dirty="0"/>
              <a:t> </a:t>
            </a:r>
            <a:r>
              <a:rPr lang="es-DO" dirty="0" err="1"/>
              <a:t>international</a:t>
            </a:r>
            <a:r>
              <a:rPr lang="es-DO" dirty="0"/>
              <a:t> </a:t>
            </a:r>
            <a:r>
              <a:rPr lang="es-DO" dirty="0" err="1"/>
              <a:t>cooperation</a:t>
            </a:r>
            <a:r>
              <a:rPr lang="es-DO" dirty="0"/>
              <a:t> (EU, </a:t>
            </a:r>
            <a:r>
              <a:rPr lang="es-DO" dirty="0" err="1"/>
              <a:t>Italy</a:t>
            </a:r>
            <a:r>
              <a:rPr lang="es-DO" dirty="0"/>
              <a:t>)</a:t>
            </a:r>
          </a:p>
          <a:p>
            <a:endParaRPr lang="es-DO" dirty="0"/>
          </a:p>
          <a:p>
            <a:pPr marL="0" indent="0">
              <a:buNone/>
            </a:pPr>
            <a:endParaRPr lang="es-DO" dirty="0"/>
          </a:p>
        </p:txBody>
      </p:sp>
    </p:spTree>
    <p:extLst>
      <p:ext uri="{BB962C8B-B14F-4D97-AF65-F5344CB8AC3E}">
        <p14:creationId xmlns:p14="http://schemas.microsoft.com/office/powerpoint/2010/main" val="2393549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Training CAC potential INSTRUMENTS</a:t>
            </a:r>
          </a:p>
        </p:txBody>
      </p:sp>
      <p:sp>
        <p:nvSpPr>
          <p:cNvPr id="3" name="Segnaposto contenuto 2"/>
          <p:cNvSpPr>
            <a:spLocks noGrp="1"/>
          </p:cNvSpPr>
          <p:nvPr>
            <p:ph idx="1"/>
          </p:nvPr>
        </p:nvSpPr>
        <p:spPr/>
        <p:txBody>
          <a:bodyPr>
            <a:normAutofit fontScale="92500"/>
          </a:bodyPr>
          <a:lstStyle/>
          <a:p>
            <a:pPr>
              <a:lnSpc>
                <a:spcPct val="100000"/>
              </a:lnSpc>
            </a:pPr>
            <a:r>
              <a:rPr lang="it-IT" dirty="0"/>
              <a:t>Recovery of CURCCAF’s (cold reaction in DR, more interest in El Salvador, possibilty of using the Central American Reseachers Network)</a:t>
            </a:r>
          </a:p>
          <a:p>
            <a:pPr marL="0" indent="0">
              <a:lnSpc>
                <a:spcPct val="100000"/>
              </a:lnSpc>
              <a:buNone/>
            </a:pPr>
            <a:endParaRPr lang="it-IT" dirty="0"/>
          </a:p>
          <a:p>
            <a:pPr>
              <a:lnSpc>
                <a:spcPct val="100000"/>
              </a:lnSpc>
            </a:pPr>
            <a:r>
              <a:rPr lang="it-IT" dirty="0"/>
              <a:t>Opening of new Physics careers, </a:t>
            </a:r>
            <a:r>
              <a:rPr lang="it-IT" i="1" dirty="0"/>
              <a:t>in my view a way for private universities suffering the effect of the COVID-19 pandemic on their enrolment to look for new basins of students .  </a:t>
            </a:r>
          </a:p>
          <a:p>
            <a:pPr>
              <a:lnSpc>
                <a:spcPct val="100000"/>
              </a:lnSpc>
            </a:pPr>
            <a:endParaRPr lang="it-IT" i="1" dirty="0"/>
          </a:p>
          <a:p>
            <a:pPr>
              <a:lnSpc>
                <a:spcPct val="100000"/>
              </a:lnSpc>
            </a:pPr>
            <a:r>
              <a:rPr lang="it-IT" dirty="0"/>
              <a:t>Synergy with actions in HE Physics and Astrophysics (Additional possibility of cooperation with Frascati’s system)</a:t>
            </a:r>
          </a:p>
          <a:p>
            <a:pPr>
              <a:lnSpc>
                <a:spcPct val="100000"/>
              </a:lnSpc>
            </a:pPr>
            <a:endParaRPr lang="it-IT" i="1" dirty="0"/>
          </a:p>
          <a:p>
            <a:pPr>
              <a:lnSpc>
                <a:spcPct val="100000"/>
              </a:lnSpc>
            </a:pPr>
            <a:endParaRPr lang="it-IT" i="1" dirty="0"/>
          </a:p>
          <a:p>
            <a:pPr>
              <a:buNone/>
            </a:pPr>
            <a:endParaRPr lang="it-IT"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38376" y="404664"/>
            <a:ext cx="7955280" cy="1293028"/>
          </a:xfrm>
        </p:spPr>
        <p:txBody>
          <a:bodyPr>
            <a:normAutofit/>
          </a:bodyPr>
          <a:lstStyle/>
          <a:p>
            <a:pPr algn="ctr"/>
            <a:r>
              <a:rPr lang="en-US" sz="3600" dirty="0"/>
              <a:t>Is the effort required justified?</a:t>
            </a:r>
            <a:endParaRPr lang="es-ES" sz="3600" dirty="0"/>
          </a:p>
        </p:txBody>
      </p:sp>
      <p:sp>
        <p:nvSpPr>
          <p:cNvPr id="3" name="2 Marcador de contenido"/>
          <p:cNvSpPr>
            <a:spLocks noGrp="1"/>
          </p:cNvSpPr>
          <p:nvPr>
            <p:ph idx="1"/>
          </p:nvPr>
        </p:nvSpPr>
        <p:spPr>
          <a:xfrm>
            <a:off x="611560" y="1844824"/>
            <a:ext cx="7955280" cy="4474800"/>
          </a:xfrm>
        </p:spPr>
        <p:txBody>
          <a:bodyPr>
            <a:normAutofit fontScale="25000" lnSpcReduction="20000"/>
          </a:bodyPr>
          <a:lstStyle/>
          <a:p>
            <a:pPr algn="just">
              <a:lnSpc>
                <a:spcPct val="120000"/>
              </a:lnSpc>
              <a:buNone/>
            </a:pPr>
            <a:r>
              <a:rPr lang="en-US" sz="7200" b="1" dirty="0"/>
              <a:t>A Latin American view:</a:t>
            </a:r>
          </a:p>
          <a:p>
            <a:pPr algn="just">
              <a:lnSpc>
                <a:spcPct val="120000"/>
              </a:lnSpc>
              <a:buNone/>
            </a:pPr>
            <a:r>
              <a:rPr lang="en-US" sz="7200" dirty="0"/>
              <a:t>Costs caused by insufficient scientific education</a:t>
            </a:r>
          </a:p>
          <a:p>
            <a:pPr algn="just">
              <a:lnSpc>
                <a:spcPct val="120000"/>
              </a:lnSpc>
              <a:buNone/>
            </a:pPr>
            <a:r>
              <a:rPr lang="en-US" sz="7200" dirty="0"/>
              <a:t>Necessity of evaluating opportunity cost, face other social problems (also in education)</a:t>
            </a:r>
          </a:p>
          <a:p>
            <a:pPr algn="just">
              <a:lnSpc>
                <a:spcPct val="120000"/>
              </a:lnSpc>
              <a:buNone/>
            </a:pPr>
            <a:r>
              <a:rPr lang="en-US" sz="7200" dirty="0"/>
              <a:t>Right of individuals to development</a:t>
            </a:r>
          </a:p>
          <a:p>
            <a:pPr algn="just">
              <a:lnSpc>
                <a:spcPct val="120000"/>
              </a:lnSpc>
              <a:buNone/>
            </a:pPr>
            <a:r>
              <a:rPr lang="en-US" sz="7200" dirty="0"/>
              <a:t>Country competition</a:t>
            </a:r>
          </a:p>
          <a:p>
            <a:pPr algn="just">
              <a:lnSpc>
                <a:spcPct val="120000"/>
              </a:lnSpc>
              <a:buNone/>
            </a:pPr>
            <a:r>
              <a:rPr lang="en-US" sz="7200" dirty="0"/>
              <a:t>Benefits of regional integration</a:t>
            </a:r>
          </a:p>
          <a:p>
            <a:pPr algn="just">
              <a:lnSpc>
                <a:spcPct val="120000"/>
              </a:lnSpc>
              <a:buNone/>
            </a:pPr>
            <a:endParaRPr lang="en-US" sz="7200" dirty="0"/>
          </a:p>
          <a:p>
            <a:pPr algn="just">
              <a:lnSpc>
                <a:spcPct val="120000"/>
              </a:lnSpc>
              <a:buNone/>
            </a:pPr>
            <a:r>
              <a:rPr lang="en-US" sz="7200" b="1" dirty="0"/>
              <a:t>An Italian view:</a:t>
            </a:r>
          </a:p>
          <a:p>
            <a:pPr algn="just">
              <a:lnSpc>
                <a:spcPct val="120000"/>
              </a:lnSpc>
              <a:buNone/>
            </a:pPr>
            <a:r>
              <a:rPr lang="en-US" sz="7200" dirty="0"/>
              <a:t>Competition in Europe</a:t>
            </a:r>
          </a:p>
          <a:p>
            <a:pPr algn="just">
              <a:lnSpc>
                <a:spcPct val="120000"/>
              </a:lnSpc>
              <a:buNone/>
            </a:pPr>
            <a:r>
              <a:rPr lang="en-US" sz="7200" dirty="0"/>
              <a:t>Necessity of responding to status of a G20 (former G8, and G8+5) country</a:t>
            </a:r>
          </a:p>
          <a:p>
            <a:pPr algn="just">
              <a:lnSpc>
                <a:spcPct val="120000"/>
              </a:lnSpc>
              <a:buNone/>
            </a:pPr>
            <a:r>
              <a:rPr lang="en-US" sz="7200" dirty="0"/>
              <a:t>Long-term benefits coming from training of future leaders</a:t>
            </a:r>
          </a:p>
          <a:p>
            <a:pPr algn="just">
              <a:lnSpc>
                <a:spcPct val="120000"/>
              </a:lnSpc>
              <a:buNone/>
            </a:pPr>
            <a:r>
              <a:rPr lang="en-US" sz="7200" dirty="0"/>
              <a:t>Demographic effects on our Universities</a:t>
            </a:r>
          </a:p>
          <a:p>
            <a:pPr algn="just">
              <a:lnSpc>
                <a:spcPct val="120000"/>
              </a:lnSpc>
              <a:buNone/>
            </a:pPr>
            <a:endParaRPr lang="en-US" sz="7200" dirty="0"/>
          </a:p>
          <a:p>
            <a:pPr>
              <a:buNone/>
            </a:pPr>
            <a:endParaRPr lang="en-US" dirty="0"/>
          </a:p>
          <a:p>
            <a:pPr>
              <a:buNone/>
            </a:pPr>
            <a:endParaRPr lang="es-E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620688"/>
            <a:ext cx="7632848" cy="1365036"/>
          </a:xfrm>
        </p:spPr>
        <p:txBody>
          <a:bodyPr/>
          <a:lstStyle/>
          <a:p>
            <a:pPr algn="l"/>
            <a:r>
              <a:rPr lang="es-DO" dirty="0"/>
              <a:t>Multilateral OPPORTUNITIES </a:t>
            </a:r>
          </a:p>
        </p:txBody>
      </p:sp>
      <p:sp>
        <p:nvSpPr>
          <p:cNvPr id="3" name="2 Marcador de contenido"/>
          <p:cNvSpPr>
            <a:spLocks noGrp="1"/>
          </p:cNvSpPr>
          <p:nvPr>
            <p:ph idx="1"/>
          </p:nvPr>
        </p:nvSpPr>
        <p:spPr>
          <a:xfrm>
            <a:off x="612368" y="2564904"/>
            <a:ext cx="7955280" cy="4069080"/>
          </a:xfrm>
        </p:spPr>
        <p:txBody>
          <a:bodyPr>
            <a:normAutofit/>
          </a:bodyPr>
          <a:lstStyle/>
          <a:p>
            <a:pPr marL="0" indent="0" algn="just">
              <a:lnSpc>
                <a:spcPct val="100000"/>
              </a:lnSpc>
              <a:buNone/>
            </a:pPr>
            <a:r>
              <a:rPr lang="es-DO" sz="2000" dirty="0" err="1"/>
              <a:t>Planning</a:t>
            </a:r>
            <a:r>
              <a:rPr lang="es-DO" sz="2000" dirty="0"/>
              <a:t> </a:t>
            </a:r>
            <a:r>
              <a:rPr lang="es-DO" sz="2000" dirty="0" err="1"/>
              <a:t>level</a:t>
            </a:r>
            <a:r>
              <a:rPr lang="es-DO" sz="2000" dirty="0"/>
              <a:t>: UNESCO, CSUCA, SICA (2012, </a:t>
            </a:r>
            <a:r>
              <a:rPr lang="es-DO" sz="2000" dirty="0" err="1"/>
              <a:t>Assoviation</a:t>
            </a:r>
            <a:r>
              <a:rPr lang="es-DO" sz="2000" dirty="0"/>
              <a:t> </a:t>
            </a:r>
            <a:r>
              <a:rPr lang="es-DO" sz="2000" dirty="0" err="1"/>
              <a:t>Agreement</a:t>
            </a:r>
            <a:r>
              <a:rPr lang="es-DO" sz="2000" dirty="0"/>
              <a:t> </a:t>
            </a:r>
            <a:r>
              <a:rPr lang="es-DO" sz="2000" dirty="0" err="1"/>
              <a:t>with</a:t>
            </a:r>
            <a:r>
              <a:rPr lang="es-DO" sz="2000" dirty="0"/>
              <a:t> EU, </a:t>
            </a:r>
            <a:r>
              <a:rPr lang="es-DO" sz="2000" dirty="0" err="1"/>
              <a:t>approved</a:t>
            </a:r>
            <a:r>
              <a:rPr lang="es-DO" sz="2000" dirty="0"/>
              <a:t>, </a:t>
            </a:r>
            <a:r>
              <a:rPr lang="es-DO" sz="2000" dirty="0" err="1"/>
              <a:t>but</a:t>
            </a:r>
            <a:r>
              <a:rPr lang="es-DO" sz="2000" dirty="0"/>
              <a:t> </a:t>
            </a:r>
            <a:r>
              <a:rPr lang="es-DO" sz="2000" dirty="0" err="1"/>
              <a:t>not</a:t>
            </a:r>
            <a:r>
              <a:rPr lang="es-DO" sz="2000" dirty="0"/>
              <a:t> </a:t>
            </a:r>
            <a:r>
              <a:rPr lang="es-DO" sz="2000" dirty="0" err="1"/>
              <a:t>yet</a:t>
            </a:r>
            <a:r>
              <a:rPr lang="es-DO" sz="2000" dirty="0"/>
              <a:t> </a:t>
            </a:r>
            <a:r>
              <a:rPr lang="es-DO" sz="2000" dirty="0" err="1"/>
              <a:t>ratified</a:t>
            </a:r>
            <a:r>
              <a:rPr lang="es-DO" sz="2000" dirty="0"/>
              <a:t> </a:t>
            </a:r>
            <a:r>
              <a:rPr lang="es-DO" sz="2000" dirty="0" err="1"/>
              <a:t>by</a:t>
            </a:r>
            <a:r>
              <a:rPr lang="es-DO" sz="2000" dirty="0"/>
              <a:t> </a:t>
            </a:r>
            <a:r>
              <a:rPr lang="es-DO" sz="2000" dirty="0" err="1"/>
              <a:t>Belgium</a:t>
            </a:r>
            <a:r>
              <a:rPr lang="es-DO" sz="2000" dirty="0"/>
              <a:t> and </a:t>
            </a:r>
            <a:r>
              <a:rPr lang="es-DO" sz="2000" dirty="0" err="1"/>
              <a:t>Greece</a:t>
            </a:r>
            <a:r>
              <a:rPr lang="es-DO" sz="2000"/>
              <a:t>)</a:t>
            </a:r>
            <a:endParaRPr lang="es-DO" sz="2000" dirty="0"/>
          </a:p>
          <a:p>
            <a:pPr marL="0" indent="0" algn="just">
              <a:lnSpc>
                <a:spcPct val="100000"/>
              </a:lnSpc>
              <a:buNone/>
            </a:pPr>
            <a:endParaRPr lang="es-DO" sz="2000" dirty="0"/>
          </a:p>
          <a:p>
            <a:pPr marL="0" indent="0" algn="just">
              <a:lnSpc>
                <a:spcPct val="100000"/>
              </a:lnSpc>
              <a:buNone/>
            </a:pPr>
            <a:r>
              <a:rPr lang="es-DO" sz="2000" dirty="0" err="1"/>
              <a:t>Support</a:t>
            </a:r>
            <a:r>
              <a:rPr lang="es-DO" sz="2000" dirty="0"/>
              <a:t>: USA, EU, </a:t>
            </a:r>
            <a:r>
              <a:rPr lang="es-DO" sz="2000" dirty="0" err="1"/>
              <a:t>Canada</a:t>
            </a:r>
            <a:r>
              <a:rPr lang="es-DO" sz="2000" dirty="0"/>
              <a:t> China, </a:t>
            </a:r>
            <a:r>
              <a:rPr lang="es-DO" sz="2000" dirty="0" err="1"/>
              <a:t>Italy</a:t>
            </a:r>
            <a:r>
              <a:rPr lang="es-DO" sz="2000" dirty="0"/>
              <a:t> (IILA)</a:t>
            </a:r>
          </a:p>
          <a:p>
            <a:pPr marL="0" indent="0" algn="just">
              <a:lnSpc>
                <a:spcPct val="100000"/>
              </a:lnSpc>
              <a:buNone/>
            </a:pPr>
            <a:endParaRPr lang="es-DO" sz="2000" dirty="0"/>
          </a:p>
          <a:p>
            <a:pPr marL="0" indent="0" algn="just">
              <a:lnSpc>
                <a:spcPct val="100000"/>
              </a:lnSpc>
              <a:buNone/>
            </a:pPr>
            <a:r>
              <a:rPr lang="es-DO" sz="2000" dirty="0" err="1"/>
              <a:t>Participation</a:t>
            </a:r>
            <a:r>
              <a:rPr lang="es-DO" sz="2000" dirty="0"/>
              <a:t>: Great </a:t>
            </a:r>
            <a:r>
              <a:rPr lang="es-DO" sz="2000" dirty="0" err="1"/>
              <a:t>Caribbean</a:t>
            </a:r>
            <a:r>
              <a:rPr lang="es-DO" sz="2000" dirty="0"/>
              <a:t> </a:t>
            </a:r>
            <a:r>
              <a:rPr lang="es-DO" sz="2000" dirty="0" err="1"/>
              <a:t>includes</a:t>
            </a:r>
            <a:r>
              <a:rPr lang="es-DO" sz="2000" dirty="0"/>
              <a:t> LA  </a:t>
            </a:r>
            <a:r>
              <a:rPr lang="es-DO" sz="2000" dirty="0" err="1"/>
              <a:t>countries</a:t>
            </a:r>
            <a:r>
              <a:rPr lang="es-DO" sz="2000" dirty="0"/>
              <a:t> </a:t>
            </a:r>
            <a:r>
              <a:rPr lang="es-DO" sz="2000" dirty="0" err="1"/>
              <a:t>like</a:t>
            </a:r>
            <a:r>
              <a:rPr lang="es-DO" sz="2000" dirty="0"/>
              <a:t> Colombia, </a:t>
            </a:r>
            <a:r>
              <a:rPr lang="es-DO" sz="2000" dirty="0" err="1"/>
              <a:t>Mexico</a:t>
            </a:r>
            <a:r>
              <a:rPr lang="es-DO" sz="2000" dirty="0"/>
              <a:t> and Cuba and </a:t>
            </a:r>
            <a:r>
              <a:rPr lang="es-DO" sz="2000" dirty="0" err="1"/>
              <a:t>also</a:t>
            </a:r>
            <a:r>
              <a:rPr lang="es-DO" sz="2000" dirty="0"/>
              <a:t> </a:t>
            </a:r>
            <a:r>
              <a:rPr lang="es-DO" sz="2000" dirty="0" err="1"/>
              <a:t>several</a:t>
            </a:r>
            <a:r>
              <a:rPr lang="es-DO" sz="2000" dirty="0"/>
              <a:t> no-</a:t>
            </a:r>
            <a:r>
              <a:rPr lang="es-DO" sz="2000" dirty="0" err="1"/>
              <a:t>Spanishspeaking</a:t>
            </a:r>
            <a:r>
              <a:rPr lang="es-DO" sz="2000" dirty="0"/>
              <a:t> </a:t>
            </a:r>
            <a:r>
              <a:rPr lang="es-DO" sz="2000" dirty="0" err="1"/>
              <a:t>countries</a:t>
            </a:r>
            <a:endParaRPr lang="es-DO" sz="2000" dirty="0"/>
          </a:p>
          <a:p>
            <a:pPr marL="0" indent="0" algn="just">
              <a:lnSpc>
                <a:spcPct val="100000"/>
              </a:lnSpc>
              <a:buNone/>
            </a:pPr>
            <a:endParaRPr lang="es-DO" sz="2000" dirty="0"/>
          </a:p>
        </p:txBody>
      </p:sp>
    </p:spTree>
    <p:extLst>
      <p:ext uri="{BB962C8B-B14F-4D97-AF65-F5344CB8AC3E}">
        <p14:creationId xmlns:p14="http://schemas.microsoft.com/office/powerpoint/2010/main" val="2633547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s-DO" dirty="0"/>
              <a:t>A personal </a:t>
            </a:r>
            <a:r>
              <a:rPr lang="es-DO" dirty="0" err="1"/>
              <a:t>appreciation</a:t>
            </a:r>
            <a:r>
              <a:rPr lang="es-DO" dirty="0"/>
              <a:t> </a:t>
            </a:r>
            <a:r>
              <a:rPr lang="es-DO" dirty="0" err="1"/>
              <a:t>of</a:t>
            </a:r>
            <a:r>
              <a:rPr lang="es-DO" dirty="0"/>
              <a:t> </a:t>
            </a:r>
            <a:r>
              <a:rPr lang="es-DO" dirty="0" err="1"/>
              <a:t>countries</a:t>
            </a:r>
            <a:r>
              <a:rPr lang="es-DO" dirty="0"/>
              <a:t> </a:t>
            </a:r>
            <a:r>
              <a:rPr lang="es-DO" dirty="0" err="1"/>
              <a:t>potential</a:t>
            </a:r>
            <a:r>
              <a:rPr lang="es-DO" dirty="0"/>
              <a:t> </a:t>
            </a:r>
            <a:r>
              <a:rPr lang="es-DO" dirty="0" err="1"/>
              <a:t>perspectives</a:t>
            </a:r>
            <a:endParaRPr lang="es-DO" dirty="0"/>
          </a:p>
        </p:txBody>
      </p:sp>
      <p:sp>
        <p:nvSpPr>
          <p:cNvPr id="3" name="Segnaposto contenuto 2"/>
          <p:cNvSpPr>
            <a:spLocks noGrp="1"/>
          </p:cNvSpPr>
          <p:nvPr>
            <p:ph idx="1"/>
          </p:nvPr>
        </p:nvSpPr>
        <p:spPr>
          <a:xfrm>
            <a:off x="683568" y="2060848"/>
            <a:ext cx="8226112" cy="4474800"/>
          </a:xfrm>
        </p:spPr>
        <p:txBody>
          <a:bodyPr>
            <a:normAutofit fontScale="25000" lnSpcReduction="20000"/>
          </a:bodyPr>
          <a:lstStyle/>
          <a:p>
            <a:pPr algn="just"/>
            <a:r>
              <a:rPr lang="it-IT" sz="6400" dirty="0"/>
              <a:t>Synchrotron</a:t>
            </a:r>
          </a:p>
          <a:p>
            <a:pPr marL="0" indent="0" algn="just">
              <a:buNone/>
            </a:pPr>
            <a:r>
              <a:rPr lang="it-IT" sz="6400" dirty="0"/>
              <a:t>    - Mexico – good probability because of already existing plans</a:t>
            </a:r>
          </a:p>
          <a:p>
            <a:pPr marL="0" indent="0" algn="just">
              <a:buNone/>
            </a:pPr>
            <a:r>
              <a:rPr lang="it-IT" sz="6400" dirty="0"/>
              <a:t>    - Colombia – perhaps through Royalties Law </a:t>
            </a:r>
          </a:p>
          <a:p>
            <a:pPr marL="0" indent="0" algn="just">
              <a:buNone/>
            </a:pPr>
            <a:r>
              <a:rPr lang="it-IT" sz="6400" dirty="0"/>
              <a:t>    - Dominican Republic – unlikely, unless included in City of knowledge plan</a:t>
            </a:r>
          </a:p>
          <a:p>
            <a:pPr marL="0" indent="0" algn="just">
              <a:buNone/>
            </a:pPr>
            <a:endParaRPr lang="it-IT" sz="6400" dirty="0"/>
          </a:p>
          <a:p>
            <a:pPr algn="just"/>
            <a:r>
              <a:rPr lang="it-IT" sz="6400" dirty="0"/>
              <a:t>CURCCAF New series, </a:t>
            </a:r>
          </a:p>
          <a:p>
            <a:pPr marL="0" indent="0" algn="just">
              <a:buNone/>
            </a:pPr>
            <a:r>
              <a:rPr lang="it-IT" sz="6400" dirty="0"/>
              <a:t>    - El Salvador – good probability at least for an initial attempt</a:t>
            </a:r>
          </a:p>
          <a:p>
            <a:pPr marL="0" indent="0" algn="just">
              <a:buNone/>
            </a:pPr>
            <a:r>
              <a:rPr lang="it-IT" sz="6400" dirty="0"/>
              <a:t>    - Dominican Republic – initial apparent support Ministry waned</a:t>
            </a:r>
          </a:p>
          <a:p>
            <a:pPr marL="0" indent="0" algn="just">
              <a:buNone/>
            </a:pPr>
            <a:endParaRPr lang="it-IT" sz="6400" dirty="0"/>
          </a:p>
          <a:p>
            <a:pPr algn="just"/>
            <a:r>
              <a:rPr lang="it-IT" sz="6400" dirty="0"/>
              <a:t>Research Program at DA</a:t>
            </a:r>
            <a:r>
              <a:rPr lang="el-GR" sz="6400" dirty="0"/>
              <a:t>Φ</a:t>
            </a:r>
            <a:r>
              <a:rPr lang="es-DO" sz="6400" dirty="0"/>
              <a:t>NE and </a:t>
            </a:r>
            <a:r>
              <a:rPr lang="es-DO" sz="6400" dirty="0" err="1"/>
              <a:t>creation</a:t>
            </a:r>
            <a:r>
              <a:rPr lang="es-DO" sz="6400" dirty="0"/>
              <a:t> </a:t>
            </a:r>
            <a:r>
              <a:rPr lang="es-DO" sz="6400" dirty="0" err="1"/>
              <a:t>of</a:t>
            </a:r>
            <a:r>
              <a:rPr lang="es-DO" sz="6400" dirty="0"/>
              <a:t> </a:t>
            </a:r>
            <a:r>
              <a:rPr lang="es-DO" sz="6400" dirty="0" err="1"/>
              <a:t>research</a:t>
            </a:r>
            <a:r>
              <a:rPr lang="es-DO" sz="6400" dirty="0"/>
              <a:t> </a:t>
            </a:r>
            <a:r>
              <a:rPr lang="es-DO" sz="6400" dirty="0" err="1"/>
              <a:t>group</a:t>
            </a:r>
            <a:endParaRPr lang="it-IT" sz="6400" dirty="0"/>
          </a:p>
          <a:p>
            <a:pPr marL="0" indent="0" algn="just">
              <a:buNone/>
            </a:pPr>
            <a:r>
              <a:rPr lang="it-IT" sz="6400" dirty="0"/>
              <a:t>    - Colombia – good conditions, e.g. Un. Nacional and CIF</a:t>
            </a:r>
          </a:p>
          <a:p>
            <a:pPr marL="0" indent="0" algn="just">
              <a:buNone/>
            </a:pPr>
            <a:r>
              <a:rPr lang="it-IT" sz="6400" dirty="0"/>
              <a:t>    - Mexico – good general conditions</a:t>
            </a:r>
          </a:p>
          <a:p>
            <a:pPr marL="0" indent="0" algn="just">
              <a:buNone/>
            </a:pPr>
            <a:r>
              <a:rPr lang="it-IT" sz="6400" dirty="0"/>
              <a:t>    - Dominican Republic – possibility of financing, but existence of interested</a:t>
            </a:r>
          </a:p>
          <a:p>
            <a:pPr marL="0" indent="0" algn="just">
              <a:buNone/>
            </a:pPr>
            <a:r>
              <a:rPr lang="it-IT" sz="6400" dirty="0"/>
              <a:t> Universities not clear. Peculiar role of Physical Society.</a:t>
            </a:r>
          </a:p>
          <a:p>
            <a:pPr marL="0" indent="0" algn="just">
              <a:buNone/>
            </a:pPr>
            <a:r>
              <a:rPr lang="it-IT" sz="6400" dirty="0"/>
              <a:t>    - Central America – Some interest in El Salvador and Guatemala, linked to Ph D</a:t>
            </a:r>
          </a:p>
          <a:p>
            <a:pPr marL="0" indent="0" algn="just">
              <a:buNone/>
            </a:pPr>
            <a:r>
              <a:rPr lang="it-IT" sz="6400" dirty="0"/>
              <a:t>programs and Network of Researchers, and to possible Astrophysics projects</a:t>
            </a:r>
          </a:p>
          <a:p>
            <a:pPr marL="0" indent="0" algn="just">
              <a:buNone/>
            </a:pPr>
            <a:r>
              <a:rPr lang="it-IT" sz="3600" dirty="0"/>
              <a:t> </a:t>
            </a:r>
          </a:p>
          <a:p>
            <a:pPr marL="0" indent="0" algn="just">
              <a:buNone/>
            </a:pPr>
            <a:endParaRPr lang="it-IT" sz="3600" dirty="0"/>
          </a:p>
          <a:p>
            <a:pPr marL="0" indent="0" algn="just">
              <a:buNone/>
            </a:pPr>
            <a:r>
              <a:rPr lang="it-IT" sz="3600" dirty="0"/>
              <a:t>    </a:t>
            </a:r>
            <a:endParaRPr lang="en-US" sz="3600" dirty="0"/>
          </a:p>
        </p:txBody>
      </p:sp>
    </p:spTree>
    <p:extLst>
      <p:ext uri="{BB962C8B-B14F-4D97-AF65-F5344CB8AC3E}">
        <p14:creationId xmlns:p14="http://schemas.microsoft.com/office/powerpoint/2010/main" val="126270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44348A-A268-4784-9AA0-5AB4A810E6C1}"/>
              </a:ext>
            </a:extLst>
          </p:cNvPr>
          <p:cNvSpPr>
            <a:spLocks noGrp="1"/>
          </p:cNvSpPr>
          <p:nvPr>
            <p:ph type="title"/>
          </p:nvPr>
        </p:nvSpPr>
        <p:spPr>
          <a:xfrm>
            <a:off x="107504" y="836712"/>
            <a:ext cx="8322156" cy="1221020"/>
          </a:xfrm>
        </p:spPr>
        <p:txBody>
          <a:bodyPr/>
          <a:lstStyle/>
          <a:p>
            <a:pPr algn="ctr"/>
            <a:r>
              <a:rPr lang="es-DO" dirty="0" err="1"/>
              <a:t>FraSCATI</a:t>
            </a:r>
            <a:r>
              <a:rPr lang="es-DO" dirty="0"/>
              <a:t> and LA</a:t>
            </a:r>
            <a:br>
              <a:rPr lang="es-DO" dirty="0"/>
            </a:br>
            <a:r>
              <a:rPr lang="es-DO" dirty="0"/>
              <a:t>Pablo Neruda (1951)</a:t>
            </a:r>
          </a:p>
        </p:txBody>
      </p:sp>
      <p:pic>
        <p:nvPicPr>
          <p:cNvPr id="6" name="Picture 2" descr="Pablo Neruda a Frascati">
            <a:extLst>
              <a:ext uri="{FF2B5EF4-FFF2-40B4-BE49-F238E27FC236}">
                <a16:creationId xmlns:a16="http://schemas.microsoft.com/office/drawing/2014/main" id="{583C4303-BC8B-4B65-BBE3-61669CE135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2039" y="2193925"/>
            <a:ext cx="6359921" cy="407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832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A5192-C286-4911-BE78-50DC9B2DEEA6}"/>
              </a:ext>
            </a:extLst>
          </p:cNvPr>
          <p:cNvSpPr>
            <a:spLocks noGrp="1"/>
          </p:cNvSpPr>
          <p:nvPr>
            <p:ph type="title"/>
          </p:nvPr>
        </p:nvSpPr>
        <p:spPr>
          <a:xfrm>
            <a:off x="755576" y="836711"/>
            <a:ext cx="7794064" cy="1220689"/>
          </a:xfrm>
        </p:spPr>
        <p:txBody>
          <a:bodyPr>
            <a:normAutofit/>
          </a:bodyPr>
          <a:lstStyle/>
          <a:p>
            <a:pPr algn="l"/>
            <a:r>
              <a:rPr lang="es-DO" sz="3600" dirty="0"/>
              <a:t>Sweet Green Olives </a:t>
            </a:r>
            <a:r>
              <a:rPr lang="es-DO" sz="3600" dirty="0" err="1"/>
              <a:t>of</a:t>
            </a:r>
            <a:r>
              <a:rPr lang="es-DO" sz="3600" dirty="0"/>
              <a:t> </a:t>
            </a:r>
            <a:r>
              <a:rPr lang="es-DO" sz="3600" dirty="0" err="1"/>
              <a:t>FraScati</a:t>
            </a:r>
            <a:endParaRPr lang="es-DO" sz="3600" dirty="0"/>
          </a:p>
        </p:txBody>
      </p:sp>
      <p:sp>
        <p:nvSpPr>
          <p:cNvPr id="3" name="Marcador de contenido 2">
            <a:extLst>
              <a:ext uri="{FF2B5EF4-FFF2-40B4-BE49-F238E27FC236}">
                <a16:creationId xmlns:a16="http://schemas.microsoft.com/office/drawing/2014/main" id="{333E326B-6279-4636-9580-8E687C7F7CE4}"/>
              </a:ext>
            </a:extLst>
          </p:cNvPr>
          <p:cNvSpPr>
            <a:spLocks noGrp="1"/>
          </p:cNvSpPr>
          <p:nvPr>
            <p:ph idx="1"/>
          </p:nvPr>
        </p:nvSpPr>
        <p:spPr/>
        <p:txBody>
          <a:bodyPr/>
          <a:lstStyle/>
          <a:p>
            <a:pPr marL="0" indent="0">
              <a:buNone/>
            </a:pPr>
            <a:r>
              <a:rPr lang="en-US" dirty="0"/>
              <a:t> </a:t>
            </a:r>
          </a:p>
          <a:p>
            <a:pPr marL="0" indent="0">
              <a:buNone/>
            </a:pPr>
            <a:r>
              <a:rPr lang="en-US" sz="3000" dirty="0"/>
              <a:t>… in Frascati, </a:t>
            </a:r>
          </a:p>
          <a:p>
            <a:pPr marL="0" indent="0">
              <a:buNone/>
            </a:pPr>
            <a:r>
              <a:rPr lang="en-US" sz="3000" dirty="0"/>
              <a:t> the walls pierced by death, </a:t>
            </a:r>
          </a:p>
          <a:p>
            <a:pPr marL="0" indent="0">
              <a:buNone/>
            </a:pPr>
            <a:r>
              <a:rPr lang="en-US" sz="3000" dirty="0"/>
              <a:t> the eyes of war at the windows, </a:t>
            </a:r>
          </a:p>
          <a:p>
            <a:pPr marL="0" indent="0">
              <a:buNone/>
            </a:pPr>
            <a:r>
              <a:rPr lang="en-US" sz="3000" dirty="0"/>
              <a:t> but peace welcomed me </a:t>
            </a:r>
          </a:p>
          <a:p>
            <a:pPr marL="0" indent="0">
              <a:buNone/>
            </a:pPr>
            <a:r>
              <a:rPr lang="en-US" sz="3000" dirty="0"/>
              <a:t> with its taste of oil and wine… </a:t>
            </a:r>
            <a:endParaRPr lang="es-DO" sz="3000" dirty="0"/>
          </a:p>
        </p:txBody>
      </p:sp>
    </p:spTree>
    <p:extLst>
      <p:ext uri="{BB962C8B-B14F-4D97-AF65-F5344CB8AC3E}">
        <p14:creationId xmlns:p14="http://schemas.microsoft.com/office/powerpoint/2010/main" val="2412863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thank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772816"/>
            <a:ext cx="5239485" cy="29523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A8F99-FF93-4043-A6CE-E204DCE2DE1E}"/>
              </a:ext>
            </a:extLst>
          </p:cNvPr>
          <p:cNvSpPr>
            <a:spLocks noGrp="1"/>
          </p:cNvSpPr>
          <p:nvPr>
            <p:ph type="title"/>
          </p:nvPr>
        </p:nvSpPr>
        <p:spPr>
          <a:xfrm>
            <a:off x="755576" y="764703"/>
            <a:ext cx="7794064" cy="1292697"/>
          </a:xfrm>
        </p:spPr>
        <p:txBody>
          <a:bodyPr/>
          <a:lstStyle/>
          <a:p>
            <a:pPr algn="l"/>
            <a:r>
              <a:rPr lang="es-DO" dirty="0"/>
              <a:t>LA </a:t>
            </a:r>
            <a:r>
              <a:rPr lang="es-DO" dirty="0" err="1"/>
              <a:t>Development</a:t>
            </a:r>
            <a:r>
              <a:rPr lang="es-DO" dirty="0"/>
              <a:t>  </a:t>
            </a:r>
            <a:r>
              <a:rPr lang="es-DO" dirty="0" err="1"/>
              <a:t>Model</a:t>
            </a:r>
            <a:endParaRPr lang="es-DO" dirty="0"/>
          </a:p>
        </p:txBody>
      </p:sp>
      <p:sp>
        <p:nvSpPr>
          <p:cNvPr id="3" name="Marcador de contenido 2">
            <a:extLst>
              <a:ext uri="{FF2B5EF4-FFF2-40B4-BE49-F238E27FC236}">
                <a16:creationId xmlns:a16="http://schemas.microsoft.com/office/drawing/2014/main" id="{FE57ADE8-DFF1-4C75-B1C7-289E51078716}"/>
              </a:ext>
            </a:extLst>
          </p:cNvPr>
          <p:cNvSpPr>
            <a:spLocks noGrp="1"/>
          </p:cNvSpPr>
          <p:nvPr>
            <p:ph idx="1"/>
          </p:nvPr>
        </p:nvSpPr>
        <p:spPr/>
        <p:txBody>
          <a:bodyPr>
            <a:normAutofit lnSpcReduction="10000"/>
          </a:bodyPr>
          <a:lstStyle/>
          <a:p>
            <a:r>
              <a:rPr lang="es-DO" dirty="0"/>
              <a:t>- </a:t>
            </a:r>
            <a:r>
              <a:rPr lang="es-DO" dirty="0" err="1"/>
              <a:t>Explotation</a:t>
            </a:r>
            <a:r>
              <a:rPr lang="es-DO" dirty="0"/>
              <a:t> </a:t>
            </a:r>
            <a:r>
              <a:rPr lang="es-DO" dirty="0" err="1"/>
              <a:t>of</a:t>
            </a:r>
            <a:r>
              <a:rPr lang="es-DO" dirty="0"/>
              <a:t> Natural </a:t>
            </a:r>
            <a:r>
              <a:rPr lang="es-DO" dirty="0" err="1"/>
              <a:t>Resources</a:t>
            </a:r>
            <a:endParaRPr lang="es-DO" dirty="0"/>
          </a:p>
          <a:p>
            <a:r>
              <a:rPr lang="es-DO" dirty="0"/>
              <a:t>- </a:t>
            </a:r>
            <a:r>
              <a:rPr lang="es-DO" dirty="0" err="1"/>
              <a:t>Agriculture</a:t>
            </a:r>
            <a:endParaRPr lang="es-DO" dirty="0"/>
          </a:p>
          <a:p>
            <a:r>
              <a:rPr lang="es-DO" dirty="0"/>
              <a:t>- </a:t>
            </a:r>
            <a:r>
              <a:rPr lang="es-DO" dirty="0" err="1"/>
              <a:t>Tourism</a:t>
            </a:r>
            <a:r>
              <a:rPr lang="es-DO" dirty="0"/>
              <a:t> </a:t>
            </a:r>
          </a:p>
          <a:p>
            <a:r>
              <a:rPr lang="es-DO" dirty="0"/>
              <a:t>- </a:t>
            </a:r>
            <a:r>
              <a:rPr lang="es-DO" dirty="0" err="1"/>
              <a:t>Trade</a:t>
            </a:r>
            <a:r>
              <a:rPr lang="es-DO" dirty="0"/>
              <a:t> – </a:t>
            </a:r>
            <a:r>
              <a:rPr lang="es-DO" dirty="0" err="1"/>
              <a:t>Internal</a:t>
            </a:r>
            <a:r>
              <a:rPr lang="es-DO" dirty="0"/>
              <a:t> </a:t>
            </a:r>
            <a:r>
              <a:rPr lang="es-DO" dirty="0" err="1"/>
              <a:t>economies</a:t>
            </a:r>
            <a:endParaRPr lang="es-DO" dirty="0"/>
          </a:p>
          <a:p>
            <a:endParaRPr lang="es-DO" dirty="0"/>
          </a:p>
          <a:p>
            <a:r>
              <a:rPr lang="es-DO" dirty="0"/>
              <a:t>Little </a:t>
            </a:r>
            <a:r>
              <a:rPr lang="es-DO" dirty="0" err="1"/>
              <a:t>interests</a:t>
            </a:r>
            <a:r>
              <a:rPr lang="es-DO" dirty="0"/>
              <a:t> </a:t>
            </a:r>
            <a:r>
              <a:rPr lang="es-DO" dirty="0" err="1"/>
              <a:t>of</a:t>
            </a:r>
            <a:r>
              <a:rPr lang="es-DO" dirty="0"/>
              <a:t> the </a:t>
            </a:r>
            <a:r>
              <a:rPr lang="es-DO" dirty="0" err="1"/>
              <a:t>politicall</a:t>
            </a:r>
            <a:r>
              <a:rPr lang="es-DO" dirty="0"/>
              <a:t> </a:t>
            </a:r>
            <a:r>
              <a:rPr lang="es-DO" dirty="0" err="1"/>
              <a:t>leaders</a:t>
            </a:r>
            <a:r>
              <a:rPr lang="es-DO" dirty="0"/>
              <a:t> </a:t>
            </a:r>
            <a:r>
              <a:rPr lang="es-DO" dirty="0" err="1"/>
              <a:t>for</a:t>
            </a:r>
            <a:r>
              <a:rPr lang="es-DO" dirty="0"/>
              <a:t> the </a:t>
            </a:r>
            <a:r>
              <a:rPr lang="es-DO" dirty="0" err="1"/>
              <a:t>possible</a:t>
            </a:r>
            <a:r>
              <a:rPr lang="es-DO" dirty="0"/>
              <a:t> role </a:t>
            </a:r>
            <a:r>
              <a:rPr lang="es-DO" dirty="0" err="1"/>
              <a:t>of</a:t>
            </a:r>
            <a:r>
              <a:rPr lang="es-DO" dirty="0"/>
              <a:t> </a:t>
            </a:r>
            <a:r>
              <a:rPr lang="es-DO" dirty="0" err="1"/>
              <a:t>Science</a:t>
            </a:r>
            <a:endParaRPr lang="es-DO" dirty="0"/>
          </a:p>
          <a:p>
            <a:r>
              <a:rPr lang="es-DO" dirty="0" err="1"/>
              <a:t>Some</a:t>
            </a:r>
            <a:r>
              <a:rPr lang="es-DO" dirty="0"/>
              <a:t> </a:t>
            </a:r>
            <a:r>
              <a:rPr lang="es-DO" dirty="0" err="1"/>
              <a:t>exceptions</a:t>
            </a:r>
            <a:r>
              <a:rPr lang="es-DO" dirty="0"/>
              <a:t> </a:t>
            </a:r>
          </a:p>
          <a:p>
            <a:pPr marL="0" indent="0">
              <a:buNone/>
            </a:pPr>
            <a:r>
              <a:rPr lang="es-DO" dirty="0"/>
              <a:t>   - XIX Century: Bolívar, Rivadavia, Castro Madriz, García Moreno Sarmiento, </a:t>
            </a:r>
          </a:p>
          <a:p>
            <a:pPr marL="0" indent="0">
              <a:buNone/>
            </a:pPr>
            <a:r>
              <a:rPr lang="es-DO" dirty="0"/>
              <a:t>   - </a:t>
            </a:r>
            <a:r>
              <a:rPr lang="es-DO" dirty="0" err="1"/>
              <a:t>Last</a:t>
            </a:r>
            <a:r>
              <a:rPr lang="es-DO" dirty="0"/>
              <a:t> </a:t>
            </a:r>
            <a:r>
              <a:rPr lang="es-DO" dirty="0" err="1"/>
              <a:t>two</a:t>
            </a:r>
            <a:r>
              <a:rPr lang="es-DO" dirty="0"/>
              <a:t> </a:t>
            </a:r>
            <a:r>
              <a:rPr lang="es-DO" dirty="0" err="1"/>
              <a:t>decades</a:t>
            </a:r>
            <a:r>
              <a:rPr lang="es-DO" dirty="0"/>
              <a:t>: Correa, Fernández, Cerezo </a:t>
            </a:r>
          </a:p>
        </p:txBody>
      </p:sp>
    </p:spTree>
    <p:extLst>
      <p:ext uri="{BB962C8B-B14F-4D97-AF65-F5344CB8AC3E}">
        <p14:creationId xmlns:p14="http://schemas.microsoft.com/office/powerpoint/2010/main" val="3042223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 famous citation</a:t>
            </a:r>
          </a:p>
        </p:txBody>
      </p:sp>
      <p:sp>
        <p:nvSpPr>
          <p:cNvPr id="3" name="Segnaposto contenuto 2"/>
          <p:cNvSpPr>
            <a:spLocks noGrp="1"/>
          </p:cNvSpPr>
          <p:nvPr>
            <p:ph idx="1"/>
          </p:nvPr>
        </p:nvSpPr>
        <p:spPr>
          <a:xfrm>
            <a:off x="395536" y="1844824"/>
            <a:ext cx="8352928" cy="4608512"/>
          </a:xfrm>
        </p:spPr>
        <p:txBody>
          <a:bodyPr>
            <a:normAutofit/>
          </a:bodyPr>
          <a:lstStyle/>
          <a:p>
            <a:pPr algn="just">
              <a:lnSpc>
                <a:spcPct val="120000"/>
              </a:lnSpc>
            </a:pPr>
            <a:r>
              <a:rPr lang="en-US" sz="2500" dirty="0"/>
              <a:t>Domingo Faustino Sarmiento, president of Argentina: "Well, I say we should give up the rank of nation, or the title of civilized country, if we do not take our part in the progress and movement of natural sciences“. (Inauguration of Córdoba Observatory, 1878)</a:t>
            </a:r>
            <a:endParaRPr lang="es-ES" sz="2500" dirty="0"/>
          </a:p>
          <a:p>
            <a:pPr>
              <a:buNone/>
            </a:pPr>
            <a:endParaRPr lang="es-ES" sz="2500" dirty="0"/>
          </a:p>
          <a:p>
            <a:endParaRPr lang="es-ES" dirty="0"/>
          </a:p>
          <a:p>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836711"/>
            <a:ext cx="7578040" cy="1220689"/>
          </a:xfrm>
        </p:spPr>
        <p:txBody>
          <a:bodyPr>
            <a:normAutofit/>
          </a:bodyPr>
          <a:lstStyle/>
          <a:p>
            <a:pPr algn="ctr"/>
            <a:r>
              <a:rPr lang="es-DO" dirty="0"/>
              <a:t>XX </a:t>
            </a:r>
            <a:r>
              <a:rPr lang="es-DO" dirty="0" err="1"/>
              <a:t>th</a:t>
            </a:r>
            <a:r>
              <a:rPr lang="es-DO" dirty="0"/>
              <a:t> Century</a:t>
            </a:r>
            <a:br>
              <a:rPr lang="es-DO" dirty="0"/>
            </a:br>
            <a:endParaRPr lang="es-DO" dirty="0"/>
          </a:p>
        </p:txBody>
      </p:sp>
      <p:sp>
        <p:nvSpPr>
          <p:cNvPr id="3" name="2 Marcador de contenido"/>
          <p:cNvSpPr>
            <a:spLocks noGrp="1"/>
          </p:cNvSpPr>
          <p:nvPr>
            <p:ph idx="1"/>
          </p:nvPr>
        </p:nvSpPr>
        <p:spPr>
          <a:xfrm>
            <a:off x="718185" y="2299335"/>
            <a:ext cx="7955280" cy="4069080"/>
          </a:xfrm>
        </p:spPr>
        <p:txBody>
          <a:bodyPr>
            <a:normAutofit/>
          </a:bodyPr>
          <a:lstStyle/>
          <a:p>
            <a:r>
              <a:rPr lang="es-DO" dirty="0"/>
              <a:t>New </a:t>
            </a:r>
            <a:r>
              <a:rPr lang="es-DO" dirty="0" err="1"/>
              <a:t>universities</a:t>
            </a:r>
            <a:r>
              <a:rPr lang="es-DO" dirty="0"/>
              <a:t> (</a:t>
            </a:r>
            <a:r>
              <a:rPr lang="es-DO" dirty="0" err="1"/>
              <a:t>e.g</a:t>
            </a:r>
            <a:r>
              <a:rPr lang="es-DO" dirty="0"/>
              <a:t>. La Plata, São Paulo, Los Andes, Campinas): </a:t>
            </a:r>
            <a:r>
              <a:rPr lang="es-DO" dirty="0" err="1"/>
              <a:t>Science</a:t>
            </a:r>
            <a:r>
              <a:rPr lang="es-DO" dirty="0"/>
              <a:t> </a:t>
            </a:r>
            <a:r>
              <a:rPr lang="es-DO" dirty="0" err="1"/>
              <a:t>becomes</a:t>
            </a:r>
            <a:r>
              <a:rPr lang="es-DO" dirty="0"/>
              <a:t> </a:t>
            </a:r>
            <a:r>
              <a:rPr lang="es-DO" dirty="0" err="1"/>
              <a:t>important</a:t>
            </a:r>
            <a:r>
              <a:rPr lang="es-DO" dirty="0"/>
              <a:t> – German </a:t>
            </a:r>
            <a:r>
              <a:rPr lang="es-DO" dirty="0" err="1"/>
              <a:t>influence</a:t>
            </a:r>
            <a:r>
              <a:rPr lang="es-DO" dirty="0"/>
              <a:t>, </a:t>
            </a:r>
            <a:r>
              <a:rPr lang="es-DO" dirty="0" err="1"/>
              <a:t>Italians</a:t>
            </a:r>
            <a:r>
              <a:rPr lang="es-DO" dirty="0"/>
              <a:t>: </a:t>
            </a:r>
            <a:r>
              <a:rPr lang="es-DO" dirty="0" err="1"/>
              <a:t>Wataghin</a:t>
            </a:r>
            <a:r>
              <a:rPr lang="es-DO" dirty="0"/>
              <a:t> (SP)</a:t>
            </a:r>
          </a:p>
          <a:p>
            <a:endParaRPr lang="es-DO" dirty="0"/>
          </a:p>
          <a:p>
            <a:r>
              <a:rPr lang="es-DO" dirty="0" err="1"/>
              <a:t>Impact</a:t>
            </a:r>
            <a:r>
              <a:rPr lang="es-DO" dirty="0"/>
              <a:t> </a:t>
            </a:r>
            <a:r>
              <a:rPr lang="es-DO" dirty="0" err="1"/>
              <a:t>of</a:t>
            </a:r>
            <a:r>
              <a:rPr lang="es-DO" dirty="0"/>
              <a:t> </a:t>
            </a:r>
            <a:r>
              <a:rPr lang="es-DO" dirty="0" err="1"/>
              <a:t>migrations</a:t>
            </a:r>
            <a:r>
              <a:rPr lang="es-DO" dirty="0"/>
              <a:t> </a:t>
            </a:r>
            <a:r>
              <a:rPr lang="es-DO" dirty="0" err="1"/>
              <a:t>from</a:t>
            </a:r>
            <a:r>
              <a:rPr lang="es-DO" dirty="0"/>
              <a:t> </a:t>
            </a:r>
            <a:r>
              <a:rPr lang="es-DO" dirty="0" err="1"/>
              <a:t>Europe</a:t>
            </a:r>
            <a:endParaRPr lang="es-DO" dirty="0"/>
          </a:p>
          <a:p>
            <a:pPr>
              <a:buFontTx/>
              <a:buChar char="-"/>
            </a:pPr>
            <a:r>
              <a:rPr lang="es-DO" dirty="0" err="1"/>
              <a:t>Spanish</a:t>
            </a:r>
            <a:r>
              <a:rPr lang="es-DO" dirty="0"/>
              <a:t> civil </a:t>
            </a:r>
            <a:r>
              <a:rPr lang="es-DO" dirty="0" err="1"/>
              <a:t>war</a:t>
            </a:r>
            <a:r>
              <a:rPr lang="es-DO" dirty="0"/>
              <a:t> (Cabrera, Escobar)</a:t>
            </a:r>
          </a:p>
          <a:p>
            <a:pPr>
              <a:buFontTx/>
              <a:buChar char="-"/>
            </a:pPr>
            <a:r>
              <a:rPr lang="es-DO" dirty="0" err="1"/>
              <a:t>Antisemitic</a:t>
            </a:r>
            <a:r>
              <a:rPr lang="es-DO" dirty="0"/>
              <a:t> </a:t>
            </a:r>
            <a:r>
              <a:rPr lang="es-DO" dirty="0" err="1"/>
              <a:t>laws</a:t>
            </a:r>
            <a:r>
              <a:rPr lang="es-DO" dirty="0"/>
              <a:t> (Beck)</a:t>
            </a:r>
          </a:p>
          <a:p>
            <a:pPr>
              <a:buFontTx/>
              <a:buChar char="-"/>
            </a:pPr>
            <a:endParaRPr lang="es-DO" dirty="0"/>
          </a:p>
          <a:p>
            <a:pPr>
              <a:buFontTx/>
              <a:buChar char="-"/>
            </a:pPr>
            <a:r>
              <a:rPr lang="es-DO" dirty="0" err="1"/>
              <a:t>Southern</a:t>
            </a:r>
            <a:r>
              <a:rPr lang="es-DO" dirty="0"/>
              <a:t> </a:t>
            </a:r>
            <a:r>
              <a:rPr lang="es-DO" dirty="0" err="1"/>
              <a:t>Cone</a:t>
            </a:r>
            <a:r>
              <a:rPr lang="es-DO" dirty="0"/>
              <a:t> – 70’ies </a:t>
            </a:r>
            <a:r>
              <a:rPr lang="es-DO" dirty="0" err="1"/>
              <a:t>Dictatorships</a:t>
            </a:r>
            <a:endParaRPr lang="es-DO" dirty="0"/>
          </a:p>
          <a:p>
            <a:endParaRPr lang="es-DO" dirty="0"/>
          </a:p>
          <a:p>
            <a:endParaRPr lang="es-DO" dirty="0"/>
          </a:p>
        </p:txBody>
      </p:sp>
    </p:spTree>
    <p:extLst>
      <p:ext uri="{BB962C8B-B14F-4D97-AF65-F5344CB8AC3E}">
        <p14:creationId xmlns:p14="http://schemas.microsoft.com/office/powerpoint/2010/main" val="316873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692696"/>
            <a:ext cx="7794064" cy="1364705"/>
          </a:xfrm>
        </p:spPr>
        <p:txBody>
          <a:bodyPr/>
          <a:lstStyle/>
          <a:p>
            <a:pPr algn="ctr"/>
            <a:r>
              <a:rPr lang="es-DO" dirty="0" err="1"/>
              <a:t>Italian</a:t>
            </a:r>
            <a:r>
              <a:rPr lang="es-DO" dirty="0"/>
              <a:t> ANTISEMITIC </a:t>
            </a:r>
            <a:r>
              <a:rPr lang="es-DO" dirty="0" err="1"/>
              <a:t>Laws</a:t>
            </a:r>
            <a:br>
              <a:rPr lang="es-DO" dirty="0"/>
            </a:br>
            <a:endParaRPr lang="es-DO" dirty="0"/>
          </a:p>
        </p:txBody>
      </p:sp>
      <p:sp>
        <p:nvSpPr>
          <p:cNvPr id="3" name="2 Marcador de contenido"/>
          <p:cNvSpPr>
            <a:spLocks noGrp="1"/>
          </p:cNvSpPr>
          <p:nvPr>
            <p:ph idx="1"/>
          </p:nvPr>
        </p:nvSpPr>
        <p:spPr/>
        <p:txBody>
          <a:bodyPr>
            <a:normAutofit fontScale="25000" lnSpcReduction="20000"/>
          </a:bodyPr>
          <a:lstStyle/>
          <a:p>
            <a:r>
              <a:rPr lang="es-DO" sz="3800" dirty="0">
                <a:latin typeface="Times New Roman" panose="02020603050405020304" pitchFamily="18" charset="0"/>
                <a:cs typeface="Times New Roman" panose="02020603050405020304" pitchFamily="18" charset="0"/>
              </a:rPr>
              <a:t> </a:t>
            </a:r>
            <a:r>
              <a:rPr lang="es-DO" sz="7200" dirty="0">
                <a:solidFill>
                  <a:srgbClr val="FF0000"/>
                </a:solidFill>
                <a:latin typeface="Times New Roman" panose="02020603050405020304" pitchFamily="18" charset="0"/>
                <a:cs typeface="Times New Roman" panose="02020603050405020304" pitchFamily="18" charset="0"/>
              </a:rPr>
              <a:t>Full </a:t>
            </a:r>
            <a:r>
              <a:rPr lang="es-DO" sz="7200" dirty="0" err="1">
                <a:solidFill>
                  <a:srgbClr val="FF0000"/>
                </a:solidFill>
                <a:latin typeface="Times New Roman" panose="02020603050405020304" pitchFamily="18" charset="0"/>
                <a:cs typeface="Times New Roman" panose="02020603050405020304" pitchFamily="18" charset="0"/>
              </a:rPr>
              <a:t>professors</a:t>
            </a:r>
            <a:r>
              <a:rPr lang="es-DO" sz="7200" dirty="0">
                <a:solidFill>
                  <a:srgbClr val="FF0000"/>
                </a:solidFill>
                <a:latin typeface="Times New Roman" panose="02020603050405020304" pitchFamily="18" charset="0"/>
                <a:cs typeface="Times New Roman" panose="02020603050405020304" pitchFamily="18" charset="0"/>
              </a:rPr>
              <a:t> </a:t>
            </a:r>
            <a:r>
              <a:rPr lang="es-DO" sz="7200" dirty="0" err="1">
                <a:solidFill>
                  <a:srgbClr val="FF0000"/>
                </a:solidFill>
                <a:latin typeface="Times New Roman" panose="02020603050405020304" pitchFamily="18" charset="0"/>
                <a:cs typeface="Times New Roman" panose="02020603050405020304" pitchFamily="18" charset="0"/>
              </a:rPr>
              <a:t>of</a:t>
            </a:r>
            <a:r>
              <a:rPr lang="es-DO" sz="7200" dirty="0">
                <a:solidFill>
                  <a:srgbClr val="FF0000"/>
                </a:solidFill>
                <a:latin typeface="Times New Roman" panose="02020603050405020304" pitchFamily="18" charset="0"/>
                <a:cs typeface="Times New Roman" panose="02020603050405020304" pitchFamily="18" charset="0"/>
              </a:rPr>
              <a:t> </a:t>
            </a:r>
            <a:r>
              <a:rPr lang="es-DO" sz="7200" dirty="0" err="1">
                <a:solidFill>
                  <a:srgbClr val="FF0000"/>
                </a:solidFill>
                <a:latin typeface="Times New Roman" panose="02020603050405020304" pitchFamily="18" charset="0"/>
                <a:cs typeface="Times New Roman" panose="02020603050405020304" pitchFamily="18" charset="0"/>
              </a:rPr>
              <a:t>Physics</a:t>
            </a:r>
            <a:r>
              <a:rPr lang="es-DO" sz="7200" dirty="0">
                <a:latin typeface="Times New Roman" panose="02020603050405020304" pitchFamily="18" charset="0"/>
                <a:cs typeface="Times New Roman" panose="02020603050405020304" pitchFamily="18" charset="0"/>
              </a:rPr>
              <a:t>: </a:t>
            </a:r>
            <a:r>
              <a:rPr lang="es-DO" sz="7200" dirty="0" err="1">
                <a:latin typeface="Times New Roman" panose="02020603050405020304" pitchFamily="18" charset="0"/>
                <a:cs typeface="Times New Roman" panose="02020603050405020304" pitchFamily="18" charset="0"/>
              </a:rPr>
              <a:t>Racah</a:t>
            </a:r>
            <a:r>
              <a:rPr lang="es-DO" sz="7200" dirty="0">
                <a:latin typeface="Times New Roman" panose="02020603050405020304" pitchFamily="18" charset="0"/>
                <a:cs typeface="Times New Roman" panose="02020603050405020304" pitchFamily="18" charset="0"/>
              </a:rPr>
              <a:t> (Israel), Rossi, Segre (US),  </a:t>
            </a:r>
            <a:r>
              <a:rPr lang="es-DO" sz="7200" dirty="0" err="1">
                <a:latin typeface="Times New Roman" panose="02020603050405020304" pitchFamily="18" charset="0"/>
                <a:cs typeface="Times New Roman" panose="02020603050405020304" pitchFamily="18" charset="0"/>
              </a:rPr>
              <a:t>Todesco</a:t>
            </a:r>
            <a:r>
              <a:rPr lang="es-DO" sz="7200" dirty="0">
                <a:latin typeface="Times New Roman" panose="02020603050405020304" pitchFamily="18" charset="0"/>
                <a:cs typeface="Times New Roman" panose="02020603050405020304" pitchFamily="18" charset="0"/>
              </a:rPr>
              <a:t> (SECI, </a:t>
            </a:r>
            <a:r>
              <a:rPr lang="es-DO" sz="7200" dirty="0" err="1">
                <a:latin typeface="Times New Roman" panose="02020603050405020304" pitchFamily="18" charset="0"/>
                <a:cs typeface="Times New Roman" panose="02020603050405020304" pitchFamily="18" charset="0"/>
              </a:rPr>
              <a:t>Milan</a:t>
            </a:r>
            <a:r>
              <a:rPr lang="es-DO" sz="7200" dirty="0">
                <a:latin typeface="Times New Roman" panose="02020603050405020304" pitchFamily="18" charset="0"/>
                <a:cs typeface="Times New Roman" panose="02020603050405020304" pitchFamily="18" charset="0"/>
              </a:rPr>
              <a:t>)   -    Fermi (US) – </a:t>
            </a:r>
            <a:r>
              <a:rPr lang="es-DO" sz="7200" dirty="0" err="1">
                <a:latin typeface="Times New Roman" panose="02020603050405020304" pitchFamily="18" charset="0"/>
                <a:cs typeface="Times New Roman" panose="02020603050405020304" pitchFamily="18" charset="0"/>
              </a:rPr>
              <a:t>indirect</a:t>
            </a:r>
            <a:r>
              <a:rPr lang="es-DO" sz="7200" dirty="0">
                <a:latin typeface="Times New Roman" panose="02020603050405020304" pitchFamily="18" charset="0"/>
                <a:cs typeface="Times New Roman" panose="02020603050405020304" pitchFamily="18" charset="0"/>
              </a:rPr>
              <a:t> case</a:t>
            </a:r>
          </a:p>
          <a:p>
            <a:pPr marL="0" indent="0">
              <a:buNone/>
            </a:pPr>
            <a:endParaRPr lang="es-DO" sz="7200" dirty="0">
              <a:latin typeface="Times New Roman" panose="02020603050405020304" pitchFamily="18" charset="0"/>
              <a:cs typeface="Times New Roman" panose="02020603050405020304" pitchFamily="18" charset="0"/>
            </a:endParaRPr>
          </a:p>
          <a:p>
            <a:pPr marL="0" indent="0">
              <a:buNone/>
            </a:pPr>
            <a:r>
              <a:rPr lang="es-DO" sz="8800" dirty="0" err="1">
                <a:solidFill>
                  <a:srgbClr val="FF0000"/>
                </a:solidFill>
                <a:latin typeface="Times New Roman" panose="02020603050405020304" pitchFamily="18" charset="0"/>
                <a:cs typeface="Times New Roman" panose="02020603050405020304" pitchFamily="18" charset="0"/>
              </a:rPr>
              <a:t>Latin</a:t>
            </a:r>
            <a:r>
              <a:rPr lang="es-DO" sz="8800" dirty="0">
                <a:solidFill>
                  <a:srgbClr val="FF0000"/>
                </a:solidFill>
                <a:latin typeface="Times New Roman" panose="02020603050405020304" pitchFamily="18" charset="0"/>
                <a:cs typeface="Times New Roman" panose="02020603050405020304" pitchFamily="18" charset="0"/>
              </a:rPr>
              <a:t> </a:t>
            </a:r>
            <a:r>
              <a:rPr lang="es-DO" sz="8800" dirty="0" err="1">
                <a:solidFill>
                  <a:srgbClr val="FF0000"/>
                </a:solidFill>
                <a:latin typeface="Times New Roman" panose="02020603050405020304" pitchFamily="18" charset="0"/>
                <a:cs typeface="Times New Roman" panose="02020603050405020304" pitchFamily="18" charset="0"/>
              </a:rPr>
              <a:t>America</a:t>
            </a:r>
            <a:r>
              <a:rPr lang="es-DO" sz="8800" dirty="0">
                <a:solidFill>
                  <a:srgbClr val="FF0000"/>
                </a:solidFill>
                <a:latin typeface="Times New Roman" panose="02020603050405020304" pitchFamily="18" charset="0"/>
                <a:cs typeface="Times New Roman" panose="02020603050405020304" pitchFamily="18" charset="0"/>
              </a:rPr>
              <a:t> (</a:t>
            </a:r>
            <a:r>
              <a:rPr lang="es-DO" sz="8800" dirty="0" err="1">
                <a:solidFill>
                  <a:srgbClr val="FF0000"/>
                </a:solidFill>
                <a:latin typeface="Times New Roman" panose="02020603050405020304" pitchFamily="18" charset="0"/>
                <a:cs typeface="Times New Roman" panose="02020603050405020304" pitchFamily="18" charset="0"/>
              </a:rPr>
              <a:t>Physics</a:t>
            </a:r>
            <a:r>
              <a:rPr lang="es-DO" sz="8800" dirty="0">
                <a:solidFill>
                  <a:srgbClr val="FF0000"/>
                </a:solidFill>
                <a:latin typeface="Times New Roman" panose="02020603050405020304" pitchFamily="18" charset="0"/>
                <a:cs typeface="Times New Roman" panose="02020603050405020304" pitchFamily="18" charset="0"/>
              </a:rPr>
              <a:t>)</a:t>
            </a:r>
          </a:p>
          <a:p>
            <a:endParaRPr lang="es-DO" sz="7200" dirty="0">
              <a:latin typeface="Times New Roman" panose="02020603050405020304" pitchFamily="18" charset="0"/>
              <a:cs typeface="Times New Roman" panose="02020603050405020304" pitchFamily="18" charset="0"/>
            </a:endParaRPr>
          </a:p>
          <a:p>
            <a:r>
              <a:rPr lang="es-DO" sz="7200" dirty="0">
                <a:latin typeface="Times New Roman" panose="02020603050405020304" pitchFamily="18" charset="0"/>
                <a:cs typeface="Times New Roman" panose="02020603050405020304" pitchFamily="18" charset="0"/>
              </a:rPr>
              <a:t> Carlo </a:t>
            </a:r>
            <a:r>
              <a:rPr lang="es-DO" sz="7200" dirty="0" err="1">
                <a:latin typeface="Times New Roman" panose="02020603050405020304" pitchFamily="18" charset="0"/>
                <a:cs typeface="Times New Roman" panose="02020603050405020304" pitchFamily="18" charset="0"/>
              </a:rPr>
              <a:t>Tagliacozzo</a:t>
            </a:r>
            <a:r>
              <a:rPr lang="es-DO" sz="7200" dirty="0">
                <a:latin typeface="Times New Roman" panose="02020603050405020304" pitchFamily="18" charset="0"/>
                <a:cs typeface="Times New Roman" panose="02020603050405020304" pitchFamily="18" charset="0"/>
              </a:rPr>
              <a:t> (</a:t>
            </a:r>
            <a:r>
              <a:rPr lang="es-DO" sz="7200" dirty="0" err="1">
                <a:latin typeface="Times New Roman" panose="02020603050405020304" pitchFamily="18" charset="0"/>
                <a:cs typeface="Times New Roman" panose="02020603050405020304" pitchFamily="18" charset="0"/>
              </a:rPr>
              <a:t>Mechanics</a:t>
            </a:r>
            <a:r>
              <a:rPr lang="es-DO" sz="7200" dirty="0">
                <a:latin typeface="Times New Roman" panose="02020603050405020304" pitchFamily="18" charset="0"/>
                <a:cs typeface="Times New Roman" panose="02020603050405020304" pitchFamily="18" charset="0"/>
              </a:rPr>
              <a:t>, Argentina)</a:t>
            </a:r>
          </a:p>
          <a:p>
            <a:r>
              <a:rPr lang="es-DO" sz="7200" dirty="0">
                <a:latin typeface="Times New Roman" panose="02020603050405020304" pitchFamily="18" charset="0"/>
                <a:cs typeface="Times New Roman" panose="02020603050405020304" pitchFamily="18" charset="0"/>
              </a:rPr>
              <a:t> Beppo Levi, Alessandro </a:t>
            </a:r>
            <a:r>
              <a:rPr lang="es-DO" sz="7200" dirty="0" err="1">
                <a:latin typeface="Times New Roman" panose="02020603050405020304" pitchFamily="18" charset="0"/>
                <a:cs typeface="Times New Roman" panose="02020603050405020304" pitchFamily="18" charset="0"/>
              </a:rPr>
              <a:t>Terracini</a:t>
            </a:r>
            <a:r>
              <a:rPr lang="es-DO" sz="7200" dirty="0">
                <a:latin typeface="Times New Roman" panose="02020603050405020304" pitchFamily="18" charset="0"/>
                <a:cs typeface="Times New Roman" panose="02020603050405020304" pitchFamily="18" charset="0"/>
              </a:rPr>
              <a:t> (Argentina) </a:t>
            </a:r>
          </a:p>
          <a:p>
            <a:r>
              <a:rPr lang="es-DO" sz="7200" dirty="0" err="1">
                <a:latin typeface="Times New Roman" panose="02020603050405020304" pitchFamily="18" charset="0"/>
                <a:cs typeface="Times New Roman" panose="02020603050405020304" pitchFamily="18" charset="0"/>
              </a:rPr>
              <a:t>History</a:t>
            </a:r>
            <a:r>
              <a:rPr lang="es-DO" sz="7200" dirty="0">
                <a:latin typeface="Times New Roman" panose="02020603050405020304" pitchFamily="18" charset="0"/>
                <a:cs typeface="Times New Roman" panose="02020603050405020304" pitchFamily="18" charset="0"/>
              </a:rPr>
              <a:t> of </a:t>
            </a:r>
            <a:r>
              <a:rPr lang="es-DO" sz="7200" dirty="0" err="1">
                <a:latin typeface="Times New Roman" panose="02020603050405020304" pitchFamily="18" charset="0"/>
                <a:cs typeface="Times New Roman" panose="02020603050405020304" pitchFamily="18" charset="0"/>
              </a:rPr>
              <a:t>Science</a:t>
            </a:r>
            <a:r>
              <a:rPr lang="es-DO" sz="7200" dirty="0">
                <a:latin typeface="Times New Roman" panose="02020603050405020304" pitchFamily="18" charset="0"/>
                <a:cs typeface="Times New Roman" panose="02020603050405020304" pitchFamily="18" charset="0"/>
              </a:rPr>
              <a:t> Aldo </a:t>
            </a:r>
            <a:r>
              <a:rPr lang="es-DO" sz="7200" dirty="0" err="1">
                <a:latin typeface="Times New Roman" panose="02020603050405020304" pitchFamily="18" charset="0"/>
                <a:cs typeface="Times New Roman" panose="02020603050405020304" pitchFamily="18" charset="0"/>
              </a:rPr>
              <a:t>Mieli</a:t>
            </a:r>
            <a:r>
              <a:rPr lang="es-DO" sz="7200" dirty="0">
                <a:latin typeface="Times New Roman" panose="02020603050405020304" pitchFamily="18" charset="0"/>
                <a:cs typeface="Times New Roman" panose="02020603050405020304" pitchFamily="18" charset="0"/>
              </a:rPr>
              <a:t> (Argentina)</a:t>
            </a:r>
          </a:p>
          <a:p>
            <a:endParaRPr lang="es-DO" sz="7200" dirty="0">
              <a:latin typeface="Times New Roman" panose="02020603050405020304" pitchFamily="18" charset="0"/>
              <a:cs typeface="Times New Roman" panose="02020603050405020304" pitchFamily="18" charset="0"/>
            </a:endParaRPr>
          </a:p>
          <a:p>
            <a:r>
              <a:rPr lang="es-DO" sz="7200" dirty="0" err="1">
                <a:solidFill>
                  <a:srgbClr val="FF0000"/>
                </a:solidFill>
                <a:latin typeface="Times New Roman" panose="02020603050405020304" pitchFamily="18" charset="0"/>
                <a:cs typeface="Times New Roman" panose="02020603050405020304" pitchFamily="18" charset="0"/>
              </a:rPr>
              <a:t>Second</a:t>
            </a:r>
            <a:r>
              <a:rPr lang="es-DO" sz="7200" dirty="0">
                <a:solidFill>
                  <a:srgbClr val="FF0000"/>
                </a:solidFill>
                <a:latin typeface="Times New Roman" panose="02020603050405020304" pitchFamily="18" charset="0"/>
                <a:cs typeface="Times New Roman" panose="02020603050405020304" pitchFamily="18" charset="0"/>
              </a:rPr>
              <a:t> </a:t>
            </a:r>
            <a:r>
              <a:rPr lang="es-DO" sz="7200" dirty="0" err="1">
                <a:solidFill>
                  <a:srgbClr val="FF0000"/>
                </a:solidFill>
                <a:latin typeface="Times New Roman" panose="02020603050405020304" pitchFamily="18" charset="0"/>
                <a:cs typeface="Times New Roman" panose="02020603050405020304" pitchFamily="18" charset="0"/>
              </a:rPr>
              <a:t>generation</a:t>
            </a:r>
            <a:r>
              <a:rPr lang="es-DO" sz="7200" dirty="0">
                <a:latin typeface="Times New Roman" panose="02020603050405020304" pitchFamily="18" charset="0"/>
                <a:cs typeface="Times New Roman" panose="02020603050405020304" pitchFamily="18" charset="0"/>
              </a:rPr>
              <a:t>: </a:t>
            </a:r>
            <a:r>
              <a:rPr lang="es-DO" sz="7200" dirty="0" err="1">
                <a:latin typeface="Times New Roman" panose="02020603050405020304" pitchFamily="18" charset="0"/>
                <a:cs typeface="Times New Roman" panose="02020603050405020304" pitchFamily="18" charset="0"/>
              </a:rPr>
              <a:t>Amati</a:t>
            </a:r>
            <a:r>
              <a:rPr lang="es-DO" sz="7200" dirty="0">
                <a:latin typeface="Times New Roman" panose="02020603050405020304" pitchFamily="18" charset="0"/>
                <a:cs typeface="Times New Roman" panose="02020603050405020304" pitchFamily="18" charset="0"/>
              </a:rPr>
              <a:t> (Argentina)</a:t>
            </a:r>
          </a:p>
          <a:p>
            <a:endParaRPr lang="es-DO" sz="7200" dirty="0">
              <a:latin typeface="Times New Roman" panose="02020603050405020304" pitchFamily="18" charset="0"/>
              <a:cs typeface="Times New Roman" panose="02020603050405020304" pitchFamily="18" charset="0"/>
            </a:endParaRPr>
          </a:p>
          <a:p>
            <a:pPr marL="0" indent="0">
              <a:buNone/>
            </a:pPr>
            <a:endParaRPr lang="es-DO" sz="9600" dirty="0"/>
          </a:p>
          <a:p>
            <a:pPr marL="0" indent="0">
              <a:buNone/>
            </a:pPr>
            <a:r>
              <a:rPr lang="es-DO" dirty="0"/>
              <a:t> </a:t>
            </a:r>
          </a:p>
        </p:txBody>
      </p:sp>
    </p:spTree>
    <p:extLst>
      <p:ext uri="{BB962C8B-B14F-4D97-AF65-F5344CB8AC3E}">
        <p14:creationId xmlns:p14="http://schemas.microsoft.com/office/powerpoint/2010/main" val="346134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1FC182-F9B6-4397-B2CE-E45F27770321}"/>
              </a:ext>
            </a:extLst>
          </p:cNvPr>
          <p:cNvSpPr>
            <a:spLocks noGrp="1"/>
          </p:cNvSpPr>
          <p:nvPr>
            <p:ph type="title"/>
          </p:nvPr>
        </p:nvSpPr>
        <p:spPr>
          <a:xfrm>
            <a:off x="827584" y="692696"/>
            <a:ext cx="7722056" cy="1364705"/>
          </a:xfrm>
        </p:spPr>
        <p:txBody>
          <a:bodyPr>
            <a:normAutofit/>
          </a:bodyPr>
          <a:lstStyle/>
          <a:p>
            <a:r>
              <a:rPr lang="es-DO" dirty="0"/>
              <a:t>  </a:t>
            </a:r>
            <a:r>
              <a:rPr lang="es-DO" dirty="0" err="1"/>
              <a:t>Three</a:t>
            </a:r>
            <a:r>
              <a:rPr lang="es-DO" dirty="0"/>
              <a:t> </a:t>
            </a:r>
            <a:r>
              <a:rPr lang="es-DO" dirty="0" err="1"/>
              <a:t>comments</a:t>
            </a:r>
            <a:endParaRPr lang="es-DO" dirty="0"/>
          </a:p>
        </p:txBody>
      </p:sp>
      <p:sp>
        <p:nvSpPr>
          <p:cNvPr id="3" name="Marcador de contenido 2">
            <a:extLst>
              <a:ext uri="{FF2B5EF4-FFF2-40B4-BE49-F238E27FC236}">
                <a16:creationId xmlns:a16="http://schemas.microsoft.com/office/drawing/2014/main" id="{5B5B315E-7221-4DC8-BBF0-CAF1F584D26B}"/>
              </a:ext>
            </a:extLst>
          </p:cNvPr>
          <p:cNvSpPr>
            <a:spLocks noGrp="1"/>
          </p:cNvSpPr>
          <p:nvPr>
            <p:ph idx="1"/>
          </p:nvPr>
        </p:nvSpPr>
        <p:spPr/>
        <p:txBody>
          <a:bodyPr>
            <a:normAutofit/>
          </a:bodyPr>
          <a:lstStyle/>
          <a:p>
            <a:r>
              <a:rPr lang="es-DO" dirty="0" err="1">
                <a:solidFill>
                  <a:srgbClr val="FF0000"/>
                </a:solidFill>
              </a:rPr>
              <a:t>Unrelated</a:t>
            </a:r>
            <a:r>
              <a:rPr lang="es-DO" dirty="0">
                <a:solidFill>
                  <a:srgbClr val="FF0000"/>
                </a:solidFill>
              </a:rPr>
              <a:t> </a:t>
            </a:r>
            <a:r>
              <a:rPr lang="es-DO" dirty="0" err="1">
                <a:solidFill>
                  <a:srgbClr val="FF0000"/>
                </a:solidFill>
              </a:rPr>
              <a:t>to</a:t>
            </a:r>
            <a:r>
              <a:rPr lang="es-DO" dirty="0">
                <a:solidFill>
                  <a:srgbClr val="FF0000"/>
                </a:solidFill>
              </a:rPr>
              <a:t> </a:t>
            </a:r>
            <a:r>
              <a:rPr lang="es-DO" dirty="0" err="1">
                <a:solidFill>
                  <a:srgbClr val="FF0000"/>
                </a:solidFill>
              </a:rPr>
              <a:t>this</a:t>
            </a:r>
            <a:r>
              <a:rPr lang="es-DO" dirty="0">
                <a:solidFill>
                  <a:srgbClr val="FF0000"/>
                </a:solidFill>
              </a:rPr>
              <a:t> </a:t>
            </a:r>
            <a:r>
              <a:rPr lang="es-DO" dirty="0" err="1">
                <a:solidFill>
                  <a:srgbClr val="FF0000"/>
                </a:solidFill>
              </a:rPr>
              <a:t>talk</a:t>
            </a:r>
            <a:r>
              <a:rPr lang="es-DO" dirty="0">
                <a:solidFill>
                  <a:srgbClr val="FF0000"/>
                </a:solidFill>
              </a:rPr>
              <a:t> </a:t>
            </a:r>
            <a:r>
              <a:rPr lang="es-DO" dirty="0" err="1">
                <a:solidFill>
                  <a:srgbClr val="FF0000"/>
                </a:solidFill>
              </a:rPr>
              <a:t>but</a:t>
            </a:r>
            <a:r>
              <a:rPr lang="es-DO" dirty="0">
                <a:solidFill>
                  <a:srgbClr val="FF0000"/>
                </a:solidFill>
              </a:rPr>
              <a:t> </a:t>
            </a:r>
            <a:r>
              <a:rPr lang="es-DO" dirty="0" err="1">
                <a:solidFill>
                  <a:srgbClr val="FF0000"/>
                </a:solidFill>
              </a:rPr>
              <a:t>that</a:t>
            </a:r>
            <a:r>
              <a:rPr lang="es-DO" dirty="0">
                <a:solidFill>
                  <a:srgbClr val="FF0000"/>
                </a:solidFill>
              </a:rPr>
              <a:t> I </a:t>
            </a:r>
            <a:r>
              <a:rPr lang="es-DO" dirty="0" err="1">
                <a:solidFill>
                  <a:srgbClr val="FF0000"/>
                </a:solidFill>
              </a:rPr>
              <a:t>feel</a:t>
            </a:r>
            <a:r>
              <a:rPr lang="es-DO" dirty="0">
                <a:solidFill>
                  <a:srgbClr val="FF0000"/>
                </a:solidFill>
              </a:rPr>
              <a:t> </a:t>
            </a:r>
            <a:r>
              <a:rPr lang="es-DO" dirty="0" err="1">
                <a:solidFill>
                  <a:srgbClr val="FF0000"/>
                </a:solidFill>
              </a:rPr>
              <a:t>necessary</a:t>
            </a:r>
            <a:r>
              <a:rPr lang="es-DO" dirty="0">
                <a:solidFill>
                  <a:srgbClr val="FF0000"/>
                </a:solidFill>
              </a:rPr>
              <a:t> </a:t>
            </a:r>
            <a:r>
              <a:rPr lang="es-DO" dirty="0" err="1">
                <a:solidFill>
                  <a:srgbClr val="FF0000"/>
                </a:solidFill>
              </a:rPr>
              <a:t>to</a:t>
            </a:r>
            <a:r>
              <a:rPr lang="es-DO" dirty="0">
                <a:solidFill>
                  <a:srgbClr val="FF0000"/>
                </a:solidFill>
              </a:rPr>
              <a:t> </a:t>
            </a:r>
            <a:r>
              <a:rPr lang="es-DO" dirty="0" err="1">
                <a:solidFill>
                  <a:srgbClr val="FF0000"/>
                </a:solidFill>
              </a:rPr>
              <a:t>make</a:t>
            </a:r>
            <a:endParaRPr lang="es-DO" dirty="0">
              <a:solidFill>
                <a:srgbClr val="FF0000"/>
              </a:solidFill>
            </a:endParaRPr>
          </a:p>
          <a:p>
            <a:pPr marL="0" indent="0">
              <a:buNone/>
            </a:pPr>
            <a:endParaRPr lang="es-DO" dirty="0"/>
          </a:p>
          <a:p>
            <a:r>
              <a:rPr lang="es-DO" dirty="0"/>
              <a:t>The </a:t>
            </a:r>
            <a:r>
              <a:rPr lang="es-DO" dirty="0" err="1"/>
              <a:t>answer</a:t>
            </a:r>
            <a:r>
              <a:rPr lang="es-DO" dirty="0"/>
              <a:t> </a:t>
            </a:r>
            <a:r>
              <a:rPr lang="es-DO" dirty="0" err="1"/>
              <a:t>of</a:t>
            </a:r>
            <a:r>
              <a:rPr lang="es-DO" dirty="0"/>
              <a:t> the </a:t>
            </a:r>
            <a:r>
              <a:rPr lang="es-DO" dirty="0" err="1"/>
              <a:t>President</a:t>
            </a:r>
            <a:r>
              <a:rPr lang="es-DO" dirty="0"/>
              <a:t> </a:t>
            </a:r>
            <a:r>
              <a:rPr lang="es-DO" dirty="0" err="1"/>
              <a:t>of</a:t>
            </a:r>
            <a:r>
              <a:rPr lang="es-DO" dirty="0"/>
              <a:t> </a:t>
            </a:r>
            <a:r>
              <a:rPr lang="es-DO" dirty="0" err="1"/>
              <a:t>Accademia</a:t>
            </a:r>
            <a:r>
              <a:rPr lang="es-DO" dirty="0"/>
              <a:t> </a:t>
            </a:r>
            <a:r>
              <a:rPr lang="es-DO" dirty="0" err="1"/>
              <a:t>d’Italia</a:t>
            </a:r>
            <a:r>
              <a:rPr lang="es-DO" dirty="0"/>
              <a:t> </a:t>
            </a:r>
            <a:r>
              <a:rPr lang="es-DO" dirty="0" err="1"/>
              <a:t>to</a:t>
            </a:r>
            <a:r>
              <a:rPr lang="es-DO" dirty="0"/>
              <a:t> Einstein </a:t>
            </a:r>
            <a:r>
              <a:rPr lang="es-DO" dirty="0" err="1"/>
              <a:t>resignation</a:t>
            </a:r>
            <a:r>
              <a:rPr lang="es-DO" dirty="0"/>
              <a:t> </a:t>
            </a:r>
            <a:r>
              <a:rPr lang="es-DO" dirty="0" err="1"/>
              <a:t>communication</a:t>
            </a:r>
            <a:endParaRPr lang="es-DO" dirty="0"/>
          </a:p>
          <a:p>
            <a:endParaRPr lang="es-DO" dirty="0"/>
          </a:p>
          <a:p>
            <a:r>
              <a:rPr lang="es-DO" dirty="0"/>
              <a:t>The </a:t>
            </a:r>
            <a:r>
              <a:rPr lang="es-DO" dirty="0" err="1"/>
              <a:t>comment</a:t>
            </a:r>
            <a:r>
              <a:rPr lang="es-DO" dirty="0"/>
              <a:t> </a:t>
            </a:r>
            <a:r>
              <a:rPr lang="es-DO" dirty="0" err="1"/>
              <a:t>of</a:t>
            </a:r>
            <a:r>
              <a:rPr lang="es-DO" dirty="0"/>
              <a:t> Hilbert </a:t>
            </a:r>
            <a:r>
              <a:rPr lang="es-DO" dirty="0" err="1"/>
              <a:t>about</a:t>
            </a:r>
            <a:r>
              <a:rPr lang="es-DO" dirty="0"/>
              <a:t> the </a:t>
            </a:r>
            <a:r>
              <a:rPr lang="es-DO" dirty="0" err="1"/>
              <a:t>effect</a:t>
            </a:r>
            <a:r>
              <a:rPr lang="es-DO" dirty="0"/>
              <a:t> </a:t>
            </a:r>
            <a:r>
              <a:rPr lang="es-DO" dirty="0" err="1"/>
              <a:t>on</a:t>
            </a:r>
            <a:r>
              <a:rPr lang="es-DO" dirty="0"/>
              <a:t> </a:t>
            </a:r>
            <a:r>
              <a:rPr lang="es-DO" dirty="0" err="1"/>
              <a:t>Göttingen</a:t>
            </a:r>
            <a:r>
              <a:rPr lang="es-DO" dirty="0"/>
              <a:t> </a:t>
            </a:r>
            <a:r>
              <a:rPr lang="es-DO" dirty="0" err="1"/>
              <a:t>Mathematics</a:t>
            </a:r>
            <a:endParaRPr lang="es-DO" dirty="0"/>
          </a:p>
          <a:p>
            <a:endParaRPr lang="es-DO" dirty="0"/>
          </a:p>
          <a:p>
            <a:r>
              <a:rPr lang="es-DO" dirty="0"/>
              <a:t>The </a:t>
            </a:r>
            <a:r>
              <a:rPr lang="es-DO" dirty="0" err="1"/>
              <a:t>commente</a:t>
            </a:r>
            <a:r>
              <a:rPr lang="es-DO" dirty="0"/>
              <a:t> </a:t>
            </a:r>
            <a:r>
              <a:rPr lang="es-DO" dirty="0" err="1"/>
              <a:t>of</a:t>
            </a:r>
            <a:r>
              <a:rPr lang="es-DO" dirty="0"/>
              <a:t> UMI </a:t>
            </a:r>
            <a:r>
              <a:rPr lang="es-DO" dirty="0" err="1"/>
              <a:t>president</a:t>
            </a:r>
            <a:r>
              <a:rPr lang="es-DO" dirty="0"/>
              <a:t> </a:t>
            </a:r>
            <a:r>
              <a:rPr lang="es-DO" dirty="0" err="1"/>
              <a:t>about</a:t>
            </a:r>
            <a:r>
              <a:rPr lang="es-DO" dirty="0"/>
              <a:t> the </a:t>
            </a:r>
            <a:r>
              <a:rPr lang="es-DO" dirty="0" err="1"/>
              <a:t>effect</a:t>
            </a:r>
            <a:r>
              <a:rPr lang="es-DO" dirty="0"/>
              <a:t> </a:t>
            </a:r>
            <a:r>
              <a:rPr lang="es-DO" dirty="0" err="1"/>
              <a:t>on</a:t>
            </a:r>
            <a:r>
              <a:rPr lang="es-DO" dirty="0"/>
              <a:t> </a:t>
            </a:r>
            <a:r>
              <a:rPr lang="es-DO" dirty="0" err="1"/>
              <a:t>Italian</a:t>
            </a:r>
            <a:r>
              <a:rPr lang="es-DO" dirty="0"/>
              <a:t> </a:t>
            </a:r>
            <a:r>
              <a:rPr lang="es-DO" dirty="0" err="1"/>
              <a:t>Mathematics</a:t>
            </a:r>
            <a:endParaRPr lang="es-DO" dirty="0"/>
          </a:p>
        </p:txBody>
      </p:sp>
    </p:spTree>
    <p:extLst>
      <p:ext uri="{BB962C8B-B14F-4D97-AF65-F5344CB8AC3E}">
        <p14:creationId xmlns:p14="http://schemas.microsoft.com/office/powerpoint/2010/main" val="43755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704856" cy="1365036"/>
          </a:xfrm>
        </p:spPr>
        <p:txBody>
          <a:bodyPr>
            <a:normAutofit fontScale="90000"/>
          </a:bodyPr>
          <a:lstStyle/>
          <a:p>
            <a:pPr algn="ctr"/>
            <a:r>
              <a:rPr lang="es-DO" dirty="0"/>
              <a:t>Second Half of XXth Century  </a:t>
            </a:r>
            <a:r>
              <a:rPr lang="es-DO" dirty="0" err="1"/>
              <a:t>Institutional</a:t>
            </a:r>
            <a:r>
              <a:rPr lang="es-DO" dirty="0"/>
              <a:t> Development </a:t>
            </a:r>
          </a:p>
        </p:txBody>
      </p:sp>
      <p:sp>
        <p:nvSpPr>
          <p:cNvPr id="3" name="2 Marcador de contenido"/>
          <p:cNvSpPr>
            <a:spLocks noGrp="1"/>
          </p:cNvSpPr>
          <p:nvPr>
            <p:ph idx="1"/>
          </p:nvPr>
        </p:nvSpPr>
        <p:spPr/>
        <p:txBody>
          <a:bodyPr/>
          <a:lstStyle/>
          <a:p>
            <a:endParaRPr lang="es-DO" dirty="0"/>
          </a:p>
          <a:p>
            <a:r>
              <a:rPr lang="es-DO" dirty="0"/>
              <a:t>Atomic Energy Commisions (AIEA)</a:t>
            </a:r>
          </a:p>
          <a:p>
            <a:endParaRPr lang="es-DO" dirty="0"/>
          </a:p>
          <a:p>
            <a:r>
              <a:rPr lang="es-DO" dirty="0"/>
              <a:t>Science Research Councils (UNESCO)</a:t>
            </a:r>
          </a:p>
          <a:p>
            <a:endParaRPr lang="es-DO" dirty="0"/>
          </a:p>
          <a:p>
            <a:r>
              <a:rPr lang="es-DO" dirty="0"/>
              <a:t>Ministries of </a:t>
            </a:r>
            <a:r>
              <a:rPr lang="es-DO" dirty="0" err="1"/>
              <a:t>Science</a:t>
            </a:r>
            <a:r>
              <a:rPr lang="es-DO" dirty="0"/>
              <a:t> (Costa Rica, Argentina, </a:t>
            </a:r>
            <a:r>
              <a:rPr lang="es-DO" dirty="0" err="1"/>
              <a:t>Brazil</a:t>
            </a:r>
            <a:r>
              <a:rPr lang="es-DO" dirty="0"/>
              <a:t>, Cuba, Venezuela, Chile, Colombia), and </a:t>
            </a:r>
            <a:r>
              <a:rPr lang="es-DO" dirty="0" err="1"/>
              <a:t>Viceministers</a:t>
            </a:r>
            <a:r>
              <a:rPr lang="es-DO" dirty="0"/>
              <a:t> in </a:t>
            </a:r>
            <a:r>
              <a:rPr lang="es-DO" dirty="0" err="1"/>
              <a:t>Ministries</a:t>
            </a:r>
            <a:r>
              <a:rPr lang="es-DO" dirty="0"/>
              <a:t> </a:t>
            </a:r>
            <a:r>
              <a:rPr lang="es-DO" dirty="0" err="1"/>
              <a:t>of</a:t>
            </a:r>
            <a:r>
              <a:rPr lang="es-DO" dirty="0"/>
              <a:t> (</a:t>
            </a:r>
            <a:r>
              <a:rPr lang="es-DO" dirty="0" err="1"/>
              <a:t>Higher</a:t>
            </a:r>
            <a:r>
              <a:rPr lang="es-DO" dirty="0"/>
              <a:t>) </a:t>
            </a:r>
            <a:r>
              <a:rPr lang="es-DO" dirty="0" err="1"/>
              <a:t>Education</a:t>
            </a:r>
            <a:r>
              <a:rPr lang="es-DO" dirty="0"/>
              <a:t>, in </a:t>
            </a:r>
            <a:r>
              <a:rPr lang="es-DO" dirty="0" err="1"/>
              <a:t>some</a:t>
            </a:r>
            <a:r>
              <a:rPr lang="es-DO" dirty="0"/>
              <a:t> </a:t>
            </a:r>
            <a:r>
              <a:rPr lang="es-DO" dirty="0" err="1"/>
              <a:t>countries</a:t>
            </a:r>
            <a:r>
              <a:rPr lang="es-DO" dirty="0"/>
              <a:t> (</a:t>
            </a:r>
            <a:r>
              <a:rPr lang="es-DO" dirty="0" err="1"/>
              <a:t>Dominican</a:t>
            </a:r>
            <a:r>
              <a:rPr lang="es-DO" dirty="0"/>
              <a:t> </a:t>
            </a:r>
            <a:r>
              <a:rPr lang="es-DO" dirty="0" err="1"/>
              <a:t>Republic</a:t>
            </a:r>
            <a:r>
              <a:rPr lang="es-DO" dirty="0"/>
              <a:t>, El Salvador)</a:t>
            </a:r>
          </a:p>
        </p:txBody>
      </p:sp>
    </p:spTree>
    <p:extLst>
      <p:ext uri="{BB962C8B-B14F-4D97-AF65-F5344CB8AC3E}">
        <p14:creationId xmlns:p14="http://schemas.microsoft.com/office/powerpoint/2010/main" val="1707795940"/>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3008</TotalTime>
  <Words>2664</Words>
  <Application>Microsoft Office PowerPoint</Application>
  <PresentationFormat>Presentación en pantalla (4:3)</PresentationFormat>
  <Paragraphs>350</Paragraphs>
  <Slides>39</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39</vt:i4>
      </vt:variant>
    </vt:vector>
  </HeadingPairs>
  <TitlesOfParts>
    <vt:vector size="46" baseType="lpstr">
      <vt:lpstr>Arial</vt:lpstr>
      <vt:lpstr>Calibri</vt:lpstr>
      <vt:lpstr>Century Gothic</vt:lpstr>
      <vt:lpstr>Lucida Bright</vt:lpstr>
      <vt:lpstr>Lucida Grande</vt:lpstr>
      <vt:lpstr>Times New Roman</vt:lpstr>
      <vt:lpstr>Estela de condensación</vt:lpstr>
      <vt:lpstr>Physics Development in Great Caribbean Region – Possibilities of collaboration with Frascati scientific system: LNF - DAΦNE</vt:lpstr>
      <vt:lpstr>Topics</vt:lpstr>
      <vt:lpstr>Latin American Universities</vt:lpstr>
      <vt:lpstr>LA Development  Model</vt:lpstr>
      <vt:lpstr>A famous citation</vt:lpstr>
      <vt:lpstr>XX th Century </vt:lpstr>
      <vt:lpstr>Italian ANTISEMITIC Laws </vt:lpstr>
      <vt:lpstr>  Three comments</vt:lpstr>
      <vt:lpstr>Second Half of XXth Century  Institutional Development </vt:lpstr>
      <vt:lpstr>Physics in Latin America</vt:lpstr>
      <vt:lpstr> Second half of XX th Century Physics</vt:lpstr>
      <vt:lpstr>Physics Research Areas </vt:lpstr>
      <vt:lpstr>Latin American Presence at LHC</vt:lpstr>
      <vt:lpstr>Andean, Central American and Caribbean countries   Typical structural Problems</vt:lpstr>
      <vt:lpstr>ROLE OF ICTP -1</vt:lpstr>
      <vt:lpstr>XXIst Century Universities</vt:lpstr>
      <vt:lpstr>Prioritary Needs at the beginning of new Millennium</vt:lpstr>
      <vt:lpstr>1- Strengthening research</vt:lpstr>
      <vt:lpstr>2 - Strengthening Infrastructure   Why Centers of Science and Technology in developing countries?</vt:lpstr>
      <vt:lpstr> ROLE OF ICTP -2</vt:lpstr>
      <vt:lpstr>CIF’s Success - Possible reasons </vt:lpstr>
      <vt:lpstr>Italian  participation at CIF</vt:lpstr>
      <vt:lpstr>Eduardo Posada (CIF Cofounder) Edoardo Amaldi (First Event, 1982) </vt:lpstr>
      <vt:lpstr>3- Advanced training</vt:lpstr>
      <vt:lpstr>CentrAL American doctorates</vt:lpstr>
      <vt:lpstr>4- science FINANCING</vt:lpstr>
      <vt:lpstr>A regional proposal  Center American Fund for S &amp; T</vt:lpstr>
      <vt:lpstr>Possible cooperation with LNF </vt:lpstr>
      <vt:lpstr>Proposal  of a regional  Synchrotron - 1</vt:lpstr>
      <vt:lpstr>Proposal  of a regional  Synchrotron -2</vt:lpstr>
      <vt:lpstr>Research - Background</vt:lpstr>
      <vt:lpstr>Intersection A-B</vt:lpstr>
      <vt:lpstr>Training CAC potential INSTRUMENTS</vt:lpstr>
      <vt:lpstr>Is the effort required justified?</vt:lpstr>
      <vt:lpstr>Multilateral OPPORTUNITIES </vt:lpstr>
      <vt:lpstr>A personal appreciation of countries potential perspectives</vt:lpstr>
      <vt:lpstr>FraSCATI and LA Pablo Neruda (1951)</vt:lpstr>
      <vt:lpstr>Sweet Green Olives of FraScati</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Latino American Science Policy and Perspectives of collaboration with Italy</dc:title>
  <dc:creator>Ginnette Violini</dc:creator>
  <cp:lastModifiedBy>Galileo Violini</cp:lastModifiedBy>
  <cp:revision>320</cp:revision>
  <dcterms:created xsi:type="dcterms:W3CDTF">2016-01-20T13:34:05Z</dcterms:created>
  <dcterms:modified xsi:type="dcterms:W3CDTF">2021-11-22T08:51:38Z</dcterms:modified>
</cp:coreProperties>
</file>