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4" r:id="rId6"/>
    <p:sldId id="266" r:id="rId7"/>
    <p:sldId id="262" r:id="rId8"/>
    <p:sldId id="263" r:id="rId9"/>
    <p:sldId id="269" r:id="rId10"/>
    <p:sldId id="26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24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5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512BF-696F-F249-92F1-45069466C30F}" type="datetimeFigureOut">
              <a:rPr lang="en-IT" smtClean="0"/>
              <a:t>01/12/2021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D045F-DFAC-2E43-BBF1-8056B5D777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44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4d49154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4d49154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1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7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3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1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2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1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8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8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8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1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79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AEE7-C948-F240-B294-0D22B65B1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WP4 - TWJPA Test and Characterization</a:t>
            </a:r>
            <a:endParaRPr lang="en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61D41-A86A-614B-8A3E-DA631DEC87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C Gatti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473D3-4BDF-964C-B104-2BC3F2F4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3772235"/>
            <a:ext cx="7632700" cy="153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653CE-37BB-0344-A43F-3BE678BD2136}"/>
              </a:ext>
            </a:extLst>
          </p:cNvPr>
          <p:cNvSpPr txBox="1"/>
          <p:nvPr/>
        </p:nvSpPr>
        <p:spPr>
          <a:xfrm>
            <a:off x="5150869" y="5995404"/>
            <a:ext cx="1890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General Meeting 1/12/2021</a:t>
            </a:r>
          </a:p>
        </p:txBody>
      </p:sp>
    </p:spTree>
    <p:extLst>
      <p:ext uri="{BB962C8B-B14F-4D97-AF65-F5344CB8AC3E}">
        <p14:creationId xmlns:p14="http://schemas.microsoft.com/office/powerpoint/2010/main" val="3108294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8A0B39D-673D-47DB-AF94-2D15174D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AAC85-3967-456F-858E-A7B66007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24464-57E5-400F-B084-340F5F0E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75B959-703A-4CBD-B6B4-87EFD5C4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FFB3542-839A-4F03-BEB3-5B5B0E47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2A9CB-4071-5E47-8CE1-EBE21421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723901"/>
            <a:ext cx="10993549" cy="8241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DIPLExer</a:t>
            </a:r>
            <a:r>
              <a:rPr lang="en-US" dirty="0">
                <a:solidFill>
                  <a:schemeClr val="accent1"/>
                </a:solidFill>
              </a:rPr>
              <a:t> design for combined cavity readout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082481-A4EA-4F11-9006-FB76DB525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9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0E678-CE1E-CE40-A7D7-347A69B1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11" y="2676114"/>
            <a:ext cx="5232000" cy="2943736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91E2AD21-220E-1047-AADD-2D6CC55D9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0" t="13980" r="4286"/>
          <a:stretch/>
        </p:blipFill>
        <p:spPr>
          <a:xfrm>
            <a:off x="6510934" y="3131292"/>
            <a:ext cx="4633403" cy="2936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D7A2F-4CF9-A84D-BB56-51913C9903D3}"/>
              </a:ext>
            </a:extLst>
          </p:cNvPr>
          <p:cNvSpPr txBox="1"/>
          <p:nvPr/>
        </p:nvSpPr>
        <p:spPr>
          <a:xfrm>
            <a:off x="9941365" y="5563629"/>
            <a:ext cx="990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Simone Tocci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7B4578-AE73-7546-BD7F-9D1A3AC65178}"/>
              </a:ext>
            </a:extLst>
          </p:cNvPr>
          <p:cNvSpPr txBox="1"/>
          <p:nvPr/>
        </p:nvSpPr>
        <p:spPr>
          <a:xfrm>
            <a:off x="6719427" y="2772830"/>
            <a:ext cx="777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Cavity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6B4257-FCA7-6449-9B06-F53407252F6B}"/>
              </a:ext>
            </a:extLst>
          </p:cNvPr>
          <p:cNvSpPr txBox="1"/>
          <p:nvPr/>
        </p:nvSpPr>
        <p:spPr>
          <a:xfrm>
            <a:off x="10153796" y="2772831"/>
            <a:ext cx="777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Cavity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A433D-763A-0542-B11D-FCF3EEA5140E}"/>
              </a:ext>
            </a:extLst>
          </p:cNvPr>
          <p:cNvSpPr txBox="1"/>
          <p:nvPr/>
        </p:nvSpPr>
        <p:spPr>
          <a:xfrm>
            <a:off x="8465965" y="2796308"/>
            <a:ext cx="72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TWJPA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23B5F-B885-9C40-94A7-6AFC9AD256E5}"/>
              </a:ext>
            </a:extLst>
          </p:cNvPr>
          <p:cNvSpPr txBox="1"/>
          <p:nvPr/>
        </p:nvSpPr>
        <p:spPr>
          <a:xfrm>
            <a:off x="6663193" y="4786685"/>
            <a:ext cx="426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Diplexer obtained by combining pass band filters on a 6</a:t>
            </a:r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/4 hybrid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66E060-097B-8947-B97C-C4D98327ADE2}"/>
              </a:ext>
            </a:extLst>
          </p:cNvPr>
          <p:cNvSpPr txBox="1"/>
          <p:nvPr/>
        </p:nvSpPr>
        <p:spPr>
          <a:xfrm>
            <a:off x="8407597" y="3870983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Symbol" pitchFamily="2" charset="2"/>
              </a:rPr>
              <a:t>l</a:t>
            </a:r>
            <a:r>
              <a:rPr lang="en-IT" sz="1200" dirty="0"/>
              <a:t>/4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1C2517-8D26-5B4F-AE26-97D42E7AE292}"/>
              </a:ext>
            </a:extLst>
          </p:cNvPr>
          <p:cNvSpPr txBox="1"/>
          <p:nvPr/>
        </p:nvSpPr>
        <p:spPr>
          <a:xfrm>
            <a:off x="8232568" y="4482479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Symbol" pitchFamily="2" charset="2"/>
              </a:rPr>
              <a:t>5l</a:t>
            </a:r>
            <a:r>
              <a:rPr lang="en-IT" sz="12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98135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AC5F-1705-E74A-A53F-A1D282AB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7550B-E955-9146-A212-1294284F4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First TWJPA production </a:t>
            </a:r>
            <a:r>
              <a:rPr lang="it-IT" dirty="0" err="1"/>
              <a:t>tested</a:t>
            </a:r>
            <a:endParaRPr lang="it-IT" dirty="0"/>
          </a:p>
          <a:p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labs</a:t>
            </a:r>
            <a:r>
              <a:rPr lang="it-IT" dirty="0"/>
              <a:t> are ready for DC </a:t>
            </a:r>
            <a:r>
              <a:rPr lang="it-IT" dirty="0" err="1"/>
              <a:t>tests</a:t>
            </a:r>
            <a:r>
              <a:rPr lang="it-IT" dirty="0"/>
              <a:t> of JJ</a:t>
            </a:r>
          </a:p>
          <a:p>
            <a:r>
              <a:rPr lang="it-IT" dirty="0" err="1"/>
              <a:t>Waiting</a:t>
            </a:r>
            <a:r>
              <a:rPr lang="it-IT" dirty="0"/>
              <a:t> for delivery of </a:t>
            </a:r>
            <a:r>
              <a:rPr lang="it-IT" dirty="0" err="1"/>
              <a:t>amplifiers</a:t>
            </a:r>
            <a:r>
              <a:rPr lang="it-IT" dirty="0"/>
              <a:t>/MW </a:t>
            </a:r>
            <a:r>
              <a:rPr lang="it-IT" dirty="0" err="1"/>
              <a:t>components</a:t>
            </a:r>
            <a:r>
              <a:rPr lang="it-IT" dirty="0"/>
              <a:t> to </a:t>
            </a:r>
            <a:r>
              <a:rPr lang="it-IT" dirty="0" err="1"/>
              <a:t>finalize</a:t>
            </a:r>
            <a:r>
              <a:rPr lang="it-IT" dirty="0"/>
              <a:t> RF setup</a:t>
            </a:r>
          </a:p>
          <a:p>
            <a:r>
              <a:rPr lang="it-IT" dirty="0"/>
              <a:t>Design of array </a:t>
            </a:r>
            <a:r>
              <a:rPr lang="it-IT" dirty="0" err="1"/>
              <a:t>readout</a:t>
            </a:r>
            <a:r>
              <a:rPr lang="it-IT" dirty="0"/>
              <a:t> </a:t>
            </a:r>
            <a:r>
              <a:rPr lang="it-IT" dirty="0" err="1"/>
              <a:t>ongoing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416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FDEB-6E3C-E643-8DBC-55A7158C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WP4 Milestones and Deliverables</a:t>
            </a:r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626A393-A147-A347-82C0-FDBA03C64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3392094"/>
            <a:ext cx="11029950" cy="20834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98332-2697-5449-9BB4-9C4010F8D39C}"/>
              </a:ext>
            </a:extLst>
          </p:cNvPr>
          <p:cNvSpPr txBox="1"/>
          <p:nvPr/>
        </p:nvSpPr>
        <p:spPr>
          <a:xfrm>
            <a:off x="4975034" y="3022762"/>
            <a:ext cx="2140225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EEA13-1D41-7D4E-ABBC-2DE0CEEBC3B9}"/>
              </a:ext>
            </a:extLst>
          </p:cNvPr>
          <p:cNvSpPr txBox="1"/>
          <p:nvPr/>
        </p:nvSpPr>
        <p:spPr>
          <a:xfrm>
            <a:off x="7218629" y="3022762"/>
            <a:ext cx="21402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C8956-DFD1-1B41-8B6D-2541A8DFA251}"/>
              </a:ext>
            </a:extLst>
          </p:cNvPr>
          <p:cNvSpPr txBox="1"/>
          <p:nvPr/>
        </p:nvSpPr>
        <p:spPr>
          <a:xfrm>
            <a:off x="9446689" y="3014811"/>
            <a:ext cx="21402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E21D79-7437-2140-86BD-6283BF123D79}"/>
              </a:ext>
            </a:extLst>
          </p:cNvPr>
          <p:cNvSpPr txBox="1"/>
          <p:nvPr/>
        </p:nvSpPr>
        <p:spPr>
          <a:xfrm>
            <a:off x="581192" y="5705085"/>
            <a:ext cx="8195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</a:rPr>
              <a:t>Task 4.1: Set up of the experimental instrumentations (M1-M6)</a:t>
            </a:r>
          </a:p>
          <a:p>
            <a:r>
              <a:rPr lang="en-GB" sz="1400" dirty="0">
                <a:effectLst/>
              </a:rPr>
              <a:t>Task 4.2: Experimental characterization of the performances of produced TWJPAs (M12-30);</a:t>
            </a:r>
          </a:p>
          <a:p>
            <a:r>
              <a:rPr lang="en-GB" sz="1400" dirty="0"/>
              <a:t>Task 4.3: Test of produced TWJPAs and read out demonstration with detectors (M24-36);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5ED9E-C2BB-BD44-B794-52532E715189}"/>
              </a:ext>
            </a:extLst>
          </p:cNvPr>
          <p:cNvSpPr txBox="1"/>
          <p:nvPr/>
        </p:nvSpPr>
        <p:spPr>
          <a:xfrm>
            <a:off x="581192" y="1945512"/>
            <a:ext cx="105292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effectLst/>
              </a:rPr>
              <a:t>WP Main Goal</a:t>
            </a:r>
          </a:p>
          <a:p>
            <a:r>
              <a:rPr lang="en-GB" sz="1400" dirty="0">
                <a:effectLst/>
              </a:rPr>
              <a:t>INFN-LNF and IBS-CAPP: application to axion searches in two different frequency ranges: 8-12 GHz and 1-4 GHz, respectively. </a:t>
            </a:r>
          </a:p>
          <a:p>
            <a:r>
              <a:rPr lang="en-GB" sz="1400" dirty="0"/>
              <a:t>INFN-LE: </a:t>
            </a:r>
            <a:r>
              <a:rPr lang="en-GB" sz="1400" dirty="0">
                <a:effectLst/>
              </a:rPr>
              <a:t>readout of </a:t>
            </a:r>
            <a:r>
              <a:rPr lang="en-GB" sz="1400" dirty="0" err="1">
                <a:effectLst/>
              </a:rPr>
              <a:t>transmon</a:t>
            </a:r>
            <a:r>
              <a:rPr lang="en-GB" sz="1400" dirty="0">
                <a:effectLst/>
              </a:rPr>
              <a:t> qubits coupled to magnetostatic modes in Yttrium Iron Garnet (YIG) single crystals in strong-coupling regime.</a:t>
            </a:r>
          </a:p>
        </p:txBody>
      </p:sp>
    </p:spTree>
    <p:extLst>
      <p:ext uri="{BB962C8B-B14F-4D97-AF65-F5344CB8AC3E}">
        <p14:creationId xmlns:p14="http://schemas.microsoft.com/office/powerpoint/2010/main" val="69002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C3FE-8270-E741-A09D-9A902145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TWJPA Test during first year</a:t>
            </a:r>
          </a:p>
        </p:txBody>
      </p:sp>
      <p:pic>
        <p:nvPicPr>
          <p:cNvPr id="5" name="Picture 4" descr="A picture containing wall, indoor, metalware&#10;&#10;Description automatically generated">
            <a:extLst>
              <a:ext uri="{FF2B5EF4-FFF2-40B4-BE49-F238E27FC236}">
                <a16:creationId xmlns:a16="http://schemas.microsoft.com/office/drawing/2014/main" id="{607F669D-9C02-F44A-9ACA-C8E72888A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1" t="33755" r="48732" b="40416"/>
          <a:stretch/>
        </p:blipFill>
        <p:spPr>
          <a:xfrm rot="5400000">
            <a:off x="5585615" y="2606065"/>
            <a:ext cx="2136971" cy="27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BDB60-4F89-0544-A23D-8F8870C72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350" y="5236310"/>
            <a:ext cx="3251500" cy="12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A87C0-64DC-1046-BAA2-26D851ABB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717" y="2887579"/>
            <a:ext cx="3287886" cy="198000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E555AA37-70F4-9E41-A1D5-6D107C92B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45" y="2887579"/>
            <a:ext cx="3840000" cy="28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D1A1E8-11A0-054D-99E8-4D476983BD55}"/>
              </a:ext>
            </a:extLst>
          </p:cNvPr>
          <p:cNvSpPr txBox="1"/>
          <p:nvPr/>
        </p:nvSpPr>
        <p:spPr>
          <a:xfrm>
            <a:off x="680945" y="5818584"/>
            <a:ext cx="384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Measurements at IBS-CAPP (</a:t>
            </a:r>
            <a:r>
              <a:rPr lang="en-GB" sz="1400" dirty="0" err="1">
                <a:effectLst/>
                <a:latin typeface="Helvetica" pitchFamily="2" charset="0"/>
              </a:rPr>
              <a:t>Çağlar</a:t>
            </a:r>
            <a:r>
              <a:rPr lang="en-GB" sz="1400" dirty="0">
                <a:effectLst/>
                <a:latin typeface="Helvetica" pitchFamily="2" charset="0"/>
              </a:rPr>
              <a:t> </a:t>
            </a:r>
            <a:r>
              <a:rPr lang="en-GB" sz="1400" dirty="0" err="1">
                <a:effectLst/>
                <a:latin typeface="Helvetica" pitchFamily="2" charset="0"/>
              </a:rPr>
              <a:t>Kutlu</a:t>
            </a:r>
            <a:r>
              <a:rPr lang="en-GB" sz="1400" dirty="0">
                <a:effectLst/>
                <a:latin typeface="Helvetica" pitchFamily="2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AF925-68C9-8F4E-A5C9-09AE1626126F}"/>
              </a:ext>
            </a:extLst>
          </p:cNvPr>
          <p:cNvSpPr txBox="1"/>
          <p:nvPr/>
        </p:nvSpPr>
        <p:spPr>
          <a:xfrm>
            <a:off x="9090605" y="2578766"/>
            <a:ext cx="1790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Measurements at LNF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C30B62-6665-8546-BF5B-8E2F512B2C9D}"/>
              </a:ext>
            </a:extLst>
          </p:cNvPr>
          <p:cNvSpPr txBox="1"/>
          <p:nvPr/>
        </p:nvSpPr>
        <p:spPr>
          <a:xfrm>
            <a:off x="365759" y="1932435"/>
            <a:ext cx="1139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First TWJPA samples characterized at LNF and IBS-CAPP at end of 2020. Parametric amplification observed only for single frequencies at 3, 6 and 9 GHz (!?). Modulation of 4/3 wave-mixing behaviour observed.</a:t>
            </a:r>
          </a:p>
        </p:txBody>
      </p:sp>
      <p:pic>
        <p:nvPicPr>
          <p:cNvPr id="16" name="Google Shape;451;p23">
            <a:extLst>
              <a:ext uri="{FF2B5EF4-FFF2-40B4-BE49-F238E27FC236}">
                <a16:creationId xmlns:a16="http://schemas.microsoft.com/office/drawing/2014/main" id="{3F3FC9ED-5F63-E343-A8C5-E89113EEAC1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60587" y="4867579"/>
            <a:ext cx="2250525" cy="18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6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FF1E8A-3E3F-4A67-97F8-32C8D4123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BBA9C7-5B8B-474E-9392-E742C78E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2F3B2-AFE1-41E8-9E34-D2B02A658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E2F28-54A2-432C-AAF7-7154C3D57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2946EB30-1982-FD4C-8CCE-E4328D6ED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0" b="141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90230"/>
            <a:ext cx="11303626" cy="2020536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097E7-D168-BA44-88DE-C0AA1C26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572000"/>
            <a:ext cx="10965141" cy="8952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D4.1 setup of labs</a:t>
            </a:r>
          </a:p>
        </p:txBody>
      </p:sp>
    </p:spTree>
    <p:extLst>
      <p:ext uri="{BB962C8B-B14F-4D97-AF65-F5344CB8AC3E}">
        <p14:creationId xmlns:p14="http://schemas.microsoft.com/office/powerpoint/2010/main" val="2127130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67FFE7A5-1815-9947-8017-D7CF44B56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636" y="2151923"/>
            <a:ext cx="4317615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2DD04-CDB4-A047-BAA8-FFFE51C8B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67" y="1971923"/>
            <a:ext cx="5092150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31DCBE-B208-EA4F-9E00-5C02FFE61145}"/>
              </a:ext>
            </a:extLst>
          </p:cNvPr>
          <p:cNvSpPr txBox="1"/>
          <p:nvPr/>
        </p:nvSpPr>
        <p:spPr>
          <a:xfrm>
            <a:off x="781967" y="762857"/>
            <a:ext cx="3696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LNF Lab: Sample holder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F25FB-3175-094E-A82F-6D749E71A5B6}"/>
              </a:ext>
            </a:extLst>
          </p:cNvPr>
          <p:cNvSpPr txBox="1"/>
          <p:nvPr/>
        </p:nvSpPr>
        <p:spPr>
          <a:xfrm>
            <a:off x="4270133" y="1602591"/>
            <a:ext cx="389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PCB and holder based on INRiM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51B86-AB63-994B-A4CC-FE0A234B1CAC}"/>
              </a:ext>
            </a:extLst>
          </p:cNvPr>
          <p:cNvSpPr txBox="1"/>
          <p:nvPr/>
        </p:nvSpPr>
        <p:spPr>
          <a:xfrm>
            <a:off x="781967" y="5571923"/>
            <a:ext cx="5435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Sample holder now in fabrication at LNF workshop. Ready in 1-2 weeks.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DAD19-F092-6C49-B917-8195140ABEB4}"/>
              </a:ext>
            </a:extLst>
          </p:cNvPr>
          <p:cNvSpPr txBox="1"/>
          <p:nvPr/>
        </p:nvSpPr>
        <p:spPr>
          <a:xfrm>
            <a:off x="6893636" y="5571922"/>
            <a:ext cx="1356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New PCB ready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B05A0-00F1-C341-940A-CA9C7BDFBEE5}"/>
              </a:ext>
            </a:extLst>
          </p:cNvPr>
          <p:cNvSpPr txBox="1"/>
          <p:nvPr/>
        </p:nvSpPr>
        <p:spPr>
          <a:xfrm>
            <a:off x="1041621" y="5093504"/>
            <a:ext cx="1539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Adapted by S.Lauciani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1279C-1F24-0D41-9C62-18E2E5577246}"/>
              </a:ext>
            </a:extLst>
          </p:cNvPr>
          <p:cNvSpPr txBox="1"/>
          <p:nvPr/>
        </p:nvSpPr>
        <p:spPr>
          <a:xfrm>
            <a:off x="9680810" y="5095893"/>
            <a:ext cx="1469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Adapted by M. Gatta</a:t>
            </a:r>
          </a:p>
        </p:txBody>
      </p:sp>
    </p:spTree>
    <p:extLst>
      <p:ext uri="{BB962C8B-B14F-4D97-AF65-F5344CB8AC3E}">
        <p14:creationId xmlns:p14="http://schemas.microsoft.com/office/powerpoint/2010/main" val="114493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1622" y="4431942"/>
            <a:ext cx="2042927" cy="1800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159" y="357166"/>
            <a:ext cx="853198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482" y="4429132"/>
            <a:ext cx="211696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M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3323" y="4431942"/>
            <a:ext cx="2044118" cy="1800000"/>
          </a:xfrm>
          <a:prstGeom prst="rect">
            <a:avLst/>
          </a:prstGeom>
        </p:spPr>
      </p:pic>
      <p:pic>
        <p:nvPicPr>
          <p:cNvPr id="9" name="Picture 8" descr="M4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86464" y="4431942"/>
            <a:ext cx="2052941" cy="18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8612" y="6357958"/>
            <a:ext cx="439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Field maps for the 4 picks on the green curve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8F832-992E-DA4D-BC72-E0582AC87091}"/>
              </a:ext>
            </a:extLst>
          </p:cNvPr>
          <p:cNvSpPr txBox="1"/>
          <p:nvPr/>
        </p:nvSpPr>
        <p:spPr>
          <a:xfrm>
            <a:off x="10628894" y="733508"/>
            <a:ext cx="138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Simulations from</a:t>
            </a:r>
          </a:p>
          <a:p>
            <a:r>
              <a:rPr lang="en-IT" sz="1200" dirty="0"/>
              <a:t>Nassim Chikhi</a:t>
            </a:r>
          </a:p>
          <a:p>
            <a:r>
              <a:rPr lang="en-GB" sz="1200" dirty="0"/>
              <a:t>F</a:t>
            </a:r>
            <a:r>
              <a:rPr lang="en-IT" sz="1200" dirty="0"/>
              <a:t>rom CNR-Spin</a:t>
            </a:r>
          </a:p>
          <a:p>
            <a:r>
              <a:rPr lang="en-IT" sz="1200" dirty="0"/>
              <a:t>Pzzuoli (within Supergalax collaboration)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667" y="737194"/>
            <a:ext cx="921932" cy="535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1285867" y="193122"/>
            <a:ext cx="4999447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133" b="1" dirty="0"/>
              <a:t>Test setup @ UNISA (Salerno)</a:t>
            </a:r>
            <a:endParaRPr sz="2133" b="1" dirty="0"/>
          </a:p>
        </p:txBody>
      </p:sp>
      <p:sp>
        <p:nvSpPr>
          <p:cNvPr id="117" name="Google Shape;117;p19"/>
          <p:cNvSpPr txBox="1"/>
          <p:nvPr/>
        </p:nvSpPr>
        <p:spPr>
          <a:xfrm>
            <a:off x="1285867" y="767534"/>
            <a:ext cx="10954800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dirty="0"/>
              <a:t>Heliox VL 300 mK insert with 12 DC lines and 2 MW lines (coax+flex lines)</a:t>
            </a:r>
            <a:endParaRPr dirty="0"/>
          </a:p>
          <a:p>
            <a:r>
              <a:rPr lang="it" dirty="0"/>
              <a:t>Home made DC JJ I-V curve tracer</a:t>
            </a:r>
            <a:endParaRPr dirty="0"/>
          </a:p>
          <a:p>
            <a:r>
              <a:rPr lang="it" dirty="0"/>
              <a:t>MW source Rohde&amp;Schwarz 0.1-26GHz </a:t>
            </a:r>
            <a:endParaRPr dirty="0"/>
          </a:p>
          <a:p>
            <a:r>
              <a:rPr lang="it" dirty="0"/>
              <a:t>Hp source 8-12 and 12-16 GHz </a:t>
            </a:r>
            <a:endParaRPr dirty="0"/>
          </a:p>
          <a:p>
            <a:r>
              <a:rPr lang="it" dirty="0"/>
              <a:t>2 x chinese source 0.1-20 GHz</a:t>
            </a:r>
          </a:p>
          <a:p>
            <a:pPr lvl="0"/>
            <a:r>
              <a:rPr lang="it-IT" dirty="0"/>
              <a:t>GPS </a:t>
            </a:r>
            <a:r>
              <a:rPr lang="it-IT" dirty="0" err="1"/>
              <a:t>disciplined</a:t>
            </a:r>
            <a:r>
              <a:rPr lang="it-IT" dirty="0"/>
              <a:t> 10MHz </a:t>
            </a:r>
            <a:r>
              <a:rPr lang="it-IT" dirty="0" err="1"/>
              <a:t>reference</a:t>
            </a:r>
            <a:endParaRPr lang="it-IT" dirty="0"/>
          </a:p>
          <a:p>
            <a:r>
              <a:rPr lang="it" dirty="0"/>
              <a:t>HP spectrum analyzer </a:t>
            </a:r>
            <a:r>
              <a:rPr lang="it" dirty="0">
                <a:solidFill>
                  <a:schemeClr val="dk1"/>
                </a:solidFill>
              </a:rPr>
              <a:t>HP8563E 26 GHz</a:t>
            </a:r>
            <a:endParaRPr dirty="0">
              <a:solidFill>
                <a:schemeClr val="dk1"/>
              </a:solidFill>
            </a:endParaRPr>
          </a:p>
          <a:p>
            <a:pPr lvl="0"/>
            <a:r>
              <a:rPr lang="it-IT" dirty="0" err="1">
                <a:solidFill>
                  <a:schemeClr val="dk1"/>
                </a:solidFill>
              </a:rPr>
              <a:t>Cryogenic</a:t>
            </a:r>
            <a:r>
              <a:rPr lang="it-IT" dirty="0">
                <a:solidFill>
                  <a:schemeClr val="dk1"/>
                </a:solidFill>
              </a:rPr>
              <a:t> Low </a:t>
            </a:r>
            <a:r>
              <a:rPr lang="it-IT" dirty="0" err="1">
                <a:solidFill>
                  <a:schemeClr val="dk1"/>
                </a:solidFill>
              </a:rPr>
              <a:t>Noise</a:t>
            </a:r>
            <a:r>
              <a:rPr lang="it-IT" dirty="0">
                <a:solidFill>
                  <a:schemeClr val="dk1"/>
                </a:solidFill>
              </a:rPr>
              <a:t> </a:t>
            </a:r>
            <a:r>
              <a:rPr lang="it-IT" dirty="0" err="1">
                <a:solidFill>
                  <a:schemeClr val="dk1"/>
                </a:solidFill>
              </a:rPr>
              <a:t>Amplifier</a:t>
            </a:r>
            <a:r>
              <a:rPr lang="it-IT" dirty="0">
                <a:solidFill>
                  <a:schemeClr val="dk1"/>
                </a:solidFill>
              </a:rPr>
              <a:t> 0.3-14 </a:t>
            </a:r>
            <a:r>
              <a:rPr lang="it-IT" dirty="0" err="1">
                <a:solidFill>
                  <a:schemeClr val="dk1"/>
                </a:solidFill>
              </a:rPr>
              <a:t>GHz</a:t>
            </a:r>
            <a:endParaRPr lang="it-IT" dirty="0">
              <a:solidFill>
                <a:schemeClr val="dk1"/>
              </a:solidFill>
            </a:endParaRPr>
          </a:p>
          <a:p>
            <a:pPr lvl="0"/>
            <a:r>
              <a:rPr lang="it-IT" dirty="0">
                <a:solidFill>
                  <a:schemeClr val="dk1"/>
                </a:solidFill>
              </a:rPr>
              <a:t>Low </a:t>
            </a:r>
            <a:r>
              <a:rPr lang="it-IT" dirty="0" err="1">
                <a:solidFill>
                  <a:schemeClr val="dk1"/>
                </a:solidFill>
              </a:rPr>
              <a:t>noise</a:t>
            </a:r>
            <a:r>
              <a:rPr lang="it-IT" dirty="0">
                <a:solidFill>
                  <a:schemeClr val="dk1"/>
                </a:solidFill>
              </a:rPr>
              <a:t> </a:t>
            </a:r>
            <a:r>
              <a:rPr lang="it-IT" dirty="0" err="1">
                <a:solidFill>
                  <a:schemeClr val="dk1"/>
                </a:solidFill>
              </a:rPr>
              <a:t>amplifier</a:t>
            </a:r>
            <a:r>
              <a:rPr lang="it-IT" dirty="0">
                <a:solidFill>
                  <a:schemeClr val="dk1"/>
                </a:solidFill>
              </a:rPr>
              <a:t> </a:t>
            </a:r>
            <a:r>
              <a:rPr lang="it-IT" dirty="0" err="1">
                <a:solidFill>
                  <a:schemeClr val="dk1"/>
                </a:solidFill>
              </a:rPr>
              <a:t>room</a:t>
            </a:r>
            <a:r>
              <a:rPr lang="it-IT" dirty="0">
                <a:solidFill>
                  <a:schemeClr val="dk1"/>
                </a:solidFill>
              </a:rPr>
              <a:t> </a:t>
            </a:r>
            <a:r>
              <a:rPr lang="it-IT" dirty="0" err="1">
                <a:solidFill>
                  <a:schemeClr val="dk1"/>
                </a:solidFill>
              </a:rPr>
              <a:t>temp</a:t>
            </a:r>
            <a:r>
              <a:rPr lang="it-IT" dirty="0">
                <a:solidFill>
                  <a:schemeClr val="dk1"/>
                </a:solidFill>
              </a:rPr>
              <a:t>. 1-15 </a:t>
            </a:r>
            <a:r>
              <a:rPr lang="it-IT" dirty="0" err="1">
                <a:solidFill>
                  <a:schemeClr val="dk1"/>
                </a:solidFill>
              </a:rPr>
              <a:t>GHz</a:t>
            </a:r>
            <a:r>
              <a:rPr lang="it-IT" dirty="0">
                <a:solidFill>
                  <a:schemeClr val="dk1"/>
                </a:solidFill>
              </a:rPr>
              <a:t> </a:t>
            </a:r>
          </a:p>
          <a:p>
            <a:pPr lvl="0"/>
            <a:r>
              <a:rPr lang="it-IT" dirty="0">
                <a:solidFill>
                  <a:schemeClr val="dk1"/>
                </a:solidFill>
              </a:rPr>
              <a:t>Low </a:t>
            </a:r>
            <a:r>
              <a:rPr lang="it-IT" dirty="0" err="1">
                <a:solidFill>
                  <a:schemeClr val="dk1"/>
                </a:solidFill>
              </a:rPr>
              <a:t>noise</a:t>
            </a:r>
            <a:r>
              <a:rPr lang="it-IT" dirty="0">
                <a:solidFill>
                  <a:schemeClr val="dk1"/>
                </a:solidFill>
              </a:rPr>
              <a:t> </a:t>
            </a:r>
            <a:r>
              <a:rPr lang="it-IT" dirty="0" err="1">
                <a:solidFill>
                  <a:schemeClr val="dk1"/>
                </a:solidFill>
              </a:rPr>
              <a:t>Isolator</a:t>
            </a:r>
            <a:r>
              <a:rPr lang="it-IT" dirty="0">
                <a:solidFill>
                  <a:schemeClr val="dk1"/>
                </a:solidFill>
              </a:rPr>
              <a:t>  4-12 </a:t>
            </a:r>
            <a:r>
              <a:rPr lang="it-IT" dirty="0" err="1">
                <a:solidFill>
                  <a:schemeClr val="dk1"/>
                </a:solidFill>
              </a:rPr>
              <a:t>GHz</a:t>
            </a:r>
            <a:endParaRPr lang="it-IT" dirty="0">
              <a:solidFill>
                <a:schemeClr val="dk1"/>
              </a:solidFill>
            </a:endParaRPr>
          </a:p>
          <a:p>
            <a:pPr lvl="0"/>
            <a:r>
              <a:rPr lang="it" dirty="0">
                <a:solidFill>
                  <a:schemeClr val="dk1"/>
                </a:solidFill>
              </a:rPr>
              <a:t>Magnetic shielding (Cryoperm)</a:t>
            </a:r>
            <a:endParaRPr dirty="0">
              <a:solidFill>
                <a:schemeClr val="dk1"/>
              </a:solidFill>
            </a:endParaRPr>
          </a:p>
          <a:p>
            <a:r>
              <a:rPr lang="it" dirty="0">
                <a:solidFill>
                  <a:schemeClr val="dk1"/>
                </a:solidFill>
              </a:rPr>
              <a:t>MW OFHC Cu/Au box with PCB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t="40086" b="42266"/>
          <a:stretch/>
        </p:blipFill>
        <p:spPr>
          <a:xfrm rot="10800000">
            <a:off x="9812717" y="312103"/>
            <a:ext cx="2231000" cy="91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0354118" y="661883"/>
            <a:ext cx="1148199" cy="23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1859" y="1270634"/>
            <a:ext cx="3663872" cy="127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1867" y="2767289"/>
            <a:ext cx="1572837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1381283" y="4337702"/>
            <a:ext cx="9888400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dirty="0"/>
              <a:t>Status as by December 1</a:t>
            </a:r>
            <a:r>
              <a:rPr lang="it" baseline="30000" dirty="0"/>
              <a:t>st</a:t>
            </a:r>
            <a:r>
              <a:rPr lang="it" dirty="0"/>
              <a:t>:  </a:t>
            </a:r>
            <a:endParaRPr dirty="0"/>
          </a:p>
          <a:p>
            <a:r>
              <a:rPr lang="it" dirty="0"/>
              <a:t>PCB in Europe at Customs since 2 weeks</a:t>
            </a:r>
            <a:endParaRPr dirty="0"/>
          </a:p>
          <a:p>
            <a:r>
              <a:rPr lang="it" dirty="0"/>
              <a:t>MW box designed and commissioned to local INFN facility (2 weeks)</a:t>
            </a:r>
            <a:endParaRPr dirty="0"/>
          </a:p>
          <a:p>
            <a:r>
              <a:rPr lang="it" dirty="0"/>
              <a:t>Au plating system (ordered)</a:t>
            </a:r>
          </a:p>
          <a:p>
            <a:endParaRPr dirty="0"/>
          </a:p>
          <a:p>
            <a:r>
              <a:rPr lang="it" dirty="0"/>
              <a:t>DC measurements OK (1 week setup) need to order LHe (1-2 weeks)</a:t>
            </a:r>
            <a:endParaRPr dirty="0"/>
          </a:p>
          <a:p>
            <a:r>
              <a:rPr lang="it" dirty="0"/>
              <a:t>RF measurements (testing BW of transmission lines, waiting for LNF delivery) (1 month)</a:t>
            </a:r>
            <a:endParaRPr dirty="0"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10806" y="2925742"/>
            <a:ext cx="1572833" cy="116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C:\Users\T_no\Downloads\3D Open cu sample holder.bmp"/>
          <p:cNvPicPr>
            <a:picLocks noChangeAspect="1" noChangeArrowheads="1"/>
          </p:cNvPicPr>
          <p:nvPr/>
        </p:nvPicPr>
        <p:blipFill>
          <a:blip r:embed="rId9"/>
          <a:srcRect l="19572" t="11837" r="18850" b="11171"/>
          <a:stretch>
            <a:fillRect/>
          </a:stretch>
        </p:blipFill>
        <p:spPr bwMode="auto">
          <a:xfrm>
            <a:off x="8844953" y="4278701"/>
            <a:ext cx="2503100" cy="1746355"/>
          </a:xfrm>
          <a:prstGeom prst="rect">
            <a:avLst/>
          </a:prstGeom>
          <a:noFill/>
        </p:spPr>
      </p:pic>
      <p:pic>
        <p:nvPicPr>
          <p:cNvPr id="13" name="Picture 2" descr="C:\Users\T_no\Downloads\DW_3d_pcb_sample_holder.bmp"/>
          <p:cNvPicPr>
            <a:picLocks noChangeAspect="1" noChangeArrowheads="1"/>
          </p:cNvPicPr>
          <p:nvPr/>
        </p:nvPicPr>
        <p:blipFill>
          <a:blip r:embed="rId10"/>
          <a:srcRect l="4069" r="6423" b="15804"/>
          <a:stretch>
            <a:fillRect/>
          </a:stretch>
        </p:blipFill>
        <p:spPr bwMode="auto">
          <a:xfrm>
            <a:off x="7821281" y="2809487"/>
            <a:ext cx="2162356" cy="1296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>
          <a:xfrm>
            <a:off x="468306" y="1579831"/>
            <a:ext cx="3048133" cy="5258542"/>
          </a:xfrm>
          <a:prstGeom prst="rect">
            <a:avLst/>
          </a:prstGeom>
        </p:spPr>
      </p:pic>
      <p:grpSp>
        <p:nvGrpSpPr>
          <p:cNvPr id="53" name="Gruppo 52"/>
          <p:cNvGrpSpPr>
            <a:grpSpLocks noChangeAspect="1"/>
          </p:cNvGrpSpPr>
          <p:nvPr/>
        </p:nvGrpSpPr>
        <p:grpSpPr>
          <a:xfrm>
            <a:off x="224633" y="0"/>
            <a:ext cx="11600772" cy="6845478"/>
            <a:chOff x="-2818317" y="-2124571"/>
            <a:chExt cx="15238239" cy="8991904"/>
          </a:xfrm>
        </p:grpSpPr>
        <p:grpSp>
          <p:nvGrpSpPr>
            <p:cNvPr id="52" name="Gruppo 51"/>
            <p:cNvGrpSpPr>
              <a:grpSpLocks noChangeAspect="1"/>
            </p:cNvGrpSpPr>
            <p:nvPr/>
          </p:nvGrpSpPr>
          <p:grpSpPr>
            <a:xfrm>
              <a:off x="9218624" y="-2124571"/>
              <a:ext cx="3201298" cy="8982571"/>
              <a:chOff x="-268276" y="-2705100"/>
              <a:chExt cx="3349846" cy="9399384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1E9985F5-84AC-437A-B94D-587B7C05B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68276" y="617148"/>
                <a:ext cx="3331422" cy="2473328"/>
              </a:xfrm>
              <a:prstGeom prst="rect">
                <a:avLst/>
              </a:prstGeom>
            </p:spPr>
          </p:pic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4609" y="-2705100"/>
                <a:ext cx="3307756" cy="3317206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8" t="23915" r="20935" b="17460"/>
              <a:stretch/>
            </p:blipFill>
            <p:spPr>
              <a:xfrm>
                <a:off x="-229146" y="3097937"/>
                <a:ext cx="3310716" cy="3596347"/>
              </a:xfrm>
              <a:prstGeom prst="rect">
                <a:avLst/>
              </a:prstGeom>
            </p:spPr>
          </p:pic>
        </p:grpSp>
        <p:pic>
          <p:nvPicPr>
            <p:cNvPr id="18" name="Immagine 17" descr="Immagine che contiene interni&#10;&#10;Descrizione generata automaticamente">
              <a:extLst>
                <a:ext uri="{FF2B5EF4-FFF2-40B4-BE49-F238E27FC236}">
                  <a16:creationId xmlns:a16="http://schemas.microsoft.com/office/drawing/2014/main" id="{99D5E3E5-3319-4924-93AA-581737C27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461" y="-2124570"/>
              <a:ext cx="3999138" cy="2999354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A3C1548-CB8C-46F0-B4C5-24607253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4695" y="324920"/>
              <a:ext cx="4395684" cy="6542413"/>
            </a:xfrm>
            <a:prstGeom prst="rect">
              <a:avLst/>
            </a:prstGeom>
          </p:spPr>
        </p:pic>
        <p:pic>
          <p:nvPicPr>
            <p:cNvPr id="16" name="Immagine 15" descr="Immagine che contiene interni, cucina, contatore, mescolatrice&#10;&#10;Descrizione generata automaticamente">
              <a:extLst>
                <a:ext uri="{FF2B5EF4-FFF2-40B4-BE49-F238E27FC236}">
                  <a16:creationId xmlns:a16="http://schemas.microsoft.com/office/drawing/2014/main" id="{EB59EC40-49CB-407E-A8E5-6B40A9A0B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59" t="59547" r="5793"/>
            <a:stretch/>
          </p:blipFill>
          <p:spPr>
            <a:xfrm>
              <a:off x="-2818317" y="373471"/>
              <a:ext cx="1996686" cy="1170665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22" name="Freccia a destra 21">
              <a:extLst>
                <a:ext uri="{FF2B5EF4-FFF2-40B4-BE49-F238E27FC236}">
                  <a16:creationId xmlns:a16="http://schemas.microsoft.com/office/drawing/2014/main" id="{1C8AC920-E7A5-4A98-BDC9-8BC26E63B8D6}"/>
                </a:ext>
              </a:extLst>
            </p:cNvPr>
            <p:cNvSpPr/>
            <p:nvPr/>
          </p:nvSpPr>
          <p:spPr>
            <a:xfrm rot="14294187">
              <a:off x="4823327" y="3765394"/>
              <a:ext cx="467710" cy="2840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3" name="Freccia a destra 22">
              <a:extLst>
                <a:ext uri="{FF2B5EF4-FFF2-40B4-BE49-F238E27FC236}">
                  <a16:creationId xmlns:a16="http://schemas.microsoft.com/office/drawing/2014/main" id="{E1518C24-697C-484A-A86F-60889F97DBE3}"/>
                </a:ext>
              </a:extLst>
            </p:cNvPr>
            <p:cNvSpPr/>
            <p:nvPr/>
          </p:nvSpPr>
          <p:spPr>
            <a:xfrm rot="14294187">
              <a:off x="4442390" y="3883736"/>
              <a:ext cx="467710" cy="2840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5" name="Freccia a destra 24">
              <a:extLst>
                <a:ext uri="{FF2B5EF4-FFF2-40B4-BE49-F238E27FC236}">
                  <a16:creationId xmlns:a16="http://schemas.microsoft.com/office/drawing/2014/main" id="{E3F5093F-6992-48AF-9B8B-272CAD7859C7}"/>
                </a:ext>
              </a:extLst>
            </p:cNvPr>
            <p:cNvSpPr/>
            <p:nvPr/>
          </p:nvSpPr>
          <p:spPr>
            <a:xfrm rot="8424537">
              <a:off x="-1179518" y="-1193472"/>
              <a:ext cx="467710" cy="2840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342" y="-2124569"/>
              <a:ext cx="4396038" cy="2472770"/>
            </a:xfrm>
            <a:prstGeom prst="rect">
              <a:avLst/>
            </a:prstGeom>
          </p:spPr>
        </p:pic>
        <p:sp>
          <p:nvSpPr>
            <p:cNvPr id="32" name="Freccia a destra 31">
              <a:extLst>
                <a:ext uri="{FF2B5EF4-FFF2-40B4-BE49-F238E27FC236}">
                  <a16:creationId xmlns:a16="http://schemas.microsoft.com/office/drawing/2014/main" id="{1C8AC920-E7A5-4A98-BDC9-8BC26E63B8D6}"/>
                </a:ext>
              </a:extLst>
            </p:cNvPr>
            <p:cNvSpPr/>
            <p:nvPr/>
          </p:nvSpPr>
          <p:spPr>
            <a:xfrm rot="9062261">
              <a:off x="3935462" y="6185727"/>
              <a:ext cx="467711" cy="2840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240662" y="19450"/>
              <a:ext cx="1938226" cy="919914"/>
              <a:chOff x="1281224" y="-2805864"/>
              <a:chExt cx="1938226" cy="919914"/>
            </a:xfrm>
          </p:grpSpPr>
          <p:sp>
            <p:nvSpPr>
              <p:cNvPr id="10" name="Rettangolo 9"/>
              <p:cNvSpPr/>
              <p:nvPr/>
            </p:nvSpPr>
            <p:spPr>
              <a:xfrm>
                <a:off x="1281224" y="-2805864"/>
                <a:ext cx="1938226" cy="91991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" name="CasellaDiTesto 3"/>
              <p:cNvSpPr txBox="1"/>
              <p:nvPr/>
            </p:nvSpPr>
            <p:spPr>
              <a:xfrm>
                <a:off x="1381916" y="-2748714"/>
                <a:ext cx="1681230" cy="36933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it-IT" sz="1400" b="1" dirty="0"/>
                  <a:t>DC </a:t>
                </a:r>
                <a:r>
                  <a:rPr lang="it-IT" sz="1400" b="1" dirty="0" err="1"/>
                  <a:t>lines</a:t>
                </a:r>
                <a:endParaRPr lang="it-IT" sz="1400" b="1" dirty="0"/>
              </a:p>
            </p:txBody>
          </p:sp>
          <p:sp>
            <p:nvSpPr>
              <p:cNvPr id="37" name="CasellaDiTesto 36"/>
              <p:cNvSpPr txBox="1"/>
              <p:nvPr/>
            </p:nvSpPr>
            <p:spPr>
              <a:xfrm>
                <a:off x="1381916" y="-2328626"/>
                <a:ext cx="1681230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algn="ctr"/>
              </a:lstStyle>
              <a:p>
                <a:r>
                  <a:rPr lang="it-IT" sz="1400" b="1" dirty="0"/>
                  <a:t>RF </a:t>
                </a:r>
                <a:r>
                  <a:rPr lang="it-IT" sz="1400" b="1" dirty="0" err="1"/>
                  <a:t>lines</a:t>
                </a:r>
                <a:endParaRPr lang="it-IT" sz="1400" b="1" dirty="0"/>
              </a:p>
            </p:txBody>
          </p:sp>
        </p:grpSp>
        <p:sp>
          <p:nvSpPr>
            <p:cNvPr id="38" name="Freccia a destra 37">
              <a:extLst>
                <a:ext uri="{FF2B5EF4-FFF2-40B4-BE49-F238E27FC236}">
                  <a16:creationId xmlns:a16="http://schemas.microsoft.com/office/drawing/2014/main" id="{E3F5093F-6992-48AF-9B8B-272CAD7859C7}"/>
                </a:ext>
              </a:extLst>
            </p:cNvPr>
            <p:cNvSpPr/>
            <p:nvPr/>
          </p:nvSpPr>
          <p:spPr>
            <a:xfrm rot="2446569">
              <a:off x="3639772" y="2297201"/>
              <a:ext cx="467710" cy="2840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39" name="Freccia a destra 38">
              <a:extLst>
                <a:ext uri="{FF2B5EF4-FFF2-40B4-BE49-F238E27FC236}">
                  <a16:creationId xmlns:a16="http://schemas.microsoft.com/office/drawing/2014/main" id="{E3F5093F-6992-48AF-9B8B-272CAD7859C7}"/>
                </a:ext>
              </a:extLst>
            </p:cNvPr>
            <p:cNvSpPr/>
            <p:nvPr/>
          </p:nvSpPr>
          <p:spPr>
            <a:xfrm rot="2446569">
              <a:off x="4179491" y="1837332"/>
              <a:ext cx="467710" cy="2840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40" name="Freccia a destra 39">
              <a:extLst>
                <a:ext uri="{FF2B5EF4-FFF2-40B4-BE49-F238E27FC236}">
                  <a16:creationId xmlns:a16="http://schemas.microsoft.com/office/drawing/2014/main" id="{E3F5093F-6992-48AF-9B8B-272CAD7859C7}"/>
                </a:ext>
              </a:extLst>
            </p:cNvPr>
            <p:cNvSpPr/>
            <p:nvPr/>
          </p:nvSpPr>
          <p:spPr>
            <a:xfrm rot="6896962">
              <a:off x="4823327" y="923841"/>
              <a:ext cx="467710" cy="2840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41" name="Freccia a destra 40">
              <a:extLst>
                <a:ext uri="{FF2B5EF4-FFF2-40B4-BE49-F238E27FC236}">
                  <a16:creationId xmlns:a16="http://schemas.microsoft.com/office/drawing/2014/main" id="{E3F5093F-6992-48AF-9B8B-272CAD7859C7}"/>
                </a:ext>
              </a:extLst>
            </p:cNvPr>
            <p:cNvSpPr/>
            <p:nvPr/>
          </p:nvSpPr>
          <p:spPr>
            <a:xfrm rot="1669923">
              <a:off x="2921253" y="6155962"/>
              <a:ext cx="467711" cy="28408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grpSp>
          <p:nvGrpSpPr>
            <p:cNvPr id="5" name="Gruppo 4"/>
            <p:cNvGrpSpPr>
              <a:grpSpLocks noChangeAspect="1"/>
            </p:cNvGrpSpPr>
            <p:nvPr/>
          </p:nvGrpSpPr>
          <p:grpSpPr>
            <a:xfrm>
              <a:off x="5931084" y="-2124569"/>
              <a:ext cx="6067872" cy="8982570"/>
              <a:chOff x="-3555817" y="-3400954"/>
              <a:chExt cx="6819499" cy="10095238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E40216C4-6A7E-4EEA-AEC0-2F85815A6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26603"/>
              <a:stretch/>
            </p:blipFill>
            <p:spPr>
              <a:xfrm>
                <a:off x="-3555817" y="-3400954"/>
                <a:ext cx="3694767" cy="3545929"/>
              </a:xfrm>
              <a:prstGeom prst="rect">
                <a:avLst/>
              </a:prstGeom>
            </p:spPr>
          </p:pic>
          <p:sp>
            <p:nvSpPr>
              <p:cNvPr id="30" name="Triangolo isoscele 29">
                <a:extLst>
                  <a:ext uri="{FF2B5EF4-FFF2-40B4-BE49-F238E27FC236}">
                    <a16:creationId xmlns:a16="http://schemas.microsoft.com/office/drawing/2014/main" id="{D4AF1F6A-5039-439C-A89D-97277A31EC3D}"/>
                  </a:ext>
                </a:extLst>
              </p:cNvPr>
              <p:cNvSpPr/>
              <p:nvPr/>
            </p:nvSpPr>
            <p:spPr>
              <a:xfrm>
                <a:off x="-699991" y="5026096"/>
                <a:ext cx="838942" cy="784466"/>
              </a:xfrm>
              <a:prstGeom prst="triangle">
                <a:avLst>
                  <a:gd name="adj" fmla="val 10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pic>
            <p:nvPicPr>
              <p:cNvPr id="31" name="Picture 2" descr="Rapid Sample Exchange for Cryogenic Measurements">
                <a:extLst>
                  <a:ext uri="{FF2B5EF4-FFF2-40B4-BE49-F238E27FC236}">
                    <a16:creationId xmlns:a16="http://schemas.microsoft.com/office/drawing/2014/main" id="{1165D95B-2D2A-4D6E-8582-B99D9849F8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78" r="51457" b="22963"/>
              <a:stretch/>
            </p:blipFill>
            <p:spPr bwMode="auto">
              <a:xfrm>
                <a:off x="-3555816" y="144975"/>
                <a:ext cx="3715472" cy="6549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Freccia a destra 32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14294187">
                <a:off x="-933847" y="-1436597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34" name="Freccia a destra 33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14294187">
                <a:off x="-2240077" y="3575428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35" name="Freccia a destra 34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14294187">
                <a:off x="-1982012" y="3072221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36" name="Freccia a destra 35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3818162">
                <a:off x="-2448084" y="453396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2" name="Freccia a destra 41">
                <a:extLst>
                  <a:ext uri="{FF2B5EF4-FFF2-40B4-BE49-F238E27FC236}">
                    <a16:creationId xmlns:a16="http://schemas.microsoft.com/office/drawing/2014/main" id="{E3F5093F-6992-48AF-9B8B-272CAD7859C7}"/>
                  </a:ext>
                </a:extLst>
              </p:cNvPr>
              <p:cNvSpPr/>
              <p:nvPr/>
            </p:nvSpPr>
            <p:spPr>
              <a:xfrm rot="6896962">
                <a:off x="-1600447" y="359806"/>
                <a:ext cx="467710" cy="284086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3" name="Freccia a destra 42">
                <a:extLst>
                  <a:ext uri="{FF2B5EF4-FFF2-40B4-BE49-F238E27FC236}">
                    <a16:creationId xmlns:a16="http://schemas.microsoft.com/office/drawing/2014/main" id="{E3F5093F-6992-48AF-9B8B-272CAD7859C7}"/>
                  </a:ext>
                </a:extLst>
              </p:cNvPr>
              <p:cNvSpPr/>
              <p:nvPr/>
            </p:nvSpPr>
            <p:spPr>
              <a:xfrm rot="4060649">
                <a:off x="-2614428" y="-2078608"/>
                <a:ext cx="467710" cy="322662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50" name="Freccia a destra 49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14294187">
                <a:off x="2785327" y="1959016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58" name="Freccia a destra 57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17325281">
                <a:off x="217352" y="5276286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59" name="Freccia a destra 58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17325281">
                <a:off x="1458252" y="5151161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60" name="Freccia a destra 59">
                <a:extLst>
                  <a:ext uri="{FF2B5EF4-FFF2-40B4-BE49-F238E27FC236}">
                    <a16:creationId xmlns:a16="http://schemas.microsoft.com/office/drawing/2014/main" id="{1C8AC920-E7A5-4A98-BDC9-8BC26E63B8D6}"/>
                  </a:ext>
                </a:extLst>
              </p:cNvPr>
              <p:cNvSpPr/>
              <p:nvPr/>
            </p:nvSpPr>
            <p:spPr>
              <a:xfrm rot="17325281">
                <a:off x="2887784" y="5984944"/>
                <a:ext cx="467710" cy="28408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</p:grpSp>
        <p:sp>
          <p:nvSpPr>
            <p:cNvPr id="45" name="Freccia a destra 44">
              <a:extLst>
                <a:ext uri="{FF2B5EF4-FFF2-40B4-BE49-F238E27FC236}">
                  <a16:creationId xmlns:a16="http://schemas.microsoft.com/office/drawing/2014/main" id="{1C8AC920-E7A5-4A98-BDC9-8BC26E63B8D6}"/>
                </a:ext>
              </a:extLst>
            </p:cNvPr>
            <p:cNvSpPr/>
            <p:nvPr/>
          </p:nvSpPr>
          <p:spPr>
            <a:xfrm rot="6748949">
              <a:off x="-957391" y="-510684"/>
              <a:ext cx="416160" cy="25277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9856438" y="6373476"/>
              <a:ext cx="930736" cy="318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900" b="1" dirty="0"/>
                <a:t>DC -USB</a:t>
              </a: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9309888" y="4116040"/>
              <a:ext cx="1148576" cy="27519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000" b="1" dirty="0"/>
                <a:t>DC –</a:t>
              </a:r>
              <a:r>
                <a:rPr lang="it-IT" sz="1000" b="1" dirty="0" err="1"/>
                <a:t>Omn</a:t>
              </a:r>
              <a:r>
                <a:rPr lang="it-IT" sz="1200" b="1" dirty="0"/>
                <a:t>.</a:t>
              </a: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9567255" y="3514637"/>
              <a:ext cx="1148575" cy="53768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>
                <a:defRPr sz="2000" b="1"/>
              </a:lvl1pPr>
            </a:lstStyle>
            <a:p>
              <a:r>
                <a:rPr lang="it-IT" sz="1200" dirty="0"/>
                <a:t>PCB for DC&amp;RF</a:t>
              </a:r>
              <a:endParaRPr lang="it-IT" sz="1600" dirty="0"/>
            </a:p>
          </p:txBody>
        </p:sp>
        <p:sp>
          <p:nvSpPr>
            <p:cNvPr id="13" name="Freccia in giù 12"/>
            <p:cNvSpPr/>
            <p:nvPr/>
          </p:nvSpPr>
          <p:spPr>
            <a:xfrm>
              <a:off x="11357466" y="-227050"/>
              <a:ext cx="370454" cy="575251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10664841" y="-1236039"/>
              <a:ext cx="1679503" cy="108679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algn="ctr"/>
            </a:lstStyle>
            <a:p>
              <a:r>
                <a:rPr lang="it-IT" sz="1200" b="1" dirty="0"/>
                <a:t> </a:t>
              </a:r>
              <a:r>
                <a:rPr lang="it-IT" sz="1200" b="1" dirty="0" err="1"/>
                <a:t>Cryo-amplilier</a:t>
              </a:r>
              <a:endParaRPr lang="it-IT" sz="1200" b="1" dirty="0"/>
            </a:p>
            <a:p>
              <a:r>
                <a:rPr lang="it-IT" sz="1200" b="1" dirty="0" err="1"/>
                <a:t>Purchased</a:t>
              </a:r>
              <a:r>
                <a:rPr lang="it-IT" sz="1200" b="1" dirty="0"/>
                <a:t>. </a:t>
              </a:r>
              <a:r>
                <a:rPr lang="it-IT" sz="1200" b="1" dirty="0" err="1"/>
                <a:t>It</a:t>
              </a:r>
              <a:r>
                <a:rPr lang="it-IT" sz="1200" b="1" dirty="0"/>
                <a:t> </a:t>
              </a:r>
              <a:r>
                <a:rPr lang="it-IT" sz="1200" b="1" dirty="0" err="1"/>
                <a:t>will</a:t>
              </a:r>
              <a:r>
                <a:rPr lang="it-IT" sz="1200" b="1" dirty="0"/>
                <a:t> be </a:t>
              </a:r>
              <a:r>
                <a:rPr lang="it-IT" sz="1200" b="1" dirty="0" err="1"/>
                <a:t>shipped</a:t>
              </a:r>
              <a:r>
                <a:rPr lang="it-IT" sz="1200" b="1" dirty="0"/>
                <a:t> </a:t>
              </a:r>
              <a:r>
                <a:rPr lang="it-IT" sz="1200" b="1" dirty="0" err="1"/>
                <a:t>soon</a:t>
              </a:r>
              <a:endParaRPr lang="it-IT" sz="1200" b="1" dirty="0"/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11357466" y="6491730"/>
              <a:ext cx="930736" cy="318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000" b="1" dirty="0"/>
                <a:t>+</a:t>
              </a:r>
              <a:r>
                <a:rPr lang="it-IT" sz="1000" b="1" dirty="0" err="1"/>
                <a:t>adapt</a:t>
              </a:r>
              <a:r>
                <a:rPr lang="it-IT" sz="1000" b="1" dirty="0"/>
                <a:t>.</a:t>
              </a:r>
            </a:p>
          </p:txBody>
        </p:sp>
      </p:grpSp>
      <p:sp>
        <p:nvSpPr>
          <p:cNvPr id="54" name="Freccia in giù 53"/>
          <p:cNvSpPr/>
          <p:nvPr/>
        </p:nvSpPr>
        <p:spPr>
          <a:xfrm>
            <a:off x="12956566" y="2905339"/>
            <a:ext cx="282024" cy="43793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55" name="Freccia a destra 54">
            <a:extLst>
              <a:ext uri="{FF2B5EF4-FFF2-40B4-BE49-F238E27FC236}">
                <a16:creationId xmlns:a16="http://schemas.microsoft.com/office/drawing/2014/main" id="{E3F5093F-6992-48AF-9B8B-272CAD7859C7}"/>
              </a:ext>
            </a:extLst>
          </p:cNvPr>
          <p:cNvSpPr/>
          <p:nvPr/>
        </p:nvSpPr>
        <p:spPr>
          <a:xfrm rot="12072535">
            <a:off x="8219474" y="4937909"/>
            <a:ext cx="1315105" cy="25832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57" name="CasellaDiTesto 56"/>
          <p:cNvSpPr txBox="1"/>
          <p:nvPr/>
        </p:nvSpPr>
        <p:spPr>
          <a:xfrm>
            <a:off x="8458765" y="5124779"/>
            <a:ext cx="945136" cy="2743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/>
          </a:lstStyle>
          <a:p>
            <a:r>
              <a:rPr lang="it-IT" sz="1000" b="1" dirty="0"/>
              <a:t>PCB Space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8EB0A-7D78-2343-87BA-FA59A2814FE5}"/>
              </a:ext>
            </a:extLst>
          </p:cNvPr>
          <p:cNvSpPr txBox="1"/>
          <p:nvPr/>
        </p:nvSpPr>
        <p:spPr>
          <a:xfrm>
            <a:off x="677635" y="3097415"/>
            <a:ext cx="275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chemeClr val="bg1"/>
                </a:solidFill>
              </a:rPr>
              <a:t>Lecce Laboratory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5E37ECF-1005-4644-9FEC-4D9FC5786FC5}"/>
              </a:ext>
            </a:extLst>
          </p:cNvPr>
          <p:cNvSpPr txBox="1"/>
          <p:nvPr/>
        </p:nvSpPr>
        <p:spPr>
          <a:xfrm>
            <a:off x="635817" y="3571913"/>
            <a:ext cx="2796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Oxford Triton dilution fridge 12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6 RF lines </a:t>
            </a:r>
            <a:endParaRPr lang="en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8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30057-F4EE-412A-8526-36BE1CE18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AEBA82-E2D4-4653-AEE3-E95B330D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86509E-DAF8-4DA0-B09B-FA3FB341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11946-6976-4B44-971A-07BFBE954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7DA501-B484-4B3B-8460-067A48E69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097E7-D168-BA44-88DE-C0AA1C26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723901"/>
            <a:ext cx="10993549" cy="1428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D4.3 detector Array readout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93E637-8037-47F5-B2D4-DFA12C871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E3975-C3E8-6C48-BB11-866C6583C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7" y="2790605"/>
            <a:ext cx="10916463" cy="219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364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{37C1AECD-0AFB-3047-A914-5BBD36FB37F7}tf10001123</Template>
  <TotalTime>104</TotalTime>
  <Words>494</Words>
  <Application>Microsoft Macintosh PowerPoint</Application>
  <PresentationFormat>Widescreen</PresentationFormat>
  <Paragraphs>74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Gill Sans MT</vt:lpstr>
      <vt:lpstr>Helvetica</vt:lpstr>
      <vt:lpstr>Symbol</vt:lpstr>
      <vt:lpstr>Wingdings 2</vt:lpstr>
      <vt:lpstr>Dividend</vt:lpstr>
      <vt:lpstr>WP4 - TWJPA Test and Characterization</vt:lpstr>
      <vt:lpstr>WP4 Milestones and Deliverables</vt:lpstr>
      <vt:lpstr>TWJPA Test during first year</vt:lpstr>
      <vt:lpstr>D4.1 setup of labs</vt:lpstr>
      <vt:lpstr>PowerPoint Presentation</vt:lpstr>
      <vt:lpstr>PowerPoint Presentation</vt:lpstr>
      <vt:lpstr>PowerPoint Presentation</vt:lpstr>
      <vt:lpstr>PowerPoint Presentation</vt:lpstr>
      <vt:lpstr>D4.3 detector Array readout</vt:lpstr>
      <vt:lpstr>DIPLExer design for combined cavity readout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Claudio Gatti</dc:creator>
  <cp:lastModifiedBy>Claudio Gatti</cp:lastModifiedBy>
  <cp:revision>71</cp:revision>
  <dcterms:created xsi:type="dcterms:W3CDTF">2021-11-30T17:50:19Z</dcterms:created>
  <dcterms:modified xsi:type="dcterms:W3CDTF">2021-12-01T07:50:28Z</dcterms:modified>
</cp:coreProperties>
</file>