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8" r:id="rId4"/>
    <p:sldId id="257" r:id="rId5"/>
    <p:sldId id="258" r:id="rId6"/>
    <p:sldId id="259" r:id="rId7"/>
    <p:sldId id="260" r:id="rId8"/>
    <p:sldId id="265" r:id="rId9"/>
    <p:sldId id="261" r:id="rId10"/>
    <p:sldId id="269" r:id="rId11"/>
    <p:sldId id="273" r:id="rId12"/>
    <p:sldId id="274" r:id="rId13"/>
    <p:sldId id="262" r:id="rId14"/>
    <p:sldId id="275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gesin\Desktop\IV-Sputter-NbTiN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757575"/>
                </a:solidFill>
                <a:latin typeface="+mn-lt"/>
              </a:defRPr>
            </a:pPr>
            <a:r>
              <a:rPr lang="en-GB" b="0">
                <a:solidFill>
                  <a:srgbClr val="757575"/>
                </a:solidFill>
                <a:latin typeface="+mn-lt"/>
              </a:rPr>
              <a:t>Nitrogen Sweep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v>2x10E-3 mbar</c:v>
          </c:tx>
          <c:spPr>
            <a:ln cmpd="sng">
              <a:solidFill>
                <a:srgbClr val="5B9BD5"/>
              </a:solidFill>
            </a:ln>
          </c:spPr>
          <c:marker>
            <c:symbol val="none"/>
          </c:marker>
          <c:cat>
            <c:numRef>
              <c:f>'[IV-Sputter-NbTiN (1).xlsx]N2-scan'!$B$6:$B$26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'[IV-Sputter-NbTiN (1).xlsx]N2-scan'!$C$6:$C$26</c:f>
              <c:numCache>
                <c:formatCode>General</c:formatCode>
                <c:ptCount val="21"/>
                <c:pt idx="0">
                  <c:v>134</c:v>
                </c:pt>
                <c:pt idx="1">
                  <c:v>134</c:v>
                </c:pt>
                <c:pt idx="2">
                  <c:v>134</c:v>
                </c:pt>
                <c:pt idx="3">
                  <c:v>134</c:v>
                </c:pt>
                <c:pt idx="4">
                  <c:v>136</c:v>
                </c:pt>
                <c:pt idx="5">
                  <c:v>138</c:v>
                </c:pt>
                <c:pt idx="6">
                  <c:v>139</c:v>
                </c:pt>
                <c:pt idx="7">
                  <c:v>140</c:v>
                </c:pt>
                <c:pt idx="8">
                  <c:v>142</c:v>
                </c:pt>
                <c:pt idx="9">
                  <c:v>144</c:v>
                </c:pt>
                <c:pt idx="10">
                  <c:v>146</c:v>
                </c:pt>
                <c:pt idx="11">
                  <c:v>148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151</c:v>
                </c:pt>
                <c:pt idx="16">
                  <c:v>152</c:v>
                </c:pt>
                <c:pt idx="17">
                  <c:v>151</c:v>
                </c:pt>
                <c:pt idx="18">
                  <c:v>152</c:v>
                </c:pt>
                <c:pt idx="19">
                  <c:v>152</c:v>
                </c:pt>
                <c:pt idx="20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FA-41DC-86BD-3C1B25270B7C}"/>
            </c:ext>
          </c:extLst>
        </c:ser>
        <c:ser>
          <c:idx val="1"/>
          <c:order val="1"/>
          <c:tx>
            <c:v>3x10E-3 mbar</c:v>
          </c:tx>
          <c:spPr>
            <a:ln cmpd="sng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'[IV-Sputter-NbTiN (1).xlsx]N2-scan'!$B$6:$B$26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'[IV-Sputter-NbTiN (1).xlsx]N2-scan'!$D$6:$D$26</c:f>
              <c:numCache>
                <c:formatCode>General</c:formatCode>
                <c:ptCount val="21"/>
                <c:pt idx="0">
                  <c:v>134</c:v>
                </c:pt>
                <c:pt idx="1">
                  <c:v>133</c:v>
                </c:pt>
                <c:pt idx="2">
                  <c:v>134</c:v>
                </c:pt>
                <c:pt idx="3">
                  <c:v>134</c:v>
                </c:pt>
                <c:pt idx="4">
                  <c:v>134</c:v>
                </c:pt>
                <c:pt idx="5">
                  <c:v>136</c:v>
                </c:pt>
                <c:pt idx="6">
                  <c:v>138</c:v>
                </c:pt>
                <c:pt idx="7">
                  <c:v>140</c:v>
                </c:pt>
                <c:pt idx="8">
                  <c:v>142</c:v>
                </c:pt>
                <c:pt idx="9">
                  <c:v>144</c:v>
                </c:pt>
                <c:pt idx="10">
                  <c:v>146</c:v>
                </c:pt>
                <c:pt idx="11">
                  <c:v>146</c:v>
                </c:pt>
                <c:pt idx="12">
                  <c:v>149</c:v>
                </c:pt>
                <c:pt idx="13">
                  <c:v>150</c:v>
                </c:pt>
                <c:pt idx="14">
                  <c:v>150</c:v>
                </c:pt>
                <c:pt idx="15">
                  <c:v>152</c:v>
                </c:pt>
                <c:pt idx="16">
                  <c:v>153</c:v>
                </c:pt>
                <c:pt idx="17">
                  <c:v>154</c:v>
                </c:pt>
                <c:pt idx="18">
                  <c:v>156</c:v>
                </c:pt>
                <c:pt idx="19">
                  <c:v>156</c:v>
                </c:pt>
                <c:pt idx="20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A-41DC-86BD-3C1B25270B7C}"/>
            </c:ext>
          </c:extLst>
        </c:ser>
        <c:ser>
          <c:idx val="2"/>
          <c:order val="2"/>
          <c:tx>
            <c:v>5x10E-3 mbar</c:v>
          </c:tx>
          <c:spPr>
            <a:ln cmpd="sng">
              <a:solidFill>
                <a:srgbClr val="A5A5A5"/>
              </a:solidFill>
            </a:ln>
          </c:spPr>
          <c:marker>
            <c:symbol val="none"/>
          </c:marker>
          <c:cat>
            <c:numRef>
              <c:f>'[IV-Sputter-NbTiN (1).xlsx]N2-scan'!$B$6:$B$26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'[IV-Sputter-NbTiN (1).xlsx]N2-scan'!$E$6:$E$26</c:f>
              <c:numCache>
                <c:formatCode>General</c:formatCode>
                <c:ptCount val="21"/>
                <c:pt idx="0">
                  <c:v>130</c:v>
                </c:pt>
                <c:pt idx="1">
                  <c:v>130</c:v>
                </c:pt>
                <c:pt idx="2">
                  <c:v>132</c:v>
                </c:pt>
                <c:pt idx="3">
                  <c:v>134</c:v>
                </c:pt>
                <c:pt idx="4">
                  <c:v>136</c:v>
                </c:pt>
                <c:pt idx="5">
                  <c:v>138</c:v>
                </c:pt>
                <c:pt idx="6">
                  <c:v>142</c:v>
                </c:pt>
                <c:pt idx="7">
                  <c:v>144</c:v>
                </c:pt>
                <c:pt idx="8">
                  <c:v>146</c:v>
                </c:pt>
                <c:pt idx="9">
                  <c:v>148</c:v>
                </c:pt>
                <c:pt idx="10">
                  <c:v>150</c:v>
                </c:pt>
                <c:pt idx="11">
                  <c:v>152</c:v>
                </c:pt>
                <c:pt idx="12">
                  <c:v>152</c:v>
                </c:pt>
                <c:pt idx="13">
                  <c:v>154</c:v>
                </c:pt>
                <c:pt idx="14">
                  <c:v>156</c:v>
                </c:pt>
                <c:pt idx="15">
                  <c:v>156</c:v>
                </c:pt>
                <c:pt idx="16">
                  <c:v>158</c:v>
                </c:pt>
                <c:pt idx="17">
                  <c:v>158</c:v>
                </c:pt>
                <c:pt idx="18">
                  <c:v>168</c:v>
                </c:pt>
                <c:pt idx="19">
                  <c:v>169</c:v>
                </c:pt>
                <c:pt idx="20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FA-41DC-86BD-3C1B25270B7C}"/>
            </c:ext>
          </c:extLst>
        </c:ser>
        <c:ser>
          <c:idx val="3"/>
          <c:order val="3"/>
          <c:tx>
            <c:v>7x10E-3 mbar</c:v>
          </c:tx>
          <c:spPr>
            <a:ln cmpd="sng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'[IV-Sputter-NbTiN (1).xlsx]N2-scan'!$B$6:$B$26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'[IV-Sputter-NbTiN (1).xlsx]N2-scan'!$F$6:$F$26</c:f>
              <c:numCache>
                <c:formatCode>General</c:formatCode>
                <c:ptCount val="21"/>
                <c:pt idx="0">
                  <c:v>138</c:v>
                </c:pt>
                <c:pt idx="1">
                  <c:v>138</c:v>
                </c:pt>
                <c:pt idx="2">
                  <c:v>140</c:v>
                </c:pt>
                <c:pt idx="3">
                  <c:v>142</c:v>
                </c:pt>
                <c:pt idx="4">
                  <c:v>144</c:v>
                </c:pt>
                <c:pt idx="5">
                  <c:v>150</c:v>
                </c:pt>
                <c:pt idx="6">
                  <c:v>152</c:v>
                </c:pt>
                <c:pt idx="7">
                  <c:v>156</c:v>
                </c:pt>
                <c:pt idx="8">
                  <c:v>158</c:v>
                </c:pt>
                <c:pt idx="9">
                  <c:v>160</c:v>
                </c:pt>
                <c:pt idx="10">
                  <c:v>162</c:v>
                </c:pt>
                <c:pt idx="11">
                  <c:v>164</c:v>
                </c:pt>
                <c:pt idx="12">
                  <c:v>166</c:v>
                </c:pt>
                <c:pt idx="13">
                  <c:v>167</c:v>
                </c:pt>
                <c:pt idx="14">
                  <c:v>168</c:v>
                </c:pt>
                <c:pt idx="15">
                  <c:v>170</c:v>
                </c:pt>
                <c:pt idx="16">
                  <c:v>171</c:v>
                </c:pt>
                <c:pt idx="17">
                  <c:v>172</c:v>
                </c:pt>
                <c:pt idx="18">
                  <c:v>174</c:v>
                </c:pt>
                <c:pt idx="19">
                  <c:v>174</c:v>
                </c:pt>
                <c:pt idx="20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FA-41DC-86BD-3C1B25270B7C}"/>
            </c:ext>
          </c:extLst>
        </c:ser>
        <c:ser>
          <c:idx val="4"/>
          <c:order val="4"/>
          <c:tx>
            <c:v>9x10E-3 mbar</c:v>
          </c:tx>
          <c:spPr>
            <a:ln cmpd="sng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'[IV-Sputter-NbTiN (1).xlsx]N2-scan'!$B$6:$B$26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'[IV-Sputter-NbTiN (1).xlsx]N2-scan'!$G$6:$G$26</c:f>
              <c:numCache>
                <c:formatCode>General</c:formatCode>
                <c:ptCount val="21"/>
                <c:pt idx="0">
                  <c:v>134</c:v>
                </c:pt>
                <c:pt idx="1">
                  <c:v>134</c:v>
                </c:pt>
                <c:pt idx="2">
                  <c:v>134</c:v>
                </c:pt>
                <c:pt idx="3">
                  <c:v>136</c:v>
                </c:pt>
                <c:pt idx="4">
                  <c:v>142</c:v>
                </c:pt>
                <c:pt idx="5">
                  <c:v>146</c:v>
                </c:pt>
                <c:pt idx="6">
                  <c:v>150</c:v>
                </c:pt>
                <c:pt idx="7">
                  <c:v>154</c:v>
                </c:pt>
                <c:pt idx="8">
                  <c:v>157</c:v>
                </c:pt>
                <c:pt idx="9">
                  <c:v>159</c:v>
                </c:pt>
                <c:pt idx="10">
                  <c:v>162</c:v>
                </c:pt>
                <c:pt idx="11">
                  <c:v>162</c:v>
                </c:pt>
                <c:pt idx="12">
                  <c:v>166</c:v>
                </c:pt>
                <c:pt idx="13">
                  <c:v>166</c:v>
                </c:pt>
                <c:pt idx="14">
                  <c:v>168</c:v>
                </c:pt>
                <c:pt idx="15">
                  <c:v>169</c:v>
                </c:pt>
                <c:pt idx="16">
                  <c:v>170</c:v>
                </c:pt>
                <c:pt idx="17">
                  <c:v>172</c:v>
                </c:pt>
                <c:pt idx="18">
                  <c:v>172</c:v>
                </c:pt>
                <c:pt idx="19">
                  <c:v>174</c:v>
                </c:pt>
                <c:pt idx="20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FA-41DC-86BD-3C1B25270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2735261"/>
        <c:axId val="1023996277"/>
      </c:lineChart>
      <c:catAx>
        <c:axId val="107273526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Input Nitrogen Flow</a:t>
                </a:r>
                <a:r>
                  <a:rPr lang="en-GB" baseline="0"/>
                  <a:t> [sccm]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023996277"/>
        <c:crosses val="autoZero"/>
        <c:auto val="1"/>
        <c:lblAlgn val="ctr"/>
        <c:lblOffset val="100"/>
        <c:noMultiLvlLbl val="1"/>
      </c:catAx>
      <c:valAx>
        <c:axId val="1023996277"/>
        <c:scaling>
          <c:orientation val="minMax"/>
          <c:min val="12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Target</a:t>
                </a:r>
                <a:r>
                  <a:rPr lang="en-GB" baseline="0"/>
                  <a:t> </a:t>
                </a:r>
                <a:r>
                  <a:rPr lang="en-GB"/>
                  <a:t> Voltage [V]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072735261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0.26291</cdr:x>
      <cdr:y>0.10124</cdr:y>
    </cdr:from>
    <cdr:to>
      <cdr:x>0.26511</cdr:x>
      <cdr:y>0.51993</cdr:y>
    </cdr:to>
    <cdr:cxnSp macro="">
      <cdr:nvCxnSpPr>
        <cdr:cNvPr id="3" name="Connettore 2 2"/>
        <cdr:cNvCxnSpPr/>
      </cdr:nvCxnSpPr>
      <cdr:spPr>
        <a:xfrm xmlns:a="http://schemas.openxmlformats.org/drawingml/2006/main">
          <a:off x="1300710" y="335617"/>
          <a:ext cx="10885" cy="138798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9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0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9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4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0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7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8A51-C930-45F3-90B9-1C7A8BE252C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6EFC-CD12-4616-832D-2550F75F77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KI-TWPA Devices Fabrication</a:t>
            </a:r>
          </a:p>
          <a:p>
            <a:pPr marL="0" indent="0" algn="ctr">
              <a:buNone/>
            </a:pPr>
            <a:r>
              <a:rPr lang="en-GB" dirty="0" smtClean="0"/>
              <a:t>Optimization </a:t>
            </a:r>
            <a:r>
              <a:rPr lang="en-GB" dirty="0" smtClean="0"/>
              <a:t>of the </a:t>
            </a:r>
            <a:r>
              <a:rPr lang="en-GB" dirty="0" err="1" smtClean="0"/>
              <a:t>NbTiN</a:t>
            </a:r>
            <a:r>
              <a:rPr lang="en-GB" dirty="0" smtClean="0"/>
              <a:t> thin film deposition </a:t>
            </a:r>
          </a:p>
          <a:p>
            <a:pPr marL="0" indent="0" algn="ctr">
              <a:buNone/>
            </a:pPr>
            <a:r>
              <a:rPr lang="en-GB" sz="1800" dirty="0" smtClean="0"/>
              <a:t>DARYWARS WP2 KI-TWPA</a:t>
            </a:r>
          </a:p>
          <a:p>
            <a:pPr marL="0" indent="0" algn="ctr">
              <a:buNone/>
            </a:pPr>
            <a:r>
              <a:rPr lang="it-IT" dirty="0" smtClean="0"/>
              <a:t>Benno Margesin</a:t>
            </a:r>
          </a:p>
          <a:p>
            <a:pPr marL="0" indent="0" algn="ctr">
              <a:buNone/>
            </a:pPr>
            <a:r>
              <a:rPr lang="it-IT" sz="2000" i="1" dirty="0" smtClean="0"/>
              <a:t>Fondazione Bruno Kessler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3572" y="6488668"/>
            <a:ext cx="420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DARTWARS General Meeting – </a:t>
            </a:r>
            <a:r>
              <a:rPr lang="it-IT" dirty="0" err="1" smtClean="0"/>
              <a:t>Dec</a:t>
            </a:r>
            <a:r>
              <a:rPr lang="it-IT" dirty="0" smtClean="0"/>
              <a:t> 1, 2021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r"/>
                <a:tab pos="3060700" algn="ctr"/>
                <a:tab pos="6119813" algn="r"/>
              </a:tabLst>
            </a:pPr>
            <a:r>
              <a:rPr kumimoji="0" lang="it-IT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it-IT" altLang="zh-CN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kumimoji="0" lang="it-I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5A8BE1-A09F-4899-A7AC-34543A8ECA49}" type="slidenum">
              <a:rPr lang="en-GB" smtClean="0"/>
              <a:t>1</a:t>
            </a:fld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28" y="12802"/>
            <a:ext cx="28999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142" y="1224585"/>
            <a:ext cx="71515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NbTiN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film deposition cont.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Characterization of the plasma discharge; Nitrogen sweep at 700 W and 50 </a:t>
            </a:r>
            <a:r>
              <a:rPr lang="en-GB" sz="2400" dirty="0" err="1" smtClean="0">
                <a:cs typeface="Calibri" panose="020F0502020204030204" pitchFamily="34" charset="0"/>
              </a:rPr>
              <a:t>sccm</a:t>
            </a:r>
            <a:r>
              <a:rPr lang="en-GB" sz="2400" dirty="0" smtClean="0">
                <a:cs typeface="Calibri" panose="020F0502020204030204" pitchFamily="34" charset="0"/>
              </a:rPr>
              <a:t> Argon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Around the onset of the voltage rise the high T</a:t>
            </a:r>
            <a:r>
              <a:rPr lang="en-GB" sz="2400" baseline="-25000" dirty="0" smtClean="0">
                <a:cs typeface="Calibri" panose="020F0502020204030204" pitchFamily="34" charset="0"/>
              </a:rPr>
              <a:t>c</a:t>
            </a:r>
            <a:r>
              <a:rPr lang="en-GB" sz="2400" dirty="0" smtClean="0">
                <a:cs typeface="Calibri" panose="020F0502020204030204" pitchFamily="34" charset="0"/>
              </a:rPr>
              <a:t> films are expected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alibri" panose="020F0502020204030204" pitchFamily="34" charset="0"/>
              </a:rPr>
              <a:t>Test is limited by the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2 series of films were planned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At 3x10</a:t>
            </a:r>
            <a:r>
              <a:rPr lang="en-GB" sz="2400" baseline="30000" dirty="0" smtClean="0">
                <a:cs typeface="Calibri" panose="020F0502020204030204" pitchFamily="34" charset="0"/>
              </a:rPr>
              <a:t>-3</a:t>
            </a:r>
            <a:r>
              <a:rPr lang="en-GB" sz="2400" dirty="0" smtClean="0">
                <a:cs typeface="Calibri" panose="020F0502020204030204" pitchFamily="34" charset="0"/>
              </a:rPr>
              <a:t> mbar: N</a:t>
            </a:r>
            <a:r>
              <a:rPr lang="en-GB" sz="2400" baseline="-25000" dirty="0" smtClean="0">
                <a:cs typeface="Calibri" panose="020F0502020204030204" pitchFamily="34" charset="0"/>
              </a:rPr>
              <a:t>2 </a:t>
            </a:r>
            <a:r>
              <a:rPr lang="en-GB" sz="2400" dirty="0" smtClean="0">
                <a:cs typeface="Calibri" panose="020F0502020204030204" pitchFamily="34" charset="0"/>
              </a:rPr>
              <a:t>4, 5 and 6 </a:t>
            </a:r>
            <a:r>
              <a:rPr lang="en-GB" sz="2400" dirty="0" err="1" smtClean="0">
                <a:cs typeface="Calibri" panose="020F0502020204030204" pitchFamily="34" charset="0"/>
              </a:rPr>
              <a:t>sccm</a:t>
            </a:r>
            <a:endParaRPr lang="en-GB" sz="2400" dirty="0" smtClean="0"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At 7x10</a:t>
            </a:r>
            <a:r>
              <a:rPr lang="en-GB" sz="2400" baseline="30000" dirty="0" smtClean="0">
                <a:cs typeface="Calibri" panose="020F0502020204030204" pitchFamily="34" charset="0"/>
              </a:rPr>
              <a:t>-3</a:t>
            </a:r>
            <a:r>
              <a:rPr lang="en-GB" sz="2400" dirty="0" smtClean="0">
                <a:cs typeface="Calibri" panose="020F0502020204030204" pitchFamily="34" charset="0"/>
              </a:rPr>
              <a:t> mbar: N</a:t>
            </a:r>
            <a:r>
              <a:rPr lang="en-GB" sz="2400" baseline="-25000" dirty="0" smtClean="0">
                <a:cs typeface="Calibri" panose="020F0502020204030204" pitchFamily="34" charset="0"/>
              </a:rPr>
              <a:t>2 </a:t>
            </a:r>
            <a:r>
              <a:rPr lang="en-GB" sz="2400" dirty="0" smtClean="0">
                <a:cs typeface="Calibri" panose="020F0502020204030204" pitchFamily="34" charset="0"/>
              </a:rPr>
              <a:t>3, 4 and 5 </a:t>
            </a:r>
            <a:r>
              <a:rPr lang="en-GB" sz="2400" dirty="0" err="1" smtClean="0">
                <a:cs typeface="Calibri" panose="020F0502020204030204" pitchFamily="34" charset="0"/>
              </a:rPr>
              <a:t>sccm</a:t>
            </a:r>
            <a:endParaRPr lang="en-GB" sz="2400" dirty="0" smtClean="0"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Deposition times have been chosen to obtain for all films about 30 nm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At lower pressure ~ 20 nm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At higher pressure ~ 30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aseline="30000" dirty="0" smtClean="0">
              <a:cs typeface="Calibri" panose="020F0502020204030204" pitchFamily="34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  <p:graphicFrame>
        <p:nvGraphicFramePr>
          <p:cNvPr id="5" name="Chart 1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480748"/>
              </p:ext>
            </p:extLst>
          </p:nvPr>
        </p:nvGraphicFramePr>
        <p:xfrm>
          <a:off x="7092176" y="888968"/>
          <a:ext cx="4947424" cy="331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47" y="4892829"/>
            <a:ext cx="6572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42" y="437515"/>
            <a:ext cx="3873368" cy="31123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42" y="3549912"/>
            <a:ext cx="3693733" cy="322251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05142" y="1224585"/>
            <a:ext cx="7590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NbTiN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film deposition cont.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The films deposited at 3x10</a:t>
            </a:r>
            <a:r>
              <a:rPr lang="en-GB" sz="2400" baseline="30000" dirty="0" smtClean="0">
                <a:cs typeface="Calibri" panose="020F0502020204030204" pitchFamily="34" charset="0"/>
              </a:rPr>
              <a:t>-3</a:t>
            </a:r>
            <a:r>
              <a:rPr lang="en-GB" sz="2400" dirty="0" smtClean="0">
                <a:cs typeface="Calibri" panose="020F0502020204030204" pitchFamily="34" charset="0"/>
              </a:rPr>
              <a:t> mbar resulted compressive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The films deposited at 7x10</a:t>
            </a:r>
            <a:r>
              <a:rPr lang="en-GB" sz="2400" baseline="30000" dirty="0" smtClean="0">
                <a:cs typeface="Calibri" panose="020F0502020204030204" pitchFamily="34" charset="0"/>
              </a:rPr>
              <a:t>-3</a:t>
            </a:r>
            <a:r>
              <a:rPr lang="en-GB" sz="2400" dirty="0" smtClean="0">
                <a:cs typeface="Calibri" panose="020F0502020204030204" pitchFamily="34" charset="0"/>
              </a:rPr>
              <a:t> mbar resulted tensile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The resistivity of the films resulted much higher at high total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The film resistivity at low pressure resulted lower than the thicker films deposited previously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2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5142" y="1224585"/>
            <a:ext cx="97198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NbTiN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film deposition cont.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cs typeface="Calibri" panose="020F0502020204030204" pitchFamily="34" charset="0"/>
              </a:rPr>
              <a:t>Microanalytical</a:t>
            </a:r>
            <a:r>
              <a:rPr lang="en-GB" sz="2400" dirty="0" smtClean="0">
                <a:cs typeface="Calibri" panose="020F0502020204030204" pitchFamily="34" charset="0"/>
              </a:rPr>
              <a:t> characterization with SEM-EDS (Phenom)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Fast technique but with limitations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alibri" panose="020F0502020204030204" pitchFamily="34" charset="0"/>
              </a:rPr>
              <a:t>Reduced thickness of the films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alibri" panose="020F0502020204030204" pitchFamily="34" charset="0"/>
              </a:rPr>
              <a:t>Light elements are a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Samples 1 - 3 show an increase of nitrogen content with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Samples 4 – 5 have less titanium and are contaminated with oxygen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aseline="30000" dirty="0" smtClean="0">
              <a:cs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88" y="3656020"/>
            <a:ext cx="5185145" cy="28363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2" y="3854007"/>
            <a:ext cx="3532784" cy="24447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77" y="740956"/>
            <a:ext cx="3684701" cy="22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margesin\Downloads\Nb-etch-resist-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/>
          <a:stretch/>
        </p:blipFill>
        <p:spPr bwMode="auto">
          <a:xfrm>
            <a:off x="9892780" y="783163"/>
            <a:ext cx="1765738" cy="20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 descr="C:\Users\margesin\Downloads\NB-etch-Test1-4-tilt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80" y="4468864"/>
            <a:ext cx="1822402" cy="2011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629891" y="1257720"/>
            <a:ext cx="89642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Etching of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TEGAL 901 plasma etcher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Fluorine based etch recipes (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GB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or SF</a:t>
            </a:r>
            <a:r>
              <a:rPr lang="en-GB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recipes with SF</a:t>
            </a:r>
            <a:r>
              <a:rPr lang="en-GB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allow minimum features of &lt; 3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Recipe with SF</a:t>
            </a:r>
            <a:r>
              <a:rPr lang="en-GB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150W, 300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mTorr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80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SF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Etch rate on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33 nm/min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Etch rate on resist 157 nm/min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r(PR/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≅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4,8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Etch rate on oxide 120 – 170 nm/min, r(ox/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≅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4,4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Recipe with SF</a:t>
            </a:r>
            <a:r>
              <a:rPr lang="en-GB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only: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150 W, 150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mTorr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SF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Etch rate 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47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nm/min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Etch rate on resist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192 nm/min,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r(PR/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≅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Etch rate on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oxide   ̴81 nm/min, r(ox/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≅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1,7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Etching of the </a:t>
            </a:r>
            <a:r>
              <a:rPr lang="en-GB" dirty="0" err="1" smtClean="0"/>
              <a:t>Nb</a:t>
            </a:r>
            <a:r>
              <a:rPr lang="en-GB" dirty="0" smtClean="0"/>
              <a:t> and </a:t>
            </a:r>
            <a:r>
              <a:rPr lang="en-GB" dirty="0" err="1" smtClean="0"/>
              <a:t>NbTiN</a:t>
            </a:r>
            <a:r>
              <a:rPr lang="en-GB" dirty="0" smtClean="0"/>
              <a:t> films</a:t>
            </a:r>
            <a:endParaRPr lang="en-GB" dirty="0"/>
          </a:p>
        </p:txBody>
      </p:sp>
      <p:sp>
        <p:nvSpPr>
          <p:cNvPr id="1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75713" y="6459580"/>
            <a:ext cx="2743200" cy="365125"/>
          </a:xfrm>
        </p:spPr>
        <p:txBody>
          <a:bodyPr/>
          <a:lstStyle/>
          <a:p>
            <a:fld id="{1B4FEFE5-48DE-4D68-A894-7C9DF833D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magine 11" descr="C:\Users\margesin\Downloads\Nb46-etch-fin-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80" y="2943028"/>
            <a:ext cx="1799590" cy="13855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8681964" y="3448001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µm line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616558" y="460453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µm line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smtClean="0"/>
              <a:t> </a:t>
            </a:r>
            <a:endParaRPr lang="en-GB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9678067" y="3677005"/>
            <a:ext cx="1125914" cy="107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9594167" y="4810364"/>
            <a:ext cx="1125914" cy="107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4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Device fabrication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9891" y="1257720"/>
            <a:ext cx="60539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Fabrication process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its basic version it is a one mask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Dry oxidation and annealing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Superconductor film deposition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Photolithography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Ashing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Attention on oxide over-etching!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a 2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mask thick bonding pads could be added as well</a:t>
            </a: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76" y="1567543"/>
            <a:ext cx="4742870" cy="4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9891" y="1257720"/>
            <a:ext cx="74101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Etching of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samples where etched with the SF</a:t>
            </a:r>
            <a:r>
              <a:rPr lang="en-GB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only recipe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Etching was flawless and precise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most cases a thin residual oxide layer was left in the slots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Film thicknes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could be measured and corrected for over-etching of the substrate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Cryogenic characterization of these films is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Preliminary results will be shown by Andrea Vinante in the next talk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14834" t="9230" r="19085" b="10481"/>
          <a:stretch/>
        </p:blipFill>
        <p:spPr>
          <a:xfrm>
            <a:off x="8519382" y="802886"/>
            <a:ext cx="2520000" cy="19136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3595" t="8570" r="16194" b="8498"/>
          <a:stretch/>
        </p:blipFill>
        <p:spPr>
          <a:xfrm>
            <a:off x="8519382" y="2816044"/>
            <a:ext cx="2520000" cy="18603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14223" t="8905" r="16857" b="7831"/>
          <a:stretch/>
        </p:blipFill>
        <p:spPr>
          <a:xfrm>
            <a:off x="8519382" y="4775929"/>
            <a:ext cx="2520000" cy="190274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262731" y="1575032"/>
            <a:ext cx="61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wfr2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1262731" y="3561554"/>
            <a:ext cx="61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wfr3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262732" y="5542634"/>
            <a:ext cx="61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wfr6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05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Conclusions &amp; Outlook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9890" y="1257720"/>
            <a:ext cx="104544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 deposition produced films with very high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sharp transitions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transition temperatures are in line with literature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films: a large sweep of nitrogen flows has been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Sputtering conditions investigated to better pinpoint the best deposition conditions for high T</a:t>
            </a:r>
            <a:r>
              <a:rPr lang="en-GB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films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 samples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been prepared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structures have been fabricated and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ready to be characterized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0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sz="3600" dirty="0" smtClean="0"/>
              <a:t>Introduction</a:t>
            </a:r>
          </a:p>
          <a:p>
            <a:endParaRPr lang="en-GB" sz="3600" dirty="0" smtClean="0"/>
          </a:p>
          <a:p>
            <a:r>
              <a:rPr lang="en-GB" sz="3600" dirty="0" smtClean="0"/>
              <a:t>Niobium film deposition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err="1" smtClean="0"/>
              <a:t>NbTiN</a:t>
            </a:r>
            <a:r>
              <a:rPr lang="en-GB" sz="3600" dirty="0" smtClean="0"/>
              <a:t> film by reactive sputtering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Etch recipes and process flow</a:t>
            </a:r>
          </a:p>
          <a:p>
            <a:endParaRPr lang="en-GB" sz="3600" dirty="0" smtClean="0"/>
          </a:p>
          <a:p>
            <a:r>
              <a:rPr lang="en-GB" sz="3600" dirty="0" smtClean="0"/>
              <a:t>Outlook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007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96936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The main task of WP2 is </a:t>
            </a:r>
            <a:r>
              <a:rPr lang="en-GB" i="1" dirty="0" smtClean="0"/>
              <a:t>the study and definition of the fabrication procedures</a:t>
            </a:r>
            <a:r>
              <a:rPr lang="en-GB" dirty="0" smtClean="0"/>
              <a:t>.</a:t>
            </a:r>
          </a:p>
          <a:p>
            <a:pPr lvl="1" algn="just"/>
            <a:r>
              <a:rPr lang="en-GB" dirty="0" smtClean="0"/>
              <a:t>Optimization of </a:t>
            </a:r>
            <a:r>
              <a:rPr lang="en-GB" b="1" dirty="0" err="1" smtClean="0"/>
              <a:t>Nb</a:t>
            </a:r>
            <a:r>
              <a:rPr lang="en-GB" b="1" dirty="0" smtClean="0"/>
              <a:t> and </a:t>
            </a:r>
            <a:r>
              <a:rPr lang="en-GB" b="1" dirty="0" err="1" smtClean="0"/>
              <a:t>NbTiN</a:t>
            </a:r>
            <a:r>
              <a:rPr lang="en-GB" b="1" dirty="0" smtClean="0"/>
              <a:t> films</a:t>
            </a:r>
          </a:p>
          <a:p>
            <a:pPr lvl="1" algn="just"/>
            <a:r>
              <a:rPr lang="en-GB" dirty="0" smtClean="0"/>
              <a:t>Development of </a:t>
            </a:r>
            <a:r>
              <a:rPr lang="en-GB" b="1" dirty="0" smtClean="0"/>
              <a:t>etching recipes </a:t>
            </a:r>
            <a:r>
              <a:rPr lang="en-GB" dirty="0" smtClean="0"/>
              <a:t>for this films</a:t>
            </a:r>
          </a:p>
          <a:p>
            <a:pPr lvl="1" algn="just"/>
            <a:r>
              <a:rPr lang="en-GB" dirty="0" smtClean="0"/>
              <a:t>Design of the </a:t>
            </a:r>
            <a:r>
              <a:rPr lang="en-GB" b="1" dirty="0" smtClean="0"/>
              <a:t>fabrication process.</a:t>
            </a:r>
          </a:p>
          <a:p>
            <a:pPr algn="just"/>
            <a:r>
              <a:rPr lang="en-GB" dirty="0" smtClean="0"/>
              <a:t>FBK has a past experience with </a:t>
            </a:r>
            <a:r>
              <a:rPr lang="en-GB" dirty="0" err="1" smtClean="0"/>
              <a:t>TiN</a:t>
            </a:r>
            <a:r>
              <a:rPr lang="en-GB" dirty="0" smtClean="0"/>
              <a:t> and Al as superconductors.</a:t>
            </a:r>
          </a:p>
          <a:p>
            <a:pPr lvl="1" algn="just"/>
            <a:r>
              <a:rPr lang="en-GB" dirty="0" smtClean="0"/>
              <a:t>On </a:t>
            </a:r>
            <a:r>
              <a:rPr lang="en-GB" dirty="0" err="1" smtClean="0"/>
              <a:t>TiN</a:t>
            </a:r>
            <a:r>
              <a:rPr lang="en-GB" dirty="0" smtClean="0"/>
              <a:t> FBK has gained a lot of experience, also in tailoring the Tc with the proximity effect in multilayer </a:t>
            </a:r>
            <a:r>
              <a:rPr lang="en-GB" dirty="0" err="1" smtClean="0"/>
              <a:t>Ti</a:t>
            </a:r>
            <a:r>
              <a:rPr lang="en-GB" dirty="0" smtClean="0"/>
              <a:t>/</a:t>
            </a:r>
            <a:r>
              <a:rPr lang="en-GB" dirty="0" err="1" smtClean="0"/>
              <a:t>TiN</a:t>
            </a:r>
            <a:r>
              <a:rPr lang="en-GB" dirty="0" smtClean="0"/>
              <a:t> films</a:t>
            </a:r>
          </a:p>
          <a:p>
            <a:pPr lvl="1" algn="just"/>
            <a:r>
              <a:rPr lang="en-GB" dirty="0" err="1" smtClean="0"/>
              <a:t>Werthamer</a:t>
            </a:r>
            <a:r>
              <a:rPr lang="en-GB" dirty="0" smtClean="0"/>
              <a:t> theory extended to four layers</a:t>
            </a:r>
          </a:p>
          <a:p>
            <a:pPr lvl="2" algn="just"/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2185-8B95-4BB7-9218-AEE13384854C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8028527" y="3663265"/>
          <a:ext cx="3907345" cy="276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Mathcad" r:id="rId3" imgW="4257720" imgH="3571920" progId="Mathcad">
                  <p:embed/>
                </p:oleObj>
              </mc:Choice>
              <mc:Fallback>
                <p:oleObj name="Mathcad" r:id="rId3" imgW="4257720" imgH="3571920" progId="Mathcad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8527" y="3663265"/>
                        <a:ext cx="3907345" cy="27631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8028527" y="755853"/>
          <a:ext cx="3907345" cy="276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5" imgW="8019905" imgH="5667262" progId="AcroExch.Document.DC">
                  <p:embed/>
                </p:oleObj>
              </mc:Choice>
              <mc:Fallback>
                <p:oleObj name="Acrobat Document" r:id="rId5" imgW="8019905" imgH="5667262" progId="AcroExch.Document.DC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8527" y="755853"/>
                        <a:ext cx="3907345" cy="2761129"/>
                      </a:xfrm>
                      <a:prstGeom prst="rect">
                        <a:avLst/>
                      </a:prstGeom>
                      <a:ln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14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9167" t="33429" r="16310" b="21238"/>
          <a:stretch/>
        </p:blipFill>
        <p:spPr>
          <a:xfrm>
            <a:off x="7033520" y="2223189"/>
            <a:ext cx="4710258" cy="29974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0712" y="1472885"/>
            <a:ext cx="638194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Sputtering KS 800 C Cluster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chambers, 8 targets &amp; guns</a:t>
            </a:r>
          </a:p>
          <a:p>
            <a:pPr marL="285750" indent="-285750">
              <a:buFontTx/>
              <a:buChar char="-"/>
            </a:pPr>
            <a: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Co-sputtering</a:t>
            </a:r>
          </a:p>
          <a:p>
            <a:pPr marL="285750" indent="-285750">
              <a:buFontTx/>
              <a:buChar char="-"/>
            </a:pPr>
            <a: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Reactive sputtering (N)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Materials: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Au, Pt,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Multilayers: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/Au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 optimization</a:t>
            </a:r>
          </a:p>
          <a:p>
            <a:pPr algn="just"/>
            <a:r>
              <a:rPr lang="en-GB" sz="2800" b="1" dirty="0" err="1" smtClean="0"/>
              <a:t>NbTiN</a:t>
            </a:r>
            <a:r>
              <a:rPr lang="en-GB" sz="2800" b="1" dirty="0" smtClean="0"/>
              <a:t> </a:t>
            </a:r>
            <a:r>
              <a:rPr lang="en-GB" sz="2800" dirty="0" smtClean="0"/>
              <a:t>is the mostly used film for KITWPA’s</a:t>
            </a:r>
          </a:p>
          <a:p>
            <a:pPr algn="just"/>
            <a:r>
              <a:rPr lang="en-GB" sz="2800" dirty="0" smtClean="0"/>
              <a:t>Two routes: </a:t>
            </a:r>
          </a:p>
          <a:p>
            <a:pPr lvl="1" algn="just"/>
            <a:r>
              <a:rPr lang="en-GB" sz="2400" dirty="0" smtClean="0"/>
              <a:t>Reactive co-sputtering of </a:t>
            </a:r>
            <a:r>
              <a:rPr lang="en-GB" sz="2400" dirty="0" err="1" smtClean="0"/>
              <a:t>Nb</a:t>
            </a:r>
            <a:r>
              <a:rPr lang="en-GB" sz="2400" dirty="0" smtClean="0"/>
              <a:t> and </a:t>
            </a:r>
            <a:r>
              <a:rPr lang="en-GB" sz="2400" dirty="0" err="1" smtClean="0"/>
              <a:t>Ti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Reactive sputtering of Nb</a:t>
            </a:r>
            <a:r>
              <a:rPr lang="en-GB" sz="2400" baseline="-25000" dirty="0" smtClean="0"/>
              <a:t>0.66</a:t>
            </a:r>
            <a:r>
              <a:rPr lang="en-GB" sz="2400" dirty="0" smtClean="0"/>
              <a:t>Ti</a:t>
            </a:r>
            <a:r>
              <a:rPr lang="en-GB" sz="2400" baseline="-25000" dirty="0" smtClean="0"/>
              <a:t>0.34</a:t>
            </a:r>
            <a:endParaRPr lang="en-GB" sz="2400" baseline="-25000" dirty="0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4FEFE5-48DE-4D68-A894-7C9DF833D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3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/>
          </p:nvPr>
        </p:nvGraphicFramePr>
        <p:xfrm>
          <a:off x="5855648" y="851450"/>
          <a:ext cx="6139193" cy="282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6448401" imgH="2962195" progId="AcroExch.Document.DC">
                  <p:embed/>
                </p:oleObj>
              </mc:Choice>
              <mc:Fallback>
                <p:oleObj name="Acrobat Document" r:id="rId3" imgW="6448401" imgH="2962195" progId="AcroExch.Document.DC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5648" y="851450"/>
                        <a:ext cx="6139193" cy="282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</a:t>
            </a:r>
            <a:r>
              <a:rPr lang="en-GB" dirty="0" smtClean="0"/>
              <a:t> film optimization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9919" y="1638057"/>
            <a:ext cx="576211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 deposition and characterization</a:t>
            </a:r>
          </a:p>
          <a:p>
            <a:pPr algn="just"/>
            <a:r>
              <a:rPr lang="en-GB" sz="2400" dirty="0" smtClean="0"/>
              <a:t>Conditions:</a:t>
            </a:r>
          </a:p>
          <a:p>
            <a:pPr lvl="1" algn="just"/>
            <a:r>
              <a:rPr lang="en-GB" sz="2000" dirty="0" smtClean="0"/>
              <a:t>500 W, 3x10</a:t>
            </a:r>
            <a:r>
              <a:rPr lang="en-GB" sz="2000" baseline="30000" dirty="0" smtClean="0"/>
              <a:t>-3</a:t>
            </a:r>
            <a:r>
              <a:rPr lang="en-GB" sz="2000" dirty="0" smtClean="0"/>
              <a:t> mbar, 40 </a:t>
            </a:r>
            <a:r>
              <a:rPr lang="en-GB" sz="2000" dirty="0" err="1" smtClean="0"/>
              <a:t>sccm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, 15 min</a:t>
            </a:r>
          </a:p>
          <a:p>
            <a:pPr lvl="1" algn="just"/>
            <a:r>
              <a:rPr lang="en-GB" sz="2000" dirty="0" smtClean="0"/>
              <a:t>Different substrate temperatures</a:t>
            </a:r>
          </a:p>
          <a:p>
            <a:pPr algn="just"/>
            <a:r>
              <a:rPr lang="en-GB" sz="2400" dirty="0" smtClean="0"/>
              <a:t>Best result</a:t>
            </a:r>
          </a:p>
          <a:p>
            <a:pPr lvl="1" algn="just"/>
            <a:r>
              <a:rPr lang="en-GB" sz="2000" dirty="0" smtClean="0"/>
              <a:t>T</a:t>
            </a:r>
            <a:r>
              <a:rPr lang="en-GB" sz="2000" baseline="-25000" dirty="0" smtClean="0"/>
              <a:t>c</a:t>
            </a:r>
            <a:r>
              <a:rPr lang="en-GB" sz="2000" dirty="0" smtClean="0"/>
              <a:t>: 9,13°K, ΔT: 10mK</a:t>
            </a:r>
          </a:p>
          <a:p>
            <a:pPr lvl="1" algn="just"/>
            <a:r>
              <a:rPr lang="en-GB" sz="2000" dirty="0" smtClean="0"/>
              <a:t>RRR: 4,7</a:t>
            </a:r>
          </a:p>
          <a:p>
            <a:pPr lvl="1" algn="just"/>
            <a:r>
              <a:rPr lang="en-GB" sz="2000" dirty="0" err="1" smtClean="0"/>
              <a:t>I</a:t>
            </a:r>
            <a:r>
              <a:rPr lang="en-GB" sz="2000" baseline="-25000" dirty="0" err="1" smtClean="0"/>
              <a:t>c</a:t>
            </a:r>
            <a:r>
              <a:rPr lang="en-GB" sz="2000" dirty="0" smtClean="0"/>
              <a:t>:   ̴8 MΩ/cm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( coarse measurement )</a:t>
            </a:r>
            <a:endParaRPr lang="en-GB" sz="2000" baseline="30000" dirty="0" smtClean="0"/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sharp transitions the substrate has to be heated to 300 °C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silicon even higher temperatures are required</a:t>
            </a:r>
            <a:endParaRPr lang="en-GB" sz="2000" baseline="30000" dirty="0" smtClean="0"/>
          </a:p>
          <a:p>
            <a:pPr lvl="1" algn="just"/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303" y="3671669"/>
            <a:ext cx="5791904" cy="268468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416818" y="2274276"/>
            <a:ext cx="4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RT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836485" y="287287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100°C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761785" y="220393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200°C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642691" y="215222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300°C</a:t>
            </a:r>
            <a:endParaRPr lang="en-GB" dirty="0"/>
          </a:p>
        </p:txBody>
      </p:sp>
      <p:cxnSp>
        <p:nvCxnSpPr>
          <p:cNvPr id="17" name="Connettore 2 16"/>
          <p:cNvCxnSpPr>
            <a:stCxn id="10" idx="3"/>
          </p:cNvCxnSpPr>
          <p:nvPr/>
        </p:nvCxnSpPr>
        <p:spPr>
          <a:xfrm>
            <a:off x="7836485" y="2458942"/>
            <a:ext cx="381392" cy="6261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5" idx="3"/>
          </p:cNvCxnSpPr>
          <p:nvPr/>
        </p:nvCxnSpPr>
        <p:spPr>
          <a:xfrm flipH="1" flipV="1">
            <a:off x="10380393" y="2336891"/>
            <a:ext cx="230086" cy="3322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4FEFE5-48DE-4D68-A894-7C9DF833D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4FEFE5-48DE-4D68-A894-7C9DF833D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Reactive</a:t>
            </a:r>
            <a:r>
              <a:rPr lang="it-IT" dirty="0" smtClean="0"/>
              <a:t> </a:t>
            </a:r>
            <a:r>
              <a:rPr lang="it-IT" dirty="0" err="1" smtClean="0"/>
              <a:t>sputtering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3756" y="938907"/>
            <a:ext cx="54541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 deposition and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Conditions: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Reactive sputtering with </a:t>
            </a:r>
            <a:r>
              <a:rPr lang="en-GB" sz="2000" dirty="0" err="1" smtClean="0"/>
              <a:t>Ar</a:t>
            </a:r>
            <a:r>
              <a:rPr lang="en-GB" sz="2000" dirty="0" smtClean="0"/>
              <a:t> (50 </a:t>
            </a:r>
            <a:r>
              <a:rPr lang="en-GB" sz="2000" dirty="0" err="1" smtClean="0"/>
              <a:t>sccm</a:t>
            </a:r>
            <a:r>
              <a:rPr lang="en-GB" sz="2000" dirty="0" smtClean="0"/>
              <a:t>) and N</a:t>
            </a:r>
            <a:r>
              <a:rPr lang="en-GB" sz="2000" baseline="-25000" dirty="0" smtClean="0"/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500 W, 3x10</a:t>
            </a:r>
            <a:r>
              <a:rPr lang="en-GB" sz="2000" baseline="30000" dirty="0" smtClean="0"/>
              <a:t>-3</a:t>
            </a:r>
            <a:r>
              <a:rPr lang="en-GB" sz="2000" dirty="0" smtClean="0"/>
              <a:t> mbar, 400°C, 40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Different nitrogen flows (10-15 </a:t>
            </a:r>
            <a:r>
              <a:rPr lang="en-GB" sz="2000" dirty="0" err="1" smtClean="0"/>
              <a:t>sccm</a:t>
            </a:r>
            <a:r>
              <a:rPr lang="en-GB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Max Tc (9.91 °K) obtained with 15 </a:t>
            </a:r>
            <a:r>
              <a:rPr lang="en-GB" sz="2400" dirty="0" err="1" smtClean="0"/>
              <a:t>sccm</a:t>
            </a:r>
            <a:r>
              <a:rPr lang="en-GB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With 700 W and 15 </a:t>
            </a:r>
            <a:r>
              <a:rPr lang="en-GB" sz="2400" dirty="0" err="1" smtClean="0"/>
              <a:t>sccm</a:t>
            </a:r>
            <a:r>
              <a:rPr lang="en-GB" sz="2400" dirty="0" smtClean="0"/>
              <a:t> of N2 the Tc is </a:t>
            </a:r>
            <a:r>
              <a:rPr lang="en-GB" sz="2400" b="1" dirty="0" smtClean="0"/>
              <a:t>12.44 ± 0.05 °K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 deposition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parallel the deposition of stoichiometric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films in the new machine has been optimized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5817867" y="2010780"/>
            <a:ext cx="6211113" cy="3220154"/>
            <a:chOff x="5613009" y="2010780"/>
            <a:chExt cx="6415972" cy="295191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1ED0151-BA17-48D2-A91F-C4A3DD91B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009" y="2010780"/>
              <a:ext cx="6415972" cy="2951917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6992829" y="3509544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12.5 </a:t>
              </a:r>
              <a:r>
                <a:rPr lang="it-IT" dirty="0" err="1" smtClean="0"/>
                <a:t>sccm</a:t>
              </a:r>
              <a:endParaRPr lang="en-GB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8610600" y="3712783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10 </a:t>
              </a:r>
              <a:r>
                <a:rPr lang="it-IT" dirty="0" err="1" smtClean="0"/>
                <a:t>sccm</a:t>
              </a:r>
              <a:endParaRPr lang="en-GB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283801" y="3281305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17.5 </a:t>
              </a:r>
              <a:r>
                <a:rPr lang="it-IT" dirty="0" err="1" smtClean="0"/>
                <a:t>sccm</a:t>
              </a:r>
              <a:endParaRPr lang="en-GB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0986868" y="38287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15 </a:t>
              </a:r>
              <a:r>
                <a:rPr lang="it-IT" dirty="0" err="1" smtClean="0"/>
                <a:t>sccm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75713" y="6459580"/>
            <a:ext cx="2743200" cy="365125"/>
          </a:xfrm>
        </p:spPr>
        <p:txBody>
          <a:bodyPr/>
          <a:lstStyle/>
          <a:p>
            <a:fld id="{1B4FEFE5-48DE-4D68-A894-7C9DF833D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0900" y="1279597"/>
            <a:ext cx="6742428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 deposition and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 deposition with </a:t>
            </a:r>
            <a:r>
              <a:rPr lang="en-GB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reactive co-sputtering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700W(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150W(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400°C, 3x10</a:t>
            </a:r>
            <a:r>
              <a:rPr lang="en-GB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mbar,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</a:t>
            </a:r>
            <a:r>
              <a:rPr lang="en-GB" sz="2400" baseline="-25000" dirty="0" smtClean="0"/>
              <a:t>c</a:t>
            </a:r>
            <a:r>
              <a:rPr lang="en-GB" sz="2400" dirty="0" smtClean="0"/>
              <a:t>: 13,19°K, ΔT: 22mK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NbTiN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film deposition with </a:t>
            </a:r>
            <a:r>
              <a:rPr lang="en-GB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reactive sputtering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a Nb</a:t>
            </a:r>
            <a:r>
              <a:rPr lang="en-GB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0.66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0.34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target; </a:t>
            </a:r>
            <a:r>
              <a:rPr lang="en-GB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 N</a:t>
            </a:r>
            <a:r>
              <a:rPr lang="en-GB" sz="2400" u="sng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flow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700W, 400°C, 3x10</a:t>
            </a:r>
            <a:r>
              <a:rPr lang="en-GB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mbar,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 – 22,5 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Highest Tc so far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T</a:t>
            </a:r>
            <a:r>
              <a:rPr lang="en-GB" sz="2000" baseline="-25000" dirty="0" smtClean="0"/>
              <a:t>c</a:t>
            </a:r>
            <a:r>
              <a:rPr lang="en-GB" sz="2000" b="1" dirty="0" smtClean="0"/>
              <a:t>: 14,08°K</a:t>
            </a:r>
            <a:r>
              <a:rPr lang="en-GB" sz="2000" dirty="0" smtClean="0"/>
              <a:t>, ΔT: 4mK RRR=0,99 @5 </a:t>
            </a:r>
            <a:r>
              <a:rPr lang="en-GB" sz="2000" dirty="0" err="1" smtClean="0"/>
              <a:t>sccm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T</a:t>
            </a:r>
            <a:r>
              <a:rPr lang="en-GB" sz="2000" baseline="-25000" dirty="0" smtClean="0"/>
              <a:t>c</a:t>
            </a:r>
            <a:r>
              <a:rPr lang="en-GB" sz="2000" dirty="0" smtClean="0"/>
              <a:t>: 13,52°K, ΔT: 49mK RRR=1,1 @17,5 </a:t>
            </a:r>
            <a:r>
              <a:rPr lang="en-GB" sz="2000" dirty="0" err="1" smtClean="0"/>
              <a:t>sccm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 err="1" smtClean="0"/>
              <a:t>I</a:t>
            </a:r>
            <a:r>
              <a:rPr lang="en-GB" sz="2000" baseline="-25000" dirty="0" err="1" smtClean="0"/>
              <a:t>c</a:t>
            </a:r>
            <a:r>
              <a:rPr lang="en-GB" sz="2000" dirty="0" smtClean="0"/>
              <a:t>:   ̴1,22 MΩ/cm</a:t>
            </a:r>
            <a:r>
              <a:rPr lang="en-GB" sz="2000" baseline="30000" dirty="0" smtClean="0"/>
              <a:t>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NB all films are in the range of 100 – 200 nm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700" baseline="300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29" y="3456372"/>
            <a:ext cx="5088672" cy="29023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65" y="554032"/>
            <a:ext cx="4705906" cy="27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2" y="2945988"/>
            <a:ext cx="5608358" cy="333744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28890" y="755489"/>
            <a:ext cx="6764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NbTiN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film deposition cont.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The film stress has a minimum at 15 </a:t>
            </a:r>
            <a:r>
              <a:rPr lang="en-GB" sz="2400" dirty="0" err="1" smtClean="0">
                <a:cs typeface="Calibri" panose="020F0502020204030204" pitchFamily="34" charset="0"/>
              </a:rPr>
              <a:t>sccm</a:t>
            </a:r>
            <a:r>
              <a:rPr lang="en-GB" sz="2400" dirty="0" smtClean="0">
                <a:cs typeface="Calibri" panose="020F0502020204030204" pitchFamily="34" charset="0"/>
              </a:rPr>
              <a:t> of nitrogen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The transitions are very sharp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46" t="8021" r="49001" b="48495"/>
          <a:stretch/>
        </p:blipFill>
        <p:spPr>
          <a:xfrm>
            <a:off x="5840168" y="3033132"/>
            <a:ext cx="6033894" cy="3250301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V="1">
            <a:off x="9169478" y="5434248"/>
            <a:ext cx="436512" cy="92174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900959" y="6112706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Co-</a:t>
            </a:r>
            <a:r>
              <a:rPr lang="it-IT" dirty="0" err="1" smtClean="0"/>
              <a:t>sputtering</a:t>
            </a:r>
            <a:endParaRPr lang="en-GB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</p:spTree>
    <p:extLst>
      <p:ext uri="{BB962C8B-B14F-4D97-AF65-F5344CB8AC3E}">
        <p14:creationId xmlns:p14="http://schemas.microsoft.com/office/powerpoint/2010/main" val="221025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7446" y="2049031"/>
            <a:ext cx="6720124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NbTiN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film deposition cont.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Calculated Surface kinetic inductance for a 20 nm film is in the pH/</a:t>
            </a:r>
            <a:r>
              <a:rPr lang="en-GB" sz="2400" dirty="0" err="1" smtClean="0">
                <a:cs typeface="Calibri" panose="020F0502020204030204" pitchFamily="34" charset="0"/>
              </a:rPr>
              <a:t>sq</a:t>
            </a:r>
            <a:r>
              <a:rPr lang="en-GB" sz="2400" dirty="0" smtClean="0">
                <a:cs typeface="Calibri" panose="020F0502020204030204" pitchFamily="34" charset="0"/>
              </a:rPr>
              <a:t>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aseline="300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aseline="30000" dirty="0" smtClean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aseline="30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800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2</a:t>
            </a:r>
            <a:r>
              <a:rPr lang="en-GB" sz="2400" baseline="30000" dirty="0" smtClean="0">
                <a:cs typeface="Calibri" panose="020F0502020204030204" pitchFamily="34" charset="0"/>
              </a:rPr>
              <a:t>nd</a:t>
            </a:r>
            <a:r>
              <a:rPr lang="en-GB" sz="2400" dirty="0" smtClean="0">
                <a:cs typeface="Calibri" panose="020F0502020204030204" pitchFamily="34" charset="0"/>
              </a:rPr>
              <a:t> test series with 30 nm thick films and test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alibri" panose="020F0502020204030204" pitchFamily="34" charset="0"/>
              </a:rPr>
              <a:t>The test structures will allow the measurement of L</a:t>
            </a:r>
            <a:r>
              <a:rPr lang="en-GB" sz="2000" baseline="-25000" dirty="0" smtClean="0">
                <a:cs typeface="Calibri" panose="020F0502020204030204" pitchFamily="34" charset="0"/>
              </a:rPr>
              <a:t>s</a:t>
            </a:r>
            <a:r>
              <a:rPr lang="en-GB" sz="2000" dirty="0" smtClean="0">
                <a:cs typeface="Calibri" panose="020F0502020204030204" pitchFamily="34" charset="0"/>
              </a:rPr>
              <a:t> and the critical current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alibri" panose="020F0502020204030204" pitchFamily="34" charset="0"/>
              </a:rPr>
              <a:t>Hints from NIST (</a:t>
            </a:r>
            <a:r>
              <a:rPr lang="en-GB" sz="2000" dirty="0" err="1" smtClean="0">
                <a:cs typeface="Calibri" panose="020F0502020204030204" pitchFamily="34" charset="0"/>
              </a:rPr>
              <a:t>Vissers</a:t>
            </a:r>
            <a:r>
              <a:rPr lang="en-GB" sz="2000" dirty="0" smtClean="0">
                <a:cs typeface="Calibri" panose="020F0502020204030204" pitchFamily="34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Optimum </a:t>
            </a:r>
            <a:r>
              <a:rPr lang="en-GB" dirty="0" smtClean="0">
                <a:cs typeface="Calibri" panose="020F0502020204030204" pitchFamily="34" charset="0"/>
              </a:rPr>
              <a:t>N</a:t>
            </a:r>
            <a:r>
              <a:rPr lang="en-GB" baseline="-25000" dirty="0" smtClean="0">
                <a:cs typeface="Calibri" panose="020F0502020204030204" pitchFamily="34" charset="0"/>
              </a:rPr>
              <a:t>2</a:t>
            </a:r>
            <a:r>
              <a:rPr lang="en-GB" dirty="0" smtClean="0">
                <a:cs typeface="Calibri" panose="020F0502020204030204" pitchFamily="34" charset="0"/>
              </a:rPr>
              <a:t> flow when the target is </a:t>
            </a:r>
            <a:r>
              <a:rPr lang="en-GB" dirty="0" smtClean="0">
                <a:solidFill>
                  <a:srgbClr val="00B050"/>
                </a:solidFill>
                <a:cs typeface="Calibri" panose="020F0502020204030204" pitchFamily="34" charset="0"/>
              </a:rPr>
              <a:t>partially nitrated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The films should be </a:t>
            </a:r>
            <a:r>
              <a:rPr lang="en-GB" dirty="0" smtClean="0">
                <a:solidFill>
                  <a:srgbClr val="00B050"/>
                </a:solidFill>
                <a:cs typeface="Calibri" panose="020F0502020204030204" pitchFamily="34" charset="0"/>
              </a:rPr>
              <a:t>compressive</a:t>
            </a:r>
            <a:endParaRPr lang="en-GB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65" y="529407"/>
            <a:ext cx="5070124" cy="3083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873404" y="3338631"/>
                <a:ext cx="2936125" cy="572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764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04" y="3338631"/>
                <a:ext cx="2936125" cy="572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70" y="3612995"/>
            <a:ext cx="5040351" cy="32450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63054" y="134929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 nm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73844" y="471696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 nm</a:t>
            </a:r>
            <a:endParaRPr lang="en-GB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12192000" cy="43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NbTiN</a:t>
            </a:r>
            <a:r>
              <a:rPr lang="en-GB" dirty="0" smtClean="0"/>
              <a:t> </a:t>
            </a:r>
            <a:r>
              <a:rPr lang="en-GB" dirty="0"/>
              <a:t>films for parametric amplifiers </a:t>
            </a:r>
          </a:p>
        </p:txBody>
      </p:sp>
    </p:spTree>
    <p:extLst>
      <p:ext uri="{BB962C8B-B14F-4D97-AF65-F5344CB8AC3E}">
        <p14:creationId xmlns:p14="http://schemas.microsoft.com/office/powerpoint/2010/main" val="34390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46442</TotalTime>
  <Words>1160</Words>
  <Application>Microsoft Office PowerPoint</Application>
  <PresentationFormat>Widescreen</PresentationFormat>
  <Paragraphs>195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Cambria Math</vt:lpstr>
      <vt:lpstr>等线</vt:lpstr>
      <vt:lpstr>Times New Roman</vt:lpstr>
      <vt:lpstr>Tema di Office</vt:lpstr>
      <vt:lpstr>Mathcad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Benno Margesin</dc:creator>
  <cp:lastModifiedBy>Benno Margesin</cp:lastModifiedBy>
  <cp:revision>44</cp:revision>
  <dcterms:created xsi:type="dcterms:W3CDTF">2021-10-07T14:33:00Z</dcterms:created>
  <dcterms:modified xsi:type="dcterms:W3CDTF">2021-11-30T17:05:06Z</dcterms:modified>
</cp:coreProperties>
</file>