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425" r:id="rId3"/>
    <p:sldId id="428" r:id="rId4"/>
    <p:sldId id="429" r:id="rId5"/>
    <p:sldId id="430" r:id="rId6"/>
    <p:sldId id="432" r:id="rId7"/>
    <p:sldId id="431" r:id="rId8"/>
    <p:sldId id="433" r:id="rId9"/>
    <p:sldId id="427" r:id="rId10"/>
    <p:sldId id="353" r:id="rId11"/>
    <p:sldId id="422" r:id="rId12"/>
    <p:sldId id="426" r:id="rId13"/>
    <p:sldId id="409" r:id="rId14"/>
    <p:sldId id="384" r:id="rId15"/>
    <p:sldId id="423" r:id="rId16"/>
    <p:sldId id="435" r:id="rId17"/>
    <p:sldId id="437" r:id="rId18"/>
    <p:sldId id="440" r:id="rId19"/>
    <p:sldId id="434" r:id="rId20"/>
    <p:sldId id="441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D4ED"/>
    <a:srgbClr val="CFD5EA"/>
    <a:srgbClr val="6494F0"/>
    <a:srgbClr val="6BAAF0"/>
    <a:srgbClr val="5BC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1"/>
    <p:restoredTop sz="94353"/>
  </p:normalViewPr>
  <p:slideViewPr>
    <p:cSldViewPr snapToGrid="0" snapToObjects="1">
      <p:cViewPr varScale="1">
        <p:scale>
          <a:sx n="96" d="100"/>
          <a:sy n="96" d="100"/>
        </p:scale>
        <p:origin x="176" y="568"/>
      </p:cViewPr>
      <p:guideLst/>
    </p:cSldViewPr>
  </p:slideViewPr>
  <p:outlineViewPr>
    <p:cViewPr>
      <p:scale>
        <a:sx n="33" d="100"/>
        <a:sy n="33" d="100"/>
      </p:scale>
      <p:origin x="0" y="-2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10/11/21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867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059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792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002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513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778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984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1354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31293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3195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17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350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520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293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5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554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482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17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865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Riunione IBiSCo BA - 11/11/21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6824" y="1940864"/>
            <a:ext cx="10314257" cy="1752159"/>
          </a:xfrm>
        </p:spPr>
        <p:txBody>
          <a:bodyPr>
            <a:normAutofit/>
          </a:bodyPr>
          <a:lstStyle/>
          <a:p>
            <a:r>
              <a:rPr lang="it-IT" dirty="0" err="1"/>
              <a:t>I.Bi.S.Co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Stato gare BA 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6787" y="5377728"/>
            <a:ext cx="9634330" cy="1101449"/>
          </a:xfrm>
        </p:spPr>
        <p:txBody>
          <a:bodyPr>
            <a:noAutofit/>
          </a:bodyPr>
          <a:lstStyle/>
          <a:p>
            <a:r>
              <a:rPr lang="it-IT" sz="2000" dirty="0"/>
              <a:t>G. Carlino – INFN Napoli      </a:t>
            </a:r>
          </a:p>
          <a:p>
            <a:r>
              <a:rPr lang="it-IT" sz="2000" dirty="0"/>
              <a:t>Bari - 11/11/2021</a:t>
            </a: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E8E4B3-0D19-224E-BFCC-1EC94C48723D}"/>
              </a:ext>
            </a:extLst>
          </p:cNvPr>
          <p:cNvSpPr txBox="1"/>
          <p:nvPr/>
        </p:nvSpPr>
        <p:spPr>
          <a:xfrm>
            <a:off x="12049432" y="13421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Acquisti rendicontati 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970579"/>
              </p:ext>
            </p:extLst>
          </p:nvPr>
        </p:nvGraphicFramePr>
        <p:xfrm>
          <a:off x="265043" y="1572254"/>
          <a:ext cx="11787105" cy="252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15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44015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35918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983115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298714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166191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563756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258957">
                  <a:extLst>
                    <a:ext uri="{9D8B030D-6E8A-4147-A177-3AD203B41FA5}">
                      <a16:colId xmlns:a16="http://schemas.microsoft.com/office/drawing/2014/main" val="2682587171"/>
                    </a:ext>
                  </a:extLst>
                </a:gridCol>
                <a:gridCol w="561088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  <a:gridCol w="829391">
                  <a:extLst>
                    <a:ext uri="{9D8B030D-6E8A-4147-A177-3AD203B41FA5}">
                      <a16:colId xmlns:a16="http://schemas.microsoft.com/office/drawing/2014/main" val="1199532292"/>
                    </a:ext>
                  </a:extLst>
                </a:gridCol>
                <a:gridCol w="841808">
                  <a:extLst>
                    <a:ext uri="{9D8B030D-6E8A-4147-A177-3AD203B41FA5}">
                      <a16:colId xmlns:a16="http://schemas.microsoft.com/office/drawing/2014/main" val="60470415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UNICO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BA-02-CAL-INFN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Server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96.620,00 €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92.250,00 €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92.241,76 €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- 8,24 €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7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BA-14-NET-INFN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Switch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28.7060,00 €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26.700,00 €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25.803,00 €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- 897,00 €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114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BA-03-IMP-INFN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Rack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35.140,00 €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36.200,00 €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36.135,18 €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- 64,82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449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BA-04-IMP-INFN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PDU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21.840,00 €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22.950,00 €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22.082,00 €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- 868,00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753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BA-12-STO-INFN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Metadata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35.140,00 €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46.050,00 €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46.026,28 €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- 26,72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13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173279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72E4F5-D974-FA4D-845B-15CD36C0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B5D40-889C-E640-92AC-901C83D0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248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con contratto BA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43499"/>
              </p:ext>
            </p:extLst>
          </p:nvPr>
        </p:nvGraphicFramePr>
        <p:xfrm>
          <a:off x="1197428" y="1102894"/>
          <a:ext cx="9999002" cy="2198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87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8121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146243684"/>
                    </a:ext>
                  </a:extLst>
                </a:gridCol>
                <a:gridCol w="1554866">
                  <a:extLst>
                    <a:ext uri="{9D8B030D-6E8A-4147-A177-3AD203B41FA5}">
                      <a16:colId xmlns:a16="http://schemas.microsoft.com/office/drawing/2014/main" val="3311590389"/>
                    </a:ext>
                  </a:extLst>
                </a:gridCol>
                <a:gridCol w="1458410">
                  <a:extLst>
                    <a:ext uri="{9D8B030D-6E8A-4147-A177-3AD203B41FA5}">
                      <a16:colId xmlns:a16="http://schemas.microsoft.com/office/drawing/2014/main" val="721535981"/>
                    </a:ext>
                  </a:extLst>
                </a:gridCol>
                <a:gridCol w="1314269">
                  <a:extLst>
                    <a:ext uri="{9D8B030D-6E8A-4147-A177-3AD203B41FA5}">
                      <a16:colId xmlns:a16="http://schemas.microsoft.com/office/drawing/2014/main" val="2413854733"/>
                    </a:ext>
                  </a:extLst>
                </a:gridCol>
                <a:gridCol w="1317171">
                  <a:extLst>
                    <a:ext uri="{9D8B030D-6E8A-4147-A177-3AD203B41FA5}">
                      <a16:colId xmlns:a16="http://schemas.microsoft.com/office/drawing/2014/main" val="1622972346"/>
                    </a:ext>
                  </a:extLst>
                </a:gridCol>
                <a:gridCol w="1284514">
                  <a:extLst>
                    <a:ext uri="{9D8B030D-6E8A-4147-A177-3AD203B41FA5}">
                      <a16:colId xmlns:a16="http://schemas.microsoft.com/office/drawing/2014/main" val="4046014208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  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collaudo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88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BA-23-CAL-CNR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BA-24-STO-CNR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BA-25-NET-CNR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BA-26-NET-CNR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BA-27-STO-CNR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aperta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Risorse IT IREA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594.300,00 € 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584.832,62 €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- 9.467,38 €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86035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B31FC52-CB81-BA48-B681-B6CD8790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251CFA-3553-2F46-AD8D-8DBDD496D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87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attesa di contratto 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51916"/>
              </p:ext>
            </p:extLst>
          </p:nvPr>
        </p:nvGraphicFramePr>
        <p:xfrm>
          <a:off x="1096499" y="1631704"/>
          <a:ext cx="9999002" cy="252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87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8121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146243684"/>
                    </a:ext>
                  </a:extLst>
                </a:gridCol>
                <a:gridCol w="1554866">
                  <a:extLst>
                    <a:ext uri="{9D8B030D-6E8A-4147-A177-3AD203B41FA5}">
                      <a16:colId xmlns:a16="http://schemas.microsoft.com/office/drawing/2014/main" val="3311590389"/>
                    </a:ext>
                  </a:extLst>
                </a:gridCol>
                <a:gridCol w="1458410">
                  <a:extLst>
                    <a:ext uri="{9D8B030D-6E8A-4147-A177-3AD203B41FA5}">
                      <a16:colId xmlns:a16="http://schemas.microsoft.com/office/drawing/2014/main" val="721535981"/>
                    </a:ext>
                  </a:extLst>
                </a:gridCol>
                <a:gridCol w="1314269">
                  <a:extLst>
                    <a:ext uri="{9D8B030D-6E8A-4147-A177-3AD203B41FA5}">
                      <a16:colId xmlns:a16="http://schemas.microsoft.com/office/drawing/2014/main" val="2413854733"/>
                    </a:ext>
                  </a:extLst>
                </a:gridCol>
                <a:gridCol w="1317171">
                  <a:extLst>
                    <a:ext uri="{9D8B030D-6E8A-4147-A177-3AD203B41FA5}">
                      <a16:colId xmlns:a16="http://schemas.microsoft.com/office/drawing/2014/main" val="1622972346"/>
                    </a:ext>
                  </a:extLst>
                </a:gridCol>
                <a:gridCol w="1284514">
                  <a:extLst>
                    <a:ext uri="{9D8B030D-6E8A-4147-A177-3AD203B41FA5}">
                      <a16:colId xmlns:a16="http://schemas.microsoft.com/office/drawing/2014/main" val="4046014208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  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aggiudicate definitivamente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88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BA-30-NET-INFN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Rete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549.580,00 €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470.000,00 €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355.658,90 €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- 114.341,10 €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329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BA-01-CAL-INFN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HTC BA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1.320.300,00 €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1.290.337,28 €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- 29.962,71 € 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080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BA-06-CAL-INFN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Cloud BA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449.320,00 €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368.055,77 €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- 81.264,23 €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505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BA-08-STO-INFN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Storage 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1.352.740,27 €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815.979,12 €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- 536.761,42 €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356787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B31FC52-CB81-BA48-B681-B6CD8790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251CFA-3553-2F46-AD8D-8DBDD496D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488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definitivamente 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  <a:endParaRPr lang="it-IT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07766"/>
              </p:ext>
            </p:extLst>
          </p:nvPr>
        </p:nvGraphicFramePr>
        <p:xfrm>
          <a:off x="924527" y="1524162"/>
          <a:ext cx="10342945" cy="2660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503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670555">
                  <a:extLst>
                    <a:ext uri="{9D8B030D-6E8A-4147-A177-3AD203B41FA5}">
                      <a16:colId xmlns:a16="http://schemas.microsoft.com/office/drawing/2014/main" val="1144615969"/>
                    </a:ext>
                  </a:extLst>
                </a:gridCol>
                <a:gridCol w="1135710">
                  <a:extLst>
                    <a:ext uri="{9D8B030D-6E8A-4147-A177-3AD203B41FA5}">
                      <a16:colId xmlns:a16="http://schemas.microsoft.com/office/drawing/2014/main" val="3774585816"/>
                    </a:ext>
                  </a:extLst>
                </a:gridCol>
                <a:gridCol w="1691705">
                  <a:extLst>
                    <a:ext uri="{9D8B030D-6E8A-4147-A177-3AD203B41FA5}">
                      <a16:colId xmlns:a16="http://schemas.microsoft.com/office/drawing/2014/main" val="320386787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16387617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3342112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886622542"/>
                    </a:ext>
                  </a:extLst>
                </a:gridCol>
                <a:gridCol w="1513872">
                  <a:extLst>
                    <a:ext uri="{9D8B030D-6E8A-4147-A177-3AD203B41FA5}">
                      <a16:colId xmlns:a16="http://schemas.microsoft.com/office/drawing/2014/main" val="1853302122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attesa di contratto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BA-15-IMP-UNIBA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BA-17-IMP-UNIBA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Trigenerazione</a:t>
                      </a:r>
                      <a:r>
                        <a:rPr lang="it-IT" sz="1400" dirty="0"/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868.090,00 €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633.370,33 €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- 37.272,66 €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11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BA-20-CAL-UNIBA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BA-22-NET-UNIBA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BA-28-CAL-UNIBA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CPU e Rete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476.790,00 €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432.450,00 € 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360.991,90 €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- 115.529, 90 €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198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44293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FF6A45E-3BB1-FA4A-B412-3D0BB3435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3BCBE5-A16B-7045-B7B5-E8E0B766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8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provvisoriamente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7B7BF29-D597-B041-8598-BA47ECE214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163941"/>
              </p:ext>
            </p:extLst>
          </p:nvPr>
        </p:nvGraphicFramePr>
        <p:xfrm>
          <a:off x="1010854" y="1890975"/>
          <a:ext cx="10342945" cy="1782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503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670555">
                  <a:extLst>
                    <a:ext uri="{9D8B030D-6E8A-4147-A177-3AD203B41FA5}">
                      <a16:colId xmlns:a16="http://schemas.microsoft.com/office/drawing/2014/main" val="1144615969"/>
                    </a:ext>
                  </a:extLst>
                </a:gridCol>
                <a:gridCol w="1135710">
                  <a:extLst>
                    <a:ext uri="{9D8B030D-6E8A-4147-A177-3AD203B41FA5}">
                      <a16:colId xmlns:a16="http://schemas.microsoft.com/office/drawing/2014/main" val="3774585816"/>
                    </a:ext>
                  </a:extLst>
                </a:gridCol>
                <a:gridCol w="1860448">
                  <a:extLst>
                    <a:ext uri="{9D8B030D-6E8A-4147-A177-3AD203B41FA5}">
                      <a16:colId xmlns:a16="http://schemas.microsoft.com/office/drawing/2014/main" val="3203867874"/>
                    </a:ext>
                  </a:extLst>
                </a:gridCol>
                <a:gridCol w="1351165">
                  <a:extLst>
                    <a:ext uri="{9D8B030D-6E8A-4147-A177-3AD203B41FA5}">
                      <a16:colId xmlns:a16="http://schemas.microsoft.com/office/drawing/2014/main" val="3359993691"/>
                    </a:ext>
                  </a:extLst>
                </a:gridCol>
                <a:gridCol w="1231812">
                  <a:extLst>
                    <a:ext uri="{9D8B030D-6E8A-4147-A177-3AD203B41FA5}">
                      <a16:colId xmlns:a16="http://schemas.microsoft.com/office/drawing/2014/main" val="3716732091"/>
                    </a:ext>
                  </a:extLst>
                </a:gridCol>
                <a:gridCol w="1446836">
                  <a:extLst>
                    <a:ext uri="{9D8B030D-6E8A-4147-A177-3AD203B41FA5}">
                      <a16:colId xmlns:a16="http://schemas.microsoft.com/office/drawing/2014/main" val="3208383960"/>
                    </a:ext>
                  </a:extLst>
                </a:gridCol>
                <a:gridCol w="1226916">
                  <a:extLst>
                    <a:ext uri="{9D8B030D-6E8A-4147-A177-3AD203B41FA5}">
                      <a16:colId xmlns:a16="http://schemas.microsoft.com/office/drawing/2014/main" val="2449659624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attesa di aggiudicazione definitiva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BA-19-STO-UNIBA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Tape Library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651.700,00 € 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631.716,40 </a:t>
                      </a:r>
                      <a:r>
                        <a:rPr lang="it-IT" sz="1400" dirty="0"/>
                        <a:t>€ 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19.810,65 € 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926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44293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9EED554-A865-DD45-9B94-1B04BB5BC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D4043B-580E-CE49-B8F0-935906B2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39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BA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7B7BF29-D597-B041-8598-BA47ECE214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071622"/>
              </p:ext>
            </p:extLst>
          </p:nvPr>
        </p:nvGraphicFramePr>
        <p:xfrm>
          <a:off x="1010854" y="1890975"/>
          <a:ext cx="10342945" cy="3636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503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670555">
                  <a:extLst>
                    <a:ext uri="{9D8B030D-6E8A-4147-A177-3AD203B41FA5}">
                      <a16:colId xmlns:a16="http://schemas.microsoft.com/office/drawing/2014/main" val="1144615969"/>
                    </a:ext>
                  </a:extLst>
                </a:gridCol>
                <a:gridCol w="1135710">
                  <a:extLst>
                    <a:ext uri="{9D8B030D-6E8A-4147-A177-3AD203B41FA5}">
                      <a16:colId xmlns:a16="http://schemas.microsoft.com/office/drawing/2014/main" val="3774585816"/>
                    </a:ext>
                  </a:extLst>
                </a:gridCol>
                <a:gridCol w="1547233">
                  <a:extLst>
                    <a:ext uri="{9D8B030D-6E8A-4147-A177-3AD203B41FA5}">
                      <a16:colId xmlns:a16="http://schemas.microsoft.com/office/drawing/2014/main" val="3203867874"/>
                    </a:ext>
                  </a:extLst>
                </a:gridCol>
                <a:gridCol w="1377109">
                  <a:extLst>
                    <a:ext uri="{9D8B030D-6E8A-4147-A177-3AD203B41FA5}">
                      <a16:colId xmlns:a16="http://schemas.microsoft.com/office/drawing/2014/main" val="372878585"/>
                    </a:ext>
                  </a:extLst>
                </a:gridCol>
                <a:gridCol w="1266940">
                  <a:extLst>
                    <a:ext uri="{9D8B030D-6E8A-4147-A177-3AD203B41FA5}">
                      <a16:colId xmlns:a16="http://schemas.microsoft.com/office/drawing/2014/main" val="1828405373"/>
                    </a:ext>
                  </a:extLst>
                </a:gridCol>
                <a:gridCol w="2925895">
                  <a:extLst>
                    <a:ext uri="{9D8B030D-6E8A-4147-A177-3AD203B41FA5}">
                      <a16:colId xmlns:a16="http://schemas.microsoft.com/office/drawing/2014/main" val="3514830841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Procedura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Stato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da aggiudicare provvisoriamente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BA-32-IMP-INFN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RdO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UPS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167.840,00 €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201.400,00  € 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In corso analisi offerte Ottobre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926420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attesa scadenza presentazione offerte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342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BA-21-NET-UNIBA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RdO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RdO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146.670,00 €  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Pubblicata su MEPA Settembre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821190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preparazione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62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BA-33-IMP-INFN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Firewall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69.550,00 €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84.400,00 €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Convenzione LAN7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70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BA-31-STO-INFN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CEPH SSD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256.060,00 €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260.219,00 €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395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BA-16-IMP-UNIBA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Antincendio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27.220,00 €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28.570,00 €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Budget non disponibile nel 2021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836254"/>
                  </a:ext>
                </a:extLst>
              </a:tr>
            </a:tbl>
          </a:graphicData>
        </a:graphic>
      </p:graphicFrame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5D97E5C-97CE-2C4F-A4A2-5EB4DBE5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097EAC-CB83-E941-AEE0-BAA679E0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8367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Documentazione mancante rendicontazione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16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2033194" y="1123193"/>
            <a:ext cx="915550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/>
              <a:t>Fase 1 – Procedura di Aggiudicazione </a:t>
            </a:r>
          </a:p>
          <a:p>
            <a:endParaRPr lang="it-IT" sz="1400" dirty="0"/>
          </a:p>
          <a:p>
            <a:r>
              <a:rPr lang="it-IT" dirty="0"/>
              <a:t>(da completare dopo l’aggiudicazione definitiva, ma per sicurezza dopo la stipula del contratto)</a:t>
            </a:r>
          </a:p>
          <a:p>
            <a:endParaRPr lang="it-IT" b="1" dirty="0"/>
          </a:p>
          <a:p>
            <a:r>
              <a:rPr lang="it-IT" b="1" dirty="0"/>
              <a:t>BA-01-CAL-INFN - BA-06-CAL-INFN - BA-08-CAL-INFN : </a:t>
            </a:r>
            <a:endParaRPr lang="it-IT" sz="1400" dirty="0"/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Richiesta Avvio procedura firmata dal responsabile OR / Fondi / PON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Dichiarazioni RUP assenza conflitto interessi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Dichiarazione DEC assenza conflitto interessi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CIG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Prova risposta ai chiarimenti entro il termine stabilito (pdf risposte inviate)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Elenco Ditte ammesse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Offerte </a:t>
            </a:r>
            <a:r>
              <a:rPr lang="it-IT" dirty="0">
                <a:solidFill>
                  <a:srgbClr val="FF0000"/>
                </a:solidFill>
              </a:rPr>
              <a:t>ITD (BA-01) -  ITM (BA-06) – SIELTE (BA-08)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Riepilogo offerte come da portale ASP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Dichiarazioni Commissari assenza conflitto interessi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Classifica gara da ASP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Giustificativo Anomalia </a:t>
            </a:r>
            <a:r>
              <a:rPr lang="it-IT" dirty="0">
                <a:solidFill>
                  <a:srgbClr val="FF0000"/>
                </a:solidFill>
              </a:rPr>
              <a:t>ITM (BA-06) – SIELTE (BA-08)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dirty="0"/>
              <a:t>Dichiarazione assenza ricorsi avverso aggiudicazione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EFB618A-61F7-9046-B04E-F2297C9451BD}"/>
              </a:ext>
            </a:extLst>
          </p:cNvPr>
          <p:cNvSpPr txBox="1"/>
          <p:nvPr/>
        </p:nvSpPr>
        <p:spPr>
          <a:xfrm>
            <a:off x="2033194" y="5956240"/>
            <a:ext cx="8722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solidFill>
                  <a:srgbClr val="0070C0"/>
                </a:solidFill>
              </a:rPr>
              <a:t>Altri documenti necessari possiamo recuperarli o produrre a NA o richiedere in AC</a:t>
            </a:r>
          </a:p>
        </p:txBody>
      </p:sp>
    </p:spTree>
    <p:extLst>
      <p:ext uri="{BB962C8B-B14F-4D97-AF65-F5344CB8AC3E}">
        <p14:creationId xmlns:p14="http://schemas.microsoft.com/office/powerpoint/2010/main" val="1481758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Documentazione mancante rendicontazione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17</a:t>
            </a:fld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39850" y="2422509"/>
            <a:ext cx="601566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Richiesta di avvio alla procedura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Dichiarazione RUP assenza conflitto interessi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Nomina DEC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Dichiarazione DEC assenza conflitto interessi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Richiesta di autorizzazione alla procedura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Pubblicazioni bando e Esiti su quotidiani locali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Pubblicazioni bando e Esiti su quotidiani nazionali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CIG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Verbali Sedute Amministrativa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Elenco Ditte ammesse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Offerte Aggiudicatario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Riepilogo offerte come da portale ASP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Dichiarazioni Commissari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68845C3-6A5E-E243-A4B0-D652A7806656}"/>
              </a:ext>
            </a:extLst>
          </p:cNvPr>
          <p:cNvSpPr txBox="1"/>
          <p:nvPr/>
        </p:nvSpPr>
        <p:spPr>
          <a:xfrm>
            <a:off x="5667369" y="2644695"/>
            <a:ext cx="588646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Verbali Apertura Offerte Tecniche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Verbali Apertura Offerte Economiche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Classifica gara da ASP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Determina di Aggiudicazione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Lettera di trasmissione  aggiudicazione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Dichiarazione assenza ricorsi avverso aggiudicazione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Svincolo polizze non aggiudicatari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Svincolo polizza aggiudicatario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Contratto</a:t>
            </a:r>
            <a:r>
              <a:rPr lang="en-US" dirty="0"/>
              <a:t> </a:t>
            </a:r>
            <a:r>
              <a:rPr lang="en-US" dirty="0" err="1"/>
              <a:t>stipulato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Documenti</a:t>
            </a:r>
            <a:r>
              <a:rPr lang="en-US" dirty="0"/>
              <a:t> </a:t>
            </a:r>
            <a:r>
              <a:rPr lang="en-US" dirty="0" err="1"/>
              <a:t>aggiudicatario</a:t>
            </a:r>
            <a:r>
              <a:rPr lang="en-US" dirty="0"/>
              <a:t> </a:t>
            </a:r>
          </a:p>
          <a:p>
            <a:pPr lvl="1"/>
            <a:endParaRPr lang="it-I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A198D59-BC56-AB40-840D-E8D32377C494}"/>
              </a:ext>
            </a:extLst>
          </p:cNvPr>
          <p:cNvSpPr/>
          <p:nvPr/>
        </p:nvSpPr>
        <p:spPr>
          <a:xfrm>
            <a:off x="2176671" y="940954"/>
            <a:ext cx="8584093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/>
              <a:t>Fase 1 – Procedura di Aggiudicazione </a:t>
            </a:r>
          </a:p>
          <a:p>
            <a:endParaRPr lang="it-IT" sz="2000" b="1" dirty="0"/>
          </a:p>
          <a:p>
            <a:pPr algn="ctr"/>
            <a:r>
              <a:rPr lang="it-IT" sz="2000" b="1" dirty="0"/>
              <a:t>Tutte le gare UNIBA</a:t>
            </a:r>
          </a:p>
        </p:txBody>
      </p:sp>
    </p:spTree>
    <p:extLst>
      <p:ext uri="{BB962C8B-B14F-4D97-AF65-F5344CB8AC3E}">
        <p14:creationId xmlns:p14="http://schemas.microsoft.com/office/powerpoint/2010/main" val="291009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Documentazione mancante rendicontazione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18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925794" y="948690"/>
            <a:ext cx="834041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/>
              <a:t>Fase 1 – Procedura di Aggiudicazione </a:t>
            </a:r>
          </a:p>
          <a:p>
            <a:endParaRPr lang="it-IT" sz="2000" b="1" dirty="0"/>
          </a:p>
          <a:p>
            <a:pPr algn="ctr"/>
            <a:r>
              <a:rPr lang="it-IT" sz="2000" b="1" dirty="0"/>
              <a:t>Tutte le gare UNIBA</a:t>
            </a:r>
          </a:p>
          <a:p>
            <a:endParaRPr lang="it-IT" sz="1400" dirty="0"/>
          </a:p>
          <a:p>
            <a:pPr lvl="1"/>
            <a:r>
              <a:rPr lang="en-US" dirty="0" err="1"/>
              <a:t>Documenti</a:t>
            </a:r>
            <a:r>
              <a:rPr lang="en-US" dirty="0"/>
              <a:t> </a:t>
            </a:r>
            <a:r>
              <a:rPr lang="en-US" dirty="0" err="1"/>
              <a:t>aggiudicatario</a:t>
            </a:r>
            <a:r>
              <a:rPr lang="en-US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Dichiarazione composizione societaria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Dichiarazione familiari conviventi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Titolare trattamento dati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Comprova requisiti speciali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Visura Camerale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Annotazioni ANAC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Casellario giudiziale soci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Certificato fallimentare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Regolarità fiscale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Assenza sanzioni </a:t>
            </a:r>
            <a:r>
              <a:rPr lang="it-IT" sz="1600" dirty="0" err="1"/>
              <a:t>amm.ve</a:t>
            </a:r>
            <a:endParaRPr lang="it-IT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DURC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Liberatoria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Certificato per riduzione polizza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Ottemperanza ex art. 17 L. 68/99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Antimafia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1600" dirty="0"/>
              <a:t>Garanzia fideiussoria definitive</a:t>
            </a:r>
            <a:endParaRPr lang="en-US" sz="1600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0070C0"/>
                </a:solidFill>
              </a:rPr>
              <a:t>e </a:t>
            </a:r>
            <a:r>
              <a:rPr lang="en-US" sz="1600" i="1" dirty="0" err="1">
                <a:solidFill>
                  <a:srgbClr val="0070C0"/>
                </a:solidFill>
              </a:rPr>
              <a:t>quant’altro</a:t>
            </a:r>
            <a:r>
              <a:rPr lang="en-US" sz="1600" i="1" dirty="0">
                <a:solidFill>
                  <a:srgbClr val="0070C0"/>
                </a:solidFill>
              </a:rPr>
              <a:t> </a:t>
            </a:r>
            <a:r>
              <a:rPr lang="en-US" sz="1600" i="1" dirty="0" err="1">
                <a:solidFill>
                  <a:srgbClr val="0070C0"/>
                </a:solidFill>
              </a:rPr>
              <a:t>normalmente</a:t>
            </a:r>
            <a:r>
              <a:rPr lang="en-US" sz="1600" i="1" dirty="0">
                <a:solidFill>
                  <a:srgbClr val="0070C0"/>
                </a:solidFill>
              </a:rPr>
              <a:t> </a:t>
            </a:r>
            <a:r>
              <a:rPr lang="en-US" sz="1600" i="1" dirty="0" err="1">
                <a:solidFill>
                  <a:srgbClr val="0070C0"/>
                </a:solidFill>
              </a:rPr>
              <a:t>richiesto</a:t>
            </a:r>
            <a:endParaRPr lang="it-IT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896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Documentazione mancante rendicontazione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19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2380421" y="1538438"/>
            <a:ext cx="771194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/>
              <a:t>Fase 2 – post aggiudicazione </a:t>
            </a:r>
          </a:p>
          <a:p>
            <a:endParaRPr lang="it-IT" sz="1400" dirty="0"/>
          </a:p>
          <a:p>
            <a:pPr algn="ctr"/>
            <a:r>
              <a:rPr lang="it-IT" sz="2000" b="1" dirty="0"/>
              <a:t>Tutte le gare INFN</a:t>
            </a:r>
          </a:p>
          <a:p>
            <a:endParaRPr lang="it-IT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Contratto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Documenti di Trasporto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Verbali di consegna, installazione e conformità dell’ordine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Fatture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Mandati Pagamento Fatture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Mandati Pagamento IVA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Dichiarazione di avvenuto incasso firmata dalla ditta aggiudicataria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err="1"/>
              <a:t>Check</a:t>
            </a:r>
            <a:r>
              <a:rPr lang="it-IT" dirty="0"/>
              <a:t> List firmata dal RUP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1F12103-70D3-3B43-89BA-7E870FA2E581}"/>
              </a:ext>
            </a:extLst>
          </p:cNvPr>
          <p:cNvSpPr txBox="1"/>
          <p:nvPr/>
        </p:nvSpPr>
        <p:spPr>
          <a:xfrm>
            <a:off x="1734742" y="5441937"/>
            <a:ext cx="8722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solidFill>
                  <a:srgbClr val="0070C0"/>
                </a:solidFill>
              </a:rPr>
              <a:t>Altri documenti necessari possiamo recuperarli o produrre a NA o richiedere in AC</a:t>
            </a:r>
          </a:p>
        </p:txBody>
      </p:sp>
    </p:spTree>
    <p:extLst>
      <p:ext uri="{BB962C8B-B14F-4D97-AF65-F5344CB8AC3E}">
        <p14:creationId xmlns:p14="http://schemas.microsoft.com/office/powerpoint/2010/main" val="209004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Argomenti da discutere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3249975" y="1696597"/>
            <a:ext cx="399032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Problemi rendicontazione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Stato e Tempistica Gare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Documenti Rendicontazione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Capitale Umano</a:t>
            </a:r>
          </a:p>
        </p:txBody>
      </p:sp>
    </p:spTree>
    <p:extLst>
      <p:ext uri="{BB962C8B-B14F-4D97-AF65-F5344CB8AC3E}">
        <p14:creationId xmlns:p14="http://schemas.microsoft.com/office/powerpoint/2010/main" val="3024191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Documentazione mancante rendicontazione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20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2380421" y="1538438"/>
            <a:ext cx="771194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/>
              <a:t>Fase 2 – post aggiudicazione </a:t>
            </a:r>
          </a:p>
          <a:p>
            <a:endParaRPr lang="it-IT" sz="1400" dirty="0"/>
          </a:p>
          <a:p>
            <a:pPr algn="ctr"/>
            <a:r>
              <a:rPr lang="it-IT" sz="2000" b="1" dirty="0"/>
              <a:t>Tutte le gare UNIBA</a:t>
            </a:r>
          </a:p>
          <a:p>
            <a:endParaRPr lang="it-IT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Contratto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Documenti di Trasporto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Verbali di consegna, installazione e conformità dell’ordine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Fatture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Mandati Pagamento Fatture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Mandati Pagamento IVA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F24 e Dichiarazione Split </a:t>
            </a:r>
            <a:r>
              <a:rPr lang="it-IT" dirty="0" err="1"/>
              <a:t>Payment</a:t>
            </a:r>
            <a:endParaRPr lang="it-I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Dichiarazione di avvenuto incasso firmata dalla ditta aggiudicataria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Dichiarazione non fruizione finanziamenti Pubblici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Dichiarazione sostitutiva di atto notorio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err="1"/>
              <a:t>Check</a:t>
            </a:r>
            <a:r>
              <a:rPr lang="it-IT" dirty="0"/>
              <a:t> List firmata dal RUP</a:t>
            </a:r>
          </a:p>
        </p:txBody>
      </p:sp>
    </p:spTree>
    <p:extLst>
      <p:ext uri="{BB962C8B-B14F-4D97-AF65-F5344CB8AC3E}">
        <p14:creationId xmlns:p14="http://schemas.microsoft.com/office/powerpoint/2010/main" val="296713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Problemi Rendicontazione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323021" y="236717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Le richieste di UNICO stanno diventando sempre meno comprensibili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Integrazioni di documenti non obbligatori né dichiarati nelle linee guida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C87EC104-8532-3449-B5C3-0C12D329BC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0430" y="987442"/>
            <a:ext cx="7516706" cy="55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9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Problemi Rendicontazione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872727" y="1463788"/>
            <a:ext cx="84465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i="1" dirty="0"/>
              <a:t>Presunta</a:t>
            </a:r>
            <a:r>
              <a:rPr lang="it-IT" sz="2200" i="1" dirty="0"/>
              <a:t> </a:t>
            </a:r>
            <a:r>
              <a:rPr lang="it-IT" sz="2200" dirty="0"/>
              <a:t>non congruità dei bene acquistati rispetto alle schede originarie</a:t>
            </a:r>
            <a:endParaRPr lang="it-IT" sz="2200" i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anche per piccolissime variazioni rispetto alle offerte presentate nel progetto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sostengono che si dovrebbe comprare esattamente il modello presentato, oppure fare variazioni di tipo C dopo l’aggiudicazione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2200" dirty="0"/>
              <a:t>affermazione diversa da quanto detto all’inizio del progetto (le variazioni sono da considerarsi eccezionali)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it-IT" sz="2200" dirty="0"/>
          </a:p>
          <a:p>
            <a:r>
              <a:rPr lang="it-IT" sz="2200" dirty="0"/>
              <a:t>Non riconoscimento degli atti aggiuntivi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Rischio di non rendicontazione dell’intero bene, non solo della parte relativa alla variante </a:t>
            </a:r>
          </a:p>
        </p:txBody>
      </p:sp>
    </p:spTree>
    <p:extLst>
      <p:ext uri="{BB962C8B-B14F-4D97-AF65-F5344CB8AC3E}">
        <p14:creationId xmlns:p14="http://schemas.microsoft.com/office/powerpoint/2010/main" val="188897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Problemi Rendicontazione - III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5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850694" y="1182231"/>
            <a:ext cx="892380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Ritardi del MUR nel produrre ogni documento ufficiale </a:t>
            </a:r>
            <a:endParaRPr lang="it-IT" sz="2200" i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Il Responsabile del Procedimento, Gianluigi Consoli, Dirigente dell’  </a:t>
            </a:r>
            <a:r>
              <a:rPr lang="it-IT" sz="2200" i="1" dirty="0"/>
              <a:t>UFFICIO VIII</a:t>
            </a:r>
            <a:br>
              <a:rPr lang="it-IT" sz="2200" i="1" dirty="0"/>
            </a:br>
            <a:r>
              <a:rPr lang="it-IT" sz="2200" i="1" dirty="0"/>
              <a:t>Programmazione e promozione della ricerca in ambito internazionale e coordinamento della ricerca aerospaziale</a:t>
            </a:r>
          </a:p>
          <a:p>
            <a:pPr lvl="1"/>
            <a:r>
              <a:rPr lang="it-IT" sz="2200" dirty="0"/>
              <a:t>è stato promosso ad un incarico superiore e, nell’attesa di nomina del successore, ha l’interim della dirigenza dell’Ufficio ma non firma alcun documento, </a:t>
            </a:r>
            <a:r>
              <a:rPr lang="it-IT" sz="2200" dirty="0" err="1"/>
              <a:t>p.es</a:t>
            </a:r>
            <a:r>
              <a:rPr lang="it-IT" sz="2200" dirty="0"/>
              <a:t>.: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200" dirty="0"/>
              <a:t>decreti di rettifica del Progetto (ufficializzazione delle variazioni)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200" dirty="0"/>
              <a:t>mandato per ispezione dell’ETS del locale che dovrebbe ospitare a </a:t>
            </a:r>
            <a:r>
              <a:rPr lang="it-IT" sz="2200" dirty="0" err="1"/>
              <a:t>napoli</a:t>
            </a:r>
            <a:r>
              <a:rPr lang="it-IT" sz="2200" dirty="0"/>
              <a:t> la cave catanese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FF0000"/>
                </a:solidFill>
              </a:rPr>
              <a:t>enormi ritardi per la partenza delle procedura </a:t>
            </a:r>
            <a:r>
              <a:rPr lang="it-IT" sz="2200" dirty="0"/>
              <a:t>(soprattutto se lo spostamento non viene autorizzato)</a:t>
            </a:r>
          </a:p>
        </p:txBody>
      </p:sp>
    </p:spTree>
    <p:extLst>
      <p:ext uri="{BB962C8B-B14F-4D97-AF65-F5344CB8AC3E}">
        <p14:creationId xmlns:p14="http://schemas.microsoft.com/office/powerpoint/2010/main" val="128689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Problemi Rendicontazione - IV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6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435697" y="948220"/>
            <a:ext cx="9320605" cy="57246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200" dirty="0"/>
              <a:t>Ritardi nella tempistica di quasi tutte le gare (impossibilità di avere cronoprogramma realistico) </a:t>
            </a:r>
            <a:endParaRPr lang="it-IT" sz="2200" i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200" dirty="0"/>
              <a:t>si rischia di rendicontare la gran parte delle gare nel penultimo SAL del progetto (giugno 22) per: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2200" dirty="0"/>
              <a:t>ritardi delle procedure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2200" dirty="0"/>
              <a:t>ritardi delle forniture (limitazione produzioni materiale IT causa </a:t>
            </a:r>
            <a:r>
              <a:rPr lang="it-IT" sz="2200" dirty="0" err="1"/>
              <a:t>covid</a:t>
            </a:r>
            <a:r>
              <a:rPr lang="it-IT" sz="2200" dirty="0"/>
              <a:t>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sz="2200" dirty="0"/>
              <a:t>richiesta MUR di eseguire al termine di ogni gara una variazione di tipo C per adeguare la scheda di progetto con il bene acquistato (bisogna aspettare il decreto di rettifica per poter poi rendicontare)</a:t>
            </a:r>
          </a:p>
          <a:p>
            <a:pPr lvl="2"/>
            <a:endParaRPr lang="it-IT" sz="2200" dirty="0"/>
          </a:p>
          <a:p>
            <a:r>
              <a:rPr lang="it-IT" sz="2200" b="1" dirty="0"/>
              <a:t>Conseguenze</a:t>
            </a:r>
            <a:r>
              <a:rPr lang="it-IT" sz="2200" dirty="0"/>
              <a:t>:</a:t>
            </a:r>
          </a:p>
          <a:p>
            <a:r>
              <a:rPr lang="it-IT" sz="2200" dirty="0">
                <a:solidFill>
                  <a:srgbClr val="FF0000"/>
                </a:solidFill>
              </a:rPr>
              <a:t>Si rischia di non arrivare in tempo alla soglia del rendiconto del 60% per chiedere l’ulteriore estensione di 4 mesi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200" dirty="0"/>
              <a:t>se poi il 60% si riferisce non alle somme messe a rendicontazione ma riconosciute valide da UNICO, ci vuole ancora più tempo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dirty="0"/>
              <a:t>Ricordo che gli alti risparmi di gara non spendibili (dichiarati ufficialmente come spesa non ammissibile) complicano il raggiungimento del rendiconto del 60%</a:t>
            </a:r>
          </a:p>
        </p:txBody>
      </p:sp>
    </p:spTree>
    <p:extLst>
      <p:ext uri="{BB962C8B-B14F-4D97-AF65-F5344CB8AC3E}">
        <p14:creationId xmlns:p14="http://schemas.microsoft.com/office/powerpoint/2010/main" val="1639852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Problemi tempistica gare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7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4D359C-4BBF-CC43-AAB7-9D4C2B0AB65E}"/>
              </a:ext>
            </a:extLst>
          </p:cNvPr>
          <p:cNvSpPr txBox="1"/>
          <p:nvPr/>
        </p:nvSpPr>
        <p:spPr>
          <a:xfrm>
            <a:off x="1674424" y="1087704"/>
            <a:ext cx="923227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Alcune gare rischiano di non terminare entro la fine del progetto (agosto 22)</a:t>
            </a:r>
          </a:p>
          <a:p>
            <a:endParaRPr lang="it-IT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/>
              <a:t>Cave Catania a Napoli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/>
              <a:t>Cogenerazione a BA (settembre 2022????)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200" dirty="0"/>
          </a:p>
          <a:p>
            <a:r>
              <a:rPr lang="it-IT" sz="2200" dirty="0"/>
              <a:t>Non siamo sicuri di essere in grado di chiedere l’estensione ulteriore del progetto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200" dirty="0"/>
              <a:t>Si rischia che il non rendicontare anche un bene del progetto metta a rischio i rimborsi delle spese dell’OR o addirittura dell’intero progetto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0070C0"/>
                </a:solidFill>
              </a:rPr>
              <a:t>Gli Enti e le Università rischiano MOLTI soldi</a:t>
            </a:r>
          </a:p>
          <a:p>
            <a:endParaRPr lang="it-IT" sz="2200" dirty="0"/>
          </a:p>
          <a:p>
            <a:r>
              <a:rPr lang="it-IT" sz="2200" dirty="0">
                <a:solidFill>
                  <a:srgbClr val="FF0000"/>
                </a:solidFill>
              </a:rPr>
              <a:t>Necessario fare tutti gli sforzi per velocizzare le procedure e rendicontare il prima possibile. </a:t>
            </a:r>
          </a:p>
          <a:p>
            <a:r>
              <a:rPr lang="it-IT" sz="2200" dirty="0"/>
              <a:t>In caso di difficoltà insormontabili con le rendicontazioni o le tempistiche, gli alti livelli dovranno interagire con il MUR</a:t>
            </a:r>
          </a:p>
        </p:txBody>
      </p:sp>
    </p:spTree>
    <p:extLst>
      <p:ext uri="{BB962C8B-B14F-4D97-AF65-F5344CB8AC3E}">
        <p14:creationId xmlns:p14="http://schemas.microsoft.com/office/powerpoint/2010/main" val="368481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6" y="3000602"/>
            <a:ext cx="9016722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Stato delle Gare di Bari (CNR, INFN, UNIBA)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207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Riassunto Procedure – SAL 15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Riunione IBiSCo BA - 11/11/21</a:t>
            </a:r>
          </a:p>
        </p:txBody>
      </p:sp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B5406CEC-0B84-5746-AEDE-8DEEBD5D4C1C}"/>
              </a:ext>
            </a:extLst>
          </p:cNvPr>
          <p:cNvGraphicFramePr>
            <a:graphicFrameLocks noGrp="1"/>
          </p:cNvGraphicFramePr>
          <p:nvPr/>
        </p:nvGraphicFramePr>
        <p:xfrm>
          <a:off x="1838021" y="1260840"/>
          <a:ext cx="8929914" cy="4624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702">
                  <a:extLst>
                    <a:ext uri="{9D8B030D-6E8A-4147-A177-3AD203B41FA5}">
                      <a16:colId xmlns:a16="http://schemas.microsoft.com/office/drawing/2014/main" val="149550144"/>
                    </a:ext>
                  </a:extLst>
                </a:gridCol>
                <a:gridCol w="1163937">
                  <a:extLst>
                    <a:ext uri="{9D8B030D-6E8A-4147-A177-3AD203B41FA5}">
                      <a16:colId xmlns:a16="http://schemas.microsoft.com/office/drawing/2014/main" val="3648270427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3811721888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17753054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val="3379223645"/>
                    </a:ext>
                  </a:extLst>
                </a:gridCol>
                <a:gridCol w="1088622">
                  <a:extLst>
                    <a:ext uri="{9D8B030D-6E8A-4147-A177-3AD203B41FA5}">
                      <a16:colId xmlns:a16="http://schemas.microsoft.com/office/drawing/2014/main" val="1284796379"/>
                    </a:ext>
                  </a:extLst>
                </a:gridCol>
                <a:gridCol w="1275702">
                  <a:extLst>
                    <a:ext uri="{9D8B030D-6E8A-4147-A177-3AD203B41FA5}">
                      <a16:colId xmlns:a16="http://schemas.microsoft.com/office/drawing/2014/main" val="144597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 rendicontati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    installati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 aggiudicati o acquistati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procedure in corso 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procedure in preparazione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565075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totale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5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73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18 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22 (18)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00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98301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algn="ctr"/>
                      <a:endParaRPr lang="it-IT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04534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INFN-BA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542249"/>
                  </a:ext>
                </a:extLst>
              </a:tr>
              <a:tr h="286847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INFN-CT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FF0000"/>
                          </a:highlight>
                        </a:rPr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479345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INFN-LNF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453543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35378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UNIBA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742142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UNINA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513238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CNR IREA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01345"/>
                  </a:ext>
                </a:extLst>
              </a:tr>
              <a:tr h="243304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CNR ISASI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577625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CNR</a:t>
                      </a:r>
                      <a:r>
                        <a:rPr lang="it-IT" sz="1400" dirty="0"/>
                        <a:t> SPIN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640452"/>
                  </a:ext>
                </a:extLst>
              </a:tr>
              <a:tr h="2759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INAF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0677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INGV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555251"/>
                  </a:ext>
                </a:extLst>
              </a:tr>
            </a:tbl>
          </a:graphicData>
        </a:graphic>
      </p:graphicFrame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4950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28324</TotalTime>
  <Words>1578</Words>
  <Application>Microsoft Macintosh PowerPoint</Application>
  <PresentationFormat>Widescreen</PresentationFormat>
  <Paragraphs>501</Paragraphs>
  <Slides>20</Slides>
  <Notes>19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di Office</vt:lpstr>
      <vt:lpstr>I.Bi.S.Co. Stato gare BA </vt:lpstr>
      <vt:lpstr>Argomenti da discutere</vt:lpstr>
      <vt:lpstr>Problemi Rendicontazione - I</vt:lpstr>
      <vt:lpstr>Problemi Rendicontazione - II</vt:lpstr>
      <vt:lpstr>Problemi Rendicontazione - III</vt:lpstr>
      <vt:lpstr>Problemi Rendicontazione - IV</vt:lpstr>
      <vt:lpstr>Problemi tempistica gare</vt:lpstr>
      <vt:lpstr>Stato delle Gare di Bari (CNR, INFN, UNIBA)</vt:lpstr>
      <vt:lpstr>Riassunto Procedure – SAL 15 </vt:lpstr>
      <vt:lpstr>Acquisti rendicontati BA</vt:lpstr>
      <vt:lpstr>Procedure con contratto BA </vt:lpstr>
      <vt:lpstr>Procedure in attesa di contratto BA</vt:lpstr>
      <vt:lpstr>Procedure aggiudicate definitivamente BA</vt:lpstr>
      <vt:lpstr>Procedure aggiudicate provvisoriamente </vt:lpstr>
      <vt:lpstr>Procedure in corso BA </vt:lpstr>
      <vt:lpstr>Documentazione mancante rendicontazione</vt:lpstr>
      <vt:lpstr>Documentazione mancante rendicontazione</vt:lpstr>
      <vt:lpstr>Documentazione mancante rendicontazione</vt:lpstr>
      <vt:lpstr>Documentazione mancante rendicontazione</vt:lpstr>
      <vt:lpstr>Documentazione mancante rendicontazione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 </dc:title>
  <dc:creator>Utente di Microsoft Office</dc:creator>
  <cp:lastModifiedBy>Gianpaolo Carlino</cp:lastModifiedBy>
  <cp:revision>764</cp:revision>
  <cp:lastPrinted>2021-04-13T21:20:59Z</cp:lastPrinted>
  <dcterms:created xsi:type="dcterms:W3CDTF">2018-10-22T13:38:33Z</dcterms:created>
  <dcterms:modified xsi:type="dcterms:W3CDTF">2021-11-10T12:36:28Z</dcterms:modified>
</cp:coreProperties>
</file>