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6" roundtripDataSignature="AMtx7mi5Mbl2hRrUnr39a70kFj54MW1v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72F0E91-82BB-4DB4-9FD8-309468346CCA}">
  <a:tblStyle styleId="{572F0E91-82BB-4DB4-9FD8-309468346CC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04B2E33C-9B93-47E7-88A6-71E8C89116F0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fa57d9e2e6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fa57d9e2e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d0e6884cd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gd0e6884cd1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014ee5948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g1014ee5948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0ddece89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f90ddece8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e04dab0db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3" name="Google Shape;193;ge04dab0db8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cd07365fb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gcd07365fb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cd07365fb9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7" name="Google Shape;207;gcd07365fb9_0_9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cd07365fb9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4" name="Google Shape;214;gcd07365fb9_0_10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fa57d9e2e6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fa57d9e2e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cd07365fb9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1" name="Google Shape;221;gcd07365fb9_0_1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fa57d9e2e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gfa57d9e2e6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fa57d9e2e6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gfa57d9e2e6_0_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fa57d9e2e6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2" name="Google Shape;112;gfa57d9e2e6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fa57d9e2e6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gfa57d9e2e6_0_8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fa57d9e2e6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gfa57d9e2e6_0_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fa57d9e2e6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gfa57d9e2e6_0_9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fa57d9e2e6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fa57d9e2e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fa57d9e2e6_0_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Progetto IBiSCo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Stato delle gare di Bari </a:t>
            </a:r>
            <a:endParaRPr/>
          </a:p>
        </p:txBody>
      </p:sp>
      <p:sp>
        <p:nvSpPr>
          <p:cNvPr id="85" name="Google Shape;85;gfa57d9e2e6_0_0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10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5100"/>
              <a:t>Riunione dell’11 novembre 2021</a:t>
            </a:r>
            <a:endParaRPr sz="1500"/>
          </a:p>
        </p:txBody>
      </p:sp>
      <p:pic>
        <p:nvPicPr>
          <p:cNvPr id="86" name="Google Shape;86;gfa57d9e2e6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0e6884cd1_0_5"/>
          <p:cNvSpPr txBox="1"/>
          <p:nvPr>
            <p:ph type="title"/>
          </p:nvPr>
        </p:nvSpPr>
        <p:spPr>
          <a:xfrm>
            <a:off x="838200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UNIBA</a:t>
            </a:r>
            <a:endParaRPr/>
          </a:p>
        </p:txBody>
      </p:sp>
      <p:graphicFrame>
        <p:nvGraphicFramePr>
          <p:cNvPr id="150" name="Google Shape;150;gd0e6884cd1_0_5"/>
          <p:cNvGraphicFramePr/>
          <p:nvPr/>
        </p:nvGraphicFramePr>
        <p:xfrm>
          <a:off x="838200" y="11453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478275"/>
                <a:gridCol w="1933100"/>
                <a:gridCol w="1059450"/>
                <a:gridCol w="2217775"/>
                <a:gridCol w="1525600"/>
                <a:gridCol w="1424075"/>
                <a:gridCol w="1536650"/>
                <a:gridCol w="125350"/>
                <a:gridCol w="77560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BA-15-IMP-UNIBA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BA-17-IMP-UNIBA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aperta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Cogenerazione UNIBA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868.090,00 € 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898.913,77 €</a:t>
                      </a:r>
                      <a:endParaRPr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iva al 10%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04/12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51" name="Google Shape;151;gd0e6884cd1_0_5"/>
          <p:cNvSpPr txBox="1"/>
          <p:nvPr/>
        </p:nvSpPr>
        <p:spPr>
          <a:xfrm>
            <a:off x="883438" y="2454975"/>
            <a:ext cx="10985400" cy="40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t-IT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	RUP Bonsegna. G</a:t>
            </a: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ara chiusa il 4 dicembre 2020.  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Nel  CDA del  29.07.2021 la gara è stata aggiudicata in maniera definitiva alla ditta 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44500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Siram SpA       	           	                          	           	</a:t>
            </a:r>
            <a:r>
              <a:rPr lang="it-IT" sz="2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P.I.</a:t>
            </a: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08786190150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 1% di ribasso  e un trigeneratore da 435 kW.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Siram è una ditta già nota ad UNIBA in quanto si è occupata di tutta l’alimentazione del Policlinico (GE, etc) 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</a:rPr>
              <a:t>Stato del contratto: </a:t>
            </a:r>
            <a:r>
              <a:rPr lang="it-IT" sz="2000">
                <a:solidFill>
                  <a:schemeClr val="dk1"/>
                </a:solidFill>
                <a:highlight>
                  <a:srgbClr val="FFFFFF"/>
                </a:highlight>
              </a:rPr>
              <a:t>sarà firmato la settimana prossima (settimana del 15 novembre)</a:t>
            </a:r>
            <a:endParaRPr sz="20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55600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it-IT" sz="2000">
                <a:solidFill>
                  <a:schemeClr val="dk1"/>
                </a:solidFill>
                <a:highlight>
                  <a:schemeClr val="lt1"/>
                </a:highlight>
              </a:rPr>
              <a:t>Stato dell’assegnazione del cantiere: </a:t>
            </a:r>
            <a:r>
              <a:rPr lang="it-IT" sz="2000">
                <a:solidFill>
                  <a:schemeClr val="dk1"/>
                </a:solidFill>
                <a:highlight>
                  <a:srgbClr val="FFFF00"/>
                </a:highlight>
              </a:rPr>
              <a:t> il cantiere sarà affidato domani 12 novembre 2021 (informazione pervenuta a chisura dell’incontro)</a:t>
            </a:r>
            <a:endParaRPr sz="20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gd0e6884cd1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014ee5948d_0_0"/>
          <p:cNvSpPr txBox="1"/>
          <p:nvPr>
            <p:ph type="title"/>
          </p:nvPr>
        </p:nvSpPr>
        <p:spPr>
          <a:xfrm>
            <a:off x="924600" y="51750"/>
            <a:ext cx="10342800" cy="84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-IT"/>
              <a:t>Procedure in Corso - UNIBA- Budget </a:t>
            </a:r>
            <a:endParaRPr/>
          </a:p>
        </p:txBody>
      </p:sp>
      <p:graphicFrame>
        <p:nvGraphicFramePr>
          <p:cNvPr id="158" name="Google Shape;158;g1014ee5948d_0_0"/>
          <p:cNvGraphicFramePr/>
          <p:nvPr/>
        </p:nvGraphicFramePr>
        <p:xfrm>
          <a:off x="690150" y="768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{04B2E33C-9B93-47E7-88A6-71E8C89116F0}</a:tableStyleId>
              </a:tblPr>
              <a:tblGrid>
                <a:gridCol w="409775"/>
                <a:gridCol w="1947975"/>
                <a:gridCol w="1718900"/>
                <a:gridCol w="1497650"/>
                <a:gridCol w="1384800"/>
                <a:gridCol w="1508350"/>
                <a:gridCol w="1206575"/>
                <a:gridCol w="1287550"/>
              </a:tblGrid>
              <a:tr h="76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Bene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descrizione fornitura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Somma assentita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Base di gara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Oneri per la sicurezza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Totale (€`)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 IVA (</a:t>
                      </a:r>
                      <a:r>
                        <a:rPr b="1" lang="it-IT" sz="19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%)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69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 u="none" cap="none" strike="noStrike"/>
                        <a:t>1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BA-15-IMP-UNIBA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BA-17-IMP-UNIBA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Impianto di trigenerazione e di due nuovi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gruppi frigoriferi con i relativi condizionatori di precisione 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868.090,00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800.962,68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16.231,66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/>
                        <a:t>817.194,34</a:t>
                      </a:r>
                      <a:endParaRPr/>
                    </a:p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898.913,77</a:t>
                      </a:r>
                      <a:endParaRPr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9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Ribasso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offerto (%)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importo offerto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Oneri per la sicurezza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Totale (€`) 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 IvA (</a:t>
                      </a:r>
                      <a:r>
                        <a:rPr b="1" lang="it-IT" sz="19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%)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23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/>
                        <a:t>1</a:t>
                      </a:r>
                      <a:r>
                        <a:rPr lang="it-IT" sz="1400" u="none" cap="none" strike="noStrike"/>
                        <a:t>%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792.953,05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16.231,66</a:t>
                      </a:r>
                      <a:endParaRPr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/>
                        <a:t>809.184,71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/>
                        <a:t>890.103,18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159" name="Google Shape;159;g1014ee5948d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title"/>
          </p:nvPr>
        </p:nvSpPr>
        <p:spPr>
          <a:xfrm>
            <a:off x="838200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UNIBA</a:t>
            </a:r>
            <a:endParaRPr/>
          </a:p>
        </p:txBody>
      </p:sp>
      <p:graphicFrame>
        <p:nvGraphicFramePr>
          <p:cNvPr id="165" name="Google Shape;165;p1"/>
          <p:cNvGraphicFramePr/>
          <p:nvPr/>
        </p:nvGraphicFramePr>
        <p:xfrm>
          <a:off x="838200" y="11453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478275"/>
                <a:gridCol w="1933100"/>
                <a:gridCol w="1059450"/>
                <a:gridCol w="2217775"/>
                <a:gridCol w="1525600"/>
                <a:gridCol w="1424075"/>
                <a:gridCol w="1536650"/>
                <a:gridCol w="125350"/>
                <a:gridCol w="77560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BA-20-CAL-UNIBA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BA-28-CAL-UNIBA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BA-22-NET-UNIBA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CPU e Rete UNIBA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476.790,00 €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476.790,00 €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30/11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66" name="Google Shape;166;p1"/>
          <p:cNvSpPr txBox="1"/>
          <p:nvPr/>
        </p:nvSpPr>
        <p:spPr>
          <a:xfrm>
            <a:off x="883438" y="2881699"/>
            <a:ext cx="10985400" cy="27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b="0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RUP Napolitano. La gara si è chiusa il 30 novembre 2020. 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Nel  CDA del  29.07.2021 la gara è stata aggiudicata in maniera definitiva alla ditta 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44500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I.T.M. INFORMATICA TELEMATICA MERIDIONALE S.R.L.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 24,244% di ribasso  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</a:rPr>
              <a:t>Il contratto è stato definito ed è stato firmato il 5/11/2021 </a:t>
            </a:r>
            <a: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000">
              <a:solidFill>
                <a:schemeClr val="dk1"/>
              </a:solidFill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</a:rPr>
              <a:t>La consegna del materale è stata concordata per metà febbraio.</a:t>
            </a:r>
            <a:endParaRPr sz="2000">
              <a:solidFill>
                <a:schemeClr val="dk1"/>
              </a:solidFill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</a:rPr>
              <a:t>Si pensa di poter concludere i pagamenti in aprile 2022</a:t>
            </a:r>
            <a:endParaRPr b="0" i="0" sz="1800" u="none" cap="none" strike="noStrike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7" name="Google Shape;16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f90ddece89_0_20"/>
          <p:cNvSpPr txBox="1"/>
          <p:nvPr>
            <p:ph type="title"/>
          </p:nvPr>
        </p:nvSpPr>
        <p:spPr>
          <a:xfrm>
            <a:off x="924600" y="51750"/>
            <a:ext cx="10342800" cy="84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-IT"/>
              <a:t>Procedure in Corso - UNIBA- Budget </a:t>
            </a:r>
            <a:endParaRPr/>
          </a:p>
        </p:txBody>
      </p:sp>
      <p:graphicFrame>
        <p:nvGraphicFramePr>
          <p:cNvPr id="173" name="Google Shape;173;gf90ddece89_0_20"/>
          <p:cNvGraphicFramePr/>
          <p:nvPr/>
        </p:nvGraphicFramePr>
        <p:xfrm>
          <a:off x="690150" y="768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{04B2E33C-9B93-47E7-88A6-71E8C89116F0}</a:tableStyleId>
              </a:tblPr>
              <a:tblGrid>
                <a:gridCol w="409775"/>
                <a:gridCol w="1947975"/>
                <a:gridCol w="1718900"/>
                <a:gridCol w="1497650"/>
                <a:gridCol w="1384800"/>
                <a:gridCol w="1508350"/>
                <a:gridCol w="1206575"/>
                <a:gridCol w="1287550"/>
              </a:tblGrid>
              <a:tr h="76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Bene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descrizione fornitura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Somma assentita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Base di gara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Oneri per la sicurezza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Totale (€`)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 IVA (22%)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69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 u="none" cap="none" strike="noStrike"/>
                        <a:t>1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BA-20-CAL-UNIBA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BA-28-CAL-UNIBA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BA-22-NET-UNIBA</a:t>
                      </a:r>
                      <a:endParaRPr sz="1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server con e senza GPU. rete infiniband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476.790,00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 u="none" cap="none" strike="noStrike"/>
                        <a:t>390.591,47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220,00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390.811,47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476.790,00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9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Ribasso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offerto (%)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importo offerto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Oneri per la sicurezza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Totale (€) 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 IvA (22%) (€)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23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24,244%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303.708,30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220,00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 u="none" cap="none" strike="noStrike"/>
                        <a:t>303.928,30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it-IT" sz="1500" u="none" cap="none" strike="noStrike"/>
                        <a:t>370.792,53</a:t>
                      </a:r>
                      <a:endParaRPr sz="1500" u="none" cap="none" strike="noStrike"/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Somma assentita - Costo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b="1" lang="it-IT" sz="19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105.997,47</a:t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b="1" sz="19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174" name="Google Shape;174;gf90ddece89_0_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"/>
          <p:cNvSpPr txBox="1"/>
          <p:nvPr>
            <p:ph type="title"/>
          </p:nvPr>
        </p:nvSpPr>
        <p:spPr>
          <a:xfrm>
            <a:off x="838200" y="603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UNIBA</a:t>
            </a:r>
            <a:endParaRPr/>
          </a:p>
        </p:txBody>
      </p:sp>
      <p:graphicFrame>
        <p:nvGraphicFramePr>
          <p:cNvPr id="180" name="Google Shape;180;p2"/>
          <p:cNvGraphicFramePr/>
          <p:nvPr/>
        </p:nvGraphicFramePr>
        <p:xfrm>
          <a:off x="838213" y="14964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478275"/>
                <a:gridCol w="1933100"/>
                <a:gridCol w="1059450"/>
                <a:gridCol w="2217775"/>
                <a:gridCol w="1525600"/>
                <a:gridCol w="1424075"/>
                <a:gridCol w="1536650"/>
                <a:gridCol w="125350"/>
                <a:gridCol w="77560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BA-19-STO-UNIBA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Tape Library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651.700,00 €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651.700,00 €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81" name="Google Shape;181;p2"/>
          <p:cNvSpPr txBox="1"/>
          <p:nvPr/>
        </p:nvSpPr>
        <p:spPr>
          <a:xfrm>
            <a:off x="883463" y="2763590"/>
            <a:ext cx="109854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RUP Napolitano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È stata nominata  la stessa</a:t>
            </a:r>
            <a:r>
              <a:rPr b="0" i="0" lang="it-IT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commissione della gara server (Domenico di Bari, Michele Perniola, Maria Teresa De Fazio). 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 si è riunita in data 8 novembre 2021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considerato che  era stata presentata una sola offerta  (Ricca IT SRL) hanno potuto fare l’aggiudicazione provvisoria nella </a:t>
            </a: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stessa</a:t>
            </a: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seduta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ribasso: 4,862%, importo contr. compl.(IVA e DUVRI esclusi): 508.000,33 </a:t>
            </a:r>
            <a:r>
              <a:rPr lang="it-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€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L’aggiudicazione definitiva sarà fatta dal Direttore Generale (non ci sarà  bisogno di passare per il CdA di UNIBA).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tempi di consegna sono legati alla sottoscrizione del contratto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RIcca IT SRL ha detto di essere pronta a consegnare entro l’anno.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it-IT" sz="20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Raccomandazione emersa nella riunione: cercare di effettuare i pagamenti entro aprile 2022. </a:t>
            </a:r>
            <a:endParaRPr b="0" i="0" sz="20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2" name="Google Shape;18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"/>
          <p:cNvSpPr txBox="1"/>
          <p:nvPr>
            <p:ph type="title"/>
          </p:nvPr>
        </p:nvSpPr>
        <p:spPr>
          <a:xfrm>
            <a:off x="838200" y="1246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UNIBA</a:t>
            </a:r>
            <a:endParaRPr/>
          </a:p>
        </p:txBody>
      </p:sp>
      <p:graphicFrame>
        <p:nvGraphicFramePr>
          <p:cNvPr id="188" name="Google Shape;188;p3"/>
          <p:cNvGraphicFramePr/>
          <p:nvPr/>
        </p:nvGraphicFramePr>
        <p:xfrm>
          <a:off x="838200" y="12412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542675"/>
                <a:gridCol w="1868175"/>
                <a:gridCol w="1059225"/>
                <a:gridCol w="238675"/>
                <a:gridCol w="1978600"/>
                <a:gridCol w="1525275"/>
                <a:gridCol w="1423750"/>
                <a:gridCol w="1536300"/>
                <a:gridCol w="140200"/>
                <a:gridCol w="77542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it-IT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BA-21-NET-UNIBA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MEPA/Consip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Rete LAN e MAN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146.670,00 €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89" name="Google Shape;189;p3"/>
          <p:cNvSpPr txBox="1"/>
          <p:nvPr/>
        </p:nvSpPr>
        <p:spPr>
          <a:xfrm>
            <a:off x="889650" y="2362250"/>
            <a:ext cx="10985400" cy="44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AutoNum type="arabicPlain"/>
            </a:pPr>
            <a:r>
              <a:rPr b="0" i="0" lang="it-IT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RUP Napolitano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1" marL="9144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</a:pPr>
            <a:r>
              <a:rPr b="0" i="0" lang="it-IT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Pubblicato l’RDO su MEPA (ordine di 120.221,00 € + IVA,</a:t>
            </a:r>
            <a:r>
              <a:rPr b="0" i="0" lang="it-IT" sz="2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5125" lvl="1" marL="9144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ono state invitate 5 ditte:</a:t>
            </a: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è pervenuta una sola offerta (TELECOM)</a:t>
            </a: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1" marL="9144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it-IT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Commissione giudicatrice ha formulato proposta di aggiudicazione </a:t>
            </a: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provvisoria e in questi giorni il contratto è in fase di definizione finale.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1" marL="9144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L’importo finale di aggiudicazione è pari ad € 119.848,31 iva esclusa pari a  € 146,336,94 iva inclusa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1" marL="9144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causa dei problemi di approvvigionamento delle materie prime, i 45 gg previsti per la consegna del materiale l’IMPRESA ha richiesto 210 gg (in fase di contrattazione)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0" name="Google Shape;19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e04dab0db8_0_10"/>
          <p:cNvSpPr txBox="1"/>
          <p:nvPr>
            <p:ph type="title"/>
          </p:nvPr>
        </p:nvSpPr>
        <p:spPr>
          <a:xfrm>
            <a:off x="838200" y="1246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fase di avvio - UNIBA</a:t>
            </a:r>
            <a:endParaRPr/>
          </a:p>
        </p:txBody>
      </p:sp>
      <p:graphicFrame>
        <p:nvGraphicFramePr>
          <p:cNvPr id="196" name="Google Shape;196;ge04dab0db8_0_10"/>
          <p:cNvGraphicFramePr/>
          <p:nvPr/>
        </p:nvGraphicFramePr>
        <p:xfrm>
          <a:off x="838200" y="124127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542675"/>
                <a:gridCol w="1868175"/>
                <a:gridCol w="1059225"/>
                <a:gridCol w="238675"/>
                <a:gridCol w="1978600"/>
                <a:gridCol w="1525275"/>
                <a:gridCol w="1423750"/>
                <a:gridCol w="1536300"/>
                <a:gridCol w="140200"/>
                <a:gridCol w="77542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 (*)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BA-16-IMP-UNIBA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7625" marL="476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Aff. diretto/ MEPA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Impianto spegnimento incendi sala  UPS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/>
                        <a:t>28.570,00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97" name="Google Shape;197;ge04dab0db8_0_10"/>
          <p:cNvSpPr txBox="1"/>
          <p:nvPr/>
        </p:nvSpPr>
        <p:spPr>
          <a:xfrm>
            <a:off x="889650" y="2733775"/>
            <a:ext cx="10985400" cy="37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92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 startAt="2"/>
            </a:pPr>
            <a:r>
              <a:rPr b="0" i="0" lang="it-IT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RUP Bonsegna. 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È stato messo a punto il capitolato 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1" marL="9144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○"/>
            </a:pPr>
            <a:r>
              <a:rPr lang="it-IT" sz="2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 capitolato è all’esame dell’Ufficio tecnico (Rocco Mangialardi) che ha messo a punto una proposta alternativa.</a:t>
            </a:r>
            <a:endParaRPr sz="2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questo momento non c’è budget disponibile.  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1" marL="9144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○"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Sarà riassegnato all’inizio dell’anno prossimo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1" marL="9144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○"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sta verificando se è possibile ottenerlo in  prestito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8775" lvl="0" marL="457200" marR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Char char="●"/>
            </a:pPr>
            <a:r>
              <a:rPr b="0" i="0" lang="it-IT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Questa gara, come quella precedente, è tutta gestita del DIF (non sono coinvolti organi e uffici  centrali di UNIBA)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" name="Google Shape;198;ge04dab0db8_0_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cd07365fb9_0_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-IT"/>
              <a:t>Altri Progetti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-IT"/>
              <a:t>LifewatchPlus e CNRBiOmics</a:t>
            </a:r>
            <a:endParaRPr/>
          </a:p>
        </p:txBody>
      </p:sp>
      <p:sp>
        <p:nvSpPr>
          <p:cNvPr id="204" name="Google Shape;204;gcd07365fb9_0_0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cd07365fb9_0_9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concluse - INFN-BA</a:t>
            </a:r>
            <a:endParaRPr/>
          </a:p>
        </p:txBody>
      </p:sp>
      <p:graphicFrame>
        <p:nvGraphicFramePr>
          <p:cNvPr id="210" name="Google Shape;210;gcd07365fb9_0_98"/>
          <p:cNvGraphicFramePr/>
          <p:nvPr/>
        </p:nvGraphicFramePr>
        <p:xfrm>
          <a:off x="584200" y="1876425"/>
          <a:ext cx="3000000" cy="3000000"/>
        </p:xfrm>
        <a:graphic>
          <a:graphicData uri="http://schemas.openxmlformats.org/drawingml/2006/table">
            <a:tbl>
              <a:tblPr bandRow="1" firstRow="1" lastRow="1">
                <a:noFill/>
                <a:tableStyleId>{572F0E91-82BB-4DB4-9FD8-309468346CCA}</a:tableStyleId>
              </a:tblPr>
              <a:tblGrid>
                <a:gridCol w="332100"/>
                <a:gridCol w="1546475"/>
                <a:gridCol w="987550"/>
                <a:gridCol w="1619575"/>
                <a:gridCol w="1406000"/>
                <a:gridCol w="1320150"/>
                <a:gridCol w="1556275"/>
                <a:gridCol w="1213175"/>
                <a:gridCol w="536275"/>
                <a:gridCol w="96595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BA-CLOUD-GPU</a:t>
                      </a:r>
                      <a:r>
                        <a:rPr lang="it-IT" sz="1400" u="none" cap="none" strike="noStrike"/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L1 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Server GPU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374.435,00 €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374.435,00 €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357.805,80€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16.629,20 €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BA-HIGH-MEM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L2 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Server High Mem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283.344,46 €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283.344,46 €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281.154,94 €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2.189,52€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BA-WN-HTC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L3 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Server WN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249.390,00</a:t>
                      </a:r>
                      <a:r>
                        <a:rPr lang="it-IT" sz="1600" u="none" cap="none" strike="noStrike"/>
                        <a:t>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249.390,00</a:t>
                      </a:r>
                      <a:r>
                        <a:rPr lang="it-IT" sz="1600" u="none" cap="none" strike="noStrike"/>
                        <a:t>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244.289,63 €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5.100,37 €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BA-STO</a:t>
                      </a:r>
                      <a:endParaRPr sz="1400" u="none" cap="none" strike="noStrike"/>
                    </a:p>
                  </a:txBody>
                  <a:tcPr marT="0" marB="0" marR="68575" marL="68575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L4 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Storage Posix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290.360,00 </a:t>
                      </a:r>
                      <a:r>
                        <a:rPr lang="it-IT" sz="1600" u="none" cap="none" strike="noStrike"/>
                        <a:t>€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290.360,00 </a:t>
                      </a:r>
                      <a:r>
                        <a:rPr lang="it-IT" sz="1600" u="none" cap="none" strike="noStrike"/>
                        <a:t>€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210.838,40 €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79.521,6 €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BA-STO-CEPH</a:t>
                      </a:r>
                      <a:endParaRPr sz="1400" u="none" cap="none" strike="noStrike"/>
                    </a:p>
                  </a:txBody>
                  <a:tcPr marT="0" marB="0" marR="68575" marL="68575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L5 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Storage CEPH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115.418,00 </a:t>
                      </a:r>
                      <a:r>
                        <a:rPr lang="it-IT" sz="1600" u="none" cap="none" strike="noStrike"/>
                        <a:t>€</a:t>
                      </a: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115.418,00 </a:t>
                      </a:r>
                      <a:r>
                        <a:rPr lang="it-IT" sz="1600" u="none" cap="none" strike="noStrike"/>
                        <a:t>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Non aggiudicato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>
                          <a:solidFill>
                            <a:schemeClr val="dk1"/>
                          </a:solidFill>
                        </a:rPr>
                        <a:t>1.312.947,46 €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t-IT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1.312.947,46 €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103.440,69 €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</a:tr>
            </a:tbl>
          </a:graphicData>
        </a:graphic>
      </p:graphicFrame>
      <p:pic>
        <p:nvPicPr>
          <p:cNvPr descr="Immagine che contiene cibo&#10;&#10;Descrizione generata automaticamente" id="211" name="Google Shape;211;gcd07365fb9_0_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65115" y="200555"/>
            <a:ext cx="2356375" cy="14901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cd07365fb9_0_104"/>
          <p:cNvSpPr txBox="1"/>
          <p:nvPr>
            <p:ph type="title"/>
          </p:nvPr>
        </p:nvSpPr>
        <p:spPr>
          <a:xfrm>
            <a:off x="49900" y="130375"/>
            <a:ext cx="9552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o da avviare - INFN-BA</a:t>
            </a:r>
            <a:endParaRPr/>
          </a:p>
        </p:txBody>
      </p:sp>
      <p:graphicFrame>
        <p:nvGraphicFramePr>
          <p:cNvPr id="217" name="Google Shape;217;gcd07365fb9_0_104"/>
          <p:cNvGraphicFramePr/>
          <p:nvPr/>
        </p:nvGraphicFramePr>
        <p:xfrm>
          <a:off x="584200" y="1876425"/>
          <a:ext cx="3000000" cy="3000000"/>
        </p:xfrm>
        <a:graphic>
          <a:graphicData uri="http://schemas.openxmlformats.org/drawingml/2006/table">
            <a:tbl>
              <a:tblPr bandRow="1" firstRow="1" lastRow="1">
                <a:noFill/>
                <a:tableStyleId>{572F0E91-82BB-4DB4-9FD8-309468346CCA}</a:tableStyleId>
              </a:tblPr>
              <a:tblGrid>
                <a:gridCol w="869575"/>
                <a:gridCol w="1009000"/>
                <a:gridCol w="987550"/>
                <a:gridCol w="1619575"/>
                <a:gridCol w="1406000"/>
                <a:gridCol w="1320150"/>
                <a:gridCol w="1556275"/>
                <a:gridCol w="1213175"/>
                <a:gridCol w="536275"/>
                <a:gridCol w="96595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BA-STO-CEPH</a:t>
                      </a:r>
                      <a:endParaRPr sz="1400" u="none" cap="none" strike="noStrike"/>
                    </a:p>
                  </a:txBody>
                  <a:tcPr marT="0" marB="0" marR="68575" marL="68575" anchor="ctr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t-IT" sz="1400" u="none" cap="none" strike="noStrike"/>
                        <a:t>RDO MEPA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Storage CEPH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115.418,00 </a:t>
                      </a:r>
                      <a:r>
                        <a:rPr lang="it-IT" sz="1600" u="none" cap="none" strike="noStrike"/>
                        <a:t>€</a:t>
                      </a: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115.418,00 </a:t>
                      </a:r>
                      <a:r>
                        <a:rPr lang="it-IT" sz="1600" u="none" cap="none" strike="noStrike"/>
                        <a:t>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BA-SERV-CENTR</a:t>
                      </a:r>
                      <a:endParaRPr sz="1400" u="none" cap="none" strike="noStrike"/>
                    </a:p>
                  </a:txBody>
                  <a:tcPr marT="0" marB="0" marR="47625" marL="47625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t-IT" sz="1400" u="none" cap="none" strike="noStrike"/>
                        <a:t>RDO MEPA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Server centrali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24.888,00 €</a:t>
                      </a:r>
                      <a:endParaRPr sz="1400" u="none" cap="none" strike="noStrike"/>
                    </a:p>
                  </a:txBody>
                  <a:tcPr marT="0" marB="0" marR="47625" marL="47625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24.888,00 €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9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Variazione di tipo C approvata dall’ETS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L’acquisto è stato effettuato tramite convenzione CONSIP, il materiale non è stato ancora consegnato.</a:t>
                      </a:r>
                      <a:endParaRPr sz="1600" u="none" cap="none" strike="noStrike"/>
                    </a:p>
                  </a:txBody>
                  <a:tcPr marT="0" marB="0" marR="47625" marL="47625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9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Acquisto su una qualsiasi delle convenzioni CONSIP attive in definizione 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l’acquisto sarà fatto a breve</a:t>
                      </a:r>
                      <a:endParaRPr sz="1600" u="none" cap="none" strike="noStrike"/>
                    </a:p>
                  </a:txBody>
                  <a:tcPr marT="0" marB="0" marR="47625" marL="47625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</a:tr>
            </a:tbl>
          </a:graphicData>
        </a:graphic>
      </p:graphicFrame>
      <p:pic>
        <p:nvPicPr>
          <p:cNvPr descr="Immagine che contiene cibo&#10;&#10;Descrizione generata automaticamente" id="218" name="Google Shape;218;gcd07365fb9_0_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65115" y="200555"/>
            <a:ext cx="2356375" cy="14901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fa57d9e2e6_0_11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INFN</a:t>
            </a:r>
            <a:endParaRPr/>
          </a:p>
        </p:txBody>
      </p:sp>
      <p:sp>
        <p:nvSpPr>
          <p:cNvPr id="92" name="Google Shape;92;gfa57d9e2e6_0_11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cd07365fb9_0_11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concluse - INFN-BA</a:t>
            </a:r>
            <a:endParaRPr/>
          </a:p>
        </p:txBody>
      </p:sp>
      <p:graphicFrame>
        <p:nvGraphicFramePr>
          <p:cNvPr id="224" name="Google Shape;224;gcd07365fb9_0_110"/>
          <p:cNvGraphicFramePr/>
          <p:nvPr/>
        </p:nvGraphicFramePr>
        <p:xfrm>
          <a:off x="584200" y="1876425"/>
          <a:ext cx="3000000" cy="3000000"/>
        </p:xfrm>
        <a:graphic>
          <a:graphicData uri="http://schemas.openxmlformats.org/drawingml/2006/table">
            <a:tbl>
              <a:tblPr bandRow="1" firstRow="1" lastRow="1">
                <a:noFill/>
                <a:tableStyleId>{572F0E91-82BB-4DB4-9FD8-309468346CCA}</a:tableStyleId>
              </a:tblPr>
              <a:tblGrid>
                <a:gridCol w="332100"/>
                <a:gridCol w="1546475"/>
                <a:gridCol w="987550"/>
                <a:gridCol w="1619575"/>
                <a:gridCol w="1406000"/>
                <a:gridCol w="1320150"/>
                <a:gridCol w="1556275"/>
                <a:gridCol w="1213175"/>
                <a:gridCol w="536275"/>
                <a:gridCol w="96595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lang="it-IT" sz="16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INFN-CLOUD</a:t>
                      </a:r>
                      <a:endParaRPr b="0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lang="it-IT" sz="1600" u="none" cap="none" strike="noStrike">
                          <a:solidFill>
                            <a:schemeClr val="dk1"/>
                          </a:solidFill>
                        </a:rPr>
                        <a:t>aperta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lang="it-IT" sz="1600" u="none" cap="none" strike="noStrike">
                          <a:solidFill>
                            <a:schemeClr val="dk1"/>
                          </a:solidFill>
                        </a:rPr>
                        <a:t>Sistema cloud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0" lang="it-IT" sz="1600" u="none" cap="none" strike="noStrike">
                          <a:solidFill>
                            <a:schemeClr val="dk1"/>
                          </a:solidFill>
                        </a:rPr>
                        <a:t>604.571,00 €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542.171,11€</a:t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62.399,89€</a:t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pic>
        <p:nvPicPr>
          <p:cNvPr descr="Immagine che contiene disegnando, segnale&#10;&#10;Descrizione generata automaticamente" id="225" name="Google Shape;225;gcd07365fb9_0_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66176" y="365125"/>
            <a:ext cx="3512883" cy="1018187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gcd07365fb9_0_110"/>
          <p:cNvSpPr txBox="1"/>
          <p:nvPr/>
        </p:nvSpPr>
        <p:spPr>
          <a:xfrm>
            <a:off x="683850" y="3532550"/>
            <a:ext cx="79716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it-IT" sz="15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Materiale consegnato e pagato, si sta aspettando il pagamento dell’IVA</a:t>
            </a:r>
            <a:endParaRPr b="0" i="0" sz="15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fa57d9e2e6_0_2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concluse e rendicontate - INFN-BA</a:t>
            </a:r>
            <a:endParaRPr/>
          </a:p>
        </p:txBody>
      </p:sp>
      <p:graphicFrame>
        <p:nvGraphicFramePr>
          <p:cNvPr id="98" name="Google Shape;98;gfa57d9e2e6_0_21"/>
          <p:cNvGraphicFramePr/>
          <p:nvPr/>
        </p:nvGraphicFramePr>
        <p:xfrm>
          <a:off x="354225" y="18078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332100"/>
                <a:gridCol w="1888975"/>
                <a:gridCol w="912300"/>
                <a:gridCol w="1352350"/>
                <a:gridCol w="1406000"/>
                <a:gridCol w="1320150"/>
                <a:gridCol w="1556275"/>
                <a:gridCol w="1213175"/>
                <a:gridCol w="536275"/>
                <a:gridCol w="965950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BA-03-IMP-INFN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RdO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rack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€ 35.140,00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25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36.135,18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BA-04-IMP-INFN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RdO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PDU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€ 21.870,00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22.082.00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>
                          <a:solidFill>
                            <a:srgbClr val="FF0000"/>
                          </a:solidFill>
                        </a:rPr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99" name="Google Shape;99;gfa57d9e2e6_0_21"/>
          <p:cNvSpPr txBox="1"/>
          <p:nvPr/>
        </p:nvSpPr>
        <p:spPr>
          <a:xfrm>
            <a:off x="838200" y="4115175"/>
            <a:ext cx="109854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Pagamento fatture e I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 </a:t>
            </a:r>
            <a:r>
              <a:rPr b="0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effettuat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it-IT" sz="18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??</a:t>
            </a:r>
            <a:endParaRPr sz="18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Rendicontazione effettuata 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il SAL 12</a:t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Procedura conclusa 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gfa57d9e2e6_0_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fa57d9e2e6_0_68"/>
          <p:cNvSpPr txBox="1"/>
          <p:nvPr>
            <p:ph type="title"/>
          </p:nvPr>
        </p:nvSpPr>
        <p:spPr>
          <a:xfrm>
            <a:off x="838200" y="-158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INFN-BA</a:t>
            </a:r>
            <a:endParaRPr/>
          </a:p>
        </p:txBody>
      </p:sp>
      <p:pic>
        <p:nvPicPr>
          <p:cNvPr id="106" name="Google Shape;106;gfa57d9e2e6_0_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7" name="Google Shape;107;gfa57d9e2e6_0_68"/>
          <p:cNvGraphicFramePr/>
          <p:nvPr/>
        </p:nvGraphicFramePr>
        <p:xfrm>
          <a:off x="210675" y="12678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332100"/>
                <a:gridCol w="1888975"/>
                <a:gridCol w="912300"/>
                <a:gridCol w="1173075"/>
                <a:gridCol w="1585275"/>
                <a:gridCol w="1432200"/>
                <a:gridCol w="1532150"/>
                <a:gridCol w="1278625"/>
                <a:gridCol w="387975"/>
                <a:gridCol w="96087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BA-01-CAL-INFN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BA-06-CAL-INFN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L1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L2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CPU HTC 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CPU Cloud 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1.320.300,00 € 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449.320,00 €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1.320.300,00 € 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449.320,00 €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1.290.337,285€</a:t>
                      </a:r>
                      <a:endParaRPr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368.055,77€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29.963€</a:t>
                      </a:r>
                      <a:endParaRPr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81.265€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9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</a:rPr>
                        <a:t>Approvata delibera 12805 del 27/05/2021 agg. ITD Solution (Lotto 1)    ITM (Lotto 2)</a:t>
                      </a:r>
                      <a:endParaRPr sz="19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08" name="Google Shape;108;gfa57d9e2e6_0_68"/>
          <p:cNvSpPr txBox="1"/>
          <p:nvPr/>
        </p:nvSpPr>
        <p:spPr>
          <a:xfrm>
            <a:off x="291825" y="3337800"/>
            <a:ext cx="5727300" cy="3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5125" lvl="0" marL="457200" marR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Lotto 1 - bene BA-01-CAL-INFN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(30 enclosure per HTC, 4 unità per enclosure)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CIG 83527771A3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 di gara 1.320.299,99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aggiudicato a ITD per 1290337,28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STATO: contratto in stipula (contratto inviato, la ditta deve firmare)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Nonostante il lotto1 sia leggermente in ritardo anche ITD </a:t>
            </a:r>
            <a:r>
              <a:rPr b="1"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consegna in dicembre.</a:t>
            </a:r>
            <a:endParaRPr b="1" sz="2150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fa57d9e2e6_0_68"/>
          <p:cNvSpPr txBox="1"/>
          <p:nvPr/>
        </p:nvSpPr>
        <p:spPr>
          <a:xfrm>
            <a:off x="6102400" y="3377850"/>
            <a:ext cx="5727300" cy="31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5125" lvl="0" marL="457200" marR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Lotto 2 - bene BA-06-CAL-INFN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(6 unità con 112 core e 2 GPU ciascuna)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CIG 835282486A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 di gara 449320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aggiudicato a ITM per 368055,77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STATO: contratto </a:t>
            </a: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stipula (contratto inviato, la ditta deve firmare)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ITM </a:t>
            </a:r>
            <a:r>
              <a:rPr b="1"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consegna a metà dicembre</a:t>
            </a:r>
            <a:endParaRPr b="1"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fa57d9e2e6_0_76"/>
          <p:cNvSpPr txBox="1"/>
          <p:nvPr>
            <p:ph type="title"/>
          </p:nvPr>
        </p:nvSpPr>
        <p:spPr>
          <a:xfrm>
            <a:off x="838200" y="-158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INFN-BA</a:t>
            </a:r>
            <a:endParaRPr/>
          </a:p>
        </p:txBody>
      </p:sp>
      <p:pic>
        <p:nvPicPr>
          <p:cNvPr id="115" name="Google Shape;115;gfa57d9e2e6_0_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6" name="Google Shape;116;gfa57d9e2e6_0_76"/>
          <p:cNvGraphicFramePr/>
          <p:nvPr/>
        </p:nvGraphicFramePr>
        <p:xfrm>
          <a:off x="210675" y="12678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332100"/>
                <a:gridCol w="1888975"/>
                <a:gridCol w="912300"/>
                <a:gridCol w="1173075"/>
                <a:gridCol w="1585275"/>
                <a:gridCol w="1432200"/>
                <a:gridCol w="1532150"/>
                <a:gridCol w="1278625"/>
                <a:gridCol w="387975"/>
                <a:gridCol w="96087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BA-08-STO-INFN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APERTA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STORAGE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1.352.740,00 €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1.352.740,00 €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815. 979,13 €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536.760,87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9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</a:rPr>
                        <a:t>Approvata delibera 12806 del 27/05/2021 agg. Sielte</a:t>
                      </a:r>
                      <a:endParaRPr sz="19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117" name="Google Shape;117;gfa57d9e2e6_0_76"/>
          <p:cNvSpPr txBox="1"/>
          <p:nvPr/>
        </p:nvSpPr>
        <p:spPr>
          <a:xfrm>
            <a:off x="291825" y="3337800"/>
            <a:ext cx="11402400" cy="27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5125" lvl="0" marL="457200" marR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Aggiudicata a Sielte con delibera GE 12806 del  </a:t>
            </a:r>
            <a:r>
              <a:rPr b="0" i="0" lang="it-IT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27/05/2021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Contratto pronto ed inviato alla ditta per la firma. 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 contratto è stato anche </a:t>
            </a: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firmato dall</a:t>
            </a: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b="0" i="0" lang="it-IT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azienda</a:t>
            </a:r>
            <a:endParaRPr b="0" i="0" sz="2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 forse non è stato ancora rispedito all’INFN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●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 la consegna eravamo già stati contattati dalla ditta che voleva già consegnare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 sono quindi previsti tempi lunghi di consegna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5125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"/>
              <a:buFont typeface="Calibri"/>
              <a:buChar char="○"/>
            </a:pPr>
            <a:r>
              <a:rPr lang="it-IT" sz="21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pagamento sarà concluso entro febbraio 2021</a:t>
            </a:r>
            <a:endParaRPr sz="2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fa57d9e2e6_0_83"/>
          <p:cNvSpPr txBox="1"/>
          <p:nvPr>
            <p:ph type="title"/>
          </p:nvPr>
        </p:nvSpPr>
        <p:spPr>
          <a:xfrm>
            <a:off x="838200" y="-158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INFN-BA</a:t>
            </a:r>
            <a:endParaRPr/>
          </a:p>
        </p:txBody>
      </p:sp>
      <p:pic>
        <p:nvPicPr>
          <p:cNvPr id="123" name="Google Shape;123;gfa57d9e2e6_0_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4" name="Google Shape;124;gfa57d9e2e6_0_83"/>
          <p:cNvGraphicFramePr/>
          <p:nvPr/>
        </p:nvGraphicFramePr>
        <p:xfrm>
          <a:off x="210675" y="12678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332100"/>
                <a:gridCol w="1888975"/>
                <a:gridCol w="912300"/>
                <a:gridCol w="1173075"/>
                <a:gridCol w="1585275"/>
                <a:gridCol w="1432200"/>
                <a:gridCol w="1532150"/>
                <a:gridCol w="1278625"/>
                <a:gridCol w="387975"/>
                <a:gridCol w="96087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aggiudicato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Diff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Giudizio ETS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3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BA-09-NET-INFN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BA-29-NET-INFN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Comune aperta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Centro stella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€ 198.220,00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€ 351.360,00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Le schede precedenti sono confluite nella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BA-30-NET-INFN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€ 549.580,00</a:t>
                      </a:r>
                      <a:endParaRPr sz="16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it-IT" sz="1600" u="none" cap="none" strike="noStrike"/>
                        <a:t>355.658,90 €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193.921,10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9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</a:rPr>
                        <a:t>L’</a:t>
                      </a:r>
                      <a:r>
                        <a:rPr lang="it-IT" sz="1900">
                          <a:solidFill>
                            <a:srgbClr val="C00000"/>
                          </a:solidFill>
                        </a:rPr>
                        <a:t>aggiudicazione </a:t>
                      </a: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</a:rPr>
                        <a:t> è stata approvata dalla Giunta.</a:t>
                      </a:r>
                      <a:endParaRPr sz="1900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</a:rPr>
                        <a:t>In attesa di contratto, non dovrebbe mancare molto. </a:t>
                      </a:r>
                      <a:endParaRPr sz="19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900" u="none" cap="none" strike="noStrike">
                          <a:solidFill>
                            <a:srgbClr val="C00000"/>
                          </a:solidFill>
                        </a:rPr>
                        <a:t>L’azienda è pronta a consegnare immediatamente dopo la firma del contratto.</a:t>
                      </a:r>
                      <a:endParaRPr sz="19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fa57d9e2e6_0_89"/>
          <p:cNvSpPr txBox="1"/>
          <p:nvPr>
            <p:ph type="title"/>
          </p:nvPr>
        </p:nvSpPr>
        <p:spPr>
          <a:xfrm>
            <a:off x="553000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 - INFN-BA</a:t>
            </a:r>
            <a:endParaRPr/>
          </a:p>
        </p:txBody>
      </p:sp>
      <p:graphicFrame>
        <p:nvGraphicFramePr>
          <p:cNvPr id="130" name="Google Shape;130;gfa57d9e2e6_0_89"/>
          <p:cNvGraphicFramePr/>
          <p:nvPr/>
        </p:nvGraphicFramePr>
        <p:xfrm>
          <a:off x="553000" y="121901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478200"/>
                <a:gridCol w="1932800"/>
                <a:gridCol w="1059275"/>
                <a:gridCol w="2217425"/>
                <a:gridCol w="1525375"/>
                <a:gridCol w="1423850"/>
                <a:gridCol w="1536400"/>
                <a:gridCol w="137200"/>
                <a:gridCol w="77547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BA-07-STO-INFN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BA-11-STO-INFN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RdO</a:t>
                      </a:r>
                      <a:endParaRPr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RdO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Storage CEPH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Storage SSD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154.800 €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111.260 €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Collassare le due schede precedenti  in una singola scheda (variazione tipo C)  da prendere su CONSIP BA-31-STO-INFN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266.060 €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/>
                        <a:t>246.134,66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2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BA-12-STO-INFN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Diretto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Metadata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46.970 €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46.023.28€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BA-10-NET-INFN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Consip/ MEPA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Fortigate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€ 83.400,00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il materiale è stato consegnato</a:t>
                      </a:r>
                      <a:endParaRPr sz="1600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Montaggio a Rack era previsto per Giovedì 21 Ottobre ed è sttao già fatto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Pagamento: a brevissimo si può procedere a pagamento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</a:rPr>
                        <a:t>l’acquisto  è stato fatto attraverso convenzione Consip</a:t>
                      </a:r>
                      <a:endParaRPr sz="16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</a:rPr>
                        <a:t>il materiale è stato consegnato</a:t>
                      </a: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 e </a:t>
                      </a: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</a:rPr>
                        <a:t>pagato 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L</a:t>
                      </a: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</a:rPr>
                        <a:t>a convenzione CONSIP </a:t>
                      </a: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è stata riattivata</a:t>
                      </a:r>
                      <a:endParaRPr sz="1600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Si  può procedere attraverso convenzione CONSIP</a:t>
                      </a:r>
                      <a:endParaRPr sz="1600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>
                          <a:solidFill>
                            <a:srgbClr val="C00000"/>
                          </a:solidFill>
                        </a:rPr>
                        <a:t>P</a:t>
                      </a:r>
                      <a:r>
                        <a:rPr lang="it-IT" sz="1600" u="none" cap="none" strike="noStrike">
                          <a:solidFill>
                            <a:srgbClr val="C00000"/>
                          </a:solidFill>
                        </a:rPr>
                        <a:t>agamento marzo 2022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131" name="Google Shape;131;gfa57d9e2e6_0_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fa57d9e2e6_0_95"/>
          <p:cNvSpPr txBox="1"/>
          <p:nvPr>
            <p:ph type="title"/>
          </p:nvPr>
        </p:nvSpPr>
        <p:spPr>
          <a:xfrm>
            <a:off x="838200" y="1220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Procedure in corso - INFN-BA</a:t>
            </a:r>
            <a:endParaRPr/>
          </a:p>
        </p:txBody>
      </p:sp>
      <p:graphicFrame>
        <p:nvGraphicFramePr>
          <p:cNvPr id="137" name="Google Shape;137;gfa57d9e2e6_0_95"/>
          <p:cNvGraphicFramePr/>
          <p:nvPr/>
        </p:nvGraphicFramePr>
        <p:xfrm>
          <a:off x="838200" y="144761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{572F0E91-82BB-4DB4-9FD8-309468346CCA}</a:tableStyleId>
              </a:tblPr>
              <a:tblGrid>
                <a:gridCol w="478200"/>
                <a:gridCol w="1932800"/>
                <a:gridCol w="1059275"/>
                <a:gridCol w="2217425"/>
                <a:gridCol w="1525375"/>
                <a:gridCol w="1423850"/>
                <a:gridCol w="1536400"/>
                <a:gridCol w="137200"/>
                <a:gridCol w="775475"/>
              </a:tblGrid>
              <a:tr h="66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Bene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 gara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Tipo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assentita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Somma Variata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Importo a base di gara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cap="none" strike="noStrike"/>
                        <a:t>Scad. Bando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BA-05-IMP-INFN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/>
                        <a:t>RdO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UPS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167.840 €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€ 201.400,00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t-IT" sz="1600" u="none" cap="none" strike="noStrike"/>
                        <a:t>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6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</a:rPr>
                        <a:t>La variazione di tipo C è stata approvata dall’ETS  </a:t>
                      </a:r>
                      <a:endParaRPr sz="18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</a:rPr>
                        <a:t>                       La somma assentita è st</a:t>
                      </a:r>
                      <a:r>
                        <a:rPr lang="it-IT" sz="1800">
                          <a:solidFill>
                            <a:srgbClr val="C00000"/>
                          </a:solidFill>
                        </a:rPr>
                        <a:t>a</a:t>
                      </a: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</a:rPr>
                        <a:t>ta variata da </a:t>
                      </a:r>
                      <a:r>
                        <a:rPr b="1" lang="it-IT" sz="1800" u="none" cap="none" strike="noStrike">
                          <a:solidFill>
                            <a:srgbClr val="C00000"/>
                          </a:solidFill>
                        </a:rPr>
                        <a:t>167.840,00 €</a:t>
                      </a: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</a:rPr>
                        <a:t> a </a:t>
                      </a:r>
                      <a:r>
                        <a:rPr b="1" lang="it-IT" sz="1800" u="none" cap="none" strike="noStrike">
                          <a:solidFill>
                            <a:srgbClr val="C00000"/>
                          </a:solidFill>
                        </a:rPr>
                        <a:t>201.400,00 €</a:t>
                      </a:r>
                      <a:endParaRPr b="1" sz="18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</a:rPr>
                        <a:t>Uso del MEPA era già approvato dalla Giunta INFN  con il vecchio CUI.</a:t>
                      </a:r>
                      <a:endParaRPr sz="18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 u="none" cap="none" strike="noStrike">
                          <a:solidFill>
                            <a:srgbClr val="C00000"/>
                          </a:solidFill>
                        </a:rPr>
                        <a:t>La gara su MEPA è stata </a:t>
                      </a:r>
                      <a:r>
                        <a:rPr lang="it-IT" sz="1800">
                          <a:solidFill>
                            <a:srgbClr val="C00000"/>
                          </a:solidFill>
                        </a:rPr>
                        <a:t>espletata e l’aggiudicazione provvisoria è stata fatta alla Vertiv  (una sola offerta pervenuta)</a:t>
                      </a:r>
                      <a:endParaRPr sz="18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>
                          <a:solidFill>
                            <a:srgbClr val="C00000"/>
                          </a:solidFill>
                        </a:rPr>
                        <a:t>I tempi tecnici per l’approvazione della gara e la stipula del contratto</a:t>
                      </a:r>
                      <a:endParaRPr sz="1800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600"/>
                        <a:buFont typeface="Calibri"/>
                        <a:buNone/>
                      </a:pPr>
                      <a:r>
                        <a:rPr lang="it-IT" sz="1800">
                          <a:solidFill>
                            <a:srgbClr val="0000FF"/>
                          </a:solidFill>
                        </a:rPr>
                        <a:t>È necessario far  partire la consegna della fornitura prima che venga stipulato il contratto.</a:t>
                      </a:r>
                      <a:endParaRPr sz="1600" u="none" cap="none" strike="noStrike">
                        <a:solidFill>
                          <a:srgbClr val="0000FF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sz="16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138" name="Google Shape;138;gfa57d9e2e6_0_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40800" y="0"/>
            <a:ext cx="1073275" cy="10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fa57d9e2e6_0_16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UNIBA</a:t>
            </a:r>
            <a:endParaRPr/>
          </a:p>
        </p:txBody>
      </p:sp>
      <p:sp>
        <p:nvSpPr>
          <p:cNvPr id="144" name="Google Shape;144;gfa57d9e2e6_0_16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2021-04-12T08:21:28Z</dcterms:created>
  <dc:creator>Prof. Giorgio Pietro Maggi</dc:creator>
</cp:coreProperties>
</file>