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it.wikipedia.org/wiki/Gas" TargetMode="External"/><Relationship Id="rId4" Type="http://schemas.openxmlformats.org/officeDocument/2006/relationships/hyperlink" Target="https://web.infn.it/cms/index.php/muoni/drift" TargetMode="External"/><Relationship Id="rId11" Type="http://schemas.openxmlformats.org/officeDocument/2006/relationships/hyperlink" Target="http://it.wikipedia.org/wiki/Elettrodo" TargetMode="External"/><Relationship Id="rId10" Type="http://schemas.openxmlformats.org/officeDocument/2006/relationships/hyperlink" Target="http://it.wikipedia.org/wiki/Atomo" TargetMode="External"/><Relationship Id="rId12" Type="http://schemas.openxmlformats.org/officeDocument/2006/relationships/hyperlink" Target="http://it.wikipedia.org/wiki/Impulso_(fisica)" TargetMode="External"/><Relationship Id="rId9" Type="http://schemas.openxmlformats.org/officeDocument/2006/relationships/hyperlink" Target="http://it.wikipedia.org/wiki/Elettrone" TargetMode="External"/><Relationship Id="rId5" Type="http://schemas.openxmlformats.org/officeDocument/2006/relationships/hyperlink" Target="https://web.infn.it/cms/index.php/muoni/csc" TargetMode="External"/><Relationship Id="rId6" Type="http://schemas.openxmlformats.org/officeDocument/2006/relationships/hyperlink" Target="http://it.wikipedia.org/wiki/Anodo" TargetMode="External"/><Relationship Id="rId7" Type="http://schemas.openxmlformats.org/officeDocument/2006/relationships/hyperlink" Target="http://it.wikipedia.org/wiki/Catodo" TargetMode="External"/><Relationship Id="rId8" Type="http://schemas.openxmlformats.org/officeDocument/2006/relationships/hyperlink" Target="http://it.wikipedia.org/wiki/Muone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hyperlink" Target="http://1stoldsite.to.infn.it/activities/schedules/LezRivelatori/Relazioni/Musso-lezRPC_alfr.pdf" TargetMode="External"/><Relationship Id="rId5" Type="http://schemas.openxmlformats.org/officeDocument/2006/relationships/hyperlink" Target="http://1stoldsite.to.infn.it/activities/schedules/LezRivelatori/Relazioni/Musso-lezRPC_alfr.pdf" TargetMode="External"/><Relationship Id="rId6" Type="http://schemas.openxmlformats.org/officeDocument/2006/relationships/hyperlink" Target="http://1stoldsite.to.infn.it/activities/schedules/LezRivelatori/Relazioni/Musso-lezRPC_alfr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94348" y="3229492"/>
            <a:ext cx="7811744" cy="3170237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/>
          <p:nvPr/>
        </p:nvSpPr>
        <p:spPr>
          <a:xfrm>
            <a:off x="2142691" y="703107"/>
            <a:ext cx="7327881" cy="1754326"/>
          </a:xfrm>
          <a:prstGeom prst="rect">
            <a:avLst/>
          </a:prstGeom>
          <a:solidFill>
            <a:schemeClr val="accent1">
              <a:alpha val="52941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5400" u="none" cap="none" strike="noStrike">
                <a:solidFill>
                  <a:srgbClr val="192D50"/>
                </a:solidFill>
                <a:latin typeface="Calibri"/>
                <a:ea typeface="Calibri"/>
                <a:cs typeface="Calibri"/>
                <a:sym typeface="Calibri"/>
              </a:rPr>
              <a:t>RPC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5400" u="none" cap="none" strike="noStrike">
                <a:solidFill>
                  <a:srgbClr val="192D50"/>
                </a:solidFill>
                <a:latin typeface="Calibri"/>
                <a:ea typeface="Calibri"/>
                <a:cs typeface="Calibri"/>
                <a:sym typeface="Calibri"/>
              </a:rPr>
              <a:t>Resistive_Plate_Chamber</a:t>
            </a:r>
            <a:endParaRPr b="0" sz="5400" cap="none">
              <a:solidFill>
                <a:srgbClr val="192D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/>
          <p:nvPr/>
        </p:nvSpPr>
        <p:spPr>
          <a:xfrm>
            <a:off x="0" y="694689"/>
            <a:ext cx="12104914" cy="56323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 Resistive Plate Chambers (RPC) sono rivelatori a </a:t>
            </a:r>
            <a:r>
              <a:rPr b="0" i="0" lang="it-IT" sz="24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gas</a:t>
            </a:r>
            <a:r>
              <a:rPr b="0" i="0" lang="it-IT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che forniscono un sistema di trigger</a:t>
            </a:r>
            <a:r>
              <a:rPr lang="it-IT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 un'eccellente risoluzione temporale (dell'ordine di 1 ns) usato in</a:t>
            </a:r>
            <a:r>
              <a:rPr b="0" i="0" lang="it-IT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parallelo a quello fornito dalle </a:t>
            </a:r>
            <a:r>
              <a:rPr b="0" i="0" lang="it-IT" sz="24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DT</a:t>
            </a:r>
            <a:r>
              <a:rPr b="0" i="0" lang="it-IT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e dalle </a:t>
            </a:r>
            <a:r>
              <a:rPr b="0" i="0" lang="it-IT" sz="24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CSC</a:t>
            </a:r>
            <a:r>
              <a:rPr b="0" i="0" lang="it-IT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 RPC sono formate da due lastre parallele </a:t>
            </a:r>
            <a:r>
              <a:rPr lang="it-IT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realizzate in resina fenilica (bachelite) con a resistività apparente di 10</a:t>
            </a:r>
            <a:r>
              <a:rPr baseline="30000" lang="it-IT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 </a:t>
            </a:r>
            <a:r>
              <a:rPr lang="it-IT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−10</a:t>
            </a:r>
            <a:r>
              <a:rPr baseline="30000" lang="it-IT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r>
              <a:rPr lang="it-IT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Ωcm</a:t>
            </a:r>
            <a:r>
              <a:rPr b="0" i="0" lang="it-IT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un </a:t>
            </a:r>
            <a:r>
              <a:rPr b="0" i="0" lang="it-IT" sz="24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anodo</a:t>
            </a:r>
            <a:r>
              <a:rPr b="0" i="0" lang="it-IT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carico positivamente ed un </a:t>
            </a:r>
            <a:r>
              <a:rPr b="0" i="0" lang="it-IT" sz="24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catodo</a:t>
            </a:r>
            <a:r>
              <a:rPr b="0" i="0" lang="it-IT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negativo, separate da un volume di gas.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r>
              <a:rPr b="0" i="0" lang="it-IT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Quando un </a:t>
            </a:r>
            <a:r>
              <a:rPr b="0" i="0" lang="it-IT" sz="24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8"/>
              </a:rPr>
              <a:t>muone</a:t>
            </a:r>
            <a:r>
              <a:rPr b="0" i="0" lang="it-IT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attraversa la camera, </a:t>
            </a:r>
            <a:r>
              <a:rPr b="0" i="0" lang="it-IT" sz="24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9"/>
              </a:rPr>
              <a:t>elettroni</a:t>
            </a:r>
            <a:r>
              <a:rPr b="0" i="0" lang="it-IT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sono estratti dagli </a:t>
            </a:r>
            <a:r>
              <a:rPr b="0" i="0" lang="it-IT" sz="24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0"/>
              </a:rPr>
              <a:t>atomi</a:t>
            </a:r>
            <a:r>
              <a:rPr b="0" i="0" lang="it-IT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del gas. Questi elettroni a loro volta urtano altri atomi provocando una valanga di elettroni.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r>
              <a:rPr b="0" i="0" lang="it-IT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Gli </a:t>
            </a:r>
            <a:r>
              <a:rPr b="0" i="0" lang="it-IT" sz="24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1"/>
              </a:rPr>
              <a:t>elettrodi</a:t>
            </a:r>
            <a:r>
              <a:rPr b="0" i="0" lang="it-IT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sono trasparenti al segnale (gli elettroni) che viene raccolto da strip metalliche dopo un piccolo intervallo di tempo.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superfici esterne dei materiali resistivi sono rivestite vernice conduttiva di grafite per formare l'elettrodo di terra e gli elettrodi di terra</a:t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 topologia delle strip colpite fornisce una rapida misura dell'</a:t>
            </a:r>
            <a:r>
              <a:rPr b="0" i="0" lang="it-IT" sz="24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2"/>
              </a:rPr>
              <a:t>impulso</a:t>
            </a:r>
            <a:r>
              <a:rPr b="0" i="0" lang="it-IT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del muone che e' poi usata dal sistema di trigger per fornire una rapida decisione se registrare o meno i dati raccolti</a:t>
            </a:r>
            <a:r>
              <a:rPr lang="it-I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,</a:t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r>
              <a:rPr b="0" i="0" lang="it-IT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Le RPC combinano una buona risoluzione spaziale ad una ottima risoluzione temporale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15"/>
          <p:cNvPicPr preferRelativeResize="0"/>
          <p:nvPr/>
        </p:nvPicPr>
        <p:blipFill rotWithShape="1">
          <a:blip r:embed="rId3">
            <a:alphaModFix/>
          </a:blip>
          <a:srcRect b="-1" l="3058" r="-1" t="0"/>
          <a:stretch/>
        </p:blipFill>
        <p:spPr>
          <a:xfrm rot="5400000">
            <a:off x="2373629" y="-1539239"/>
            <a:ext cx="6858001" cy="9928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/>
          <p:nvPr/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rgbClr val="4472C3">
                  <a:alpha val="81960"/>
                </a:srgbClr>
              </a:gs>
              <a:gs pos="25000">
                <a:srgbClr val="4472C4">
                  <a:alpha val="60000"/>
                </a:srgbClr>
              </a:gs>
              <a:gs pos="94000">
                <a:srgbClr val="AEABAB"/>
              </a:gs>
              <a:gs pos="100000">
                <a:srgbClr val="AEABAB"/>
              </a:gs>
            </a:gsLst>
            <a:lin ang="4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Google Shape;102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6"/>
          <p:cNvSpPr/>
          <p:nvPr/>
        </p:nvSpPr>
        <p:spPr>
          <a:xfrm>
            <a:off x="0" y="738619"/>
            <a:ext cx="5000438" cy="5400962"/>
          </a:xfrm>
          <a:custGeom>
            <a:rect b="b" l="l" r="r" t="t"/>
            <a:pathLst>
              <a:path extrusionOk="0" h="5400962" w="5000438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mmagine che contiene screenshot&#10;&#10;Descrizione generata automaticamente" id="104" name="Google Shape;104;p16"/>
          <p:cNvPicPr preferRelativeResize="0"/>
          <p:nvPr/>
        </p:nvPicPr>
        <p:blipFill rotWithShape="1">
          <a:blip r:embed="rId4">
            <a:alphaModFix/>
          </a:blip>
          <a:srcRect b="-1" l="18094" r="21951" t="0"/>
          <a:stretch/>
        </p:blipFill>
        <p:spPr>
          <a:xfrm>
            <a:off x="20" y="928881"/>
            <a:ext cx="4257655" cy="4456295"/>
          </a:xfrm>
          <a:custGeom>
            <a:rect b="b" l="l" r="r" t="t"/>
            <a:pathLst>
              <a:path extrusionOk="0" h="5063738" w="4838041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105" name="Google Shape;105;p16"/>
          <p:cNvSpPr/>
          <p:nvPr/>
        </p:nvSpPr>
        <p:spPr>
          <a:xfrm>
            <a:off x="5894631" y="928881"/>
            <a:ext cx="4977578" cy="48840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Principio della misurazione coordinata con una camera a striscia catodica: sezione trasversale attraverso i fili (in alto) e attraverso le strisce catodiche (in basso). La distanza tra i fili consente per una risposta rapida della camera, mentre è possibile misurare una coordinata del binario lungo i fili cariche interpolate.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magine che contiene screenshot&#10;&#10;Descrizione generata automaticamente" id="110" name="Google Shape;110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1958638" cy="70154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8"/>
          <p:cNvSpPr/>
          <p:nvPr/>
        </p:nvSpPr>
        <p:spPr>
          <a:xfrm flipH="1" rot="-2700000">
            <a:off x="-376156" y="-253670"/>
            <a:ext cx="1827638" cy="1376989"/>
          </a:xfrm>
          <a:custGeom>
            <a:rect b="b" l="l" r="r" t="t"/>
            <a:pathLst>
              <a:path extrusionOk="0" h="1376989" w="1827638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2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8"/>
          <p:cNvSpPr/>
          <p:nvPr/>
        </p:nvSpPr>
        <p:spPr>
          <a:xfrm flipH="1" rot="-2700000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2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8"/>
          <p:cNvSpPr/>
          <p:nvPr/>
        </p:nvSpPr>
        <p:spPr>
          <a:xfrm flipH="1" rot="-2700000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2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8"/>
          <p:cNvSpPr/>
          <p:nvPr/>
        </p:nvSpPr>
        <p:spPr>
          <a:xfrm flipH="1" rot="10800000">
            <a:off x="9356643" y="0"/>
            <a:ext cx="2835357" cy="1480837"/>
          </a:xfrm>
          <a:custGeom>
            <a:rect b="b" l="l" r="r" t="t"/>
            <a:pathLst>
              <a:path extrusionOk="0" h="1480837" w="283535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2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8"/>
          <p:cNvSpPr/>
          <p:nvPr/>
        </p:nvSpPr>
        <p:spPr>
          <a:xfrm flipH="1">
            <a:off x="7976344" y="6115501"/>
            <a:ext cx="1494513" cy="742499"/>
          </a:xfrm>
          <a:prstGeom prst="triangle">
            <a:avLst>
              <a:gd fmla="val 50000" name="adj"/>
            </a:avLst>
          </a:prstGeom>
          <a:solidFill>
            <a:schemeClr val="accent1">
              <a:alpha val="2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1" name="Google Shape;121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60734" y="643467"/>
            <a:ext cx="7870531" cy="5571065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8"/>
          <p:cNvSpPr/>
          <p:nvPr/>
        </p:nvSpPr>
        <p:spPr>
          <a:xfrm flipH="1">
            <a:off x="7604080" y="6453143"/>
            <a:ext cx="814903" cy="404857"/>
          </a:xfrm>
          <a:prstGeom prst="triangle">
            <a:avLst>
              <a:gd fmla="val 50000" name="adj"/>
            </a:avLst>
          </a:prstGeom>
          <a:solidFill>
            <a:schemeClr val="accent1">
              <a:alpha val="2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5261" y="0"/>
            <a:ext cx="11861477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/>
          <p:nvPr/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rgbClr val="3865B4"/>
              </a:gs>
              <a:gs pos="25000">
                <a:srgbClr val="3865B4"/>
              </a:gs>
              <a:gs pos="94000">
                <a:srgbClr val="3A3838"/>
              </a:gs>
              <a:gs pos="100000">
                <a:srgbClr val="3A3838"/>
              </a:gs>
            </a:gsLst>
            <a:lin ang="4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3" name="Google Shape;133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20"/>
          <p:cNvSpPr txBox="1"/>
          <p:nvPr>
            <p:ph type="title"/>
          </p:nvPr>
        </p:nvSpPr>
        <p:spPr>
          <a:xfrm>
            <a:off x="1179226" y="826680"/>
            <a:ext cx="9833548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it-IT" sz="4000">
                <a:solidFill>
                  <a:srgbClr val="FFFFFF"/>
                </a:solidFill>
              </a:rPr>
              <a:t>https://drive.google.com/open?id=1mBYQsMvPIMxCMiyehvnP-CXOTz8zRF7v</a:t>
            </a:r>
            <a:endParaRPr/>
          </a:p>
        </p:txBody>
      </p:sp>
      <p:sp>
        <p:nvSpPr>
          <p:cNvPr id="135" name="Google Shape;135;p20"/>
          <p:cNvSpPr txBox="1"/>
          <p:nvPr>
            <p:ph idx="1" type="body"/>
          </p:nvPr>
        </p:nvSpPr>
        <p:spPr>
          <a:xfrm>
            <a:off x="1179226" y="3092970"/>
            <a:ext cx="9833548" cy="26939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it-IT" sz="2000" u="sng">
                <a:solidFill>
                  <a:schemeClr val="hlink"/>
                </a:solidFill>
                <a:hlinkClick r:id="rId4"/>
              </a:rPr>
              <a:t>Alcuni LINK: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 u="sng">
              <a:solidFill>
                <a:schemeClr val="hlink"/>
              </a:solidFill>
              <a:hlinkClick r:id="rId5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it-IT" sz="2000" u="sng">
                <a:solidFill>
                  <a:schemeClr val="hlink"/>
                </a:solidFill>
                <a:hlinkClick r:id="rId6"/>
              </a:rPr>
              <a:t>http://1stoldsite.to.infn.it/activities/schedules/LezRivelatori/Relazioni/Musso-lezRPC_alfr.pdf</a:t>
            </a:r>
            <a:endParaRPr sz="2000">
              <a:solidFill>
                <a:srgbClr val="000000"/>
              </a:solidFill>
            </a:endParaRPr>
          </a:p>
          <a:p>
            <a:pPr indent="-101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