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1"/>
  </p:notesMasterIdLst>
  <p:sldIdLst>
    <p:sldId id="445" r:id="rId2"/>
    <p:sldId id="444" r:id="rId3"/>
    <p:sldId id="443" r:id="rId4"/>
    <p:sldId id="459" r:id="rId5"/>
    <p:sldId id="458" r:id="rId6"/>
    <p:sldId id="455" r:id="rId7"/>
    <p:sldId id="456" r:id="rId8"/>
    <p:sldId id="259" r:id="rId9"/>
    <p:sldId id="4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/>
    <p:restoredTop sz="94690"/>
  </p:normalViewPr>
  <p:slideViewPr>
    <p:cSldViewPr snapToGrid="0" snapToObjects="1">
      <p:cViewPr varScale="1">
        <p:scale>
          <a:sx n="160" d="100"/>
          <a:sy n="160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65FC0-8FC9-5341-B6E7-EF51BDB81177}" type="datetimeFigureOut">
              <a:rPr lang="en-IT" smtClean="0"/>
              <a:t>29/11/2021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8D99F-DEB7-3E4A-9C7B-5769FFBEBBD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4389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533DD4-020C-F345-BE31-51EDF11907D9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3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C3B1-F954-A547-AC55-FF1138A76606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B548EB-A976-5A4B-B637-93E063DFC20E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3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84DB-6BD5-984B-A7FE-3CA6A62E2107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1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9EB29A-2BE3-004F-AF97-7BF9AB8286D8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334-144A-344E-94E4-C1621B4389DD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1125-C1BC-7A41-B07D-F8CA058EDA6D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F616-7F5C-1B4E-8AE0-3F730E877DDE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829-45AF-B54D-B971-4F7BB20EA683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6C021A-A796-F74D-B5FC-84698D105753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5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976E-AD24-A54D-8EAE-B5ABF22DEB92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0317250-156C-B145-B15A-717C107D7BAA}" type="datetime1">
              <a:rPr lang="it-IT" smtClean="0"/>
              <a:t>29/11/21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7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gsuperconductors.com/progetto/finuda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E11946-6976-4B44-971A-07BFBE95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DD9E25-AB50-4F01-9CA6-96497CDE7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B139-52E7-C64F-88C8-F3ECABFCF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98" y="1208531"/>
            <a:ext cx="4456535" cy="47350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17263-0480-084E-BE38-985C59D9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Next Steps for FLASH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C75E9-64A1-0148-A2AF-C253E4CDD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Galactic axion search at 100 MH</a:t>
            </a:r>
            <a:r>
              <a:rPr lang="en-US" sz="1600" cap="none" dirty="0">
                <a:solidFill>
                  <a:schemeClr val="bg2"/>
                </a:solidFill>
              </a:rPr>
              <a:t>z </a:t>
            </a:r>
            <a:r>
              <a:rPr lang="en-US" sz="1600" dirty="0">
                <a:solidFill>
                  <a:schemeClr val="bg2"/>
                </a:solidFill>
              </a:rPr>
              <a:t>(0.4-1.2 </a:t>
            </a:r>
            <a:r>
              <a:rPr lang="en-US" sz="1600" cap="none" dirty="0" err="1">
                <a:solidFill>
                  <a:schemeClr val="bg2"/>
                </a:solidFill>
                <a:latin typeface="Symbol" pitchFamily="2" charset="2"/>
              </a:rPr>
              <a:t>m</a:t>
            </a:r>
            <a:r>
              <a:rPr lang="en-US" sz="1600" cap="none" dirty="0" err="1">
                <a:solidFill>
                  <a:schemeClr val="bg2"/>
                </a:solidFill>
              </a:rPr>
              <a:t>e</a:t>
            </a:r>
            <a:r>
              <a:rPr lang="en-US" sz="1600" dirty="0" err="1">
                <a:solidFill>
                  <a:schemeClr val="bg2"/>
                </a:solidFill>
              </a:rPr>
              <a:t>v</a:t>
            </a:r>
            <a:r>
              <a:rPr lang="en-US" sz="16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2301D8-0106-4E04-A846-C29A66593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2811A-F56F-E946-BAB2-C22C26B9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7886309-8F28-488F-8BA9-0BF7494C8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D5ABE4-8A47-4A84-9DB4-CCB7A3D4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00EE5-9F4C-8340-9D26-69E37E9D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4" y="1486305"/>
            <a:ext cx="4343819" cy="4680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8EB06DC-2D36-4101-B5B2-45B5B1EEC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689845EF-9BCC-3F40-A8D4-7D1631556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4" y="1842481"/>
            <a:ext cx="5201708" cy="3173038"/>
          </a:xfrm>
          <a:prstGeom prst="rect">
            <a:avLst/>
          </a:prstGeom>
        </p:spPr>
      </p:pic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4BB8FD38-0EF5-0149-9166-DD0061AD7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38573"/>
              </p:ext>
            </p:extLst>
          </p:nvPr>
        </p:nvGraphicFramePr>
        <p:xfrm>
          <a:off x="4144139" y="545781"/>
          <a:ext cx="1822824" cy="1706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11412">
                  <a:extLst>
                    <a:ext uri="{9D8B030D-6E8A-4147-A177-3AD203B41FA5}">
                      <a16:colId xmlns:a16="http://schemas.microsoft.com/office/drawing/2014/main" val="334507713"/>
                    </a:ext>
                  </a:extLst>
                </a:gridCol>
                <a:gridCol w="911412">
                  <a:extLst>
                    <a:ext uri="{9D8B030D-6E8A-4147-A177-3AD203B41FA5}">
                      <a16:colId xmlns:a16="http://schemas.microsoft.com/office/drawing/2014/main" val="2072229694"/>
                    </a:ext>
                  </a:extLst>
                </a:gridCol>
              </a:tblGrid>
              <a:tr h="234315">
                <a:tc gridSpan="2">
                  <a:txBody>
                    <a:bodyPr/>
                    <a:lstStyle/>
                    <a:p>
                      <a:pPr algn="ctr"/>
                      <a:r>
                        <a:rPr lang="en-IT" sz="1000" dirty="0"/>
                        <a:t>FLASH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5576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IT" sz="10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000" dirty="0"/>
                        <a:t> 1764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83293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IT" sz="10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000" dirty="0"/>
                        <a:t>2118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91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IT" sz="10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000" dirty="0"/>
                        <a:t>6.2 m</a:t>
                      </a:r>
                      <a:r>
                        <a:rPr lang="en-IT" sz="1000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53897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IT" sz="10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000" dirty="0"/>
                        <a:t>1.1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4526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IT" sz="1000" dirty="0"/>
                        <a:t>B</a:t>
                      </a:r>
                      <a:r>
                        <a:rPr lang="en-IT" sz="1000" baseline="30000" dirty="0"/>
                        <a:t>2</a:t>
                      </a:r>
                      <a:r>
                        <a:rPr lang="en-IT" sz="1000" dirty="0"/>
                        <a:t>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000" dirty="0"/>
                        <a:t>7.5  T</a:t>
                      </a:r>
                      <a:r>
                        <a:rPr lang="en-IT" sz="1000" baseline="30000" dirty="0"/>
                        <a:t>2</a:t>
                      </a:r>
                      <a:r>
                        <a:rPr lang="en-IT" sz="1000" dirty="0"/>
                        <a:t>m</a:t>
                      </a:r>
                      <a:r>
                        <a:rPr lang="en-IT" sz="1000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05966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r>
                        <a:rPr lang="en-IT" sz="1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sz="1000" baseline="0" dirty="0"/>
                        <a:t>110–270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43078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3AB28-15AF-CA48-A56F-560F7C36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8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4403F-BB31-4282-8635-1B39793F3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28AC4B-805D-4091-A648-61572081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733BE-061E-4600-B6A3-62A68EF2C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4DA1C-B8FA-E44B-B05C-23A8FBDE165B}"/>
              </a:ext>
            </a:extLst>
          </p:cNvPr>
          <p:cNvSpPr txBox="1"/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 Expected sensitivity of FLASH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475F22-55A5-5046-AEAE-34C8BFB8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37103" y="1189743"/>
            <a:ext cx="4728206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B34800-BD3A-F44A-A8A7-6A9AEC987B49}"/>
              </a:ext>
            </a:extLst>
          </p:cNvPr>
          <p:cNvSpPr/>
          <p:nvPr/>
        </p:nvSpPr>
        <p:spPr>
          <a:xfrm>
            <a:off x="7331978" y="2885814"/>
            <a:ext cx="110443" cy="175529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C6474-54C3-4240-B758-760FC16C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6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30057-F4EE-412A-8526-36BE1CE18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AEBA82-E2D4-4653-AEE3-E95B330D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6509E-DAF8-4DA0-B09B-FA3FB341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4403F-BB31-4282-8635-1B39793F3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28AC4B-805D-4091-A648-61572081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733BE-061E-4600-B6A3-62A68EF2C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4DA1C-B8FA-E44B-B05C-23A8FBDE165B}"/>
              </a:ext>
            </a:extLst>
          </p:cNvPr>
          <p:cNvSpPr txBox="1"/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 Dark Photons (KLASH)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C6474-54C3-4240-B758-760FC16C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E2E19-9A87-6A4E-ACB6-6567B443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18341" y="720293"/>
            <a:ext cx="384761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E3CD1EBD-B697-7745-911D-A753CFD3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87" y="643467"/>
            <a:ext cx="8315025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49700-34D4-BC4B-863B-32A80A59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84762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0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FDB7-B5FA-0949-B919-59F2BB87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Mini Workshop on Physics Opportunities at 100-500 Mhz Haloscopes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58AD0-86C1-8845-A5AB-0A0D0ED7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0703C-8B81-CB42-9D1F-B505EADD59E6}"/>
              </a:ext>
            </a:extLst>
          </p:cNvPr>
          <p:cNvSpPr txBox="1"/>
          <p:nvPr/>
        </p:nvSpPr>
        <p:spPr>
          <a:xfrm>
            <a:off x="575894" y="2968622"/>
            <a:ext cx="6871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accent6"/>
                </a:solidFill>
              </a:rPr>
              <a:t>Topics: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accent6"/>
                </a:solidFill>
              </a:rPr>
              <a:t>Theoretical aspects of Axions at 100-500 MHz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accent6"/>
                </a:solidFill>
              </a:rPr>
              <a:t>The Flash Haloscope 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accent6"/>
                </a:solidFill>
              </a:rPr>
              <a:t>The Baby Yaxo Haloscope (Rades group)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accent6"/>
                </a:solidFill>
              </a:rPr>
              <a:t>Other axion searches at low mass (DMRadio,  Abracadabra, Casper)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accent6"/>
                </a:solidFill>
              </a:rPr>
              <a:t>HF-GW detection with Axion detectors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accent6"/>
                </a:solidFill>
              </a:rPr>
              <a:t>Cryogenics and Detector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2FA9D-36D7-AE4F-B5F1-81F6F1BBE1AE}"/>
              </a:ext>
            </a:extLst>
          </p:cNvPr>
          <p:cNvSpPr txBox="1"/>
          <p:nvPr/>
        </p:nvSpPr>
        <p:spPr>
          <a:xfrm>
            <a:off x="446940" y="2152496"/>
            <a:ext cx="109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tx2"/>
                </a:solidFill>
              </a:rPr>
              <a:t>In collaboration with Rades/Baby Yaxo group we are organizing a Mini Workshop on physics opportunities at 100-500 MHz Haloscopes. To be held online between February and March.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9639E-D660-0441-A418-661E9DEB5B0C}"/>
              </a:ext>
            </a:extLst>
          </p:cNvPr>
          <p:cNvSpPr txBox="1"/>
          <p:nvPr/>
        </p:nvSpPr>
        <p:spPr>
          <a:xfrm>
            <a:off x="341388" y="5169742"/>
            <a:ext cx="1149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tx2"/>
                </a:solidFill>
              </a:rPr>
              <a:t>Invitation will be addressed to experimental and theoretical physicists working in the field of axion/alps and GWs, as well as to the community involved in the Physics Beyond Collider studies, with the aim of investigating physics opportunities at O(100 MHz) Haloscopes.</a:t>
            </a:r>
          </a:p>
        </p:txBody>
      </p:sp>
    </p:spTree>
    <p:extLst>
      <p:ext uri="{BB962C8B-B14F-4D97-AF65-F5344CB8AC3E}">
        <p14:creationId xmlns:p14="http://schemas.microsoft.com/office/powerpoint/2010/main" val="74685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D5CDEA-2E70-CA42-AB25-EBC9B736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645" y="1898668"/>
            <a:ext cx="5087310" cy="21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0E145-3582-0F40-9625-921993EC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High Frequency Gravitational Waves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5FE8A-6357-6A43-948C-EB2BC05B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C43CB-8228-334A-951E-3D4C1B5E1003}"/>
              </a:ext>
            </a:extLst>
          </p:cNvPr>
          <p:cNvSpPr txBox="1"/>
          <p:nvPr/>
        </p:nvSpPr>
        <p:spPr>
          <a:xfrm>
            <a:off x="1694371" y="6495342"/>
            <a:ext cx="9390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400" dirty="0"/>
              <a:t>See also Workshop on “Ultra-High-Frequency GWs: A Theory and Technology Roadmap” https://indico.cern.ch/event/1074510/</a:t>
            </a:r>
          </a:p>
        </p:txBody>
      </p: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AFFB7A-48E9-FF46-9205-A9FF5B31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45" y="3148788"/>
            <a:ext cx="4986875" cy="1800000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939418-96F5-B148-9B0F-5666E51DC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017" y="4557920"/>
            <a:ext cx="5590375" cy="1800000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5C67E18A-56CA-C844-B41B-EE32CCE35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17" y="1892598"/>
            <a:ext cx="4594065" cy="25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73518-892C-A84D-8267-92951112EF26}"/>
              </a:ext>
            </a:extLst>
          </p:cNvPr>
          <p:cNvSpPr txBox="1"/>
          <p:nvPr/>
        </p:nvSpPr>
        <p:spPr>
          <a:xfrm>
            <a:off x="4357535" y="2632700"/>
            <a:ext cx="295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Graviton-photon conversion EPJC (2019) 79</a:t>
            </a:r>
          </a:p>
        </p:txBody>
      </p:sp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71A6497F-197D-8945-890A-B0263FDA1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45" y="4372205"/>
            <a:ext cx="2844000" cy="216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973D81-2CFE-3849-B81C-8CC3DEC1DB1E}"/>
              </a:ext>
            </a:extLst>
          </p:cNvPr>
          <p:cNvSpPr txBox="1"/>
          <p:nvPr/>
        </p:nvSpPr>
        <p:spPr>
          <a:xfrm>
            <a:off x="3322273" y="5014431"/>
            <a:ext cx="2990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/>
              <a:t>Graviton-magnon conversion EPJC (2020) 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32DA95-C51F-454B-ABC1-115EDC93EAC3}"/>
              </a:ext>
            </a:extLst>
          </p:cNvPr>
          <p:cNvSpPr txBox="1"/>
          <p:nvPr/>
        </p:nvSpPr>
        <p:spPr>
          <a:xfrm>
            <a:off x="2290245" y="5553206"/>
            <a:ext cx="98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solidFill>
                  <a:srgbClr val="FF0000"/>
                </a:solidFill>
              </a:rPr>
              <a:t>Data from </a:t>
            </a:r>
          </a:p>
          <a:p>
            <a:r>
              <a:rPr lang="en-IT" sz="1400" dirty="0">
                <a:solidFill>
                  <a:srgbClr val="FF0000"/>
                </a:solidFill>
              </a:rPr>
              <a:t>Quax-ae</a:t>
            </a:r>
          </a:p>
        </p:txBody>
      </p:sp>
    </p:spTree>
    <p:extLst>
      <p:ext uri="{BB962C8B-B14F-4D97-AF65-F5344CB8AC3E}">
        <p14:creationId xmlns:p14="http://schemas.microsoft.com/office/powerpoint/2010/main" val="338221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3EA6A5-A01C-3B43-98E0-26BD293F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FLASH  </a:t>
            </a:r>
            <a:r>
              <a:rPr lang="en-IT" cap="none" dirty="0"/>
              <a:t>Timeline and Next Steps</a:t>
            </a:r>
            <a:endParaRPr lang="en-IT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3E4AB6-984F-E844-88AC-219D3C9B3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32355"/>
              </p:ext>
            </p:extLst>
          </p:nvPr>
        </p:nvGraphicFramePr>
        <p:xfrm>
          <a:off x="1762615" y="2047688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5913094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276531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86124493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370345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8872357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4412571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869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4989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34F9A01-D275-E743-B5A5-8437A39D9ECA}"/>
              </a:ext>
            </a:extLst>
          </p:cNvPr>
          <p:cNvSpPr/>
          <p:nvPr/>
        </p:nvSpPr>
        <p:spPr>
          <a:xfrm>
            <a:off x="2587347" y="2518538"/>
            <a:ext cx="3239268" cy="153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AE909-C25A-0947-B188-894AA4C235CC}"/>
              </a:ext>
            </a:extLst>
          </p:cNvPr>
          <p:cNvSpPr txBox="1"/>
          <p:nvPr/>
        </p:nvSpPr>
        <p:spPr>
          <a:xfrm>
            <a:off x="7335948" y="4726816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Data </a:t>
            </a:r>
            <a:r>
              <a:rPr lang="it-IT" sz="1600" dirty="0" err="1"/>
              <a:t>Taking</a:t>
            </a:r>
            <a:r>
              <a:rPr lang="it-IT" sz="1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50C67-4902-2444-9D8E-D20F56839DA5}"/>
              </a:ext>
            </a:extLst>
          </p:cNvPr>
          <p:cNvSpPr txBox="1"/>
          <p:nvPr/>
        </p:nvSpPr>
        <p:spPr>
          <a:xfrm>
            <a:off x="2499987" y="2744918"/>
            <a:ext cx="1661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Inspection</a:t>
            </a:r>
            <a:r>
              <a:rPr lang="it-IT" sz="1400" dirty="0"/>
              <a:t> of </a:t>
            </a:r>
            <a:r>
              <a:rPr lang="it-IT" sz="1400" dirty="0" err="1"/>
              <a:t>Finuda</a:t>
            </a:r>
            <a:r>
              <a:rPr lang="it-IT" sz="1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148AC-7D37-F449-9802-A4244D15F9D9}"/>
              </a:ext>
            </a:extLst>
          </p:cNvPr>
          <p:cNvSpPr txBox="1"/>
          <p:nvPr/>
        </p:nvSpPr>
        <p:spPr>
          <a:xfrm>
            <a:off x="4181129" y="3878233"/>
            <a:ext cx="9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New CDR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0A8E3-5EB9-E840-BD4A-DFB0ABE508DF}"/>
              </a:ext>
            </a:extLst>
          </p:cNvPr>
          <p:cNvSpPr txBox="1"/>
          <p:nvPr/>
        </p:nvSpPr>
        <p:spPr>
          <a:xfrm>
            <a:off x="5128917" y="4186069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TDR </a:t>
            </a:r>
            <a:r>
              <a:rPr lang="it-IT" sz="1200" dirty="0"/>
              <a:t>(</a:t>
            </a:r>
            <a:r>
              <a:rPr lang="it-IT" sz="1200" dirty="0" err="1"/>
              <a:t>approval</a:t>
            </a:r>
            <a:r>
              <a:rPr lang="it-IT" sz="12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A571D-5D9E-5A48-888E-84A9F390C3F3}"/>
              </a:ext>
            </a:extLst>
          </p:cNvPr>
          <p:cNvSpPr txBox="1"/>
          <p:nvPr/>
        </p:nvSpPr>
        <p:spPr>
          <a:xfrm>
            <a:off x="5801826" y="4742205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Construction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A900183F-6C82-F243-83A9-18FC723CC670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2189409" y="2588229"/>
            <a:ext cx="438956" cy="1822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373F7C68-91AC-6F43-A4EC-1D592D65E8A1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rot="16200000" flipH="1">
            <a:off x="4802117" y="4043934"/>
            <a:ext cx="184725" cy="4688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CD5DA1E9-C41A-8B45-BE42-F38692CF6DEE}"/>
              </a:ext>
            </a:extLst>
          </p:cNvPr>
          <p:cNvCxnSpPr>
            <a:cxnSpLocks/>
            <a:stCxn id="12" idx="2"/>
            <a:endCxn id="13" idx="1"/>
          </p:cNvCxnSpPr>
          <p:nvPr/>
        </p:nvCxnSpPr>
        <p:spPr>
          <a:xfrm rot="16200000" flipH="1">
            <a:off x="5618736" y="4728391"/>
            <a:ext cx="356081" cy="100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74EAAC-C154-AF46-A952-0E35A26F90E5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 flipV="1">
            <a:off x="7100579" y="4896093"/>
            <a:ext cx="235369" cy="15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9197A7FA-84F1-4D4D-ACA5-7C2D6CEDD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1" t="14737" r="26773" b="21760"/>
          <a:stretch/>
        </p:blipFill>
        <p:spPr>
          <a:xfrm>
            <a:off x="6402342" y="2719067"/>
            <a:ext cx="2944801" cy="1800000"/>
          </a:xfrm>
          <a:prstGeom prst="rect">
            <a:avLst/>
          </a:prstGeom>
        </p:spPr>
      </p:pic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EE3F70AD-F3FC-E041-B15C-6773545265E2}"/>
              </a:ext>
            </a:extLst>
          </p:cNvPr>
          <p:cNvSpPr/>
          <p:nvPr/>
        </p:nvSpPr>
        <p:spPr>
          <a:xfrm>
            <a:off x="6532800" y="3763627"/>
            <a:ext cx="401125" cy="399625"/>
          </a:xfrm>
          <a:prstGeom prst="roundRect">
            <a:avLst/>
          </a:prstGeom>
          <a:solidFill>
            <a:schemeClr val="accent2">
              <a:alpha val="58586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648BA14-207B-6847-9188-5697F24AD4C2}"/>
              </a:ext>
            </a:extLst>
          </p:cNvPr>
          <p:cNvSpPr/>
          <p:nvPr/>
        </p:nvSpPr>
        <p:spPr>
          <a:xfrm>
            <a:off x="8084859" y="3565515"/>
            <a:ext cx="401125" cy="399625"/>
          </a:xfrm>
          <a:prstGeom prst="roundRect">
            <a:avLst/>
          </a:prstGeom>
          <a:solidFill>
            <a:schemeClr val="accent5">
              <a:lumMod val="75000"/>
              <a:alpha val="4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17C36C-D6D8-7D4C-854B-BE73C11C2D35}"/>
              </a:ext>
            </a:extLst>
          </p:cNvPr>
          <p:cNvSpPr txBox="1"/>
          <p:nvPr/>
        </p:nvSpPr>
        <p:spPr>
          <a:xfrm>
            <a:off x="5491325" y="2772437"/>
            <a:ext cx="1919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1</a:t>
            </a:r>
            <a:r>
              <a:rPr lang="en-GB" sz="1200" baseline="30000" dirty="0">
                <a:solidFill>
                  <a:schemeClr val="accent2"/>
                </a:solidFill>
              </a:rPr>
              <a:t>st</a:t>
            </a:r>
            <a:r>
              <a:rPr lang="en-GB" sz="1200" dirty="0">
                <a:solidFill>
                  <a:schemeClr val="accent2"/>
                </a:solidFill>
              </a:rPr>
              <a:t> option: r</a:t>
            </a:r>
            <a:r>
              <a:rPr lang="en-IT" sz="1200" dirty="0">
                <a:solidFill>
                  <a:schemeClr val="accent2"/>
                </a:solidFill>
              </a:rPr>
              <a:t>un in Dafne Hall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8E1CB38-07FD-E843-9A34-B9220EDC841D}"/>
              </a:ext>
            </a:extLst>
          </p:cNvPr>
          <p:cNvSpPr txBox="1"/>
          <p:nvPr/>
        </p:nvSpPr>
        <p:spPr>
          <a:xfrm>
            <a:off x="8371125" y="2762865"/>
            <a:ext cx="1991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GB" sz="1200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 option: R</a:t>
            </a:r>
            <a:r>
              <a:rPr lang="en-IT" sz="1200" dirty="0">
                <a:solidFill>
                  <a:schemeClr val="accent5">
                    <a:lumMod val="75000"/>
                  </a:schemeClr>
                </a:solidFill>
              </a:rPr>
              <a:t>un in KLOE Hall</a:t>
            </a: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DE923694-935B-AC4A-B68A-9A5D32F5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75857-2C68-B345-99FE-341A1A0F2985}"/>
              </a:ext>
            </a:extLst>
          </p:cNvPr>
          <p:cNvSpPr txBox="1"/>
          <p:nvPr/>
        </p:nvSpPr>
        <p:spPr>
          <a:xfrm>
            <a:off x="415299" y="5395914"/>
            <a:ext cx="1082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T" sz="1600" dirty="0"/>
              <a:t>Preparation of test of the Finuda magnet (contact companies, site inspection, cost evaluation). </a:t>
            </a:r>
          </a:p>
          <a:p>
            <a:pPr marL="342900" indent="-342900">
              <a:buFont typeface="+mj-lt"/>
              <a:buAutoNum type="arabicPeriod"/>
            </a:pPr>
            <a:r>
              <a:rPr lang="en-IT" sz="1600" dirty="0"/>
              <a:t>Contact  ASG Superconductors (</a:t>
            </a:r>
            <a:r>
              <a:rPr lang="en-GB" sz="1600" dirty="0">
                <a:hlinkClick r:id="rId3"/>
              </a:rPr>
              <a:t>https://www.asgsuperconductors.com/progetto/finuda</a:t>
            </a:r>
            <a:r>
              <a:rPr lang="en-GB" sz="1600" dirty="0"/>
              <a:t>) about mode to move the magnet.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Refurbishing of the control panel and other hardware parts.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CD143-C836-5F43-941F-B2DB222EC2B3}"/>
              </a:ext>
            </a:extLst>
          </p:cNvPr>
          <p:cNvSpPr txBox="1"/>
          <p:nvPr/>
        </p:nvSpPr>
        <p:spPr>
          <a:xfrm>
            <a:off x="3649303" y="3429000"/>
            <a:ext cx="80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dirty="0"/>
              <a:t>Test of magnet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3AA374A8-40BB-FA49-9460-77CE44830A5C}"/>
              </a:ext>
            </a:extLst>
          </p:cNvPr>
          <p:cNvCxnSpPr>
            <a:cxnSpLocks/>
            <a:stCxn id="10" idx="2"/>
            <a:endCxn id="17" idx="1"/>
          </p:cNvCxnSpPr>
          <p:nvPr/>
        </p:nvCxnSpPr>
        <p:spPr>
          <a:xfrm rot="16200000" flipH="1">
            <a:off x="3171114" y="3212420"/>
            <a:ext cx="637915" cy="3184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EFD9C9BD-620D-5B43-A90C-EE9ECDDE225D}"/>
              </a:ext>
            </a:extLst>
          </p:cNvPr>
          <p:cNvCxnSpPr>
            <a:cxnSpLocks/>
            <a:stCxn id="17" idx="3"/>
            <a:endCxn id="11" idx="0"/>
          </p:cNvCxnSpPr>
          <p:nvPr/>
        </p:nvCxnSpPr>
        <p:spPr>
          <a:xfrm>
            <a:off x="4451165" y="3690610"/>
            <a:ext cx="208877" cy="1876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9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8D4A-AE3A-F44D-9CD7-CD2C8F38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cap="none" dirty="0"/>
              <a:t>Operating FLASH in Dafne Hall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22759-56D2-154A-A21B-C34448F8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BAD84-9785-0340-BA09-0800B1471A28}"/>
              </a:ext>
            </a:extLst>
          </p:cNvPr>
          <p:cNvSpPr txBox="1"/>
          <p:nvPr/>
        </p:nvSpPr>
        <p:spPr>
          <a:xfrm>
            <a:off x="703383" y="2274838"/>
            <a:ext cx="10210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We received the following comments from the Radiation Protection Expert of LNF on two main scenarios :</a:t>
            </a:r>
          </a:p>
          <a:p>
            <a:endParaRPr lang="en-IT" dirty="0"/>
          </a:p>
          <a:p>
            <a:pPr marL="342900" indent="-342900">
              <a:buFont typeface="+mj-lt"/>
              <a:buAutoNum type="arabicPeriod"/>
            </a:pPr>
            <a:r>
              <a:rPr lang="en-IT" dirty="0"/>
              <a:t>Access to the Dafne Hall only when no beams are circulating in Dafne</a:t>
            </a:r>
          </a:p>
          <a:p>
            <a:pPr lvl="1"/>
            <a:r>
              <a:rPr lang="en-IT" dirty="0">
                <a:solidFill>
                  <a:srgbClr val="00B050"/>
                </a:solidFill>
              </a:rPr>
              <a:t>Easier solution in terms of radiation protection. No particular changes needed for shieldings, control system and authorizations. </a:t>
            </a:r>
            <a:r>
              <a:rPr lang="en-IT" dirty="0">
                <a:solidFill>
                  <a:srgbClr val="FF0000"/>
                </a:solidFill>
              </a:rPr>
              <a:t>Limited access to the detector</a:t>
            </a:r>
            <a:r>
              <a:rPr lang="en-IT" dirty="0">
                <a:solidFill>
                  <a:srgbClr val="00B050"/>
                </a:solidFill>
              </a:rPr>
              <a:t>.</a:t>
            </a:r>
            <a:r>
              <a:rPr lang="en-IT" dirty="0">
                <a:solidFill>
                  <a:schemeClr val="tx2"/>
                </a:solidFill>
              </a:rPr>
              <a:t> Impact on noise induced inside the detector or on the electronics must be evaluated.</a:t>
            </a:r>
          </a:p>
          <a:p>
            <a:pPr lvl="1"/>
            <a:endParaRPr lang="en-IT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T" dirty="0"/>
              <a:t>Access to the Dafne Hall with beam accumulated in Dafne</a:t>
            </a:r>
          </a:p>
          <a:p>
            <a:pPr lvl="1"/>
            <a:r>
              <a:rPr lang="en-IT" dirty="0">
                <a:solidFill>
                  <a:srgbClr val="92D050"/>
                </a:solidFill>
              </a:rPr>
              <a:t>Full access to the detector and no concern about induced noise. </a:t>
            </a:r>
            <a:r>
              <a:rPr lang="en-IT" dirty="0">
                <a:solidFill>
                  <a:srgbClr val="FF0000"/>
                </a:solidFill>
              </a:rPr>
              <a:t>It requires new shieldings, new access control system and new authorizations (estimated time 2 years). </a:t>
            </a:r>
          </a:p>
        </p:txBody>
      </p:sp>
    </p:spTree>
    <p:extLst>
      <p:ext uri="{BB962C8B-B14F-4D97-AF65-F5344CB8AC3E}">
        <p14:creationId xmlns:p14="http://schemas.microsoft.com/office/powerpoint/2010/main" val="6849242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{37C1AECD-0AFB-3047-A914-5BBD36FB37F7}tf10001123</Template>
  <TotalTime>828</TotalTime>
  <Words>441</Words>
  <Application>Microsoft Macintosh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Symbol</vt:lpstr>
      <vt:lpstr>Wingdings 2</vt:lpstr>
      <vt:lpstr>Dividend</vt:lpstr>
      <vt:lpstr>Next Steps for FLASH</vt:lpstr>
      <vt:lpstr>PowerPoint Presentation</vt:lpstr>
      <vt:lpstr>PowerPoint Presentation</vt:lpstr>
      <vt:lpstr>PowerPoint Presentation</vt:lpstr>
      <vt:lpstr>PowerPoint Presentation</vt:lpstr>
      <vt:lpstr>Mini Workshop on Physics Opportunities at 100-500 Mhz Haloscopes</vt:lpstr>
      <vt:lpstr>High Frequency Gravitational Waves</vt:lpstr>
      <vt:lpstr>FLASH  Timeline and Next Steps</vt:lpstr>
      <vt:lpstr>Operating FLASH in Dafne Hall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Axions </dc:title>
  <dc:creator>Claudio Gatti</dc:creator>
  <cp:lastModifiedBy>Claudio Gatti</cp:lastModifiedBy>
  <cp:revision>329</cp:revision>
  <dcterms:created xsi:type="dcterms:W3CDTF">2021-05-03T16:31:42Z</dcterms:created>
  <dcterms:modified xsi:type="dcterms:W3CDTF">2021-11-29T13:17:40Z</dcterms:modified>
</cp:coreProperties>
</file>