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1952" r:id="rId2"/>
    <p:sldId id="4293" r:id="rId3"/>
    <p:sldId id="4264" r:id="rId4"/>
    <p:sldId id="4274" r:id="rId5"/>
    <p:sldId id="4294" r:id="rId6"/>
    <p:sldId id="4299" r:id="rId7"/>
    <p:sldId id="4298" r:id="rId8"/>
    <p:sldId id="4302" r:id="rId9"/>
    <p:sldId id="4255" r:id="rId10"/>
    <p:sldId id="4301" r:id="rId11"/>
    <p:sldId id="2996" r:id="rId12"/>
    <p:sldId id="2226" r:id="rId13"/>
    <p:sldId id="4178" r:id="rId14"/>
    <p:sldId id="4296" r:id="rId15"/>
    <p:sldId id="1350" r:id="rId16"/>
    <p:sldId id="4185" r:id="rId17"/>
    <p:sldId id="4304" r:id="rId18"/>
    <p:sldId id="4286" r:id="rId19"/>
    <p:sldId id="4283" r:id="rId20"/>
    <p:sldId id="4193" r:id="rId21"/>
    <p:sldId id="4259" r:id="rId22"/>
    <p:sldId id="4290" r:id="rId23"/>
    <p:sldId id="4189" r:id="rId24"/>
    <p:sldId id="2456" r:id="rId25"/>
    <p:sldId id="2460" r:id="rId26"/>
    <p:sldId id="4305" r:id="rId27"/>
    <p:sldId id="4263" r:id="rId28"/>
    <p:sldId id="4176" r:id="rId29"/>
    <p:sldId id="4303" r:id="rId30"/>
    <p:sldId id="4292" r:id="rId31"/>
    <p:sldId id="4253" r:id="rId32"/>
    <p:sldId id="4295" r:id="rId33"/>
    <p:sldId id="4180" r:id="rId34"/>
    <p:sldId id="143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628D526-29D2-A441-A19B-B58847E526F5}">
          <p14:sldIdLst>
            <p14:sldId id="1952"/>
            <p14:sldId id="4293"/>
          </p14:sldIdLst>
        </p14:section>
        <p14:section name="Commissioning" id="{0D9CC995-4346-684A-B24E-2AD95AF015F9}">
          <p14:sldIdLst>
            <p14:sldId id="4264"/>
            <p14:sldId id="4274"/>
            <p14:sldId id="4294"/>
            <p14:sldId id="4299"/>
            <p14:sldId id="4298"/>
          </p14:sldIdLst>
        </p14:section>
        <p14:section name="e-clould" id="{C044BF86-0005-8548-B2CF-7F92249C6BC7}">
          <p14:sldIdLst>
            <p14:sldId id="4302"/>
            <p14:sldId id="4255"/>
            <p14:sldId id="4301"/>
          </p14:sldIdLst>
        </p14:section>
        <p14:section name="Schedule" id="{E8BA7D2A-167E-DB42-9E7A-2C3446795DB2}">
          <p14:sldIdLst>
            <p14:sldId id="2996"/>
            <p14:sldId id="2226"/>
          </p14:sldIdLst>
        </p14:section>
        <p14:section name="Run 3" id="{0A45D017-54E3-E248-BA32-137AF7DAA24D}">
          <p14:sldIdLst>
            <p14:sldId id="4178"/>
            <p14:sldId id="4296"/>
          </p14:sldIdLst>
        </p14:section>
        <p14:section name="HL-LHC" id="{0EDAF0C5-0E06-5445-AC27-D8BE8B67651A}">
          <p14:sldIdLst>
            <p14:sldId id="1350"/>
            <p14:sldId id="4185"/>
            <p14:sldId id="4304"/>
            <p14:sldId id="4286"/>
            <p14:sldId id="4283"/>
            <p14:sldId id="4193"/>
            <p14:sldId id="4259"/>
            <p14:sldId id="4290"/>
            <p14:sldId id="4189"/>
            <p14:sldId id="2456"/>
            <p14:sldId id="2460"/>
            <p14:sldId id="4305"/>
            <p14:sldId id="4263"/>
          </p14:sldIdLst>
        </p14:section>
        <p14:section name="Conclusions" id="{4C27468B-6768-B446-B75E-ABE23631A716}">
          <p14:sldIdLst>
            <p14:sldId id="4176"/>
          </p14:sldIdLst>
        </p14:section>
        <p14:section name="Backup" id="{C8D790B8-B5B3-E549-AE6B-290BDB7D59BF}">
          <p14:sldIdLst>
            <p14:sldId id="4303"/>
            <p14:sldId id="4292"/>
            <p14:sldId id="4253"/>
            <p14:sldId id="4295"/>
            <p14:sldId id="4180"/>
            <p14:sldId id="143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Godinho" initials="AG" lastIdx="1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2F2F"/>
    <a:srgbClr val="0432FF"/>
    <a:srgbClr val="76D6FF"/>
    <a:srgbClr val="FF2600"/>
    <a:srgbClr val="FF9300"/>
    <a:srgbClr val="303030"/>
    <a:srgbClr val="945200"/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71"/>
    <p:restoredTop sz="94686"/>
  </p:normalViewPr>
  <p:slideViewPr>
    <p:cSldViewPr snapToGrid="0" snapToObjects="1">
      <p:cViewPr varScale="1">
        <p:scale>
          <a:sx n="138" d="100"/>
          <a:sy n="138" d="100"/>
        </p:scale>
        <p:origin x="672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145" d="100"/>
          <a:sy n="145" d="100"/>
        </p:scale>
        <p:origin x="387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CB0CAB-A528-CD45-8F12-922B94DEC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7AD8C8-453F-104C-B81F-526301CF40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72EAA-2733-D14F-950A-8F4240385864}" type="datetimeFigureOut">
              <a:rPr lang="en-US" smtClean="0"/>
              <a:t>7/8/22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EBBD38-63DF-604F-9396-6BB8561251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48731-E0D0-B242-9967-4E9E135D8D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9750F-00B8-E148-9878-D197EE9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004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D062E-52F7-A14D-A443-1F3854784447}" type="datetimeFigureOut">
              <a:rPr lang="en-US" smtClean="0"/>
              <a:t>7/8/22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0EE9E-52B8-AA4F-8DD5-ED0FB4E5C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94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828C62-F0C2-9645-A5FA-46E4D2B4013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369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403" y="2169047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05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588863-2E7B-784C-BD2D-8C3D0E7E1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0"/>
            <a:ext cx="6024562" cy="631798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71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159226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8" y="396970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036724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3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1" y="396970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407050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35BE112-10C7-F548-91D2-DD3128654F3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0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845831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38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5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2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835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16386" y="160137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6" y="2732442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5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50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32388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550207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5685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83906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3233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708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8CA65-7C13-A442-AF74-D3BBDBCB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425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437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 userDrawn="1"/>
        </p:nvSpPr>
        <p:spPr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dirty="0" err="1"/>
              <a:t>home.cern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5196E8-CA32-8449-8B2F-F83D475BC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31904" y="2244864"/>
            <a:ext cx="1728192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736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21-5-2012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LHC status &amp; future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526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6130" y="710117"/>
            <a:ext cx="1990424" cy="19704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2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894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316736"/>
            <a:ext cx="11376024" cy="48840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5316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367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512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913320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1A8103C-80BA-7941-AEF5-FB81302B57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9980"/>
            <a:ext cx="12192000" cy="6351588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2" y="-52466"/>
            <a:ext cx="4116387" cy="637082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805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2264"/>
            <a:ext cx="5616575" cy="46085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592264"/>
            <a:ext cx="5611813" cy="460851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222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7" y="2427287"/>
            <a:ext cx="5616575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086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5316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216152"/>
            <a:ext cx="11376024" cy="49846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5F2FE8-93CE-924C-A3D1-FA02A63AFA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1866" y="635737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7BDC2-B36A-8E46-98EE-BD5D8FCA95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886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62" r:id="rId3"/>
    <p:sldLayoutId id="2147483650" r:id="rId4"/>
    <p:sldLayoutId id="2147483665" r:id="rId5"/>
    <p:sldLayoutId id="2147483668" r:id="rId6"/>
    <p:sldLayoutId id="2147483674" r:id="rId7"/>
    <p:sldLayoutId id="2147483652" r:id="rId8"/>
    <p:sldLayoutId id="2147483653" r:id="rId9"/>
    <p:sldLayoutId id="2147483661" r:id="rId10"/>
    <p:sldLayoutId id="2147483666" r:id="rId11"/>
    <p:sldLayoutId id="2147483667" r:id="rId12"/>
    <p:sldLayoutId id="2147483658" r:id="rId13"/>
    <p:sldLayoutId id="2147483659" r:id="rId14"/>
    <p:sldLayoutId id="2147483673" r:id="rId15"/>
    <p:sldLayoutId id="2147483660" r:id="rId16"/>
    <p:sldLayoutId id="2147483671" r:id="rId17"/>
    <p:sldLayoutId id="2147483651" r:id="rId18"/>
    <p:sldLayoutId id="2147483654" r:id="rId19"/>
    <p:sldLayoutId id="2147483669" r:id="rId20"/>
    <p:sldLayoutId id="2147483655" r:id="rId21"/>
    <p:sldLayoutId id="2147483678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800"/>
        </a:spcBef>
        <a:spcAft>
          <a:spcPts val="400"/>
        </a:spcAft>
        <a:buFont typeface="Arial"/>
        <a:buNone/>
        <a:tabLst/>
        <a:defRPr sz="21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32385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972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23" userDrawn="1">
          <p15:clr>
            <a:srgbClr val="F26B43"/>
          </p15:clr>
        </p15:guide>
        <p15:guide id="4" pos="257" userDrawn="1">
          <p15:clr>
            <a:srgbClr val="F26B43"/>
          </p15:clr>
        </p15:guide>
        <p15:guide id="6" pos="3795" userDrawn="1">
          <p15:clr>
            <a:srgbClr val="F26B43"/>
          </p15:clr>
        </p15:guide>
        <p15:guide id="7" pos="3885" userDrawn="1">
          <p15:clr>
            <a:srgbClr val="F26B43"/>
          </p15:clr>
        </p15:guide>
        <p15:guide id="8" pos="5087" userDrawn="1">
          <p15:clr>
            <a:srgbClr val="F26B43"/>
          </p15:clr>
        </p15:guide>
        <p15:guide id="9" pos="4997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2593" userDrawn="1">
          <p15:clr>
            <a:srgbClr val="F26B43"/>
          </p15:clr>
        </p15:guide>
        <p15:guide id="12" orient="horz" pos="3906" userDrawn="1">
          <p15:clr>
            <a:srgbClr val="F26B43"/>
          </p15:clr>
        </p15:guide>
        <p15:guide id="13" orient="horz" pos="2409" userDrawn="1">
          <p15:clr>
            <a:srgbClr val="F26B43"/>
          </p15:clr>
        </p15:guide>
        <p15:guide id="14" orient="horz" pos="913" userDrawn="1">
          <p15:clr>
            <a:srgbClr val="F26B43"/>
          </p15:clr>
        </p15:guide>
        <p15:guide id="15" orient="horz" pos="1003" userDrawn="1">
          <p15:clr>
            <a:srgbClr val="F26B43"/>
          </p15:clr>
        </p15:guide>
        <p15:guide id="16" orient="horz" pos="2500" userDrawn="1">
          <p15:clr>
            <a:srgbClr val="F26B43"/>
          </p15:clr>
        </p15:guide>
        <p15:guide id="17" pos="6312" userDrawn="1">
          <p15:clr>
            <a:srgbClr val="F26B43"/>
          </p15:clr>
        </p15:guide>
        <p15:guide id="18" pos="622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5.tiff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FEE93-112C-AB48-AC4E-88202C6FD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666966-CDB7-BE4E-90FA-338EA8380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</a:t>
            </a:fld>
            <a:endParaRPr lang="en-US"/>
          </a:p>
        </p:txBody>
      </p:sp>
      <p:pic>
        <p:nvPicPr>
          <p:cNvPr id="1026" name="Picture 2" descr="The unseen progress of the LHC | symmetry magazine">
            <a:extLst>
              <a:ext uri="{FF2B5EF4-FFF2-40B4-BE49-F238E27FC236}">
                <a16:creationId xmlns:a16="http://schemas.microsoft.com/office/drawing/2014/main" id="{89D9CC6C-5677-5D44-A426-ADDD89829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F2511F-3680-F340-81D8-6551AB02B632}"/>
              </a:ext>
            </a:extLst>
          </p:cNvPr>
          <p:cNvSpPr txBox="1"/>
          <p:nvPr/>
        </p:nvSpPr>
        <p:spPr>
          <a:xfrm>
            <a:off x="0" y="1066800"/>
            <a:ext cx="53176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LHC: Status</a:t>
            </a:r>
            <a:br>
              <a:rPr lang="en-GB" sz="4000" b="1" dirty="0">
                <a:solidFill>
                  <a:schemeClr val="bg1"/>
                </a:solidFill>
              </a:rPr>
            </a:br>
            <a:r>
              <a:rPr lang="en-GB" sz="4000" b="1" dirty="0">
                <a:solidFill>
                  <a:schemeClr val="bg1"/>
                </a:solidFill>
              </a:rPr>
              <a:t>and Perspective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CF15245-7069-C02A-5283-208B5688E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648" y="210176"/>
            <a:ext cx="11376025" cy="531663"/>
          </a:xfrm>
        </p:spPr>
        <p:txBody>
          <a:bodyPr/>
          <a:lstStyle/>
          <a:p>
            <a:r>
              <a:rPr lang="en-GB" dirty="0"/>
              <a:t>Scrubbing – KPIs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98FBA5-3C8F-D188-C011-72ED35A94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10</a:t>
            </a:fld>
            <a:endParaRPr lang="en-US"/>
          </a:p>
        </p:txBody>
      </p:sp>
      <p:pic>
        <p:nvPicPr>
          <p:cNvPr id="1026" name="Picture 2" descr="zoom">
            <a:extLst>
              <a:ext uri="{FF2B5EF4-FFF2-40B4-BE49-F238E27FC236}">
                <a16:creationId xmlns:a16="http://schemas.microsoft.com/office/drawing/2014/main" id="{66E093A8-CAA6-543D-A354-7378D7A4E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848" y="904129"/>
            <a:ext cx="4148481" cy="245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oom">
            <a:extLst>
              <a:ext uri="{FF2B5EF4-FFF2-40B4-BE49-F238E27FC236}">
                <a16:creationId xmlns:a16="http://schemas.microsoft.com/office/drawing/2014/main" id="{152CA08F-DC77-E0C4-D95F-8AA6B2625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0796" y="1486020"/>
            <a:ext cx="5076750" cy="493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zoom">
            <a:extLst>
              <a:ext uri="{FF2B5EF4-FFF2-40B4-BE49-F238E27FC236}">
                <a16:creationId xmlns:a16="http://schemas.microsoft.com/office/drawing/2014/main" id="{208FCBED-EF86-D542-15E2-F4F0C205D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400" y="3521075"/>
            <a:ext cx="4167929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AE2F5C-801F-5458-7276-6E86B27C3B01}"/>
              </a:ext>
            </a:extLst>
          </p:cNvPr>
          <p:cNvSpPr txBox="1"/>
          <p:nvPr/>
        </p:nvSpPr>
        <p:spPr>
          <a:xfrm>
            <a:off x="8838328" y="296163"/>
            <a:ext cx="305224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dirty="0"/>
              <a:t>Last Saturday evening</a:t>
            </a:r>
          </a:p>
        </p:txBody>
      </p:sp>
    </p:spTree>
    <p:extLst>
      <p:ext uri="{BB962C8B-B14F-4D97-AF65-F5344CB8AC3E}">
        <p14:creationId xmlns:p14="http://schemas.microsoft.com/office/powerpoint/2010/main" val="1619583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9D4E7-6D69-4490-BB31-9CA49FA4F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Coming weeks/Q3 2022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10230D-4F2B-4DF1-AA3C-DE07C4ACC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002560"/>
            <a:ext cx="11407025" cy="15999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0" dirty="0"/>
              <a:t>Entering a mixed phase of operation (intensity ramp up), scrubbing (2-3 slots) and some left-over commissioning activities</a:t>
            </a:r>
          </a:p>
          <a:p>
            <a:pPr marL="0" indent="0">
              <a:buNone/>
            </a:pPr>
            <a:r>
              <a:rPr lang="en-US" sz="2000" b="0" dirty="0"/>
              <a:t>On track to reach 1200 bunches by end of July, thereafter up to 2748 bunches in quanta of ~300 bunches - dictated by machine protection considerations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A8D5A5-ED0F-42F4-9C29-8DC25FDF0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1491-4375-AA41-8137-3861025BA0D3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4D0F5EA-BAC1-8900-B802-75500F7A161F}"/>
              </a:ext>
            </a:extLst>
          </p:cNvPr>
          <p:cNvGrpSpPr/>
          <p:nvPr/>
        </p:nvGrpSpPr>
        <p:grpSpPr>
          <a:xfrm>
            <a:off x="1144372" y="2999229"/>
            <a:ext cx="9601745" cy="2671453"/>
            <a:chOff x="541916" y="3360081"/>
            <a:chExt cx="9601745" cy="2671453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76AC165-D2D6-6A80-493B-C44EF10F8479}"/>
                </a:ext>
              </a:extLst>
            </p:cNvPr>
            <p:cNvGrpSpPr/>
            <p:nvPr/>
          </p:nvGrpSpPr>
          <p:grpSpPr>
            <a:xfrm>
              <a:off x="541916" y="3360081"/>
              <a:ext cx="9601745" cy="2671453"/>
              <a:chOff x="541916" y="3360081"/>
              <a:chExt cx="9601745" cy="2671453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507FD5AE-BDA8-1BA9-2F19-C3BAF491CF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41916" y="3360081"/>
                <a:ext cx="9601745" cy="2671453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B8866885-296E-7560-B5E1-B6FCA84323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78719" y="4869713"/>
                <a:ext cx="734481" cy="513346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F21B85FF-9A6C-7696-B085-6619446744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05277" y="4618076"/>
                <a:ext cx="734481" cy="513346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62539798-1CE7-EAE3-388B-8995C9E281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78720" y="5365090"/>
                <a:ext cx="722220" cy="523809"/>
              </a:xfrm>
              <a:prstGeom prst="rect">
                <a:avLst/>
              </a:prstGeom>
            </p:spPr>
          </p:pic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0768672-F964-BDBF-6F37-B1A393E51BE0}"/>
                </a:ext>
              </a:extLst>
            </p:cNvPr>
            <p:cNvSpPr txBox="1"/>
            <p:nvPr/>
          </p:nvSpPr>
          <p:spPr>
            <a:xfrm>
              <a:off x="2260893" y="4081151"/>
              <a:ext cx="5373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75b</a:t>
              </a:r>
              <a:endParaRPr lang="en-GB" sz="1600" b="1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F593CEE-31E2-5794-A9CE-BA11940ABB21}"/>
                </a:ext>
              </a:extLst>
            </p:cNvPr>
            <p:cNvSpPr txBox="1"/>
            <p:nvPr/>
          </p:nvSpPr>
          <p:spPr>
            <a:xfrm>
              <a:off x="2260893" y="5365090"/>
              <a:ext cx="6511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300b</a:t>
              </a:r>
              <a:endParaRPr lang="en-GB" sz="1600" b="1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6A39C28-6BA3-F941-83BA-4078D7A9EA85}"/>
                </a:ext>
              </a:extLst>
            </p:cNvPr>
            <p:cNvSpPr txBox="1"/>
            <p:nvPr/>
          </p:nvSpPr>
          <p:spPr>
            <a:xfrm>
              <a:off x="1478718" y="4596727"/>
              <a:ext cx="7200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3-12b</a:t>
              </a:r>
              <a:endParaRPr lang="en-GB" sz="1600" b="1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319CEE4-C49F-2ADA-27CF-B1B06FFCF96E}"/>
              </a:ext>
            </a:extLst>
          </p:cNvPr>
          <p:cNvSpPr txBox="1"/>
          <p:nvPr/>
        </p:nvSpPr>
        <p:spPr>
          <a:xfrm>
            <a:off x="3112707" y="2800858"/>
            <a:ext cx="80356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dirty="0"/>
              <a:t>Today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9B30612-4331-860F-EDA5-1DCAAD7FF03A}"/>
              </a:ext>
            </a:extLst>
          </p:cNvPr>
          <p:cNvCxnSpPr>
            <a:cxnSpLocks/>
          </p:cNvCxnSpPr>
          <p:nvPr/>
        </p:nvCxnSpPr>
        <p:spPr>
          <a:xfrm>
            <a:off x="3391178" y="3085315"/>
            <a:ext cx="0" cy="7585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09989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DD6535-197A-864F-A5EA-B7812E38B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6000" y="3208021"/>
            <a:ext cx="5044855" cy="653054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GB" sz="1800" b="0" dirty="0">
                <a:solidFill>
                  <a:schemeClr val="tx1"/>
                </a:solidFill>
              </a:rPr>
              <a:t>End 25 ns proton run: 08:00 3</a:t>
            </a:r>
            <a:r>
              <a:rPr lang="en-GB" sz="1800" b="0" baseline="30000" dirty="0">
                <a:solidFill>
                  <a:schemeClr val="tx1"/>
                </a:solidFill>
              </a:rPr>
              <a:t>rd</a:t>
            </a:r>
            <a:r>
              <a:rPr lang="en-GB" sz="1800" b="0" dirty="0">
                <a:solidFill>
                  <a:schemeClr val="tx1"/>
                </a:solidFill>
              </a:rPr>
              <a:t> November  </a:t>
            </a:r>
          </a:p>
          <a:p>
            <a:pPr>
              <a:spcBef>
                <a:spcPts val="600"/>
              </a:spcBef>
            </a:pPr>
            <a:r>
              <a:rPr lang="en-GB" sz="1800" b="0" dirty="0">
                <a:solidFill>
                  <a:schemeClr val="tx1"/>
                </a:solidFill>
              </a:rPr>
              <a:t>End of Run: 06:00 12</a:t>
            </a:r>
            <a:r>
              <a:rPr lang="en-GB" sz="1800" b="0" baseline="30000" dirty="0">
                <a:solidFill>
                  <a:schemeClr val="tx1"/>
                </a:solidFill>
              </a:rPr>
              <a:t>th</a:t>
            </a:r>
            <a:r>
              <a:rPr lang="en-GB" sz="1800" b="0" dirty="0">
                <a:solidFill>
                  <a:schemeClr val="tx1"/>
                </a:solidFill>
              </a:rPr>
              <a:t> December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24559BB-0C33-5440-A897-FC26BC78F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2022 – Q4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4C0EA-8EB9-0B46-8E63-47045F4AE1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/>
              <a:t>25.04.2022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B90E76-33BC-D845-8630-91199B5EB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7BBE1FF-BF3C-3002-C8B6-88206F6788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6000" y="992067"/>
            <a:ext cx="8640000" cy="21291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7282D9-C7A4-A354-4BEA-7ABFF5642156}"/>
              </a:ext>
            </a:extLst>
          </p:cNvPr>
          <p:cNvSpPr txBox="1"/>
          <p:nvPr/>
        </p:nvSpPr>
        <p:spPr>
          <a:xfrm>
            <a:off x="2891302" y="2000254"/>
            <a:ext cx="975282" cy="50359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72000" rtlCol="0" anchor="ctr" anchorCtr="1">
            <a:spAutoFit/>
          </a:bodyPr>
          <a:lstStyle/>
          <a:p>
            <a:pPr algn="l"/>
            <a:r>
              <a:rPr lang="en-GB" sz="2800" dirty="0"/>
              <a:t>p-p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4732C8-20A0-3F6B-3F9D-79CCE64C5B96}"/>
              </a:ext>
            </a:extLst>
          </p:cNvPr>
          <p:cNvSpPr txBox="1"/>
          <p:nvPr/>
        </p:nvSpPr>
        <p:spPr>
          <a:xfrm>
            <a:off x="6661517" y="2072957"/>
            <a:ext cx="132255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1">
            <a:spAutoFit/>
          </a:bodyPr>
          <a:lstStyle/>
          <a:p>
            <a:pPr algn="l"/>
            <a:r>
              <a:rPr lang="en-GB" sz="2800" dirty="0"/>
              <a:t>Pb-Pb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C6CC8B-3000-736D-B55E-C405B1E06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1555"/>
            <a:ext cx="12192000" cy="155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24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F515F-7687-F3CF-DB1F-2DEF9D5EB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263027"/>
            <a:ext cx="11376025" cy="531663"/>
          </a:xfrm>
        </p:spPr>
        <p:txBody>
          <a:bodyPr/>
          <a:lstStyle/>
          <a:p>
            <a:r>
              <a:rPr lang="en-GB" dirty="0"/>
              <a:t>Run 3 </a:t>
            </a:r>
            <a:br>
              <a:rPr lang="en-GB" dirty="0"/>
            </a:b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F0B262-83F3-D8C4-73F7-F08612E3563D}"/>
              </a:ext>
            </a:extLst>
          </p:cNvPr>
          <p:cNvSpPr txBox="1"/>
          <p:nvPr/>
        </p:nvSpPr>
        <p:spPr>
          <a:xfrm>
            <a:off x="407987" y="794690"/>
            <a:ext cx="10011707" cy="1972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Proton-proton</a:t>
            </a:r>
          </a:p>
          <a:p>
            <a:pPr marL="285750" marR="0" lvl="0" indent="-28575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6.8 TeV</a:t>
            </a:r>
          </a:p>
          <a:p>
            <a:pPr marL="285750" marR="0" lvl="0" indent="-28575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Levelled to a maximum luminosity 2.05 × 10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34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cm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−2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-1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in </a:t>
            </a:r>
            <a:r>
              <a:rPr lang="en-US" sz="2000" dirty="0">
                <a:latin typeface="Calibri"/>
              </a:rPr>
              <a:t>ATLAS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and </a:t>
            </a:r>
            <a:r>
              <a:rPr lang="en-US" sz="2000" dirty="0">
                <a:latin typeface="Calibri"/>
              </a:rPr>
              <a:t>CMS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Levelled to a target of </a:t>
            </a:r>
            <a:r>
              <a:rPr lang="en-US" sz="2000" dirty="0">
                <a:latin typeface="Calibri"/>
              </a:rPr>
              <a:t>~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1.4 × 10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31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cm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−2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-1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and 2 × 10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33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cm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−2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-1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in </a:t>
            </a:r>
            <a:r>
              <a:rPr lang="en-US" sz="2000" dirty="0">
                <a:latin typeface="Calibri"/>
              </a:rPr>
              <a:t>ALICE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and </a:t>
            </a:r>
            <a:r>
              <a:rPr lang="en-US" sz="2000" dirty="0">
                <a:latin typeface="Calibri"/>
              </a:rPr>
              <a:t>LHCb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respectively</a:t>
            </a:r>
          </a:p>
          <a:p>
            <a:pPr marL="285750" lvl="0" indent="-285750">
              <a:lnSpc>
                <a:spcPts val="3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rgbClr val="FF0000"/>
                </a:solidFill>
                <a:latin typeface="Calibri"/>
              </a:rPr>
              <a:t>~1.8×10</a:t>
            </a:r>
            <a:r>
              <a:rPr lang="en-US" sz="2000" b="1" baseline="30000" dirty="0">
                <a:solidFill>
                  <a:srgbClr val="FF0000"/>
                </a:solidFill>
                <a:latin typeface="Calibri"/>
              </a:rPr>
              <a:t>11</a:t>
            </a:r>
            <a:r>
              <a:rPr lang="en-US" sz="2000" b="1" dirty="0">
                <a:solidFill>
                  <a:srgbClr val="FF0000"/>
                </a:solidFill>
                <a:latin typeface="Calibri"/>
              </a:rPr>
              <a:t> protons/bunch in 2023 – 2025 - long levelling times!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BAC8D08C-219A-7A19-6B53-1C65C1AF41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5043490"/>
              </p:ext>
            </p:extLst>
          </p:nvPr>
        </p:nvGraphicFramePr>
        <p:xfrm>
          <a:off x="143981" y="3429000"/>
          <a:ext cx="8128000" cy="222504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401446856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84288681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53863262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122312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Mode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ATLAS/CMS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LHCb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ALICE 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10875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proton-proton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250 - 270 fb</a:t>
                      </a:r>
                      <a:r>
                        <a:rPr lang="en-GB" baseline="30000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25 – 30  fb</a:t>
                      </a:r>
                      <a:r>
                        <a:rPr lang="en-GB" baseline="30000" dirty="0"/>
                        <a:t>-1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200  pb</a:t>
                      </a:r>
                      <a:r>
                        <a:rPr lang="en-GB" baseline="30000" dirty="0"/>
                        <a:t>-1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59035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lead-lead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7 nb</a:t>
                      </a:r>
                      <a:r>
                        <a:rPr lang="en-GB" baseline="30000" dirty="0"/>
                        <a:t>-1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1 nb</a:t>
                      </a:r>
                      <a:r>
                        <a:rPr lang="en-GB" baseline="30000" dirty="0"/>
                        <a:t>-1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7 nb</a:t>
                      </a:r>
                      <a:r>
                        <a:rPr lang="en-GB" baseline="30000" dirty="0"/>
                        <a:t>-1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2890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proton-lead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0.5 pb</a:t>
                      </a:r>
                      <a:r>
                        <a:rPr lang="en-GB" baseline="30000" dirty="0"/>
                        <a:t>-1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0.1 pb</a:t>
                      </a:r>
                      <a:r>
                        <a:rPr lang="en-GB" baseline="30000" dirty="0"/>
                        <a:t>-1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0.25 pb</a:t>
                      </a:r>
                      <a:r>
                        <a:rPr lang="en-GB" baseline="30000" dirty="0"/>
                        <a:t>-1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616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oxygen-oxygen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0.5 nb</a:t>
                      </a:r>
                      <a:r>
                        <a:rPr lang="en-GB" baseline="30000" dirty="0"/>
                        <a:t>-1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0.5 nb</a:t>
                      </a:r>
                      <a:r>
                        <a:rPr lang="en-GB" baseline="30000" dirty="0"/>
                        <a:t>-1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0.5 nb</a:t>
                      </a:r>
                      <a:r>
                        <a:rPr lang="en-GB" baseline="30000" dirty="0"/>
                        <a:t>-1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62959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proton-oxygen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/>
                        <a:t>LHCf</a:t>
                      </a:r>
                      <a:r>
                        <a:rPr lang="en-GB" dirty="0"/>
                        <a:t> 1.5 nb</a:t>
                      </a:r>
                      <a:r>
                        <a:rPr lang="en-GB" baseline="30000" dirty="0"/>
                        <a:t>-1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2.0 nb</a:t>
                      </a:r>
                      <a:r>
                        <a:rPr lang="en-GB" baseline="30000" dirty="0"/>
                        <a:t>-1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9350673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ED66F536-D245-848D-3CB9-893947028A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2884" y="3698542"/>
            <a:ext cx="3127027" cy="168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68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26E199-BD6D-7540-9E01-C521B4DD4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078095-EF1C-9197-2B03-A7998588C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518025"/>
            <a:ext cx="9780801" cy="60208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76C4F7-E378-4461-8A03-E649E92E1C89}"/>
              </a:ext>
            </a:extLst>
          </p:cNvPr>
          <p:cNvSpPr/>
          <p:nvPr/>
        </p:nvSpPr>
        <p:spPr>
          <a:xfrm>
            <a:off x="10778836" y="406400"/>
            <a:ext cx="184728" cy="6132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22071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HL-LHC - goals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15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838200" y="1524000"/>
            <a:ext cx="9753600" cy="3215958"/>
          </a:xfrm>
        </p:spPr>
        <p:txBody>
          <a:bodyPr>
            <a:normAutofit fontScale="77500" lnSpcReduction="20000"/>
          </a:bodyPr>
          <a:lstStyle/>
          <a:p>
            <a:r>
              <a:rPr lang="en-US" sz="3100" dirty="0"/>
              <a:t>Prepare machine for operation beyond </a:t>
            </a:r>
            <a:r>
              <a:rPr lang="en-US" sz="3100" dirty="0">
                <a:solidFill>
                  <a:srgbClr val="FF0000"/>
                </a:solidFill>
              </a:rPr>
              <a:t>2025 and up to ~2040</a:t>
            </a:r>
          </a:p>
          <a:p>
            <a:r>
              <a:rPr lang="en-US" sz="3100" dirty="0"/>
              <a:t>Operation scenarios for:</a:t>
            </a:r>
          </a:p>
          <a:p>
            <a:pPr lvl="1">
              <a:lnSpc>
                <a:spcPct val="170000"/>
              </a:lnSpc>
            </a:pPr>
            <a:r>
              <a:rPr lang="en-US" sz="2600" dirty="0"/>
              <a:t>Total integrated luminosity of </a:t>
            </a:r>
            <a:r>
              <a:rPr lang="en-US" sz="2600" dirty="0">
                <a:solidFill>
                  <a:srgbClr val="FF0000"/>
                </a:solidFill>
              </a:rPr>
              <a:t>3000 fb</a:t>
            </a:r>
            <a:r>
              <a:rPr lang="en-US" sz="2600" baseline="30000" dirty="0">
                <a:solidFill>
                  <a:srgbClr val="FF0000"/>
                </a:solidFill>
              </a:rPr>
              <a:t>-1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/>
              <a:t>in around 10-12 years</a:t>
            </a:r>
          </a:p>
          <a:p>
            <a:pPr lvl="1">
              <a:lnSpc>
                <a:spcPct val="170000"/>
              </a:lnSpc>
            </a:pPr>
            <a:r>
              <a:rPr lang="en-US" sz="2600" dirty="0"/>
              <a:t>An integrated luminosity of </a:t>
            </a:r>
            <a:r>
              <a:rPr lang="en-US" sz="2600" dirty="0">
                <a:solidFill>
                  <a:srgbClr val="FF0000"/>
                </a:solidFill>
              </a:rPr>
              <a:t>~250 fb</a:t>
            </a:r>
            <a:r>
              <a:rPr lang="en-US" sz="2600" baseline="30000" dirty="0">
                <a:solidFill>
                  <a:srgbClr val="FF0000"/>
                </a:solidFill>
              </a:rPr>
              <a:t>-1</a:t>
            </a:r>
            <a:r>
              <a:rPr lang="en-US" sz="2600" dirty="0">
                <a:solidFill>
                  <a:srgbClr val="FF0000"/>
                </a:solidFill>
              </a:rPr>
              <a:t> per year</a:t>
            </a:r>
          </a:p>
          <a:p>
            <a:pPr lvl="1">
              <a:lnSpc>
                <a:spcPct val="170000"/>
              </a:lnSpc>
            </a:pPr>
            <a:r>
              <a:rPr lang="en-US" sz="2600" b="1" dirty="0"/>
              <a:t>Nominal:</a:t>
            </a:r>
            <a:r>
              <a:rPr lang="en-US" sz="2600" dirty="0"/>
              <a:t> levelled luminosity of 5 x 10</a:t>
            </a:r>
            <a:r>
              <a:rPr lang="en-US" sz="2600" baseline="30000" dirty="0"/>
              <a:t>34</a:t>
            </a:r>
            <a:r>
              <a:rPr lang="en-US" sz="2600" dirty="0"/>
              <a:t> cm</a:t>
            </a:r>
            <a:r>
              <a:rPr lang="en-US" sz="2600" baseline="30000" dirty="0"/>
              <a:t>-2</a:t>
            </a:r>
            <a:r>
              <a:rPr lang="en-US" sz="2600" dirty="0"/>
              <a:t>s</a:t>
            </a:r>
            <a:r>
              <a:rPr lang="en-US" sz="2600" baseline="30000" dirty="0"/>
              <a:t>-1</a:t>
            </a:r>
            <a:r>
              <a:rPr lang="en-US" sz="2600" dirty="0"/>
              <a:t> (events/crossing  ~130)</a:t>
            </a:r>
          </a:p>
          <a:p>
            <a:pPr lvl="1">
              <a:lnSpc>
                <a:spcPct val="170000"/>
              </a:lnSpc>
            </a:pPr>
            <a:r>
              <a:rPr lang="en-US" sz="2600" b="1" dirty="0"/>
              <a:t>Ultimate:</a:t>
            </a:r>
            <a:r>
              <a:rPr lang="en-US" sz="2600" dirty="0"/>
              <a:t> levelled luminosity of 7.5 x10</a:t>
            </a:r>
            <a:r>
              <a:rPr lang="en-US" sz="2600" baseline="30000" dirty="0"/>
              <a:t>34</a:t>
            </a:r>
            <a:r>
              <a:rPr lang="en-US" sz="2600" dirty="0"/>
              <a:t> cm</a:t>
            </a:r>
            <a:r>
              <a:rPr lang="en-US" sz="2600" baseline="30000" dirty="0"/>
              <a:t>-2</a:t>
            </a:r>
            <a:r>
              <a:rPr lang="en-US" sz="2600" dirty="0"/>
              <a:t>s</a:t>
            </a:r>
            <a:r>
              <a:rPr lang="en-US" sz="2600" baseline="30000" dirty="0"/>
              <a:t>-1</a:t>
            </a:r>
            <a:r>
              <a:rPr lang="en-US" sz="2600" dirty="0"/>
              <a:t> (events/crossing  ~200)</a:t>
            </a:r>
          </a:p>
          <a:p>
            <a:pPr lvl="1"/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784908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8C493D5-C68D-AA02-5878-FBCB1B8109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762" y="247228"/>
            <a:ext cx="4964178" cy="29541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209294-FD5F-E2FF-FACB-4E9A648D3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FECE564-9338-DEED-DA35-39256C92F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278779"/>
            <a:ext cx="4934532" cy="303136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996C51-2855-D302-8D6B-5EFB03495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3881789"/>
            <a:ext cx="3343764" cy="24375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8C8D20-89DB-E414-C150-41356F4B8B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6609" y="3840689"/>
            <a:ext cx="5093923" cy="25597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1C9FCD-D6DD-FF26-22C8-4AA6A0746DA7}"/>
              </a:ext>
            </a:extLst>
          </p:cNvPr>
          <p:cNvSpPr txBox="1"/>
          <p:nvPr/>
        </p:nvSpPr>
        <p:spPr>
          <a:xfrm>
            <a:off x="345762" y="3299661"/>
            <a:ext cx="50292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</a:rPr>
              <a:t>Injector upgrade</a:t>
            </a:r>
            <a:r>
              <a:rPr lang="en-GB" dirty="0">
                <a:solidFill>
                  <a:srgbClr val="00B050"/>
                </a:solidFill>
              </a:rPr>
              <a:t> (</a:t>
            </a:r>
            <a:r>
              <a:rPr lang="en-US" dirty="0">
                <a:solidFill>
                  <a:srgbClr val="00B050"/>
                </a:solidFill>
              </a:rPr>
              <a:t>bunch population, emittance)</a:t>
            </a:r>
            <a:r>
              <a:rPr lang="en-US" dirty="0">
                <a:solidFill>
                  <a:srgbClr val="FF9300"/>
                </a:solidFill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A044AD-DC39-1DB6-B2CC-D236ABB41EDD}"/>
              </a:ext>
            </a:extLst>
          </p:cNvPr>
          <p:cNvSpPr txBox="1"/>
          <p:nvPr/>
        </p:nvSpPr>
        <p:spPr>
          <a:xfrm>
            <a:off x="7317996" y="2927187"/>
            <a:ext cx="37734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Interaction region upgrade (beta*)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59CAFC-2B5F-711E-5239-24D2605EEB2E}"/>
              </a:ext>
            </a:extLst>
          </p:cNvPr>
          <p:cNvSpPr txBox="1"/>
          <p:nvPr/>
        </p:nvSpPr>
        <p:spPr>
          <a:xfrm>
            <a:off x="484860" y="6400412"/>
            <a:ext cx="427763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Crossing angle compensation (crabs)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054A5F-8EDA-EAC3-CABA-ABB314AB0DEE}"/>
              </a:ext>
            </a:extLst>
          </p:cNvPr>
          <p:cNvSpPr txBox="1"/>
          <p:nvPr/>
        </p:nvSpPr>
        <p:spPr>
          <a:xfrm>
            <a:off x="6553200" y="6389252"/>
            <a:ext cx="416213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b="1" dirty="0">
                <a:solidFill>
                  <a:srgbClr val="7030A0"/>
                </a:solidFill>
              </a:rPr>
              <a:t>Operate in a high luminosity regime</a:t>
            </a:r>
          </a:p>
        </p:txBody>
      </p:sp>
    </p:spTree>
    <p:extLst>
      <p:ext uri="{BB962C8B-B14F-4D97-AF65-F5344CB8AC3E}">
        <p14:creationId xmlns:p14="http://schemas.microsoft.com/office/powerpoint/2010/main" val="30285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2F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096DED-0B90-A777-538F-56C530E1C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3798E39E-7B99-1C60-7E3F-763BD88D2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46590"/>
            <a:ext cx="8436472" cy="631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A4E914-E760-8B33-E667-45740D1E380C}"/>
              </a:ext>
            </a:extLst>
          </p:cNvPr>
          <p:cNvSpPr txBox="1"/>
          <p:nvPr/>
        </p:nvSpPr>
        <p:spPr>
          <a:xfrm>
            <a:off x="2059709" y="6444476"/>
            <a:ext cx="843647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June 2022: MQXFBP2 (Q2) and corrector MCBXFBP1 on the alignment bench</a:t>
            </a:r>
          </a:p>
        </p:txBody>
      </p:sp>
    </p:spTree>
    <p:extLst>
      <p:ext uri="{BB962C8B-B14F-4D97-AF65-F5344CB8AC3E}">
        <p14:creationId xmlns:p14="http://schemas.microsoft.com/office/powerpoint/2010/main" val="24868688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2F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33357C81-EFA0-9621-C8EE-418CCD1A4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1463" y="0"/>
            <a:ext cx="9109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6132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2F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1B9512-673C-AEFB-E621-34CC470FD1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144" y="1503154"/>
            <a:ext cx="5432431" cy="25158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A7B894-A3A3-8335-2FDC-B16FAFA59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7503" y="1503154"/>
            <a:ext cx="5786510" cy="433988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B8921A1-5C32-44CC-A060-2FF1D490F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>
                <a:solidFill>
                  <a:schemeClr val="bg1"/>
                </a:solidFill>
              </a:rPr>
              <a:t>Separation/re-combination dipole (D2 - INFN) cold mass assembly – Large Magnet Facility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09FB1B-D245-EAC1-AA7F-E71F4AE321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904" y="4367538"/>
            <a:ext cx="4520909" cy="224107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FA4BFE6-152B-DAC2-FAD3-646AEFB9D374}"/>
              </a:ext>
            </a:extLst>
          </p:cNvPr>
          <p:cNvSpPr/>
          <p:nvPr/>
        </p:nvSpPr>
        <p:spPr>
          <a:xfrm>
            <a:off x="4441369" y="5567462"/>
            <a:ext cx="247552" cy="17549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58BB68-615A-45F8-24BA-E7D4DFC21024}"/>
              </a:ext>
            </a:extLst>
          </p:cNvPr>
          <p:cNvSpPr/>
          <p:nvPr/>
        </p:nvSpPr>
        <p:spPr>
          <a:xfrm>
            <a:off x="5086835" y="5470593"/>
            <a:ext cx="247552" cy="17549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404355-B37C-70FD-7C55-0422F45E2272}"/>
              </a:ext>
            </a:extLst>
          </p:cNvPr>
          <p:cNvSpPr/>
          <p:nvPr/>
        </p:nvSpPr>
        <p:spPr>
          <a:xfrm>
            <a:off x="2130268" y="4934554"/>
            <a:ext cx="247552" cy="17549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5A28C7-0A74-E05C-3EB6-5BE2160E2B05}"/>
              </a:ext>
            </a:extLst>
          </p:cNvPr>
          <p:cNvSpPr/>
          <p:nvPr/>
        </p:nvSpPr>
        <p:spPr>
          <a:xfrm>
            <a:off x="1409506" y="4412203"/>
            <a:ext cx="247552" cy="17549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2946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4F4E73-CB59-6F48-A48C-C87BA1F60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835466"/>
            <a:ext cx="11376024" cy="2317365"/>
          </a:xfrm>
        </p:spPr>
        <p:txBody>
          <a:bodyPr/>
          <a:lstStyle/>
          <a:p>
            <a:r>
              <a:rPr lang="en-GB" b="0" dirty="0"/>
              <a:t>Injector complex started again in 2021 following deployment of the </a:t>
            </a:r>
            <a:r>
              <a:rPr lang="en-GB" dirty="0"/>
              <a:t>LHC Injectors Upgrade</a:t>
            </a:r>
            <a:r>
              <a:rPr lang="en-GB" b="0" dirty="0"/>
              <a:t> in LS2. Excellent progress since in achieving the HL-LHC beam characteristics.</a:t>
            </a:r>
          </a:p>
          <a:p>
            <a:r>
              <a:rPr lang="en-GB" dirty="0"/>
              <a:t>LHC in 2021</a:t>
            </a:r>
            <a:r>
              <a:rPr lang="en-GB" b="0" dirty="0"/>
              <a:t> - hardware commissioning and a long dipole magnet training campaign opening the way to operation at 6.8 TeV (via 3 sector WU-CDs).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9EE54E-033B-875B-53DB-BEDBFAE67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230738"/>
            <a:ext cx="11376025" cy="531663"/>
          </a:xfrm>
        </p:spPr>
        <p:txBody>
          <a:bodyPr/>
          <a:lstStyle/>
          <a:p>
            <a:r>
              <a:rPr lang="en-GB" dirty="0"/>
              <a:t>Recall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A1D706-ACE9-DC95-A15D-E6F6B9881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1D5D78D0-3074-7591-E9CB-577BD3EAC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6190" y="2793350"/>
            <a:ext cx="5012900" cy="3341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D238FDD-7306-560D-F024-2C8A7E31624C}"/>
              </a:ext>
            </a:extLst>
          </p:cNvPr>
          <p:cNvGrpSpPr/>
          <p:nvPr/>
        </p:nvGrpSpPr>
        <p:grpSpPr>
          <a:xfrm>
            <a:off x="629274" y="2897124"/>
            <a:ext cx="4117654" cy="3228002"/>
            <a:chOff x="778903" y="3231134"/>
            <a:chExt cx="4117654" cy="322800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722866C-296D-979F-E2D8-498F09717122}"/>
                </a:ext>
              </a:extLst>
            </p:cNvPr>
            <p:cNvSpPr txBox="1"/>
            <p:nvPr/>
          </p:nvSpPr>
          <p:spPr>
            <a:xfrm rot="16200000">
              <a:off x="229770" y="4409730"/>
              <a:ext cx="14368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“Beam Size”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860592E-82C7-8743-ED43-E877C962D9D6}"/>
                </a:ext>
              </a:extLst>
            </p:cNvPr>
            <p:cNvSpPr txBox="1"/>
            <p:nvPr/>
          </p:nvSpPr>
          <p:spPr>
            <a:xfrm>
              <a:off x="2153357" y="6120582"/>
              <a:ext cx="2743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Protons per bunch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1F6D95C-EFD6-BC68-FF4B-E416A8FB3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5360" y="3231134"/>
              <a:ext cx="3522462" cy="28163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76667AC-E2AA-1FD0-961C-B895CD5A5FEB}"/>
              </a:ext>
            </a:extLst>
          </p:cNvPr>
          <p:cNvSpPr txBox="1"/>
          <p:nvPr/>
        </p:nvSpPr>
        <p:spPr>
          <a:xfrm>
            <a:off x="1061619" y="2645148"/>
            <a:ext cx="94210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400" dirty="0">
                <a:solidFill>
                  <a:srgbClr val="2F2F2F"/>
                </a:solidFill>
              </a:rPr>
              <a:t>Booster</a:t>
            </a:r>
          </a:p>
        </p:txBody>
      </p:sp>
    </p:spTree>
    <p:extLst>
      <p:ext uri="{BB962C8B-B14F-4D97-AF65-F5344CB8AC3E}">
        <p14:creationId xmlns:p14="http://schemas.microsoft.com/office/powerpoint/2010/main" val="145218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2F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6705AC-05C1-8DAF-2355-CD4CD139C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8194" name="Picture 2" descr="Rama">
            <a:extLst>
              <a:ext uri="{FF2B5EF4-FFF2-40B4-BE49-F238E27FC236}">
                <a16:creationId xmlns:a16="http://schemas.microsoft.com/office/drawing/2014/main" id="{722B2F13-2E5F-3966-A290-A2A180C76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1000" y="463550"/>
            <a:ext cx="8890000" cy="593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6448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BC60A52-59D2-542B-ADC6-0824086F7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RFD Crab Cavities to UK,  cryostating ongoing</a:t>
            </a:r>
            <a:br>
              <a:rPr lang="en-GB" dirty="0"/>
            </a:b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490660-0965-0931-13A4-5986B90BF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4098" name="Picture 2" descr="fig.2 ">
            <a:extLst>
              <a:ext uri="{FF2B5EF4-FFF2-40B4-BE49-F238E27FC236}">
                <a16:creationId xmlns:a16="http://schemas.microsoft.com/office/drawing/2014/main" id="{F828CCC7-CDF4-0269-90B9-5C0CBF60A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504" y="2086879"/>
            <a:ext cx="5936709" cy="316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F3DDDB-4EE4-BABE-DE3B-AF69625D1628}"/>
              </a:ext>
            </a:extLst>
          </p:cNvPr>
          <p:cNvSpPr txBox="1"/>
          <p:nvPr/>
        </p:nvSpPr>
        <p:spPr>
          <a:xfrm>
            <a:off x="717283" y="5283578"/>
            <a:ext cx="48111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dirty="0"/>
              <a:t>STFC-DL technicians adjacent to the Cavity String prior to cleanroom assembly</a:t>
            </a:r>
          </a:p>
        </p:txBody>
      </p:sp>
      <p:pic>
        <p:nvPicPr>
          <p:cNvPr id="4100" name="Picture 4" descr="figure 3">
            <a:extLst>
              <a:ext uri="{FF2B5EF4-FFF2-40B4-BE49-F238E27FC236}">
                <a16:creationId xmlns:a16="http://schemas.microsoft.com/office/drawing/2014/main" id="{112EC2C4-4945-D921-1769-A434D6ADA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1453" y="2405575"/>
            <a:ext cx="5522560" cy="253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DF8553-3388-0ADA-4D6B-85CC1BA32477}"/>
              </a:ext>
            </a:extLst>
          </p:cNvPr>
          <p:cNvSpPr txBox="1"/>
          <p:nvPr/>
        </p:nvSpPr>
        <p:spPr>
          <a:xfrm>
            <a:off x="6632236" y="5039999"/>
            <a:ext cx="48111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dirty="0"/>
              <a:t>Outer Vacuum Chamber for the Cryomodule adjacent to the bespoke Cavity String Lifting Device</a:t>
            </a:r>
          </a:p>
        </p:txBody>
      </p:sp>
    </p:spTree>
    <p:extLst>
      <p:ext uri="{BB962C8B-B14F-4D97-AF65-F5344CB8AC3E}">
        <p14:creationId xmlns:p14="http://schemas.microsoft.com/office/powerpoint/2010/main" val="32097962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70FD26-57DC-E683-D3D7-C9494E5E6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E76E54-B435-729E-4769-3C5B4F31E6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9"/>
          <a:stretch/>
        </p:blipFill>
        <p:spPr>
          <a:xfrm>
            <a:off x="0" y="0"/>
            <a:ext cx="125881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5536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0FB583-5482-33E1-B938-E65DBFB07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9C46548-E13D-B013-2195-3AA3BAC6F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F97459-BAB5-8E65-26A8-C2D9CA9DF9E5}"/>
              </a:ext>
            </a:extLst>
          </p:cNvPr>
          <p:cNvSpPr txBox="1"/>
          <p:nvPr/>
        </p:nvSpPr>
        <p:spPr>
          <a:xfrm>
            <a:off x="1066800" y="5907955"/>
            <a:ext cx="3505200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</a:rPr>
              <a:t>CRANEbot</a:t>
            </a:r>
            <a:r>
              <a:rPr lang="en-GB" dirty="0">
                <a:solidFill>
                  <a:schemeClr val="bg1"/>
                </a:solidFill>
              </a:rPr>
              <a:t> will handle a VAX module without the need for human intervention.</a:t>
            </a:r>
          </a:p>
        </p:txBody>
      </p:sp>
    </p:spTree>
    <p:extLst>
      <p:ext uri="{BB962C8B-B14F-4D97-AF65-F5344CB8AC3E}">
        <p14:creationId xmlns:p14="http://schemas.microsoft.com/office/powerpoint/2010/main" val="14118360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ass, outdoor, sky, mountain&#10;&#10;Description automatically generated">
            <a:extLst>
              <a:ext uri="{FF2B5EF4-FFF2-40B4-BE49-F238E27FC236}">
                <a16:creationId xmlns:a16="http://schemas.microsoft.com/office/drawing/2014/main" id="{22D18AAE-1A90-4599-98C0-9372B666F3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339" y="1028733"/>
            <a:ext cx="6267952" cy="51503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A52034-FE58-493C-9C79-1F6864D0B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 1 surface buildings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879D1D-BF4D-4FD0-8431-DD946A8FA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24</a:t>
            </a:fld>
            <a:endParaRPr lang="fr-FR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794C73-42B0-4704-BD37-519265A587BB}"/>
              </a:ext>
            </a:extLst>
          </p:cNvPr>
          <p:cNvSpPr txBox="1"/>
          <p:nvPr/>
        </p:nvSpPr>
        <p:spPr>
          <a:xfrm>
            <a:off x="2214893" y="3332989"/>
            <a:ext cx="98296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b="1" dirty="0">
                <a:solidFill>
                  <a:srgbClr val="FFFF00"/>
                </a:solidFill>
              </a:rPr>
              <a:t>SHM17</a:t>
            </a:r>
            <a:endParaRPr lang="en-GB" sz="1867" b="1" dirty="0">
              <a:solidFill>
                <a:srgbClr val="FFFF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342219-9B83-4A3A-813B-323B47F8DF32}"/>
              </a:ext>
            </a:extLst>
          </p:cNvPr>
          <p:cNvSpPr txBox="1"/>
          <p:nvPr/>
        </p:nvSpPr>
        <p:spPr>
          <a:xfrm>
            <a:off x="2540000" y="4869160"/>
            <a:ext cx="756938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b="1" dirty="0">
                <a:solidFill>
                  <a:srgbClr val="FFFF00"/>
                </a:solidFill>
              </a:rPr>
              <a:t>SF17</a:t>
            </a:r>
            <a:endParaRPr lang="en-GB" sz="1867" b="1" dirty="0">
              <a:solidFill>
                <a:srgbClr val="FFFF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079E2D-6BCC-4A2D-8AF7-A1824B449EED}"/>
              </a:ext>
            </a:extLst>
          </p:cNvPr>
          <p:cNvSpPr txBox="1"/>
          <p:nvPr/>
        </p:nvSpPr>
        <p:spPr>
          <a:xfrm>
            <a:off x="1993505" y="2406813"/>
            <a:ext cx="784189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b="1" dirty="0">
                <a:solidFill>
                  <a:srgbClr val="FFFF00"/>
                </a:solidFill>
              </a:rPr>
              <a:t>SU17</a:t>
            </a:r>
            <a:endParaRPr lang="en-GB" sz="1867" b="1" dirty="0">
              <a:solidFill>
                <a:srgbClr val="FFFF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6C59BB-D77B-4449-8B18-415CAE3E5495}"/>
              </a:ext>
            </a:extLst>
          </p:cNvPr>
          <p:cNvSpPr txBox="1"/>
          <p:nvPr/>
        </p:nvSpPr>
        <p:spPr>
          <a:xfrm>
            <a:off x="3791745" y="1984457"/>
            <a:ext cx="784189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b="1" dirty="0">
                <a:solidFill>
                  <a:srgbClr val="FFFF00"/>
                </a:solidFill>
              </a:rPr>
              <a:t>SD17</a:t>
            </a:r>
            <a:endParaRPr lang="en-GB" sz="1867" b="1" dirty="0">
              <a:solidFill>
                <a:srgbClr val="FFFF00"/>
              </a:solidFill>
            </a:endParaRPr>
          </a:p>
        </p:txBody>
      </p:sp>
      <p:pic>
        <p:nvPicPr>
          <p:cNvPr id="18" name="Image 10" descr="Une image contenant entrepôt&#10;&#10;Description générée automatiquement">
            <a:extLst>
              <a:ext uri="{FF2B5EF4-FFF2-40B4-BE49-F238E27FC236}">
                <a16:creationId xmlns:a16="http://schemas.microsoft.com/office/drawing/2014/main" id="{348DB96F-F04D-9198-012B-6CBC38A26E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4914" y="2656113"/>
            <a:ext cx="5641161" cy="317315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6E0AD19-7C45-9C09-163E-BD624B32165F}"/>
              </a:ext>
            </a:extLst>
          </p:cNvPr>
          <p:cNvSpPr txBox="1"/>
          <p:nvPr/>
        </p:nvSpPr>
        <p:spPr>
          <a:xfrm>
            <a:off x="9278050" y="2786469"/>
            <a:ext cx="92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SF17</a:t>
            </a:r>
            <a:endParaRPr lang="en-GB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1135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94E2E-0E01-4829-8786-33046C49A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Underground works at P5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70893F-19DB-4592-9709-9951D74B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25</a:t>
            </a:fld>
            <a:endParaRPr lang="fr-FR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7FD631-CE6A-4DC2-8494-6606DDA988A5}"/>
              </a:ext>
            </a:extLst>
          </p:cNvPr>
          <p:cNvSpPr txBox="1"/>
          <p:nvPr/>
        </p:nvSpPr>
        <p:spPr>
          <a:xfrm>
            <a:off x="3639453" y="5938440"/>
            <a:ext cx="211223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/>
              <a:t>PM57 shaft</a:t>
            </a:r>
            <a:endParaRPr lang="en-GB" sz="1867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B29081-B5E2-4856-8B3E-84593340B5A2}"/>
              </a:ext>
            </a:extLst>
          </p:cNvPr>
          <p:cNvSpPr txBox="1"/>
          <p:nvPr/>
        </p:nvSpPr>
        <p:spPr>
          <a:xfrm>
            <a:off x="5196462" y="4556587"/>
            <a:ext cx="156966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/>
              <a:t>US57 cavern</a:t>
            </a:r>
            <a:endParaRPr lang="en-GB" sz="1867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FC11F5-1C82-422B-BBA4-0C7B2F2C7932}"/>
              </a:ext>
            </a:extLst>
          </p:cNvPr>
          <p:cNvSpPr txBox="1"/>
          <p:nvPr/>
        </p:nvSpPr>
        <p:spPr>
          <a:xfrm>
            <a:off x="6989538" y="5733256"/>
            <a:ext cx="1568057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67" dirty="0"/>
              <a:t>UR55 gallery</a:t>
            </a:r>
          </a:p>
        </p:txBody>
      </p:sp>
      <p:pic>
        <p:nvPicPr>
          <p:cNvPr id="14" name="Picture 13" descr="A picture containing indoor, blue&#10;&#10;Description automatically generated">
            <a:extLst>
              <a:ext uri="{FF2B5EF4-FFF2-40B4-BE49-F238E27FC236}">
                <a16:creationId xmlns:a16="http://schemas.microsoft.com/office/drawing/2014/main" id="{AD0E861E-32D4-48F0-A31F-7BC1177454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60" y="1989136"/>
            <a:ext cx="3648405" cy="4864539"/>
          </a:xfrm>
          <a:prstGeom prst="rect">
            <a:avLst/>
          </a:prstGeom>
        </p:spPr>
      </p:pic>
      <p:pic>
        <p:nvPicPr>
          <p:cNvPr id="16" name="Picture 15" descr="A group of people in safety vests standing in a tunnel&#10;&#10;Description automatically generated with medium confidence">
            <a:extLst>
              <a:ext uri="{FF2B5EF4-FFF2-40B4-BE49-F238E27FC236}">
                <a16:creationId xmlns:a16="http://schemas.microsoft.com/office/drawing/2014/main" id="{DABD78ED-0650-420D-A8DD-93626768DF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4724" y="1089128"/>
            <a:ext cx="4623277" cy="3467459"/>
          </a:xfrm>
          <a:prstGeom prst="rect">
            <a:avLst/>
          </a:prstGeom>
        </p:spPr>
      </p:pic>
      <p:pic>
        <p:nvPicPr>
          <p:cNvPr id="17" name="Picture 16" descr="A picture containing indoor&#10;&#10;Description automatically generated">
            <a:extLst>
              <a:ext uri="{FF2B5EF4-FFF2-40B4-BE49-F238E27FC236}">
                <a16:creationId xmlns:a16="http://schemas.microsoft.com/office/drawing/2014/main" id="{A2F9ED03-09F3-400D-8E8D-4CB067A13B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967572" y="2638556"/>
            <a:ext cx="4827917" cy="362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2603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23728-E84A-1817-7F0A-2955D45DB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Then another miracle happens…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FB07D5-166C-BE39-3903-0240AA292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6679A7-BF42-69E7-2729-2C66FB4437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0128" y="4205674"/>
            <a:ext cx="4731741" cy="2641141"/>
          </a:xfrm>
          <a:prstGeom prst="rect">
            <a:avLst/>
          </a:prstGeom>
        </p:spPr>
      </p:pic>
      <p:pic>
        <p:nvPicPr>
          <p:cNvPr id="7" name="Google Shape;374;p56">
            <a:extLst>
              <a:ext uri="{FF2B5EF4-FFF2-40B4-BE49-F238E27FC236}">
                <a16:creationId xmlns:a16="http://schemas.microsoft.com/office/drawing/2014/main" id="{2E86C389-9781-FB99-61E1-1C5B63C589D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0295" y="1098758"/>
            <a:ext cx="7451405" cy="291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37219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B5F426-D0E2-407B-A8BF-D6CAE7221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050284"/>
            <a:ext cx="9437760" cy="4884039"/>
          </a:xfrm>
        </p:spPr>
        <p:txBody>
          <a:bodyPr/>
          <a:lstStyle/>
          <a:p>
            <a:r>
              <a:rPr lang="en-GB" dirty="0"/>
              <a:t>LHC Injectors Upgrade </a:t>
            </a:r>
          </a:p>
          <a:p>
            <a:pPr lvl="2"/>
            <a:r>
              <a:rPr lang="en-GB" dirty="0"/>
              <a:t>Successful deployment in LS2, essential for what follows</a:t>
            </a:r>
          </a:p>
          <a:p>
            <a:r>
              <a:rPr lang="en-GB" dirty="0"/>
              <a:t>Run 3 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/>
              <a:t>Commissioning has gone well, now into intensity ramp-up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/>
              <a:t>Subsequent high intensity operations will not be without its challenges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/>
              <a:t>Diverse programme incoming</a:t>
            </a:r>
          </a:p>
          <a:p>
            <a:r>
              <a:rPr lang="en-GB" dirty="0"/>
              <a:t>HL-LHC 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/>
              <a:t>Paving the way from Run 3 to Ultimate performance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/>
              <a:t>Completion of prototypes and start of series production for many components – interesting times!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666900" lvl="1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D379A26-42FD-7459-E260-172B0310A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1E6D4B-56DF-B583-261D-59400D2D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FFA67D-9083-CCEA-53C8-E9ADBC4A5794}"/>
              </a:ext>
            </a:extLst>
          </p:cNvPr>
          <p:cNvSpPr txBox="1"/>
          <p:nvPr/>
        </p:nvSpPr>
        <p:spPr>
          <a:xfrm>
            <a:off x="1766728" y="6079351"/>
            <a:ext cx="876299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b="1" dirty="0">
                <a:solidFill>
                  <a:srgbClr val="0432FF"/>
                </a:solidFill>
              </a:rPr>
              <a:t>Acknowledgements and huge thanks to everyone in the accelerator sector, our colleagues from across the organization, and our international collaborators.</a:t>
            </a:r>
          </a:p>
        </p:txBody>
      </p:sp>
    </p:spTree>
    <p:extLst>
      <p:ext uri="{BB962C8B-B14F-4D97-AF65-F5344CB8AC3E}">
        <p14:creationId xmlns:p14="http://schemas.microsoft.com/office/powerpoint/2010/main" val="236551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2F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434245-29B6-86E7-B7F7-29BE33C9CD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1" y="-3174"/>
            <a:ext cx="10291762" cy="686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5375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A982B-FBC6-DF55-11CB-D84D1B34F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215380-6835-4667-78DA-9AC6475FD4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68E914-D11D-6A4B-1815-8FDB2E577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728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1D42BC2-FEA5-B349-B687-2AE41F12F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985" y="1351502"/>
            <a:ext cx="10852029" cy="207749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</a:pPr>
            <a:r>
              <a:rPr lang="en-GB" sz="2000" dirty="0">
                <a:solidFill>
                  <a:schemeClr val="tx1"/>
                </a:solidFill>
              </a:rPr>
              <a:t>Started Beam Commissioning Friday 22 April 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</a:pPr>
            <a:r>
              <a:rPr lang="en-GB" sz="2000" dirty="0">
                <a:solidFill>
                  <a:schemeClr val="tx1"/>
                </a:solidFill>
              </a:rPr>
              <a:t>Week’s stop for LHCb VELO side A installation mid-May</a:t>
            </a:r>
            <a:endParaRPr lang="en-GB" sz="2000" b="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en-GB" sz="1400" b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448D1B-E335-3E4D-B96C-A48493A90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2022 – Q2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48331B-6B42-524F-91DF-CF91B5F83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4A6587-C865-20A5-5C76-72FF53A7FA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719" y="2766554"/>
            <a:ext cx="10214559" cy="271415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80409CB-F0B1-F2F9-EFAB-E258FF56AE2D}"/>
              </a:ext>
            </a:extLst>
          </p:cNvPr>
          <p:cNvSpPr/>
          <p:nvPr/>
        </p:nvSpPr>
        <p:spPr>
          <a:xfrm>
            <a:off x="3925230" y="5180057"/>
            <a:ext cx="683942" cy="2151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rgbClr val="0432FF"/>
                </a:solidFill>
              </a:rPr>
              <a:t>1</a:t>
            </a:r>
            <a:r>
              <a:rPr lang="en-GB" sz="1200" baseline="30000" dirty="0">
                <a:solidFill>
                  <a:srgbClr val="0432FF"/>
                </a:solidFill>
              </a:rPr>
              <a:t>st</a:t>
            </a:r>
            <a:r>
              <a:rPr lang="en-GB" sz="1200" dirty="0">
                <a:solidFill>
                  <a:srgbClr val="0432FF"/>
                </a:solidFill>
              </a:rPr>
              <a:t> May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0C46FB-D7C3-C49D-0374-6220CDDE0421}"/>
              </a:ext>
            </a:extLst>
          </p:cNvPr>
          <p:cNvSpPr/>
          <p:nvPr/>
        </p:nvSpPr>
        <p:spPr>
          <a:xfrm>
            <a:off x="7519638" y="4156900"/>
            <a:ext cx="747133" cy="2151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rgbClr val="0432FF"/>
                </a:solidFill>
              </a:rPr>
              <a:t>1</a:t>
            </a:r>
            <a:r>
              <a:rPr lang="en-GB" sz="1200" baseline="30000" dirty="0">
                <a:solidFill>
                  <a:srgbClr val="0432FF"/>
                </a:solidFill>
              </a:rPr>
              <a:t>st</a:t>
            </a:r>
            <a:r>
              <a:rPr lang="en-GB" sz="1200" dirty="0">
                <a:solidFill>
                  <a:srgbClr val="0432FF"/>
                </a:solidFill>
              </a:rPr>
              <a:t> June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67AD9E-D55D-DBEF-DEE6-6FDF20B81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3731" y="4653552"/>
            <a:ext cx="546100" cy="190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3F73527-FC0E-D226-A4D2-5A5E0E253525}"/>
              </a:ext>
            </a:extLst>
          </p:cNvPr>
          <p:cNvSpPr/>
          <p:nvPr/>
        </p:nvSpPr>
        <p:spPr>
          <a:xfrm>
            <a:off x="10220240" y="3055723"/>
            <a:ext cx="887306" cy="213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795FFB-8694-2A2D-E59F-375F41416E8B}"/>
              </a:ext>
            </a:extLst>
          </p:cNvPr>
          <p:cNvSpPr txBox="1"/>
          <p:nvPr/>
        </p:nvSpPr>
        <p:spPr>
          <a:xfrm>
            <a:off x="3282462" y="4653552"/>
            <a:ext cx="468923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600" b="1" dirty="0"/>
              <a:t>T</a:t>
            </a:r>
            <a:r>
              <a:rPr lang="en-GB" sz="1600" b="1" baseline="-25000" dirty="0"/>
              <a:t>0</a:t>
            </a:r>
            <a:endParaRPr lang="en-GB" sz="1600" b="1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7BB90DE-4914-267A-EFE2-AA572C3CEE66}"/>
              </a:ext>
            </a:extLst>
          </p:cNvPr>
          <p:cNvCxnSpPr/>
          <p:nvPr/>
        </p:nvCxnSpPr>
        <p:spPr>
          <a:xfrm>
            <a:off x="3463636" y="5708073"/>
            <a:ext cx="7739642" cy="0"/>
          </a:xfrm>
          <a:prstGeom prst="straightConnector1">
            <a:avLst/>
          </a:prstGeom>
          <a:ln w="34925"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BC60469-814E-8D5E-6D96-E51698F87C36}"/>
              </a:ext>
            </a:extLst>
          </p:cNvPr>
          <p:cNvSpPr txBox="1"/>
          <p:nvPr/>
        </p:nvSpPr>
        <p:spPr>
          <a:xfrm>
            <a:off x="5615491" y="5841402"/>
            <a:ext cx="337790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dirty="0"/>
              <a:t>Re-commissioning with beam</a:t>
            </a:r>
          </a:p>
        </p:txBody>
      </p:sp>
    </p:spTree>
    <p:extLst>
      <p:ext uri="{BB962C8B-B14F-4D97-AF65-F5344CB8AC3E}">
        <p14:creationId xmlns:p14="http://schemas.microsoft.com/office/powerpoint/2010/main" val="8639263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7477" y="1628800"/>
            <a:ext cx="5886536" cy="37766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458200" cy="868362"/>
          </a:xfrm>
        </p:spPr>
        <p:txBody>
          <a:bodyPr/>
          <a:lstStyle/>
          <a:p>
            <a:pPr algn="l"/>
            <a:r>
              <a:rPr lang="en-GB" dirty="0"/>
              <a:t>LHC Injectors Upgrade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E681604-1020-E3F0-97F2-E6A56AABB936}"/>
              </a:ext>
            </a:extLst>
          </p:cNvPr>
          <p:cNvGrpSpPr/>
          <p:nvPr/>
        </p:nvGrpSpPr>
        <p:grpSpPr>
          <a:xfrm>
            <a:off x="7848600" y="3429000"/>
            <a:ext cx="4186631" cy="3276600"/>
            <a:chOff x="7848600" y="3429000"/>
            <a:chExt cx="4186631" cy="327660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B44077E-EEA3-0BE9-AF3E-D3684CB8083C}"/>
                </a:ext>
              </a:extLst>
            </p:cNvPr>
            <p:cNvSpPr txBox="1"/>
            <p:nvPr/>
          </p:nvSpPr>
          <p:spPr>
            <a:xfrm>
              <a:off x="8054505" y="3517116"/>
              <a:ext cx="3808042" cy="175432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b="1" dirty="0">
                  <a:solidFill>
                    <a:srgbClr val="FF0000"/>
                  </a:solidFill>
                </a:rPr>
                <a:t>PSB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 dirty="0"/>
                <a:t>charge exchange injection at 160 MeV, reduced space charge → improved brightness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 dirty="0"/>
                <a:t> </a:t>
              </a:r>
              <a:r>
                <a:rPr lang="en-GB" sz="1600" dirty="0">
                  <a:solidFill>
                    <a:srgbClr val="FF0000"/>
                  </a:solidFill>
                </a:rPr>
                <a:t>Top energy: 1.4 GeV to 2 GeV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sz="1600" dirty="0"/>
                <a:t>New main power supply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sz="1600" dirty="0"/>
                <a:t>New RF systems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1A909C8-6696-E58B-9FF5-6F9036141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05800" y="5327955"/>
              <a:ext cx="3402237" cy="1304372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03D5F97-C7C3-2FEC-A768-7A2D4CBACF9C}"/>
                </a:ext>
              </a:extLst>
            </p:cNvPr>
            <p:cNvSpPr/>
            <p:nvPr/>
          </p:nvSpPr>
          <p:spPr>
            <a:xfrm>
              <a:off x="7848600" y="3429000"/>
              <a:ext cx="4186631" cy="32766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51BDCA2-C497-66EC-2CB2-92984F6F0DA8}"/>
              </a:ext>
            </a:extLst>
          </p:cNvPr>
          <p:cNvGrpSpPr/>
          <p:nvPr/>
        </p:nvGrpSpPr>
        <p:grpSpPr>
          <a:xfrm>
            <a:off x="129698" y="3365500"/>
            <a:ext cx="3572933" cy="2852420"/>
            <a:chOff x="152400" y="3505200"/>
            <a:chExt cx="3572933" cy="285242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2C5BC67-155F-7F69-4809-1DA850A97AE1}"/>
                </a:ext>
              </a:extLst>
            </p:cNvPr>
            <p:cNvSpPr txBox="1"/>
            <p:nvPr/>
          </p:nvSpPr>
          <p:spPr>
            <a:xfrm>
              <a:off x="347690" y="3648304"/>
              <a:ext cx="3377643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b="1" dirty="0">
                  <a:solidFill>
                    <a:srgbClr val="FF0000"/>
                  </a:solidFill>
                </a:rPr>
                <a:t>Linac 4</a:t>
              </a:r>
            </a:p>
            <a:p>
              <a:r>
                <a:rPr lang="en-GB" dirty="0"/>
                <a:t>H- ions at a higher energy of</a:t>
              </a:r>
              <a:br>
                <a:rPr lang="en-GB" dirty="0"/>
              </a:br>
              <a:r>
                <a:rPr lang="en-GB" dirty="0"/>
                <a:t>160 MeV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060C74B-DFD1-EB33-EFCA-F1B854558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7690" y="4623620"/>
              <a:ext cx="3205485" cy="1579681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03D16F3-5A59-39AD-23BF-EA215BD808B6}"/>
                </a:ext>
              </a:extLst>
            </p:cNvPr>
            <p:cNvSpPr/>
            <p:nvPr/>
          </p:nvSpPr>
          <p:spPr>
            <a:xfrm>
              <a:off x="152400" y="3505200"/>
              <a:ext cx="3572933" cy="285242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75744F0-E3E4-03B5-DF53-EAE059AE83DF}"/>
              </a:ext>
            </a:extLst>
          </p:cNvPr>
          <p:cNvGrpSpPr/>
          <p:nvPr/>
        </p:nvGrpSpPr>
        <p:grpSpPr>
          <a:xfrm>
            <a:off x="6705600" y="225673"/>
            <a:ext cx="5223882" cy="1685696"/>
            <a:chOff x="6757275" y="328632"/>
            <a:chExt cx="5223882" cy="168569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74EA997-BC09-62AE-6014-A36F64554E78}"/>
                </a:ext>
              </a:extLst>
            </p:cNvPr>
            <p:cNvSpPr/>
            <p:nvPr/>
          </p:nvSpPr>
          <p:spPr>
            <a:xfrm>
              <a:off x="6757275" y="328632"/>
              <a:ext cx="5223882" cy="16856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00BB163-1006-A545-2B8C-777372B65F2A}"/>
                </a:ext>
              </a:extLst>
            </p:cNvPr>
            <p:cNvSpPr txBox="1"/>
            <p:nvPr/>
          </p:nvSpPr>
          <p:spPr>
            <a:xfrm>
              <a:off x="6838378" y="402255"/>
              <a:ext cx="2934844" cy="15081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b="1" dirty="0">
                  <a:solidFill>
                    <a:srgbClr val="FF0000"/>
                  </a:solidFill>
                </a:rPr>
                <a:t>SPS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 dirty="0"/>
                <a:t>RF system upgrade → solid state power amplifiers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 dirty="0"/>
                <a:t>Impedance mitigation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 dirty="0"/>
                <a:t>Robust beam dump and protection devices 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82D0E31-0BC1-093A-8EB3-7342F6B8F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40481" y="418569"/>
              <a:ext cx="2205720" cy="1491791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AD18DEE-A03D-38A3-F268-5C0747541BCE}"/>
              </a:ext>
            </a:extLst>
          </p:cNvPr>
          <p:cNvSpPr txBox="1"/>
          <p:nvPr/>
        </p:nvSpPr>
        <p:spPr>
          <a:xfrm>
            <a:off x="609600" y="762000"/>
            <a:ext cx="28194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dirty="0"/>
              <a:t>Deployed in LS2 (2019-20) </a:t>
            </a:r>
          </a:p>
        </p:txBody>
      </p:sp>
    </p:spTree>
    <p:extLst>
      <p:ext uri="{BB962C8B-B14F-4D97-AF65-F5344CB8AC3E}">
        <p14:creationId xmlns:p14="http://schemas.microsoft.com/office/powerpoint/2010/main" val="365113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C7A1C-BF40-DE66-0B66-5D08A8FD4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Unidentified Falling Objects (UFOs)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6E6461-1B3A-816C-7C95-6CB76D8CE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479457-F63F-A743-5C89-9B237D48B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582" y="6048068"/>
            <a:ext cx="11101431" cy="7421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DFCAAF-E900-F543-D000-C4112984C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029" y="968041"/>
            <a:ext cx="10267517" cy="492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321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187A08AF-D0FE-97C4-7320-F982C65CD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Intensity ramp up: filling schemes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D90EB2-816A-1BBC-AF03-A2E5854EA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E48845-837A-B786-4344-CB9E95083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1179703"/>
            <a:ext cx="11861800" cy="4902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E3CBC41-DF47-3DEC-B6EE-796BA1F45297}"/>
              </a:ext>
            </a:extLst>
          </p:cNvPr>
          <p:cNvSpPr txBox="1"/>
          <p:nvPr/>
        </p:nvSpPr>
        <p:spPr>
          <a:xfrm>
            <a:off x="4053840" y="6345907"/>
            <a:ext cx="36195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dirty="0"/>
              <a:t>plus a couple of low pile-up fills</a:t>
            </a:r>
          </a:p>
        </p:txBody>
      </p:sp>
    </p:spTree>
    <p:extLst>
      <p:ext uri="{BB962C8B-B14F-4D97-AF65-F5344CB8AC3E}">
        <p14:creationId xmlns:p14="http://schemas.microsoft.com/office/powerpoint/2010/main" val="37730467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617007"/>
          </a:xfrm>
        </p:spPr>
        <p:txBody>
          <a:bodyPr/>
          <a:lstStyle/>
          <a:p>
            <a:r>
              <a:rPr lang="en-US" dirty="0"/>
              <a:t>HL-LHC: key nominal 25 ns parameters (GPDs)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/>
              <p:cNvGraphicFramePr>
                <a:graphicFrameLocks noGrp="1"/>
              </p:cNvGraphicFramePr>
              <p:nvPr/>
            </p:nvGraphicFramePr>
            <p:xfrm>
              <a:off x="2133600" y="1219200"/>
              <a:ext cx="7696200" cy="4735830"/>
            </p:xfrm>
            <a:graphic>
              <a:graphicData uri="http://schemas.openxmlformats.org/drawingml/2006/table">
                <a:tbl>
                  <a:tblPr bandRow="1">
                    <a:tableStyleId>{5940675A-B579-460E-94D1-54222C63F5DA}</a:tableStyleId>
                  </a:tblPr>
                  <a:tblGrid>
                    <a:gridCol w="48006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8956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53911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dirty="0">
                              <a:solidFill>
                                <a:srgbClr val="000000"/>
                              </a:solidFill>
                            </a:rPr>
                            <a:t>Beam energy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dirty="0">
                              <a:solidFill>
                                <a:srgbClr val="000000"/>
                              </a:solidFill>
                            </a:rPr>
                            <a:t>7 TeV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09369161"/>
                      </a:ext>
                    </a:extLst>
                  </a:tr>
                  <a:tr h="53911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dirty="0">
                              <a:solidFill>
                                <a:srgbClr val="008000"/>
                              </a:solidFill>
                            </a:rPr>
                            <a:t>Proton</a:t>
                          </a:r>
                          <a:r>
                            <a:rPr lang="en-US" sz="2400" baseline="0" dirty="0">
                              <a:solidFill>
                                <a:srgbClr val="008000"/>
                              </a:solidFill>
                            </a:rPr>
                            <a:t>s per bunch</a:t>
                          </a:r>
                          <a:endParaRPr lang="en-US" sz="2400" dirty="0">
                            <a:solidFill>
                              <a:srgbClr val="008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dirty="0">
                              <a:solidFill>
                                <a:srgbClr val="008000"/>
                              </a:solidFill>
                            </a:rPr>
                            <a:t>2.2</a:t>
                          </a:r>
                          <a:r>
                            <a:rPr lang="en-US" sz="2400" baseline="0" dirty="0">
                              <a:solidFill>
                                <a:srgbClr val="008000"/>
                              </a:solidFill>
                            </a:rPr>
                            <a:t> x 10</a:t>
                          </a:r>
                          <a:r>
                            <a:rPr lang="en-US" sz="2400" baseline="30000" dirty="0">
                              <a:solidFill>
                                <a:srgbClr val="008000"/>
                              </a:solidFill>
                            </a:rPr>
                            <a:t>11</a:t>
                          </a:r>
                          <a:endParaRPr lang="en-US" sz="2400" dirty="0">
                            <a:solidFill>
                              <a:srgbClr val="008000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dirty="0">
                              <a:solidFill>
                                <a:srgbClr val="008000"/>
                              </a:solidFill>
                            </a:rPr>
                            <a:t>Number of bunches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dirty="0">
                              <a:solidFill>
                                <a:srgbClr val="008000"/>
                              </a:solidFill>
                            </a:rPr>
                            <a:t>2760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dirty="0">
                              <a:solidFill>
                                <a:srgbClr val="FF0000"/>
                              </a:solidFill>
                            </a:rPr>
                            <a:t>Normalized</a:t>
                          </a:r>
                          <a:r>
                            <a:rPr lang="en-US" sz="2400" baseline="0" dirty="0">
                              <a:solidFill>
                                <a:srgbClr val="FF0000"/>
                              </a:solidFill>
                            </a:rPr>
                            <a:t> emittance</a:t>
                          </a:r>
                          <a:endParaRPr lang="en-US" sz="24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dirty="0">
                              <a:solidFill>
                                <a:srgbClr val="FF0000"/>
                              </a:solidFill>
                            </a:rPr>
                            <a:t>2.5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oMath>
                          </a14:m>
                          <a:r>
                            <a:rPr lang="en-US" sz="2400" dirty="0">
                              <a:solidFill>
                                <a:srgbClr val="FF0000"/>
                              </a:solidFill>
                            </a:rPr>
                            <a:t>m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dirty="0">
                              <a:solidFill>
                                <a:srgbClr val="FF0000"/>
                              </a:solidFill>
                            </a:rPr>
                            <a:t>Beta*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dirty="0">
                              <a:solidFill>
                                <a:srgbClr val="FF0000"/>
                              </a:solidFill>
                            </a:rPr>
                            <a:t>15</a:t>
                          </a:r>
                          <a:r>
                            <a:rPr lang="en-US" sz="2400" baseline="0" dirty="0">
                              <a:solidFill>
                                <a:srgbClr val="FF0000"/>
                              </a:solidFill>
                            </a:rPr>
                            <a:t> cm</a:t>
                          </a:r>
                          <a:endParaRPr lang="en-US" sz="24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dirty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</a:rPr>
                            <a:t>Crossing angle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dirty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</a:rPr>
                            <a:t>500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i="1" smtClean="0">
                                  <a:solidFill>
                                    <a:schemeClr val="tx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oMath>
                          </a14:m>
                          <a:r>
                            <a:rPr lang="en-US" sz="2400" dirty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</a:rPr>
                            <a:t>rad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dirty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</a:rPr>
                            <a:t>Geometric</a:t>
                          </a:r>
                          <a:r>
                            <a:rPr lang="en-US" sz="2400" baseline="0" dirty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</a:rPr>
                            <a:t> reduction factor (F)</a:t>
                          </a:r>
                          <a:endParaRPr lang="en-US" sz="2400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dirty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</a:rPr>
                            <a:t>0.342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dirty="0">
                              <a:solidFill>
                                <a:srgbClr val="7030A0"/>
                              </a:solidFill>
                            </a:rPr>
                            <a:t>“Virtual” luminosity (with crabs)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baseline="0" dirty="0">
                              <a:solidFill>
                                <a:srgbClr val="7030A0"/>
                              </a:solidFill>
                            </a:rPr>
                            <a:t>1.7 x 10</a:t>
                          </a:r>
                          <a:r>
                            <a:rPr lang="en-US" sz="2400" baseline="30000" dirty="0">
                              <a:solidFill>
                                <a:srgbClr val="7030A0"/>
                              </a:solidFill>
                            </a:rPr>
                            <a:t>35</a:t>
                          </a:r>
                          <a:r>
                            <a:rPr lang="en-US" sz="2400" dirty="0">
                              <a:solidFill>
                                <a:srgbClr val="7030A0"/>
                              </a:solidFill>
                            </a:rPr>
                            <a:t> cm</a:t>
                          </a:r>
                          <a:r>
                            <a:rPr lang="en-US" sz="2400" baseline="30000" dirty="0">
                              <a:solidFill>
                                <a:srgbClr val="7030A0"/>
                              </a:solidFill>
                            </a:rPr>
                            <a:t>-2</a:t>
                          </a:r>
                          <a:r>
                            <a:rPr lang="en-US" sz="2400" dirty="0">
                              <a:solidFill>
                                <a:srgbClr val="7030A0"/>
                              </a:solidFill>
                            </a:rPr>
                            <a:t>s</a:t>
                          </a:r>
                          <a:r>
                            <a:rPr lang="en-US" sz="2400" baseline="30000" dirty="0">
                              <a:solidFill>
                                <a:srgbClr val="7030A0"/>
                              </a:solidFill>
                            </a:rPr>
                            <a:t>-1</a:t>
                          </a:r>
                          <a:r>
                            <a:rPr lang="en-US" sz="2400" dirty="0">
                              <a:solidFill>
                                <a:srgbClr val="7030A0"/>
                              </a:solidFill>
                            </a:rPr>
                            <a:t> 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dirty="0">
                              <a:solidFill>
                                <a:srgbClr val="7030A0"/>
                              </a:solidFill>
                            </a:rPr>
                            <a:t>Levelled luminosity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dirty="0">
                              <a:solidFill>
                                <a:srgbClr val="7030A0"/>
                              </a:solidFill>
                            </a:rPr>
                            <a:t>5</a:t>
                          </a:r>
                          <a:r>
                            <a:rPr lang="en-US" sz="2400" baseline="0" dirty="0">
                              <a:solidFill>
                                <a:srgbClr val="7030A0"/>
                              </a:solidFill>
                            </a:rPr>
                            <a:t> x 10</a:t>
                          </a:r>
                          <a:r>
                            <a:rPr lang="en-US" sz="2400" baseline="30000" dirty="0">
                              <a:solidFill>
                                <a:srgbClr val="7030A0"/>
                              </a:solidFill>
                            </a:rPr>
                            <a:t>34</a:t>
                          </a:r>
                          <a:r>
                            <a:rPr lang="en-US" sz="2400" dirty="0">
                              <a:solidFill>
                                <a:srgbClr val="7030A0"/>
                              </a:solidFill>
                            </a:rPr>
                            <a:t> cm</a:t>
                          </a:r>
                          <a:r>
                            <a:rPr lang="en-US" sz="2400" baseline="30000" dirty="0">
                              <a:solidFill>
                                <a:srgbClr val="7030A0"/>
                              </a:solidFill>
                            </a:rPr>
                            <a:t>-2</a:t>
                          </a:r>
                          <a:r>
                            <a:rPr lang="en-US" sz="2400" dirty="0">
                              <a:solidFill>
                                <a:srgbClr val="7030A0"/>
                              </a:solidFill>
                            </a:rPr>
                            <a:t>s</a:t>
                          </a:r>
                          <a:r>
                            <a:rPr lang="en-US" sz="2400" baseline="30000" dirty="0">
                              <a:solidFill>
                                <a:srgbClr val="7030A0"/>
                              </a:solidFill>
                            </a:rPr>
                            <a:t>-1</a:t>
                          </a:r>
                          <a:r>
                            <a:rPr lang="en-US" sz="2400" dirty="0">
                              <a:solidFill>
                                <a:srgbClr val="7030A0"/>
                              </a:solidFill>
                            </a:rPr>
                            <a:t> 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dirty="0">
                              <a:solidFill>
                                <a:srgbClr val="7030A0"/>
                              </a:solidFill>
                            </a:rPr>
                            <a:t>Levelled</a:t>
                          </a:r>
                          <a:r>
                            <a:rPr lang="en-US" sz="2400" baseline="0" dirty="0">
                              <a:solidFill>
                                <a:srgbClr val="7030A0"/>
                              </a:solidFill>
                            </a:rPr>
                            <a:t> &lt;pile-up&gt;</a:t>
                          </a:r>
                          <a:endParaRPr lang="en-US" sz="2400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dirty="0">
                              <a:solidFill>
                                <a:srgbClr val="7030A0"/>
                              </a:solidFill>
                            </a:rPr>
                            <a:t>~130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11219201"/>
                  </p:ext>
                </p:extLst>
              </p:nvPr>
            </p:nvGraphicFramePr>
            <p:xfrm>
              <a:off x="2133600" y="1219200"/>
              <a:ext cx="7696200" cy="4735830"/>
            </p:xfrm>
            <a:graphic>
              <a:graphicData uri="http://schemas.openxmlformats.org/drawingml/2006/table">
                <a:tbl>
                  <a:tblPr bandRow="1">
                    <a:tableStyleId>{5940675A-B579-460E-94D1-54222C63F5DA}</a:tableStyleId>
                  </a:tblPr>
                  <a:tblGrid>
                    <a:gridCol w="48006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8956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53911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dirty="0">
                              <a:solidFill>
                                <a:srgbClr val="000000"/>
                              </a:solidFill>
                            </a:rPr>
                            <a:t>Beam energy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dirty="0">
                              <a:solidFill>
                                <a:srgbClr val="000000"/>
                              </a:solidFill>
                            </a:rPr>
                            <a:t>7 TeV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09369161"/>
                      </a:ext>
                    </a:extLst>
                  </a:tr>
                  <a:tr h="53911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dirty="0">
                              <a:solidFill>
                                <a:srgbClr val="008000"/>
                              </a:solidFill>
                            </a:rPr>
                            <a:t>Proton</a:t>
                          </a:r>
                          <a:r>
                            <a:rPr lang="en-US" sz="2400" baseline="0" dirty="0">
                              <a:solidFill>
                                <a:srgbClr val="008000"/>
                              </a:solidFill>
                            </a:rPr>
                            <a:t>s per bunch</a:t>
                          </a:r>
                          <a:endParaRPr lang="en-US" sz="2400" dirty="0">
                            <a:solidFill>
                              <a:srgbClr val="008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dirty="0">
                              <a:solidFill>
                                <a:srgbClr val="008000"/>
                              </a:solidFill>
                            </a:rPr>
                            <a:t>2.2</a:t>
                          </a:r>
                          <a:r>
                            <a:rPr lang="en-US" sz="2400" baseline="0" dirty="0">
                              <a:solidFill>
                                <a:srgbClr val="008000"/>
                              </a:solidFill>
                            </a:rPr>
                            <a:t> x 10</a:t>
                          </a:r>
                          <a:r>
                            <a:rPr lang="en-US" sz="2400" baseline="30000" dirty="0">
                              <a:solidFill>
                                <a:srgbClr val="008000"/>
                              </a:solidFill>
                            </a:rPr>
                            <a:t>11</a:t>
                          </a:r>
                          <a:endParaRPr lang="en-US" sz="2400" dirty="0">
                            <a:solidFill>
                              <a:srgbClr val="008000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dirty="0">
                              <a:solidFill>
                                <a:srgbClr val="008000"/>
                              </a:solidFill>
                            </a:rPr>
                            <a:t>Number of bunches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dirty="0">
                              <a:solidFill>
                                <a:srgbClr val="008000"/>
                              </a:solidFill>
                            </a:rPr>
                            <a:t>2760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dirty="0">
                              <a:solidFill>
                                <a:srgbClr val="FF0000"/>
                              </a:solidFill>
                            </a:rPr>
                            <a:t>Normalized</a:t>
                          </a:r>
                          <a:r>
                            <a:rPr lang="en-US" sz="2400" baseline="0" dirty="0">
                              <a:solidFill>
                                <a:srgbClr val="FF0000"/>
                              </a:solidFill>
                            </a:rPr>
                            <a:t> emittance</a:t>
                          </a:r>
                          <a:endParaRPr lang="en-US" sz="24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CH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66228" t="-338889" r="-877" b="-6305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dirty="0">
                              <a:solidFill>
                                <a:srgbClr val="FF0000"/>
                              </a:solidFill>
                            </a:rPr>
                            <a:t>Beta*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dirty="0">
                              <a:solidFill>
                                <a:srgbClr val="FF0000"/>
                              </a:solidFill>
                            </a:rPr>
                            <a:t>15</a:t>
                          </a:r>
                          <a:r>
                            <a:rPr lang="en-US" sz="2400" baseline="0" dirty="0">
                              <a:solidFill>
                                <a:srgbClr val="FF0000"/>
                              </a:solidFill>
                            </a:rPr>
                            <a:t> cm</a:t>
                          </a:r>
                          <a:endParaRPr lang="en-US" sz="24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dirty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</a:rPr>
                            <a:t>Crossing angle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CH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66228" t="-538889" r="-877" b="-4305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dirty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</a:rPr>
                            <a:t>Geometric</a:t>
                          </a:r>
                          <a:r>
                            <a:rPr lang="en-US" sz="2400" baseline="0" dirty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</a:rPr>
                            <a:t> reduction factor (F)</a:t>
                          </a:r>
                          <a:endParaRPr lang="en-US" sz="2400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dirty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</a:rPr>
                            <a:t>0.342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dirty="0">
                              <a:solidFill>
                                <a:srgbClr val="7030A0"/>
                              </a:solidFill>
                            </a:rPr>
                            <a:t>“Virtual” luminosity (with crabs)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baseline="0" dirty="0">
                              <a:solidFill>
                                <a:srgbClr val="7030A0"/>
                              </a:solidFill>
                            </a:rPr>
                            <a:t>1.7 x 10</a:t>
                          </a:r>
                          <a:r>
                            <a:rPr lang="en-US" sz="2400" baseline="30000" dirty="0">
                              <a:solidFill>
                                <a:srgbClr val="7030A0"/>
                              </a:solidFill>
                            </a:rPr>
                            <a:t>35</a:t>
                          </a:r>
                          <a:r>
                            <a:rPr lang="en-US" sz="2400" dirty="0">
                              <a:solidFill>
                                <a:srgbClr val="7030A0"/>
                              </a:solidFill>
                            </a:rPr>
                            <a:t> cm</a:t>
                          </a:r>
                          <a:r>
                            <a:rPr lang="en-US" sz="2400" baseline="30000" dirty="0">
                              <a:solidFill>
                                <a:srgbClr val="7030A0"/>
                              </a:solidFill>
                            </a:rPr>
                            <a:t>-2</a:t>
                          </a:r>
                          <a:r>
                            <a:rPr lang="en-US" sz="2400" dirty="0">
                              <a:solidFill>
                                <a:srgbClr val="7030A0"/>
                              </a:solidFill>
                            </a:rPr>
                            <a:t>s</a:t>
                          </a:r>
                          <a:r>
                            <a:rPr lang="en-US" sz="2400" baseline="30000" dirty="0">
                              <a:solidFill>
                                <a:srgbClr val="7030A0"/>
                              </a:solidFill>
                            </a:rPr>
                            <a:t>-1</a:t>
                          </a:r>
                          <a:r>
                            <a:rPr lang="en-US" sz="2400" dirty="0">
                              <a:solidFill>
                                <a:srgbClr val="7030A0"/>
                              </a:solidFill>
                            </a:rPr>
                            <a:t> 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dirty="0">
                              <a:solidFill>
                                <a:srgbClr val="7030A0"/>
                              </a:solidFill>
                            </a:rPr>
                            <a:t>Levelled luminosity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dirty="0">
                              <a:solidFill>
                                <a:srgbClr val="7030A0"/>
                              </a:solidFill>
                            </a:rPr>
                            <a:t>5</a:t>
                          </a:r>
                          <a:r>
                            <a:rPr lang="en-US" sz="2400" baseline="0" dirty="0">
                              <a:solidFill>
                                <a:srgbClr val="7030A0"/>
                              </a:solidFill>
                            </a:rPr>
                            <a:t> x 10</a:t>
                          </a:r>
                          <a:r>
                            <a:rPr lang="en-US" sz="2400" baseline="30000" dirty="0">
                              <a:solidFill>
                                <a:srgbClr val="7030A0"/>
                              </a:solidFill>
                            </a:rPr>
                            <a:t>34</a:t>
                          </a:r>
                          <a:r>
                            <a:rPr lang="en-US" sz="2400" dirty="0">
                              <a:solidFill>
                                <a:srgbClr val="7030A0"/>
                              </a:solidFill>
                            </a:rPr>
                            <a:t> cm</a:t>
                          </a:r>
                          <a:r>
                            <a:rPr lang="en-US" sz="2400" baseline="30000" dirty="0">
                              <a:solidFill>
                                <a:srgbClr val="7030A0"/>
                              </a:solidFill>
                            </a:rPr>
                            <a:t>-2</a:t>
                          </a:r>
                          <a:r>
                            <a:rPr lang="en-US" sz="2400" dirty="0">
                              <a:solidFill>
                                <a:srgbClr val="7030A0"/>
                              </a:solidFill>
                            </a:rPr>
                            <a:t>s</a:t>
                          </a:r>
                          <a:r>
                            <a:rPr lang="en-US" sz="2400" baseline="30000" dirty="0">
                              <a:solidFill>
                                <a:srgbClr val="7030A0"/>
                              </a:solidFill>
                            </a:rPr>
                            <a:t>-1</a:t>
                          </a:r>
                          <a:r>
                            <a:rPr lang="en-US" sz="2400" dirty="0">
                              <a:solidFill>
                                <a:srgbClr val="7030A0"/>
                              </a:solidFill>
                            </a:rPr>
                            <a:t> 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dirty="0">
                              <a:solidFill>
                                <a:srgbClr val="7030A0"/>
                              </a:solidFill>
                            </a:rPr>
                            <a:t>Levelled</a:t>
                          </a:r>
                          <a:r>
                            <a:rPr lang="en-US" sz="2400" baseline="0" dirty="0">
                              <a:solidFill>
                                <a:srgbClr val="7030A0"/>
                              </a:solidFill>
                            </a:rPr>
                            <a:t> &lt;pile-up&gt;</a:t>
                          </a:r>
                          <a:endParaRPr lang="en-US" sz="2400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dirty="0">
                              <a:solidFill>
                                <a:srgbClr val="7030A0"/>
                              </a:solidFill>
                            </a:rPr>
                            <a:t>~130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8971646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6800" y="1295400"/>
            <a:ext cx="6705600" cy="46148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HL-LHC Operational scenario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3B06B8-1922-1088-DFB1-07DD442015E8}"/>
              </a:ext>
            </a:extLst>
          </p:cNvPr>
          <p:cNvSpPr txBox="1"/>
          <p:nvPr/>
        </p:nvSpPr>
        <p:spPr>
          <a:xfrm>
            <a:off x="3962400" y="6300425"/>
            <a:ext cx="42672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20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Nominal levelling time ~7 hours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0B9D7C-036B-1C64-5EAD-D92A7B9023BB}"/>
              </a:ext>
            </a:extLst>
          </p:cNvPr>
          <p:cNvSpPr txBox="1"/>
          <p:nvPr/>
        </p:nvSpPr>
        <p:spPr>
          <a:xfrm>
            <a:off x="3276600" y="2286000"/>
            <a:ext cx="5181600" cy="4056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36000" rIns="0" bIns="0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No levelling - peak ~2</a:t>
            </a:r>
            <a:r>
              <a:rPr lang="en-US" sz="2400" b="1" dirty="0">
                <a:solidFill>
                  <a:srgbClr val="FF0000"/>
                </a:solidFill>
              </a:rPr>
              <a:t> x 10</a:t>
            </a:r>
            <a:r>
              <a:rPr lang="en-US" sz="2400" b="1" baseline="30000" dirty="0">
                <a:solidFill>
                  <a:srgbClr val="FF0000"/>
                </a:solidFill>
              </a:rPr>
              <a:t>35</a:t>
            </a:r>
            <a:r>
              <a:rPr lang="en-US" sz="2400" b="1" dirty="0">
                <a:solidFill>
                  <a:srgbClr val="FF0000"/>
                </a:solidFill>
              </a:rPr>
              <a:t> cm</a:t>
            </a:r>
            <a:r>
              <a:rPr lang="en-US" sz="2400" b="1" baseline="30000" dirty="0">
                <a:solidFill>
                  <a:srgbClr val="FF0000"/>
                </a:solidFill>
              </a:rPr>
              <a:t>-2</a:t>
            </a:r>
            <a:r>
              <a:rPr lang="en-US" sz="2400" b="1" dirty="0">
                <a:solidFill>
                  <a:srgbClr val="FF0000"/>
                </a:solidFill>
              </a:rPr>
              <a:t>s</a:t>
            </a:r>
            <a:r>
              <a:rPr lang="en-US" sz="2400" b="1" baseline="30000" dirty="0">
                <a:solidFill>
                  <a:srgbClr val="FF0000"/>
                </a:solidFill>
              </a:rPr>
              <a:t>-1</a:t>
            </a:r>
            <a:r>
              <a:rPr lang="en-GB" b="1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E9FCA9-96F7-AE4D-204D-95C9B0A4E5F4}"/>
              </a:ext>
            </a:extLst>
          </p:cNvPr>
          <p:cNvSpPr txBox="1"/>
          <p:nvPr/>
        </p:nvSpPr>
        <p:spPr>
          <a:xfrm>
            <a:off x="4357381" y="3963476"/>
            <a:ext cx="4130180" cy="4056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36000" rIns="0" bIns="0" rtlCol="0">
            <a:spAutoFit/>
          </a:bodyPr>
          <a:lstStyle/>
          <a:p>
            <a:r>
              <a:rPr lang="en-GB" sz="24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Levelling at 5</a:t>
            </a:r>
            <a:r>
              <a:rPr lang="en-US" sz="24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x 10</a:t>
            </a:r>
            <a:r>
              <a:rPr lang="en-US" sz="2400" b="1" baseline="30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34</a:t>
            </a:r>
            <a:r>
              <a:rPr lang="en-US" sz="24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cm</a:t>
            </a:r>
            <a:r>
              <a:rPr lang="en-US" sz="2400" b="1" baseline="30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-2</a:t>
            </a:r>
            <a:r>
              <a:rPr lang="en-US" sz="24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</a:t>
            </a:r>
            <a:r>
              <a:rPr lang="en-US" sz="2400" b="1" baseline="30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-1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79814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58E88D2-DCE7-3B73-7729-850A54984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25</a:t>
            </a:r>
            <a:r>
              <a:rPr lang="en-GB" baseline="30000" dirty="0"/>
              <a:t>th</a:t>
            </a:r>
            <a:r>
              <a:rPr lang="en-GB" dirty="0"/>
              <a:t> April - First beams at 6.8 TeV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61709F-2E1D-35D3-D400-5A33A2572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612AFE-49BE-1330-4130-AB94A36A0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9032" y="1367821"/>
            <a:ext cx="5475005" cy="41223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0AD6F7-8A18-181B-9E53-981B8B5A7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483" y="1367821"/>
            <a:ext cx="5900517" cy="41223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FDBDE5-260F-7156-A13A-D01FA89848DE}"/>
              </a:ext>
            </a:extLst>
          </p:cNvPr>
          <p:cNvSpPr txBox="1"/>
          <p:nvPr/>
        </p:nvSpPr>
        <p:spPr>
          <a:xfrm>
            <a:off x="1323109" y="6130636"/>
            <a:ext cx="1002376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dirty="0"/>
              <a:t>No big deal on the day but on the back of a long training and powering test campaign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D4C27A-BD63-AA4F-49B6-7280F21C8F1E}"/>
              </a:ext>
            </a:extLst>
          </p:cNvPr>
          <p:cNvSpPr txBox="1"/>
          <p:nvPr/>
        </p:nvSpPr>
        <p:spPr>
          <a:xfrm>
            <a:off x="7134472" y="4981162"/>
            <a:ext cx="1272366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600" b="1" dirty="0"/>
              <a:t>T</a:t>
            </a:r>
            <a:r>
              <a:rPr lang="en-GB" sz="1600" b="1" baseline="-25000" dirty="0"/>
              <a:t>0</a:t>
            </a:r>
            <a:r>
              <a:rPr lang="en-GB" sz="1600" b="1" dirty="0"/>
              <a:t> + 3 days</a:t>
            </a:r>
          </a:p>
        </p:txBody>
      </p:sp>
    </p:spTree>
    <p:extLst>
      <p:ext uri="{BB962C8B-B14F-4D97-AF65-F5344CB8AC3E}">
        <p14:creationId xmlns:p14="http://schemas.microsoft.com/office/powerpoint/2010/main" val="3691564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9D58EB46-4232-D801-352E-600C473C4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068" y="85882"/>
            <a:ext cx="11376025" cy="531663"/>
          </a:xfrm>
        </p:spPr>
        <p:txBody>
          <a:bodyPr/>
          <a:lstStyle/>
          <a:p>
            <a:r>
              <a:rPr lang="en-GB" dirty="0"/>
              <a:t>Commissioning progress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39ED11-D4B9-8DB6-A95F-F8F055AAE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E9584DA-3115-87CD-5B5E-1135E576C438}"/>
              </a:ext>
            </a:extLst>
          </p:cNvPr>
          <p:cNvGrpSpPr/>
          <p:nvPr/>
        </p:nvGrpSpPr>
        <p:grpSpPr>
          <a:xfrm>
            <a:off x="1335153" y="643518"/>
            <a:ext cx="3878905" cy="2909179"/>
            <a:chOff x="403200" y="3774808"/>
            <a:chExt cx="3878905" cy="2909179"/>
          </a:xfrm>
        </p:grpSpPr>
        <p:pic>
          <p:nvPicPr>
            <p:cNvPr id="5" name="Picture 4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2D468329-CCBB-35AD-1835-31BE785FF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3200" y="3774808"/>
              <a:ext cx="3878905" cy="290917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15DC535-51A2-1130-F131-64FDD0A45719}"/>
                </a:ext>
              </a:extLst>
            </p:cNvPr>
            <p:cNvSpPr txBox="1"/>
            <p:nvPr/>
          </p:nvSpPr>
          <p:spPr>
            <a:xfrm>
              <a:off x="693319" y="4873358"/>
              <a:ext cx="21693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D60093"/>
                  </a:solidFill>
                  <a:latin typeface="+mj-lt"/>
                </a:rPr>
                <a:t>First nominal intensity bunches at 6.8 TeV</a:t>
              </a:r>
              <a:endParaRPr lang="en-GB" sz="1400" b="1" dirty="0">
                <a:solidFill>
                  <a:srgbClr val="D60093"/>
                </a:solidFill>
                <a:latin typeface="+mj-lt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58CFECA-FFDB-3740-D8D3-2554ADCA68DB}"/>
              </a:ext>
            </a:extLst>
          </p:cNvPr>
          <p:cNvGrpSpPr/>
          <p:nvPr/>
        </p:nvGrpSpPr>
        <p:grpSpPr>
          <a:xfrm>
            <a:off x="6769091" y="643517"/>
            <a:ext cx="3878907" cy="2909180"/>
            <a:chOff x="403200" y="519820"/>
            <a:chExt cx="3878907" cy="2909180"/>
          </a:xfrm>
        </p:grpSpPr>
        <p:pic>
          <p:nvPicPr>
            <p:cNvPr id="3" name="Picture 2" descr="A picture containing calendar&#10;&#10;Description automatically generated">
              <a:extLst>
                <a:ext uri="{FF2B5EF4-FFF2-40B4-BE49-F238E27FC236}">
                  <a16:creationId xmlns:a16="http://schemas.microsoft.com/office/drawing/2014/main" id="{A14FD447-F2B3-68CB-E528-98A2B1C0F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3200" y="519820"/>
              <a:ext cx="3878907" cy="290918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CA108FD-AF6B-2F76-31F7-EE448D5A0E79}"/>
                </a:ext>
              </a:extLst>
            </p:cNvPr>
            <p:cNvSpPr txBox="1"/>
            <p:nvPr/>
          </p:nvSpPr>
          <p:spPr>
            <a:xfrm>
              <a:off x="2708203" y="1547066"/>
              <a:ext cx="14445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D60093"/>
                  </a:solidFill>
                  <a:latin typeface="+mj-lt"/>
                </a:rPr>
                <a:t>Stable beams at 900 GeV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AA7353D-3165-7DB7-8656-2CD2B90F4DE0}"/>
              </a:ext>
            </a:extLst>
          </p:cNvPr>
          <p:cNvGrpSpPr/>
          <p:nvPr/>
        </p:nvGrpSpPr>
        <p:grpSpPr>
          <a:xfrm>
            <a:off x="437144" y="3807218"/>
            <a:ext cx="3883469" cy="2909180"/>
            <a:chOff x="5223052" y="519820"/>
            <a:chExt cx="3883469" cy="290918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DD470B5-7860-EBBC-955F-A6113949C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23052" y="519820"/>
              <a:ext cx="3883469" cy="290918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D7748EF-59F3-ECD3-89F4-2AB14CF08003}"/>
                </a:ext>
              </a:extLst>
            </p:cNvPr>
            <p:cNvSpPr txBox="1"/>
            <p:nvPr/>
          </p:nvSpPr>
          <p:spPr>
            <a:xfrm>
              <a:off x="7438197" y="1712800"/>
              <a:ext cx="14445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D60093"/>
                  </a:solidFill>
                  <a:latin typeface="+mj-lt"/>
                </a:rPr>
                <a:t>First collisions at 6.8 TeV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F6ED320-EDB1-6127-BB4D-F12275EFAFD7}"/>
              </a:ext>
            </a:extLst>
          </p:cNvPr>
          <p:cNvGrpSpPr/>
          <p:nvPr/>
        </p:nvGrpSpPr>
        <p:grpSpPr>
          <a:xfrm>
            <a:off x="4591787" y="3923340"/>
            <a:ext cx="4889855" cy="2656012"/>
            <a:chOff x="275503" y="1194760"/>
            <a:chExt cx="4865896" cy="2576718"/>
          </a:xfrm>
        </p:grpSpPr>
        <p:pic>
          <p:nvPicPr>
            <p:cNvPr id="13" name="Picture 12" descr="A picture containing floor, indoor, person, standing&#10;&#10;Description automatically generated">
              <a:extLst>
                <a:ext uri="{FF2B5EF4-FFF2-40B4-BE49-F238E27FC236}">
                  <a16:creationId xmlns:a16="http://schemas.microsoft.com/office/drawing/2014/main" id="{C947A96C-3F4E-EA76-DB27-A577C35A0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0124" y="1503183"/>
              <a:ext cx="4032525" cy="2268295"/>
            </a:xfrm>
            <a:prstGeom prst="rect">
              <a:avLst/>
            </a:prstGeom>
          </p:spPr>
        </p:pic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12896566-57BD-997D-DD2F-5D4FAF671899}"/>
                </a:ext>
              </a:extLst>
            </p:cNvPr>
            <p:cNvSpPr txBox="1">
              <a:spLocks/>
            </p:cNvSpPr>
            <p:nvPr/>
          </p:nvSpPr>
          <p:spPr>
            <a:xfrm>
              <a:off x="275503" y="1194760"/>
              <a:ext cx="4865896" cy="433428"/>
            </a:xfrm>
            <a:prstGeom prst="rect">
              <a:avLst/>
            </a:prstGeom>
          </p:spPr>
          <p:txBody>
            <a:bodyPr vert="horz">
              <a:normAutofit/>
            </a:bodyPr>
            <a:lstStyle>
              <a:lvl1pPr marL="354013" indent="-317500" algn="l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75000"/>
                <a:buFont typeface="Lucida Grande"/>
                <a:buChar char="►"/>
                <a:defRPr kumimoji="0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0725" indent="-366713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5000"/>
                <a:buFont typeface="Lucida Grande"/>
                <a:buChar char="►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2708" indent="-34290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75000"/>
                <a:buFont typeface="Lucida Grande"/>
                <a:buChar char="►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85316" indent="-3429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90000"/>
                <a:buFont typeface="Arial"/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50492" indent="-3429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100000"/>
                <a:buFont typeface="Arial"/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0784" indent="-18288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/>
                <a:buChar char="-"/>
                <a:defRPr kumimoji="0" sz="2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Arial"/>
                <a:buChar char="•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9696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Font typeface="Arial"/>
                <a:buChar char="▪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317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Font typeface="Arial"/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6513" indent="0" fontAlgn="auto">
                <a:spcAft>
                  <a:spcPts val="0"/>
                </a:spcAft>
                <a:buNone/>
              </a:pPr>
              <a:r>
                <a:rPr lang="en-US" sz="1600" b="1" dirty="0">
                  <a:solidFill>
                    <a:srgbClr val="FF0000"/>
                  </a:solidFill>
                </a:rPr>
                <a:t>President of the Swiss Confederation</a:t>
              </a:r>
              <a:endParaRPr lang="en-GB" sz="1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83120C9-FCE1-5660-4D05-FA1354CFDA5E}"/>
              </a:ext>
            </a:extLst>
          </p:cNvPr>
          <p:cNvGrpSpPr/>
          <p:nvPr/>
        </p:nvGrpSpPr>
        <p:grpSpPr>
          <a:xfrm>
            <a:off x="8677940" y="3910706"/>
            <a:ext cx="3769344" cy="2668645"/>
            <a:chOff x="8020486" y="398545"/>
            <a:chExt cx="3769344" cy="2668645"/>
          </a:xfrm>
        </p:grpSpPr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382F267F-44CA-DCBA-62E3-147FCF278B3B}"/>
                </a:ext>
              </a:extLst>
            </p:cNvPr>
            <p:cNvSpPr txBox="1">
              <a:spLocks/>
            </p:cNvSpPr>
            <p:nvPr/>
          </p:nvSpPr>
          <p:spPr>
            <a:xfrm>
              <a:off x="8020486" y="398545"/>
              <a:ext cx="3769344" cy="433428"/>
            </a:xfrm>
            <a:prstGeom prst="rect">
              <a:avLst/>
            </a:prstGeom>
          </p:spPr>
          <p:txBody>
            <a:bodyPr vert="horz">
              <a:normAutofit/>
            </a:bodyPr>
            <a:lstStyle>
              <a:lvl1pPr marL="354013" indent="-317500" algn="l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75000"/>
                <a:buFont typeface="Lucida Grande"/>
                <a:buChar char="►"/>
                <a:defRPr kumimoji="0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0725" indent="-366713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5000"/>
                <a:buFont typeface="Lucida Grande"/>
                <a:buChar char="►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2708" indent="-34290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75000"/>
                <a:buFont typeface="Lucida Grande"/>
                <a:buChar char="►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85316" indent="-3429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90000"/>
                <a:buFont typeface="Arial"/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50492" indent="-3429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100000"/>
                <a:buFont typeface="Arial"/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0784" indent="-18288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/>
                <a:buChar char="-"/>
                <a:defRPr kumimoji="0" sz="2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Arial"/>
                <a:buChar char="•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9696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Font typeface="Arial"/>
                <a:buChar char="▪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317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Font typeface="Arial"/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6513" indent="0" fontAlgn="auto">
                <a:spcAft>
                  <a:spcPts val="0"/>
                </a:spcAft>
                <a:buNone/>
              </a:pPr>
              <a:r>
                <a:rPr lang="en-US" sz="1600" b="1" dirty="0">
                  <a:solidFill>
                    <a:srgbClr val="00B0F0"/>
                  </a:solidFill>
                </a:rPr>
                <a:t>President of Slovakia</a:t>
              </a:r>
              <a:endParaRPr lang="en-GB" sz="1600" b="1" dirty="0">
                <a:solidFill>
                  <a:srgbClr val="00B0F0"/>
                </a:solidFill>
              </a:endParaRPr>
            </a:p>
          </p:txBody>
        </p:sp>
        <p:pic>
          <p:nvPicPr>
            <p:cNvPr id="18" name="Picture 17" descr="A group of people wearing helmets&#10;&#10;Description automatically generated with medium confidence">
              <a:extLst>
                <a:ext uri="{FF2B5EF4-FFF2-40B4-BE49-F238E27FC236}">
                  <a16:creationId xmlns:a16="http://schemas.microsoft.com/office/drawing/2014/main" id="{A02C6668-5F6A-5F88-CB0D-D07EFA15A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59475" y="725231"/>
              <a:ext cx="3341235" cy="2341959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848CBBE-4BFA-0E32-D580-2836BA096A16}"/>
              </a:ext>
            </a:extLst>
          </p:cNvPr>
          <p:cNvSpPr txBox="1"/>
          <p:nvPr/>
        </p:nvSpPr>
        <p:spPr>
          <a:xfrm>
            <a:off x="7185965" y="3111155"/>
            <a:ext cx="1272366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600" b="1" dirty="0"/>
              <a:t>T</a:t>
            </a:r>
            <a:r>
              <a:rPr lang="en-GB" sz="1600" b="1" baseline="-25000" dirty="0"/>
              <a:t>0</a:t>
            </a:r>
            <a:r>
              <a:rPr lang="en-GB" sz="1600" b="1" dirty="0"/>
              <a:t> + 36 days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CA4D57E-CCA2-0A02-2ABA-CB5CF8C9F6F9}"/>
              </a:ext>
            </a:extLst>
          </p:cNvPr>
          <p:cNvSpPr txBox="1"/>
          <p:nvPr/>
        </p:nvSpPr>
        <p:spPr>
          <a:xfrm>
            <a:off x="1640257" y="3082023"/>
            <a:ext cx="1272366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600" b="1" dirty="0"/>
              <a:t>T</a:t>
            </a:r>
            <a:r>
              <a:rPr lang="en-GB" sz="1600" b="1" baseline="-25000" dirty="0"/>
              <a:t>0</a:t>
            </a:r>
            <a:r>
              <a:rPr lang="en-GB" sz="1600" b="1" dirty="0"/>
              <a:t> + 35 days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BEF01AB-B2E4-3A1F-D854-3A225316F4B1}"/>
              </a:ext>
            </a:extLst>
          </p:cNvPr>
          <p:cNvSpPr txBox="1"/>
          <p:nvPr/>
        </p:nvSpPr>
        <p:spPr>
          <a:xfrm>
            <a:off x="789722" y="6157571"/>
            <a:ext cx="1272366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600" b="1" dirty="0"/>
              <a:t>T</a:t>
            </a:r>
            <a:r>
              <a:rPr lang="en-GB" sz="1600" b="1" baseline="-25000" dirty="0"/>
              <a:t>0</a:t>
            </a:r>
            <a:r>
              <a:rPr lang="en-GB" sz="1600" b="1" dirty="0"/>
              <a:t> + 40 days</a:t>
            </a:r>
          </a:p>
        </p:txBody>
      </p:sp>
    </p:spTree>
    <p:extLst>
      <p:ext uri="{BB962C8B-B14F-4D97-AF65-F5344CB8AC3E}">
        <p14:creationId xmlns:p14="http://schemas.microsoft.com/office/powerpoint/2010/main" val="196420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C61B666-C331-5894-A272-DB2FB6CAD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75" y="136525"/>
            <a:ext cx="11376025" cy="531663"/>
          </a:xfrm>
        </p:spPr>
        <p:txBody>
          <a:bodyPr/>
          <a:lstStyle/>
          <a:p>
            <a:r>
              <a:rPr lang="en-GB" dirty="0"/>
              <a:t>First Stable Beams at 13.6 TeV – 5</a:t>
            </a:r>
            <a:r>
              <a:rPr lang="en-GB" baseline="30000" dirty="0"/>
              <a:t>th</a:t>
            </a:r>
            <a:r>
              <a:rPr lang="en-GB" dirty="0"/>
              <a:t> July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B32CFB-2E07-A823-98EB-980A5EABF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4E0736-CF59-874E-854E-0084425B27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925" y="692143"/>
            <a:ext cx="11127248" cy="602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156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6720B6-532B-882C-B187-2960E9D3C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β</a:t>
            </a:r>
            <a:r>
              <a:rPr lang="en-GB" baseline="30000" dirty="0"/>
              <a:t>*</a:t>
            </a:r>
            <a:r>
              <a:rPr lang="en-GB" dirty="0"/>
              <a:t> (</a:t>
            </a:r>
            <a:r>
              <a:rPr lang="en-US" dirty="0"/>
              <a:t>and crossing-angle) </a:t>
            </a:r>
            <a:r>
              <a:rPr lang="en-GB" dirty="0"/>
              <a:t>levelling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6FBAB24A-4C42-AFFE-C2D4-66C4504EBFC9}"/>
              </a:ext>
            </a:extLst>
          </p:cNvPr>
          <p:cNvSpPr txBox="1">
            <a:spLocks/>
          </p:cNvSpPr>
          <p:nvPr/>
        </p:nvSpPr>
        <p:spPr>
          <a:xfrm>
            <a:off x="348333" y="995237"/>
            <a:ext cx="11493281" cy="133097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Beam commissioning has made impressive progress, huge amount of experience, tools, instrumentation and accelerator systems in good shape</a:t>
            </a:r>
          </a:p>
          <a:p>
            <a:r>
              <a:rPr lang="en-GB" sz="1800" b="0" dirty="0"/>
              <a:t>Typified by deployment of </a:t>
            </a:r>
            <a:r>
              <a:rPr lang="en-GB" sz="1800" dirty="0"/>
              <a:t>beta* levelling</a:t>
            </a:r>
            <a:r>
              <a:rPr lang="en-GB" sz="1800" b="0" dirty="0"/>
              <a:t> – reduction of beam size at interaction point via adjustments of optics across an interaction region – during Stable Beams…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03879F2-5CAF-AEE1-2388-C731C05E67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8181" y="2745570"/>
            <a:ext cx="7704271" cy="373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058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25925-D7BA-6110-BC51-B5CF09733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Electron Cloud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ADBF77-C832-1D9E-67F7-3CCA689AB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531A83-5A0D-D596-9BD9-2E924453312E}"/>
              </a:ext>
            </a:extLst>
          </p:cNvPr>
          <p:cNvSpPr txBox="1"/>
          <p:nvPr/>
        </p:nvSpPr>
        <p:spPr>
          <a:xfrm>
            <a:off x="252746" y="1083122"/>
            <a:ext cx="5533814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b="1" dirty="0"/>
              <a:t>The LHC suffers from electron cloud</a:t>
            </a:r>
            <a:r>
              <a:rPr lang="en-GB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Degradation of beam quality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Power deposition on the arc beam screens</a:t>
            </a:r>
          </a:p>
          <a:p>
            <a:endParaRPr lang="en-GB" dirty="0"/>
          </a:p>
          <a:p>
            <a:pPr algn="l"/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CABE806-DCEB-A06B-EE40-7109851DD839}"/>
              </a:ext>
            </a:extLst>
          </p:cNvPr>
          <p:cNvGrpSpPr/>
          <p:nvPr/>
        </p:nvGrpSpPr>
        <p:grpSpPr>
          <a:xfrm>
            <a:off x="1766566" y="2402443"/>
            <a:ext cx="8229600" cy="4319032"/>
            <a:chOff x="1942673" y="2158603"/>
            <a:chExt cx="8229600" cy="431903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4747DB6-AF46-525E-5005-C8B162DE20A6}"/>
                </a:ext>
              </a:extLst>
            </p:cNvPr>
            <p:cNvSpPr/>
            <p:nvPr/>
          </p:nvSpPr>
          <p:spPr>
            <a:xfrm>
              <a:off x="1942673" y="2158603"/>
              <a:ext cx="8229600" cy="4319032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AB50010-1E9F-5674-57DD-6357AF463627}"/>
                </a:ext>
              </a:extLst>
            </p:cNvPr>
            <p:cNvGrpSpPr/>
            <p:nvPr/>
          </p:nvGrpSpPr>
          <p:grpSpPr>
            <a:xfrm>
              <a:off x="4850813" y="2625409"/>
              <a:ext cx="5270346" cy="3679525"/>
              <a:chOff x="3240749" y="2625408"/>
              <a:chExt cx="5270346" cy="367952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71991400-9F0E-EC8A-ED04-175A46ED9B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40749" y="4643832"/>
                <a:ext cx="5270345" cy="1635629"/>
              </a:xfrm>
              <a:prstGeom prst="rect">
                <a:avLst/>
              </a:prstGeom>
            </p:spPr>
          </p:pic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4C8E10D3-70FD-C208-0694-EEC7DCBC672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240750" y="2625408"/>
                <a:ext cx="5270345" cy="3679525"/>
                <a:chOff x="-341645" y="2585523"/>
                <a:chExt cx="6010480" cy="4196252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CCB09CD0-81BB-9E3F-3CC8-E422FE73B4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-341645" y="2910759"/>
                  <a:ext cx="6010480" cy="1946548"/>
                </a:xfrm>
                <a:prstGeom prst="rect">
                  <a:avLst/>
                </a:prstGeom>
              </p:spPr>
            </p:pic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6B44837D-7C8E-5809-E2B0-E25FA35F68D0}"/>
                    </a:ext>
                  </a:extLst>
                </p:cNvPr>
                <p:cNvSpPr txBox="1"/>
                <p:nvPr/>
              </p:nvSpPr>
              <p:spPr>
                <a:xfrm>
                  <a:off x="763814" y="2585523"/>
                  <a:ext cx="4485282" cy="526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Fill 4485 (Oct 2015)</a:t>
                  </a: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25 ns, </a:t>
                  </a:r>
                  <a: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1825b</a:t>
                  </a: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, 72b-trains, 1.15e11 p/bunch</a:t>
                  </a:r>
                </a:p>
              </p:txBody>
            </p:sp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4DC17641-E0D7-C228-623C-46D1DE0BCD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01040" y="6560905"/>
                  <a:ext cx="5430737" cy="220870"/>
                </a:xfrm>
                <a:prstGeom prst="rect">
                  <a:avLst/>
                </a:prstGeom>
              </p:spPr>
            </p:pic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F3A4FFAB-CF08-82B2-D4C1-B6A06714EA0A}"/>
                    </a:ext>
                  </a:extLst>
                </p:cNvPr>
                <p:cNvSpPr/>
                <p:nvPr/>
              </p:nvSpPr>
              <p:spPr>
                <a:xfrm>
                  <a:off x="750779" y="4760408"/>
                  <a:ext cx="4485282" cy="29834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Average per half cell</a:t>
                  </a:r>
                  <a:endPara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DD5BAD63-F146-FF21-9908-29A14ACF61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796805" y="5050988"/>
                  <a:ext cx="267376" cy="688769"/>
                </a:xfrm>
                <a:prstGeom prst="rect">
                  <a:avLst/>
                </a:prstGeom>
              </p:spPr>
            </p:pic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2D7E3458-6FE1-690F-7EA9-F2E74AB5C6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775316" y="5761417"/>
                  <a:ext cx="302067" cy="375870"/>
                </a:xfrm>
                <a:prstGeom prst="rect">
                  <a:avLst/>
                </a:prstGeom>
              </p:spPr>
            </p:pic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2B4934F6-65EB-CAED-3DFB-521162C28F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034470" y="5051538"/>
                  <a:ext cx="280592" cy="688769"/>
                </a:xfrm>
                <a:prstGeom prst="rect">
                  <a:avLst/>
                </a:prstGeom>
              </p:spPr>
            </p:pic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794EE277-F1EF-F9C5-81EB-80C0964904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037770" y="5755366"/>
                  <a:ext cx="260785" cy="375870"/>
                </a:xfrm>
                <a:prstGeom prst="rect">
                  <a:avLst/>
                </a:prstGeom>
              </p:spPr>
            </p:pic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DC0ED0EA-1773-2EB9-4A99-A2A5B8D19F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264219" y="5041953"/>
                  <a:ext cx="302067" cy="495162"/>
                </a:xfrm>
                <a:prstGeom prst="rect">
                  <a:avLst/>
                </a:prstGeom>
              </p:spPr>
            </p:pic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65C5C722-34A3-1A31-244C-04424D0356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526876" y="5041953"/>
                  <a:ext cx="517724" cy="505065"/>
                </a:xfrm>
                <a:prstGeom prst="rect">
                  <a:avLst/>
                </a:prstGeom>
              </p:spPr>
            </p:pic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688DDD7F-058C-F989-E7AA-D17FF9D73D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051426" y="3831369"/>
                  <a:ext cx="1072446" cy="5588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224C19C-5A8F-E96C-1F33-C6AE07C62A3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102293" y="3192248"/>
              <a:ext cx="2979439" cy="2680459"/>
              <a:chOff x="5702336" y="3625873"/>
              <a:chExt cx="2979439" cy="2680459"/>
            </a:xfrm>
          </p:grpSpPr>
          <p:pic>
            <p:nvPicPr>
              <p:cNvPr id="10" name="Picture 2" descr="http://www.bng.bilfinger.com/fileadmin/power_bng/Presse/presse_20090116_deutsches_museum_3.jpg">
                <a:extLst>
                  <a:ext uri="{FF2B5EF4-FFF2-40B4-BE49-F238E27FC236}">
                    <a16:creationId xmlns:a16="http://schemas.microsoft.com/office/drawing/2014/main" id="{7EF9A1A8-0DB7-681B-3D42-CCA79B0C54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774425" y="3625873"/>
                <a:ext cx="2907350" cy="21550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2481058C-0AAE-F2A6-1E11-AEE034BFE57C}"/>
                  </a:ext>
                </a:extLst>
              </p:cNvPr>
              <p:cNvCxnSpPr/>
              <p:nvPr/>
            </p:nvCxnSpPr>
            <p:spPr>
              <a:xfrm flipH="1">
                <a:off x="5702336" y="5013591"/>
                <a:ext cx="360446" cy="198246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6E1E0E68-7AEB-5E26-FE76-752EA288E2A7}"/>
                  </a:ext>
                </a:extLst>
              </p:cNvPr>
              <p:cNvCxnSpPr/>
              <p:nvPr/>
            </p:nvCxnSpPr>
            <p:spPr>
              <a:xfrm flipV="1">
                <a:off x="6963897" y="5301948"/>
                <a:ext cx="324401" cy="198246"/>
              </a:xfrm>
              <a:prstGeom prst="straightConnector1">
                <a:avLst/>
              </a:prstGeom>
              <a:ln w="38100"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F72B0ED-1E3C-CEAD-5976-447E4ABE2D33}"/>
                  </a:ext>
                </a:extLst>
              </p:cNvPr>
              <p:cNvSpPr/>
              <p:nvPr/>
            </p:nvSpPr>
            <p:spPr>
              <a:xfrm>
                <a:off x="6279665" y="5998555"/>
                <a:ext cx="1275565" cy="30777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2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+mn-cs"/>
                    <a:sym typeface="Wingdings" panose="05000000000000000000" pitchFamily="2" charset="2"/>
                  </a:rPr>
                  <a:t>Beam screens </a:t>
                </a:r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2EA496A2-D574-7C9A-6C68-56FC409F025E}"/>
                  </a:ext>
                </a:extLst>
              </p:cNvPr>
              <p:cNvCxnSpPr>
                <a:cxnSpLocks/>
                <a:stCxn id="13" idx="0"/>
              </p:cNvCxnSpPr>
              <p:nvPr/>
            </p:nvCxnSpPr>
            <p:spPr>
              <a:xfrm flipV="1">
                <a:off x="6917448" y="5511824"/>
                <a:ext cx="374892" cy="486730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1BDFD66F-D855-5C5C-DDEB-F619AA7FAFA0}"/>
                  </a:ext>
                </a:extLst>
              </p:cNvPr>
              <p:cNvCxnSpPr>
                <a:cxnSpLocks/>
                <a:stCxn id="13" idx="0"/>
              </p:cNvCxnSpPr>
              <p:nvPr/>
            </p:nvCxnSpPr>
            <p:spPr>
              <a:xfrm flipH="1" flipV="1">
                <a:off x="6195060" y="5203215"/>
                <a:ext cx="722388" cy="795340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393D74B-4B39-2555-5ECD-57EFE34CBA79}"/>
                </a:ext>
              </a:extLst>
            </p:cNvPr>
            <p:cNvSpPr txBox="1"/>
            <p:nvPr/>
          </p:nvSpPr>
          <p:spPr>
            <a:xfrm>
              <a:off x="2073186" y="2194322"/>
              <a:ext cx="80576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Heat load in the cryogenic magnets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39A29CD7-D565-556A-EBF9-ECC60C49EB3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50884" y="547043"/>
            <a:ext cx="4975585" cy="14794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EF83EBA-ED65-D84C-6FF9-2F3BEA86942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2343" y="643492"/>
            <a:ext cx="1448936" cy="119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510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DCC37-31DD-7C4D-93D6-7556F4A98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4" y="255067"/>
            <a:ext cx="10972800" cy="509449"/>
          </a:xfrm>
        </p:spPr>
        <p:txBody>
          <a:bodyPr/>
          <a:lstStyle/>
          <a:p>
            <a:pPr algn="l"/>
            <a:r>
              <a:rPr lang="en-GB" dirty="0"/>
              <a:t>Conditioning through scrubbing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98482-EB4B-0F41-9EB7-8DEE5651E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60833"/>
            <a:ext cx="10972800" cy="5406074"/>
          </a:xfrm>
        </p:spPr>
        <p:txBody>
          <a:bodyPr/>
          <a:lstStyle/>
          <a:p>
            <a:pPr marL="0" indent="0">
              <a:buNone/>
            </a:pPr>
            <a:r>
              <a:rPr lang="en-GB" sz="1800" b="1" dirty="0">
                <a:solidFill>
                  <a:srgbClr val="0432FF"/>
                </a:solidFill>
              </a:rPr>
              <a:t>Beam-induced scrubbing is able to mitigate electron cloud to a large extent</a:t>
            </a:r>
          </a:p>
          <a:p>
            <a:r>
              <a:rPr lang="en-GB" sz="1800" dirty="0">
                <a:solidFill>
                  <a:srgbClr val="0432FF"/>
                </a:solidFill>
              </a:rPr>
              <a:t>A strong reduction of the arc heat loads was observed in 2015 and the first part of 2016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1800" dirty="0">
                <a:solidFill>
                  <a:srgbClr val="0432FF"/>
                </a:solidFill>
              </a:rPr>
              <a:t>Allowed a satisfactory exploitation of 25 ns beams for physics</a:t>
            </a:r>
          </a:p>
          <a:p>
            <a:pPr marL="457200" lvl="1" indent="0">
              <a:buNone/>
            </a:pP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52022E-DCB5-D74A-8EED-BC8742A17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C3B2E6-27D2-1240-A515-2DF3A0B1185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7E40BF2-3BBA-344E-9A29-0A3A95029AA1}"/>
              </a:ext>
            </a:extLst>
          </p:cNvPr>
          <p:cNvGrpSpPr>
            <a:grpSpLocks noChangeAspect="1"/>
          </p:cNvGrpSpPr>
          <p:nvPr/>
        </p:nvGrpSpPr>
        <p:grpSpPr>
          <a:xfrm>
            <a:off x="2873112" y="2501443"/>
            <a:ext cx="6445775" cy="3865464"/>
            <a:chOff x="1481559" y="3083533"/>
            <a:chExt cx="6216420" cy="372792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DDECD20-F535-F84D-B2E3-3E0D860793C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81559" y="3148315"/>
              <a:ext cx="6216420" cy="3663142"/>
              <a:chOff x="1481559" y="3090440"/>
              <a:chExt cx="6216420" cy="3663142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00D18F7A-4A60-B542-9685-C166AF40FF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81559" y="3090440"/>
                <a:ext cx="5077234" cy="3663142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4FB435C3-9CB9-AF42-908F-6FAD5451FF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86494" y="3323023"/>
                <a:ext cx="1211485" cy="2294515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EAB3A55-0641-354A-9AFA-829E38F38AA6}"/>
                  </a:ext>
                </a:extLst>
              </p:cNvPr>
              <p:cNvSpPr txBox="1"/>
              <p:nvPr/>
            </p:nvSpPr>
            <p:spPr>
              <a:xfrm>
                <a:off x="2126352" y="3397526"/>
                <a:ext cx="636270" cy="3342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2015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06F07B2-440F-2E44-91BE-D48A932E45D4}"/>
                  </a:ext>
                </a:extLst>
              </p:cNvPr>
              <p:cNvSpPr txBox="1"/>
              <p:nvPr/>
            </p:nvSpPr>
            <p:spPr>
              <a:xfrm>
                <a:off x="4120587" y="3397526"/>
                <a:ext cx="749322" cy="3342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2017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FD6DFE1-7E74-D642-A18A-716AD537ACD3}"/>
                  </a:ext>
                </a:extLst>
              </p:cNvPr>
              <p:cNvSpPr txBox="1"/>
              <p:nvPr/>
            </p:nvSpPr>
            <p:spPr>
              <a:xfrm>
                <a:off x="2916820" y="3397526"/>
                <a:ext cx="775504" cy="3342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2016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3DD8FF9-DF7B-E947-8AA0-164A94E206C8}"/>
                  </a:ext>
                </a:extLst>
              </p:cNvPr>
              <p:cNvSpPr txBox="1"/>
              <p:nvPr/>
            </p:nvSpPr>
            <p:spPr>
              <a:xfrm>
                <a:off x="5324354" y="3397526"/>
                <a:ext cx="1064871" cy="3342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2018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38BF90A-4760-054F-B985-FD355D997BEC}"/>
                </a:ext>
              </a:extLst>
            </p:cNvPr>
            <p:cNvSpPr txBox="1"/>
            <p:nvPr/>
          </p:nvSpPr>
          <p:spPr>
            <a:xfrm>
              <a:off x="2050167" y="3083533"/>
              <a:ext cx="4386805" cy="3342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25 ns physics fills with &gt;600b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30260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RN Corporate 16x9_PPT_Arial" id="{569F216B-1B24-6141-93CF-C73AF1D64B76}" vid="{4EA1D941-2A3C-524E-9DAF-1A4982674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34393</TotalTime>
  <Words>1008</Words>
  <Application>Microsoft Macintosh PowerPoint</Application>
  <PresentationFormat>Widescreen</PresentationFormat>
  <Paragraphs>201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Cambria Math</vt:lpstr>
      <vt:lpstr>Courier New</vt:lpstr>
      <vt:lpstr>Lucida Grande</vt:lpstr>
      <vt:lpstr>Office Theme</vt:lpstr>
      <vt:lpstr>PowerPoint Presentation</vt:lpstr>
      <vt:lpstr>Recall</vt:lpstr>
      <vt:lpstr>2022 – Q2</vt:lpstr>
      <vt:lpstr>25th April - First beams at 6.8 TeV</vt:lpstr>
      <vt:lpstr>Commissioning progress</vt:lpstr>
      <vt:lpstr>First Stable Beams at 13.6 TeV – 5th July</vt:lpstr>
      <vt:lpstr>β* (and crossing-angle) levelling</vt:lpstr>
      <vt:lpstr>Electron Cloud</vt:lpstr>
      <vt:lpstr>Conditioning through scrubbing</vt:lpstr>
      <vt:lpstr>Scrubbing – KPIs</vt:lpstr>
      <vt:lpstr>Coming weeks/Q3 2022</vt:lpstr>
      <vt:lpstr>2022 – Q4</vt:lpstr>
      <vt:lpstr>Run 3  </vt:lpstr>
      <vt:lpstr>PowerPoint Presentation</vt:lpstr>
      <vt:lpstr>HL-LHC - goals </vt:lpstr>
      <vt:lpstr>PowerPoint Presentation</vt:lpstr>
      <vt:lpstr>PowerPoint Presentation</vt:lpstr>
      <vt:lpstr>PowerPoint Presentation</vt:lpstr>
      <vt:lpstr>Separation/re-combination dipole (D2 - INFN) cold mass assembly – Large Magnet Facility</vt:lpstr>
      <vt:lpstr>PowerPoint Presentation</vt:lpstr>
      <vt:lpstr>RFD Crab Cavities to UK,  cryostating ongoing </vt:lpstr>
      <vt:lpstr>PowerPoint Presentation</vt:lpstr>
      <vt:lpstr>PowerPoint Presentation</vt:lpstr>
      <vt:lpstr>Point 1 surface buildings</vt:lpstr>
      <vt:lpstr>Underground works at P5</vt:lpstr>
      <vt:lpstr>Then another miracle happens…</vt:lpstr>
      <vt:lpstr>Conclusions</vt:lpstr>
      <vt:lpstr>PowerPoint Presentation</vt:lpstr>
      <vt:lpstr>Backup</vt:lpstr>
      <vt:lpstr>LHC Injectors Upgrade</vt:lpstr>
      <vt:lpstr>Unidentified Falling Objects (UFOs)</vt:lpstr>
      <vt:lpstr>Intensity ramp up: filling schemes</vt:lpstr>
      <vt:lpstr>HL-LHC: key nominal 25 ns parameters (GPDs)</vt:lpstr>
      <vt:lpstr>HL-LHC Operational scenario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is Arial Bold 50pt  up to three lines</dc:title>
  <dc:creator>Rende Steerenberg</dc:creator>
  <cp:lastModifiedBy>Mike Lamont</cp:lastModifiedBy>
  <cp:revision>817</cp:revision>
  <dcterms:created xsi:type="dcterms:W3CDTF">2021-03-16T12:17:23Z</dcterms:created>
  <dcterms:modified xsi:type="dcterms:W3CDTF">2022-07-10T19:45:56Z</dcterms:modified>
</cp:coreProperties>
</file>