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
  </p:notesMasterIdLst>
  <p:sldIdLst>
    <p:sldId id="286" r:id="rId2"/>
    <p:sldId id="269" r:id="rId3"/>
    <p:sldId id="289" r:id="rId4"/>
    <p:sldId id="261" r:id="rId5"/>
    <p:sldId id="29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e Buxbaum" initials="VB" lastIdx="1" clrIdx="0">
    <p:extLst>
      <p:ext uri="{19B8F6BF-5375-455C-9EA6-DF929625EA0E}">
        <p15:presenceInfo xmlns:p15="http://schemas.microsoft.com/office/powerpoint/2012/main" userId="ac64abc0fb942d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0"/>
    <p:restoredTop sz="94714"/>
  </p:normalViewPr>
  <p:slideViewPr>
    <p:cSldViewPr snapToGrid="0" snapToObjects="1">
      <p:cViewPr>
        <p:scale>
          <a:sx n="100" d="100"/>
          <a:sy n="100" d="100"/>
        </p:scale>
        <p:origin x="-800"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BDFF3-FDDC-B340-8B71-B0B3F0942D93}" type="datetimeFigureOut">
              <a:rPr lang="en-US" smtClean="0"/>
              <a:t>7/7/22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0A347-2866-054C-934D-257050E6AC0F}" type="slidenum">
              <a:rPr lang="en-US" smtClean="0"/>
              <a:t>‹#›</a:t>
            </a:fld>
            <a:endParaRPr lang="en-US"/>
          </a:p>
        </p:txBody>
      </p:sp>
    </p:spTree>
    <p:extLst>
      <p:ext uri="{BB962C8B-B14F-4D97-AF65-F5344CB8AC3E}">
        <p14:creationId xmlns:p14="http://schemas.microsoft.com/office/powerpoint/2010/main" val="1602499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2FF3-ED50-EE4A-9940-56F3163BD3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71DD73-9936-6C43-BC41-9A69A7470C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9B47D3-6FA6-424B-8FF2-C599E8AFB968}"/>
              </a:ext>
            </a:extLst>
          </p:cNvPr>
          <p:cNvSpPr>
            <a:spLocks noGrp="1"/>
          </p:cNvSpPr>
          <p:nvPr>
            <p:ph type="dt" sz="half" idx="10"/>
          </p:nvPr>
        </p:nvSpPr>
        <p:spPr/>
        <p:txBody>
          <a:bodyPr/>
          <a:lstStyle/>
          <a:p>
            <a:r>
              <a:rPr lang="en-US"/>
              <a:t>8.7.22</a:t>
            </a:r>
          </a:p>
        </p:txBody>
      </p:sp>
      <p:sp>
        <p:nvSpPr>
          <p:cNvPr id="5" name="Footer Placeholder 4">
            <a:extLst>
              <a:ext uri="{FF2B5EF4-FFF2-40B4-BE49-F238E27FC236}">
                <a16:creationId xmlns:a16="http://schemas.microsoft.com/office/drawing/2014/main" id="{94129C8A-84FD-6847-9CCA-BB7D7AEC9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A2A00-0714-364C-83A9-6C4835427D0A}"/>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347672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1672-710B-C344-9473-5265A5646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53BFF3-EE07-5942-B003-63112BAE8C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FF70F-5E8A-F34D-B3DF-E8C92EACAC09}"/>
              </a:ext>
            </a:extLst>
          </p:cNvPr>
          <p:cNvSpPr>
            <a:spLocks noGrp="1"/>
          </p:cNvSpPr>
          <p:nvPr>
            <p:ph type="dt" sz="half" idx="10"/>
          </p:nvPr>
        </p:nvSpPr>
        <p:spPr/>
        <p:txBody>
          <a:bodyPr/>
          <a:lstStyle/>
          <a:p>
            <a:r>
              <a:rPr lang="en-US"/>
              <a:t>8.7.22</a:t>
            </a:r>
          </a:p>
        </p:txBody>
      </p:sp>
      <p:sp>
        <p:nvSpPr>
          <p:cNvPr id="5" name="Footer Placeholder 4">
            <a:extLst>
              <a:ext uri="{FF2B5EF4-FFF2-40B4-BE49-F238E27FC236}">
                <a16:creationId xmlns:a16="http://schemas.microsoft.com/office/drawing/2014/main" id="{BB557999-537B-B642-B63E-DD4C5B92A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B40C7-6500-D048-9637-078211719A04}"/>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898304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93CF1-74DD-DC4F-8AFE-26F18697B5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8DA0-B89C-F64F-9098-7827DC1A76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DD273-9B83-074A-B2F4-A087672732B2}"/>
              </a:ext>
            </a:extLst>
          </p:cNvPr>
          <p:cNvSpPr>
            <a:spLocks noGrp="1"/>
          </p:cNvSpPr>
          <p:nvPr>
            <p:ph type="dt" sz="half" idx="10"/>
          </p:nvPr>
        </p:nvSpPr>
        <p:spPr/>
        <p:txBody>
          <a:bodyPr/>
          <a:lstStyle/>
          <a:p>
            <a:r>
              <a:rPr lang="en-US"/>
              <a:t>8.7.22</a:t>
            </a:r>
          </a:p>
        </p:txBody>
      </p:sp>
      <p:sp>
        <p:nvSpPr>
          <p:cNvPr id="5" name="Footer Placeholder 4">
            <a:extLst>
              <a:ext uri="{FF2B5EF4-FFF2-40B4-BE49-F238E27FC236}">
                <a16:creationId xmlns:a16="http://schemas.microsoft.com/office/drawing/2014/main" id="{39CA6CDD-676C-7943-8069-14E2150CE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A3C78-C591-EE4D-8614-BA03A990814A}"/>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84843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70A2-1D32-5741-955C-4C6B2B12D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7B697-2C4B-1E43-8894-679CEAB8A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DA6F8-72BB-574E-8C6D-A2DAF973289E}"/>
              </a:ext>
            </a:extLst>
          </p:cNvPr>
          <p:cNvSpPr>
            <a:spLocks noGrp="1"/>
          </p:cNvSpPr>
          <p:nvPr>
            <p:ph type="dt" sz="half" idx="10"/>
          </p:nvPr>
        </p:nvSpPr>
        <p:spPr/>
        <p:txBody>
          <a:bodyPr/>
          <a:lstStyle/>
          <a:p>
            <a:r>
              <a:rPr lang="en-US"/>
              <a:t>8.7.22</a:t>
            </a:r>
          </a:p>
        </p:txBody>
      </p:sp>
      <p:sp>
        <p:nvSpPr>
          <p:cNvPr id="5" name="Footer Placeholder 4">
            <a:extLst>
              <a:ext uri="{FF2B5EF4-FFF2-40B4-BE49-F238E27FC236}">
                <a16:creationId xmlns:a16="http://schemas.microsoft.com/office/drawing/2014/main" id="{7B439C99-E82B-1644-ABFC-EEB61E099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3F259-0228-D046-BB9D-D712DAE03127}"/>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2998403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DC92C-1279-F04B-B4D1-D6C42CC45F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51B377-0FF4-C745-9D0A-A96169773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E36FA2-677B-2E47-8021-BB5B6262CA5F}"/>
              </a:ext>
            </a:extLst>
          </p:cNvPr>
          <p:cNvSpPr>
            <a:spLocks noGrp="1"/>
          </p:cNvSpPr>
          <p:nvPr>
            <p:ph type="dt" sz="half" idx="10"/>
          </p:nvPr>
        </p:nvSpPr>
        <p:spPr/>
        <p:txBody>
          <a:bodyPr/>
          <a:lstStyle/>
          <a:p>
            <a:r>
              <a:rPr lang="en-US"/>
              <a:t>8.7.22</a:t>
            </a:r>
          </a:p>
        </p:txBody>
      </p:sp>
      <p:sp>
        <p:nvSpPr>
          <p:cNvPr id="5" name="Footer Placeholder 4">
            <a:extLst>
              <a:ext uri="{FF2B5EF4-FFF2-40B4-BE49-F238E27FC236}">
                <a16:creationId xmlns:a16="http://schemas.microsoft.com/office/drawing/2014/main" id="{48EFD2E2-EB8A-4944-A99D-57D570E32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CDF30-3D57-D345-BEC1-D9FCC3EC02F7}"/>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340851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CAA7E-2F73-FA48-A625-E69469857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21BB2-AFB1-3446-B510-BE4BD88AB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8585F6-ED96-CE49-9F27-7571F138BA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C6B1FE-05F5-1F4B-81D2-D2C38EE7FFD7}"/>
              </a:ext>
            </a:extLst>
          </p:cNvPr>
          <p:cNvSpPr>
            <a:spLocks noGrp="1"/>
          </p:cNvSpPr>
          <p:nvPr>
            <p:ph type="dt" sz="half" idx="10"/>
          </p:nvPr>
        </p:nvSpPr>
        <p:spPr/>
        <p:txBody>
          <a:bodyPr/>
          <a:lstStyle/>
          <a:p>
            <a:r>
              <a:rPr lang="en-US"/>
              <a:t>8.7.22</a:t>
            </a:r>
          </a:p>
        </p:txBody>
      </p:sp>
      <p:sp>
        <p:nvSpPr>
          <p:cNvPr id="6" name="Footer Placeholder 5">
            <a:extLst>
              <a:ext uri="{FF2B5EF4-FFF2-40B4-BE49-F238E27FC236}">
                <a16:creationId xmlns:a16="http://schemas.microsoft.com/office/drawing/2014/main" id="{9C2E4069-BB81-2541-8EEB-F9DA7C1C3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1121A-CDBA-EF41-AACE-051864154DDF}"/>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378867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059A-59B2-2840-B054-44C3502A28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6CC6AD-C1D3-FD48-A92F-E1CA93CAC8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FDA4B3-D963-F143-8544-F5F060DBA6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D9EF36-A79E-8447-9D15-2B97F0A1AB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20914-2591-044C-A9B2-8BC0D4C587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1174D1-DD75-1B48-8525-69F7D41D5E15}"/>
              </a:ext>
            </a:extLst>
          </p:cNvPr>
          <p:cNvSpPr>
            <a:spLocks noGrp="1"/>
          </p:cNvSpPr>
          <p:nvPr>
            <p:ph type="dt" sz="half" idx="10"/>
          </p:nvPr>
        </p:nvSpPr>
        <p:spPr/>
        <p:txBody>
          <a:bodyPr/>
          <a:lstStyle/>
          <a:p>
            <a:r>
              <a:rPr lang="en-US"/>
              <a:t>8.7.22</a:t>
            </a:r>
          </a:p>
        </p:txBody>
      </p:sp>
      <p:sp>
        <p:nvSpPr>
          <p:cNvPr id="8" name="Footer Placeholder 7">
            <a:extLst>
              <a:ext uri="{FF2B5EF4-FFF2-40B4-BE49-F238E27FC236}">
                <a16:creationId xmlns:a16="http://schemas.microsoft.com/office/drawing/2014/main" id="{76F02AA3-E148-8D4A-8BB0-9ED0AA26F2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04F830-E6FB-4941-9F33-097858A532D2}"/>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233869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CDCE-9418-BD4A-A558-1C21A9D164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2DBC1-7F8B-A84A-8180-570DCFCE706E}"/>
              </a:ext>
            </a:extLst>
          </p:cNvPr>
          <p:cNvSpPr>
            <a:spLocks noGrp="1"/>
          </p:cNvSpPr>
          <p:nvPr>
            <p:ph type="dt" sz="half" idx="10"/>
          </p:nvPr>
        </p:nvSpPr>
        <p:spPr/>
        <p:txBody>
          <a:bodyPr/>
          <a:lstStyle/>
          <a:p>
            <a:r>
              <a:rPr lang="en-US"/>
              <a:t>8.7.22</a:t>
            </a:r>
          </a:p>
        </p:txBody>
      </p:sp>
      <p:sp>
        <p:nvSpPr>
          <p:cNvPr id="4" name="Footer Placeholder 3">
            <a:extLst>
              <a:ext uri="{FF2B5EF4-FFF2-40B4-BE49-F238E27FC236}">
                <a16:creationId xmlns:a16="http://schemas.microsoft.com/office/drawing/2014/main" id="{E96DF49F-4C06-1B47-AF92-A8D64E033A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DE86D1-0377-8A48-834D-123A4EBA29AF}"/>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1175682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A36DCF-A625-8A4E-B3DA-6671FAF7E98A}"/>
              </a:ext>
            </a:extLst>
          </p:cNvPr>
          <p:cNvSpPr>
            <a:spLocks noGrp="1"/>
          </p:cNvSpPr>
          <p:nvPr>
            <p:ph type="dt" sz="half" idx="10"/>
          </p:nvPr>
        </p:nvSpPr>
        <p:spPr/>
        <p:txBody>
          <a:bodyPr/>
          <a:lstStyle/>
          <a:p>
            <a:r>
              <a:rPr lang="en-US"/>
              <a:t>8.7.22</a:t>
            </a:r>
          </a:p>
        </p:txBody>
      </p:sp>
      <p:sp>
        <p:nvSpPr>
          <p:cNvPr id="3" name="Footer Placeholder 2">
            <a:extLst>
              <a:ext uri="{FF2B5EF4-FFF2-40B4-BE49-F238E27FC236}">
                <a16:creationId xmlns:a16="http://schemas.microsoft.com/office/drawing/2014/main" id="{83B6706B-B1CA-3D4B-94C7-D27C774658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4C3533-0466-9B4D-8E73-90C157D418C3}"/>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2662450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DF6A-1045-F84C-9E7D-1EBAF76CF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508195-6A6B-2747-8F0D-840F3B2F95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81E4F9-C065-DD45-A1FC-47D3A2A0F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5FDE1-4CA1-B848-A645-25E85DF62FA4}"/>
              </a:ext>
            </a:extLst>
          </p:cNvPr>
          <p:cNvSpPr>
            <a:spLocks noGrp="1"/>
          </p:cNvSpPr>
          <p:nvPr>
            <p:ph type="dt" sz="half" idx="10"/>
          </p:nvPr>
        </p:nvSpPr>
        <p:spPr/>
        <p:txBody>
          <a:bodyPr/>
          <a:lstStyle/>
          <a:p>
            <a:r>
              <a:rPr lang="en-US"/>
              <a:t>8.7.22</a:t>
            </a:r>
          </a:p>
        </p:txBody>
      </p:sp>
      <p:sp>
        <p:nvSpPr>
          <p:cNvPr id="6" name="Footer Placeholder 5">
            <a:extLst>
              <a:ext uri="{FF2B5EF4-FFF2-40B4-BE49-F238E27FC236}">
                <a16:creationId xmlns:a16="http://schemas.microsoft.com/office/drawing/2014/main" id="{B32AE579-0EFB-D847-B273-18A775CFA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9E273-EF16-5946-A7E8-9324F2957EB8}"/>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12022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0C78-81C2-EB4B-B5A0-7EFA1A1C1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68E02-A215-1B42-AA9A-1FC15BD64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672B15-4647-924C-AA55-06887633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553BD-6CF7-7649-8443-8CC4C0E54D90}"/>
              </a:ext>
            </a:extLst>
          </p:cNvPr>
          <p:cNvSpPr>
            <a:spLocks noGrp="1"/>
          </p:cNvSpPr>
          <p:nvPr>
            <p:ph type="dt" sz="half" idx="10"/>
          </p:nvPr>
        </p:nvSpPr>
        <p:spPr/>
        <p:txBody>
          <a:bodyPr/>
          <a:lstStyle/>
          <a:p>
            <a:r>
              <a:rPr lang="en-US"/>
              <a:t>8.7.22</a:t>
            </a:r>
          </a:p>
        </p:txBody>
      </p:sp>
      <p:sp>
        <p:nvSpPr>
          <p:cNvPr id="6" name="Footer Placeholder 5">
            <a:extLst>
              <a:ext uri="{FF2B5EF4-FFF2-40B4-BE49-F238E27FC236}">
                <a16:creationId xmlns:a16="http://schemas.microsoft.com/office/drawing/2014/main" id="{DDBB50C3-C8BD-5A49-8EFE-A9198CD2A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0AE1-3F0B-7D46-8685-C6C00AC6AC94}"/>
              </a:ext>
            </a:extLst>
          </p:cNvPr>
          <p:cNvSpPr>
            <a:spLocks noGrp="1"/>
          </p:cNvSpPr>
          <p:nvPr>
            <p:ph type="sldNum" sz="quarter" idx="12"/>
          </p:nvPr>
        </p:nvSpPr>
        <p:spPr/>
        <p:txBody>
          <a:bodyPr/>
          <a:lstStyle/>
          <a:p>
            <a:fld id="{9239EDB6-EEED-5D4B-99CC-9C7E93951DDE}" type="slidenum">
              <a:rPr lang="en-US" smtClean="0"/>
              <a:t>‹#›</a:t>
            </a:fld>
            <a:endParaRPr lang="en-US"/>
          </a:p>
        </p:txBody>
      </p:sp>
    </p:spTree>
    <p:extLst>
      <p:ext uri="{BB962C8B-B14F-4D97-AF65-F5344CB8AC3E}">
        <p14:creationId xmlns:p14="http://schemas.microsoft.com/office/powerpoint/2010/main" val="2908874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399A1-7B10-F54C-BBD0-9CBBCE635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9AEBBB-6700-264D-83F1-BC4C4F0DED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9698E-4D32-9841-8C5F-27B2941C1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8.7.22</a:t>
            </a:r>
          </a:p>
        </p:txBody>
      </p:sp>
      <p:sp>
        <p:nvSpPr>
          <p:cNvPr id="5" name="Footer Placeholder 4">
            <a:extLst>
              <a:ext uri="{FF2B5EF4-FFF2-40B4-BE49-F238E27FC236}">
                <a16:creationId xmlns:a16="http://schemas.microsoft.com/office/drawing/2014/main" id="{B0A68A34-7B5B-3748-85CC-00A3079AD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CB86C6-95DF-584A-B26D-A716C3F91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9EDB6-EEED-5D4B-99CC-9C7E93951DDE}" type="slidenum">
              <a:rPr lang="en-US" smtClean="0"/>
              <a:t>‹#›</a:t>
            </a:fld>
            <a:endParaRPr lang="en-US"/>
          </a:p>
        </p:txBody>
      </p:sp>
    </p:spTree>
    <p:extLst>
      <p:ext uri="{BB962C8B-B14F-4D97-AF65-F5344CB8AC3E}">
        <p14:creationId xmlns:p14="http://schemas.microsoft.com/office/powerpoint/2010/main" val="3403166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9.emf"/><Relationship Id="rId3" Type="http://schemas.openxmlformats.org/officeDocument/2006/relationships/hyperlink" Target="https://atlas.cern/resources/colouring-books" TargetMode="External"/><Relationship Id="rId7" Type="http://schemas.openxmlformats.org/officeDocument/2006/relationships/image" Target="../media/image14.jpeg"/><Relationship Id="rId12" Type="http://schemas.openxmlformats.org/officeDocument/2006/relationships/image" Target="../media/image18.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jpg"/><Relationship Id="rId5" Type="http://schemas.openxmlformats.org/officeDocument/2006/relationships/image" Target="../media/image12.emf"/><Relationship Id="rId10" Type="http://schemas.openxmlformats.org/officeDocument/2006/relationships/image" Target="../media/image16.emf"/><Relationship Id="rId4" Type="http://schemas.openxmlformats.org/officeDocument/2006/relationships/image" Target="../media/image11.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atlas.cern/resources/cheat-sheets" TargetMode="External"/><Relationship Id="rId5" Type="http://schemas.openxmlformats.org/officeDocument/2006/relationships/hyperlink" Target="http://atlas.cern/resources/fact-sheets" TargetMode="External"/><Relationship Id="rId4" Type="http://schemas.openxmlformats.org/officeDocument/2006/relationships/image" Target="../media/image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hyperlink" Target="mailto:elise.maria.le.boulicaut@cern.ch" TargetMode="External"/><Relationship Id="rId3" Type="http://schemas.openxmlformats.org/officeDocument/2006/relationships/hyperlink" Target="https://atlas.cern/resources" TargetMode="External"/><Relationship Id="rId7" Type="http://schemas.openxmlformats.org/officeDocument/2006/relationships/hyperlink" Target="mailto:a.mariarv@cern.ch"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katarina.anthony@cern.ch" TargetMode="External"/><Relationship Id="rId5" Type="http://schemas.openxmlformats.org/officeDocument/2006/relationships/hyperlink" Target="mailto:mariana.velho@cern.ch" TargetMode="External"/><Relationship Id="rId10"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hyperlink" Target="mailto:valerie.nicole.buxbaum@cern.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26000">
              <a:schemeClr val="accent5">
                <a:lumMod val="0"/>
                <a:lumOff val="100000"/>
              </a:schemeClr>
            </a:gs>
            <a:gs pos="100000">
              <a:schemeClr val="accent5">
                <a:lumMod val="100000"/>
              </a:schemeClr>
            </a:gs>
          </a:gsLst>
          <a:lin ang="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Chart, sunburst chart&#10;&#10;Description automatically generated">
            <a:extLst>
              <a:ext uri="{FF2B5EF4-FFF2-40B4-BE49-F238E27FC236}">
                <a16:creationId xmlns:a16="http://schemas.microsoft.com/office/drawing/2014/main" id="{7B64F028-C475-BB40-81CB-DE8ECF6D9086}"/>
              </a:ext>
            </a:extLst>
          </p:cNvPr>
          <p:cNvPicPr>
            <a:picLocks noChangeAspect="1"/>
          </p:cNvPicPr>
          <p:nvPr/>
        </p:nvPicPr>
        <p:blipFill>
          <a:blip r:embed="rId2"/>
          <a:stretch>
            <a:fillRect/>
          </a:stretch>
        </p:blipFill>
        <p:spPr>
          <a:xfrm rot="16200000">
            <a:off x="4351607" y="-1657344"/>
            <a:ext cx="7175057" cy="10172688"/>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9BC6D87-E65C-2245-BB26-16436F7084DA}"/>
              </a:ext>
            </a:extLst>
          </p:cNvPr>
          <p:cNvSpPr txBox="1"/>
          <p:nvPr/>
        </p:nvSpPr>
        <p:spPr>
          <a:xfrm>
            <a:off x="251448" y="531485"/>
            <a:ext cx="1166191"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44E1D3B4-5447-8841-953A-3BE14DCA2553}"/>
              </a:ext>
            </a:extLst>
          </p:cNvPr>
          <p:cNvSpPr txBox="1"/>
          <p:nvPr/>
        </p:nvSpPr>
        <p:spPr>
          <a:xfrm>
            <a:off x="458883" y="4380542"/>
            <a:ext cx="4023360" cy="369332"/>
          </a:xfrm>
          <a:prstGeom prst="rect">
            <a:avLst/>
          </a:prstGeom>
          <a:solidFill>
            <a:schemeClr val="bg1"/>
          </a:solidFill>
        </p:spPr>
        <p:txBody>
          <a:bodyPr wrap="square" rtlCol="0">
            <a:spAutoFit/>
          </a:bodyPr>
          <a:lstStyle/>
          <a:p>
            <a:endParaRPr lang="en-US" dirty="0"/>
          </a:p>
        </p:txBody>
      </p:sp>
      <p:sp>
        <p:nvSpPr>
          <p:cNvPr id="18" name="Title 1">
            <a:extLst>
              <a:ext uri="{FF2B5EF4-FFF2-40B4-BE49-F238E27FC236}">
                <a16:creationId xmlns:a16="http://schemas.microsoft.com/office/drawing/2014/main" id="{5497D20B-636E-854F-A3F8-EE1875B9EEFC}"/>
              </a:ext>
            </a:extLst>
          </p:cNvPr>
          <p:cNvSpPr txBox="1">
            <a:spLocks/>
          </p:cNvSpPr>
          <p:nvPr/>
        </p:nvSpPr>
        <p:spPr>
          <a:xfrm>
            <a:off x="624313" y="1762699"/>
            <a:ext cx="5618019" cy="10006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tx1">
                    <a:lumMod val="65000"/>
                    <a:lumOff val="35000"/>
                  </a:schemeClr>
                </a:solidFill>
              </a:rPr>
              <a:t>ATLAS Printables</a:t>
            </a:r>
          </a:p>
        </p:txBody>
      </p:sp>
      <p:sp>
        <p:nvSpPr>
          <p:cNvPr id="19" name="Subtitle 2">
            <a:extLst>
              <a:ext uri="{FF2B5EF4-FFF2-40B4-BE49-F238E27FC236}">
                <a16:creationId xmlns:a16="http://schemas.microsoft.com/office/drawing/2014/main" id="{7EE8989F-61FF-0941-A483-6D5D4BB5672C}"/>
              </a:ext>
            </a:extLst>
          </p:cNvPr>
          <p:cNvSpPr txBox="1">
            <a:spLocks/>
          </p:cNvSpPr>
          <p:nvPr/>
        </p:nvSpPr>
        <p:spPr>
          <a:xfrm>
            <a:off x="624313" y="3304440"/>
            <a:ext cx="11567684" cy="850092"/>
          </a:xfrm>
          <a:prstGeom prst="rect">
            <a:avLst/>
          </a:prstGeom>
          <a:solidFill>
            <a:schemeClr val="bg1">
              <a:alpha val="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65000"/>
                    <a:lumOff val="35000"/>
                  </a:schemeClr>
                </a:solidFill>
              </a:rPr>
              <a:t>Colouring Books, Activity Sheets, Fact Sheets, Cheat Sheets</a:t>
            </a:r>
          </a:p>
        </p:txBody>
      </p:sp>
      <p:sp>
        <p:nvSpPr>
          <p:cNvPr id="20" name="Content Placeholder 2">
            <a:extLst>
              <a:ext uri="{FF2B5EF4-FFF2-40B4-BE49-F238E27FC236}">
                <a16:creationId xmlns:a16="http://schemas.microsoft.com/office/drawing/2014/main" id="{A237B072-42A0-E248-9A52-0BBD9BCFD943}"/>
              </a:ext>
            </a:extLst>
          </p:cNvPr>
          <p:cNvSpPr txBox="1">
            <a:spLocks/>
          </p:cNvSpPr>
          <p:nvPr/>
        </p:nvSpPr>
        <p:spPr>
          <a:xfrm>
            <a:off x="624313" y="4908403"/>
            <a:ext cx="10878994" cy="148609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700" dirty="0">
                <a:solidFill>
                  <a:schemeClr val="tx1">
                    <a:lumMod val="75000"/>
                    <a:lumOff val="25000"/>
                    <a:alpha val="80000"/>
                  </a:schemeClr>
                </a:solidFill>
              </a:rPr>
              <a:t>ICHEP 2022, Bologna</a:t>
            </a:r>
          </a:p>
          <a:p>
            <a:pPr algn="l"/>
            <a:r>
              <a:rPr lang="en-US" sz="1700" dirty="0">
                <a:solidFill>
                  <a:schemeClr val="tx1">
                    <a:lumMod val="75000"/>
                    <a:lumOff val="25000"/>
                    <a:alpha val="80000"/>
                  </a:schemeClr>
                </a:solidFill>
              </a:rPr>
              <a:t>8 July, 2022</a:t>
            </a:r>
          </a:p>
          <a:p>
            <a:pPr algn="l">
              <a:spcBef>
                <a:spcPts val="0"/>
              </a:spcBef>
            </a:pPr>
            <a:endParaRPr lang="en-US" sz="1700" dirty="0">
              <a:solidFill>
                <a:schemeClr val="tx1">
                  <a:lumMod val="75000"/>
                  <a:lumOff val="25000"/>
                  <a:alpha val="80000"/>
                </a:schemeClr>
              </a:solidFill>
            </a:endParaRPr>
          </a:p>
          <a:p>
            <a:pPr algn="l"/>
            <a:r>
              <a:rPr lang="en-US" sz="1700" dirty="0">
                <a:solidFill>
                  <a:schemeClr val="tx1">
                    <a:lumMod val="75000"/>
                    <a:lumOff val="25000"/>
                    <a:alpha val="80000"/>
                  </a:schemeClr>
                </a:solidFill>
              </a:rPr>
              <a:t>Valerie Buxbaum (California State University)</a:t>
            </a:r>
          </a:p>
          <a:p>
            <a:pPr algn="l"/>
            <a:r>
              <a:rPr lang="en-US" sz="1700" dirty="0">
                <a:solidFill>
                  <a:schemeClr val="tx1">
                    <a:lumMod val="75000"/>
                    <a:lumOff val="25000"/>
                    <a:alpha val="80000"/>
                  </a:schemeClr>
                </a:solidFill>
              </a:rPr>
              <a:t>on behalf of the ATLAS Collaboration</a:t>
            </a:r>
          </a:p>
          <a:p>
            <a:pPr algn="l"/>
            <a:endParaRPr lang="en-US" sz="1700" dirty="0">
              <a:solidFill>
                <a:schemeClr val="tx1">
                  <a:lumMod val="75000"/>
                  <a:alpha val="80000"/>
                </a:schemeClr>
              </a:solidFill>
            </a:endParaRPr>
          </a:p>
        </p:txBody>
      </p:sp>
    </p:spTree>
    <p:extLst>
      <p:ext uri="{BB962C8B-B14F-4D97-AF65-F5344CB8AC3E}">
        <p14:creationId xmlns:p14="http://schemas.microsoft.com/office/powerpoint/2010/main" val="26897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24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9">
                                            <p:bg/>
                                          </p:spTgt>
                                        </p:tgtEl>
                                        <p:attrNameLst>
                                          <p:attrName>style.visibility</p:attrName>
                                        </p:attrNameLst>
                                      </p:cBhvr>
                                      <p:to>
                                        <p:strVal val="visible"/>
                                      </p:to>
                                    </p:set>
                                    <p:animEffect transition="in" filter="fade">
                                      <p:cBhvr>
                                        <p:cTn id="11" dur="500"/>
                                        <p:tgtEl>
                                          <p:spTgt spid="19">
                                            <p:bg/>
                                          </p:spTgt>
                                        </p:tgtEl>
                                      </p:cBhvr>
                                    </p:animEffect>
                                  </p:childTnLst>
                                </p:cTn>
                              </p:par>
                            </p:childTnLst>
                          </p:cTn>
                        </p:par>
                        <p:par>
                          <p:cTn id="12" fill="hold">
                            <p:stCondLst>
                              <p:cond delay="29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par>
                          <p:cTn id="16" fill="hold">
                            <p:stCondLst>
                              <p:cond delay="59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fade">
                                      <p:cBhvr>
                                        <p:cTn id="19" dur="10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wd">
                                    <p:tmPct val="10000"/>
                                  </p:iterate>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fade">
                                      <p:cBhvr>
                                        <p:cTn id="24" dur="1000"/>
                                        <p:tgtEl>
                                          <p:spTgt spid="20">
                                            <p:txEl>
                                              <p:pRg st="1" end="1"/>
                                            </p:txEl>
                                          </p:spTgt>
                                        </p:tgtEl>
                                      </p:cBhvr>
                                    </p:animEffect>
                                  </p:childTnLst>
                                </p:cTn>
                              </p:par>
                            </p:childTnLst>
                          </p:cTn>
                        </p:par>
                        <p:par>
                          <p:cTn id="25" fill="hold">
                            <p:stCondLst>
                              <p:cond delay="130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10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wd">
                                    <p:tmPct val="10000"/>
                                  </p:iterate>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fade">
                                      <p:cBhvr>
                                        <p:cTn id="33" dur="10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uiExpand="1" build="p" animBg="1"/>
      <p:bldP spid="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rved Left Arrow 19">
            <a:extLst>
              <a:ext uri="{FF2B5EF4-FFF2-40B4-BE49-F238E27FC236}">
                <a16:creationId xmlns:a16="http://schemas.microsoft.com/office/drawing/2014/main" id="{2B76D0C7-CA7A-3F49-BF33-86E9FFD9D7E8}"/>
              </a:ext>
            </a:extLst>
          </p:cNvPr>
          <p:cNvSpPr/>
          <p:nvPr/>
        </p:nvSpPr>
        <p:spPr>
          <a:xfrm>
            <a:off x="6816969" y="2276277"/>
            <a:ext cx="3218024" cy="2895380"/>
          </a:xfrm>
          <a:prstGeom prst="curvedLeftArrow">
            <a:avLst/>
          </a:prstGeom>
          <a:solidFill>
            <a:schemeClr val="accent1">
              <a:alpha val="555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DA87A95-D0CE-204E-B8ED-10A8007E4EDD}"/>
              </a:ext>
            </a:extLst>
          </p:cNvPr>
          <p:cNvSpPr>
            <a:spLocks noGrp="1"/>
          </p:cNvSpPr>
          <p:nvPr>
            <p:ph type="title"/>
          </p:nvPr>
        </p:nvSpPr>
        <p:spPr>
          <a:xfrm>
            <a:off x="380045" y="468170"/>
            <a:ext cx="4293072" cy="935038"/>
          </a:xfrm>
        </p:spPr>
        <p:txBody>
          <a:bodyPr>
            <a:norm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Educational Printables</a:t>
            </a:r>
          </a:p>
        </p:txBody>
      </p:sp>
      <p:sp>
        <p:nvSpPr>
          <p:cNvPr id="3" name="Content Placeholder 2">
            <a:extLst>
              <a:ext uri="{FF2B5EF4-FFF2-40B4-BE49-F238E27FC236}">
                <a16:creationId xmlns:a16="http://schemas.microsoft.com/office/drawing/2014/main" id="{D6E22471-67D2-FB44-8EB1-C242369AB36F}"/>
              </a:ext>
            </a:extLst>
          </p:cNvPr>
          <p:cNvSpPr>
            <a:spLocks noGrp="1"/>
          </p:cNvSpPr>
          <p:nvPr>
            <p:ph idx="1"/>
          </p:nvPr>
        </p:nvSpPr>
        <p:spPr>
          <a:xfrm>
            <a:off x="361432" y="1418047"/>
            <a:ext cx="4048935" cy="4908624"/>
          </a:xfrm>
        </p:spPr>
        <p:txBody>
          <a:bodyPr>
            <a:noAutofit/>
          </a:bodyPr>
          <a:lstStyle/>
          <a:p>
            <a:pPr marL="342900" indent="-342900">
              <a:lnSpc>
                <a:spcPct val="120000"/>
              </a:lnSpc>
            </a:pPr>
            <a:r>
              <a:rPr lang="en-US" sz="1500" dirty="0">
                <a:latin typeface="Open Sans" panose="020B0606030504020204" pitchFamily="34" charset="0"/>
                <a:ea typeface="Open Sans" panose="020B0606030504020204" pitchFamily="34" charset="0"/>
                <a:cs typeface="Open Sans" panose="020B0606030504020204" pitchFamily="34" charset="0"/>
              </a:rPr>
              <a:t>ATLAS has developed a wide range of educational materials for all ages and levels of expertise.</a:t>
            </a:r>
          </a:p>
          <a:p>
            <a:pPr marL="342900" indent="-342900">
              <a:lnSpc>
                <a:spcPct val="120000"/>
              </a:lnSpc>
            </a:pPr>
            <a:r>
              <a:rPr lang="en-US" sz="1500" dirty="0">
                <a:latin typeface="Open Sans" panose="020B0606030504020204" pitchFamily="34" charset="0"/>
                <a:ea typeface="Open Sans" panose="020B0606030504020204" pitchFamily="34" charset="0"/>
                <a:cs typeface="Open Sans" panose="020B0606030504020204" pitchFamily="34" charset="0"/>
              </a:rPr>
              <a:t>Designed to be visually appealing and concise. </a:t>
            </a:r>
          </a:p>
          <a:p>
            <a:pPr marL="342900" indent="-342900">
              <a:lnSpc>
                <a:spcPct val="120000"/>
              </a:lnSpc>
            </a:pPr>
            <a:r>
              <a:rPr lang="en-US" sz="1500" dirty="0">
                <a:latin typeface="Open Sans" panose="020B0606030504020204" pitchFamily="34" charset="0"/>
                <a:ea typeface="Open Sans" panose="020B0606030504020204" pitchFamily="34" charset="0"/>
                <a:cs typeface="Open Sans" panose="020B0606030504020204" pitchFamily="34" charset="0"/>
              </a:rPr>
              <a:t>Publicly available on the ATLAS website and can be printed– especially useful for teachers and students in the classroom.</a:t>
            </a:r>
          </a:p>
          <a:p>
            <a:pPr marL="342900" indent="-342900">
              <a:lnSpc>
                <a:spcPct val="120000"/>
              </a:lnSpc>
            </a:pPr>
            <a:r>
              <a:rPr lang="en-US" sz="1500" dirty="0">
                <a:latin typeface="Open Sans" panose="020B0606030504020204" pitchFamily="34" charset="0"/>
                <a:ea typeface="Open Sans" panose="020B0606030504020204" pitchFamily="34" charset="0"/>
                <a:cs typeface="Open Sans" panose="020B0606030504020204" pitchFamily="34" charset="0"/>
              </a:rPr>
              <a:t>Many languages are already available, with more to come! </a:t>
            </a:r>
          </a:p>
          <a:p>
            <a:pPr marL="342900" indent="-342900">
              <a:lnSpc>
                <a:spcPct val="120000"/>
              </a:lnSpc>
            </a:pPr>
            <a:r>
              <a:rPr lang="en-US" sz="1500" dirty="0">
                <a:latin typeface="Open Sans" panose="020B0606030504020204" pitchFamily="34" charset="0"/>
                <a:ea typeface="Open Sans" panose="020B0606030504020204" pitchFamily="34" charset="0"/>
                <a:cs typeface="Open Sans" panose="020B0606030504020204" pitchFamily="34" charset="0"/>
              </a:rPr>
              <a:t>Work on these resources is ongoing and more topics will be released in the future.</a:t>
            </a:r>
          </a:p>
        </p:txBody>
      </p:sp>
      <p:sp>
        <p:nvSpPr>
          <p:cNvPr id="4" name="Slide Number Placeholder 3">
            <a:extLst>
              <a:ext uri="{FF2B5EF4-FFF2-40B4-BE49-F238E27FC236}">
                <a16:creationId xmlns:a16="http://schemas.microsoft.com/office/drawing/2014/main" id="{AD42D2CA-B10F-CC4A-8A8B-1231D1410F04}"/>
              </a:ext>
            </a:extLst>
          </p:cNvPr>
          <p:cNvSpPr>
            <a:spLocks noGrp="1"/>
          </p:cNvSpPr>
          <p:nvPr>
            <p:ph type="sldNum" sz="quarter" idx="12"/>
          </p:nvPr>
        </p:nvSpPr>
        <p:spPr/>
        <p:txBody>
          <a:bodyPr/>
          <a:lstStyle/>
          <a:p>
            <a:fld id="{9239EDB6-EEED-5D4B-99CC-9C7E93951DDE}" type="slidenum">
              <a:rPr lang="en-US" smtClean="0"/>
              <a:t>2</a:t>
            </a:fld>
            <a:endParaRPr lang="en-US"/>
          </a:p>
        </p:txBody>
      </p:sp>
      <p:pic>
        <p:nvPicPr>
          <p:cNvPr id="14" name="Picture 13" descr="A picture containing shape&#10;&#10;Description automatically generated">
            <a:extLst>
              <a:ext uri="{FF2B5EF4-FFF2-40B4-BE49-F238E27FC236}">
                <a16:creationId xmlns:a16="http://schemas.microsoft.com/office/drawing/2014/main" id="{3120B01D-7C3C-754B-887A-017B1D4D972A}"/>
              </a:ext>
            </a:extLst>
          </p:cNvPr>
          <p:cNvPicPr>
            <a:picLocks noChangeAspect="1"/>
          </p:cNvPicPr>
          <p:nvPr/>
        </p:nvPicPr>
        <p:blipFill>
          <a:blip r:embed="rId2"/>
          <a:stretch>
            <a:fillRect/>
          </a:stretch>
        </p:blipFill>
        <p:spPr>
          <a:xfrm rot="515105">
            <a:off x="6819812" y="629271"/>
            <a:ext cx="1820053" cy="2553129"/>
          </a:xfrm>
          <a:prstGeom prst="rect">
            <a:avLst/>
          </a:prstGeom>
        </p:spPr>
      </p:pic>
      <p:sp>
        <p:nvSpPr>
          <p:cNvPr id="5" name="Date Placeholder 4">
            <a:extLst>
              <a:ext uri="{FF2B5EF4-FFF2-40B4-BE49-F238E27FC236}">
                <a16:creationId xmlns:a16="http://schemas.microsoft.com/office/drawing/2014/main" id="{A8BAFC9E-F584-A341-A95B-837940C0927F}"/>
              </a:ext>
            </a:extLst>
          </p:cNvPr>
          <p:cNvSpPr>
            <a:spLocks noGrp="1"/>
          </p:cNvSpPr>
          <p:nvPr>
            <p:ph type="dt" sz="half" idx="10"/>
          </p:nvPr>
        </p:nvSpPr>
        <p:spPr/>
        <p:txBody>
          <a:bodyPr/>
          <a:lstStyle/>
          <a:p>
            <a:r>
              <a:rPr lang="en-US"/>
              <a:t>8.7.22</a:t>
            </a:r>
            <a:endParaRPr lang="en-US" dirty="0"/>
          </a:p>
        </p:txBody>
      </p:sp>
      <p:pic>
        <p:nvPicPr>
          <p:cNvPr id="8" name="Picture 7">
            <a:extLst>
              <a:ext uri="{FF2B5EF4-FFF2-40B4-BE49-F238E27FC236}">
                <a16:creationId xmlns:a16="http://schemas.microsoft.com/office/drawing/2014/main" id="{FBB0E187-182C-1844-8092-DDD231646ACB}"/>
              </a:ext>
            </a:extLst>
          </p:cNvPr>
          <p:cNvPicPr>
            <a:picLocks noChangeAspect="1"/>
          </p:cNvPicPr>
          <p:nvPr/>
        </p:nvPicPr>
        <p:blipFill>
          <a:blip r:embed="rId3"/>
          <a:srcRect/>
          <a:stretch/>
        </p:blipFill>
        <p:spPr>
          <a:xfrm rot="21248550">
            <a:off x="5281561" y="406928"/>
            <a:ext cx="1894372" cy="2677379"/>
          </a:xfrm>
          <a:prstGeom prst="rect">
            <a:avLst/>
          </a:prstGeom>
          <a:ln>
            <a:noFill/>
          </a:ln>
        </p:spPr>
      </p:pic>
      <p:sp>
        <p:nvSpPr>
          <p:cNvPr id="21" name="TextBox 20">
            <a:extLst>
              <a:ext uri="{FF2B5EF4-FFF2-40B4-BE49-F238E27FC236}">
                <a16:creationId xmlns:a16="http://schemas.microsoft.com/office/drawing/2014/main" id="{F14A2ED3-2E68-5E41-B27D-5ADF1BE8A374}"/>
              </a:ext>
            </a:extLst>
          </p:cNvPr>
          <p:cNvSpPr txBox="1"/>
          <p:nvPr/>
        </p:nvSpPr>
        <p:spPr>
          <a:xfrm rot="1052048">
            <a:off x="8687035" y="2863936"/>
            <a:ext cx="1327805" cy="338554"/>
          </a:xfrm>
          <a:prstGeom prst="rect">
            <a:avLst/>
          </a:prstGeom>
          <a:noFill/>
        </p:spPr>
        <p:txBody>
          <a:bodyPr wrap="square" rtlCol="0">
            <a:spAutoFit/>
          </a:bodyPr>
          <a:lstStyle/>
          <a:p>
            <a:r>
              <a:rPr lang="en-US" sz="1600" dirty="0"/>
              <a:t>basic level</a:t>
            </a:r>
          </a:p>
        </p:txBody>
      </p:sp>
      <p:sp>
        <p:nvSpPr>
          <p:cNvPr id="22" name="TextBox 21">
            <a:extLst>
              <a:ext uri="{FF2B5EF4-FFF2-40B4-BE49-F238E27FC236}">
                <a16:creationId xmlns:a16="http://schemas.microsoft.com/office/drawing/2014/main" id="{C0902A06-9E42-894E-B8FB-89C1768E2021}"/>
              </a:ext>
            </a:extLst>
          </p:cNvPr>
          <p:cNvSpPr txBox="1"/>
          <p:nvPr/>
        </p:nvSpPr>
        <p:spPr>
          <a:xfrm rot="21096912">
            <a:off x="7790016" y="4110894"/>
            <a:ext cx="1641168" cy="338554"/>
          </a:xfrm>
          <a:prstGeom prst="rect">
            <a:avLst/>
          </a:prstGeom>
          <a:noFill/>
        </p:spPr>
        <p:txBody>
          <a:bodyPr wrap="square" rtlCol="0">
            <a:spAutoFit/>
          </a:bodyPr>
          <a:lstStyle/>
          <a:p>
            <a:r>
              <a:rPr lang="en-US" sz="1600" dirty="0"/>
              <a:t>more advanced</a:t>
            </a:r>
          </a:p>
        </p:txBody>
      </p:sp>
      <p:sp>
        <p:nvSpPr>
          <p:cNvPr id="23" name="TextBox 22">
            <a:extLst>
              <a:ext uri="{FF2B5EF4-FFF2-40B4-BE49-F238E27FC236}">
                <a16:creationId xmlns:a16="http://schemas.microsoft.com/office/drawing/2014/main" id="{EA9A6602-4E77-B149-A2A1-29FC2A0D3679}"/>
              </a:ext>
            </a:extLst>
          </p:cNvPr>
          <p:cNvSpPr txBox="1"/>
          <p:nvPr/>
        </p:nvSpPr>
        <p:spPr>
          <a:xfrm>
            <a:off x="10328406" y="2798298"/>
            <a:ext cx="1527021" cy="338554"/>
          </a:xfrm>
          <a:prstGeom prst="rect">
            <a:avLst/>
          </a:prstGeom>
          <a:noFill/>
        </p:spPr>
        <p:txBody>
          <a:bodyPr wrap="square" rtlCol="0">
            <a:spAutoFit/>
          </a:bodyPr>
          <a:lstStyle/>
          <a:p>
            <a:r>
              <a:rPr lang="en-US" sz="1600" dirty="0"/>
              <a:t>Activity Sheets</a:t>
            </a:r>
          </a:p>
        </p:txBody>
      </p:sp>
      <p:sp>
        <p:nvSpPr>
          <p:cNvPr id="24" name="TextBox 23">
            <a:extLst>
              <a:ext uri="{FF2B5EF4-FFF2-40B4-BE49-F238E27FC236}">
                <a16:creationId xmlns:a16="http://schemas.microsoft.com/office/drawing/2014/main" id="{694B4873-C571-DC48-9C55-6CE756DF228D}"/>
              </a:ext>
            </a:extLst>
          </p:cNvPr>
          <p:cNvSpPr txBox="1"/>
          <p:nvPr/>
        </p:nvSpPr>
        <p:spPr>
          <a:xfrm>
            <a:off x="7273291" y="5905835"/>
            <a:ext cx="1527021" cy="338554"/>
          </a:xfrm>
          <a:prstGeom prst="rect">
            <a:avLst/>
          </a:prstGeom>
          <a:noFill/>
        </p:spPr>
        <p:txBody>
          <a:bodyPr wrap="square" rtlCol="0">
            <a:spAutoFit/>
          </a:bodyPr>
          <a:lstStyle/>
          <a:p>
            <a:r>
              <a:rPr lang="en-US" sz="1600" dirty="0"/>
              <a:t>Cheat Sheets</a:t>
            </a:r>
          </a:p>
        </p:txBody>
      </p:sp>
      <p:sp>
        <p:nvSpPr>
          <p:cNvPr id="25" name="TextBox 24">
            <a:extLst>
              <a:ext uri="{FF2B5EF4-FFF2-40B4-BE49-F238E27FC236}">
                <a16:creationId xmlns:a16="http://schemas.microsoft.com/office/drawing/2014/main" id="{8E7302C0-9577-A442-8A1F-3C8E7C439563}"/>
              </a:ext>
            </a:extLst>
          </p:cNvPr>
          <p:cNvSpPr txBox="1"/>
          <p:nvPr/>
        </p:nvSpPr>
        <p:spPr>
          <a:xfrm>
            <a:off x="8333560" y="4876036"/>
            <a:ext cx="1242375" cy="338554"/>
          </a:xfrm>
          <a:prstGeom prst="rect">
            <a:avLst/>
          </a:prstGeom>
          <a:noFill/>
        </p:spPr>
        <p:txBody>
          <a:bodyPr wrap="square" rtlCol="0">
            <a:spAutoFit/>
          </a:bodyPr>
          <a:lstStyle/>
          <a:p>
            <a:r>
              <a:rPr lang="en-US" sz="1600" dirty="0"/>
              <a:t>Fact Sheets</a:t>
            </a:r>
          </a:p>
        </p:txBody>
      </p:sp>
      <p:pic>
        <p:nvPicPr>
          <p:cNvPr id="27" name="Picture 26" descr="Graphical user interface, application&#10;&#10;Description automatically generated">
            <a:extLst>
              <a:ext uri="{FF2B5EF4-FFF2-40B4-BE49-F238E27FC236}">
                <a16:creationId xmlns:a16="http://schemas.microsoft.com/office/drawing/2014/main" id="{C8EC1C6B-3D95-FC4D-941D-05B0B84A891D}"/>
              </a:ext>
            </a:extLst>
          </p:cNvPr>
          <p:cNvPicPr>
            <a:picLocks noChangeAspect="1"/>
          </p:cNvPicPr>
          <p:nvPr/>
        </p:nvPicPr>
        <p:blipFill>
          <a:blip r:embed="rId4"/>
          <a:stretch>
            <a:fillRect/>
          </a:stretch>
        </p:blipFill>
        <p:spPr>
          <a:xfrm>
            <a:off x="9350937" y="896752"/>
            <a:ext cx="2674418" cy="1909986"/>
          </a:xfrm>
          <a:prstGeom prst="rect">
            <a:avLst/>
          </a:prstGeom>
        </p:spPr>
      </p:pic>
      <p:pic>
        <p:nvPicPr>
          <p:cNvPr id="10" name="Picture 9">
            <a:extLst>
              <a:ext uri="{FF2B5EF4-FFF2-40B4-BE49-F238E27FC236}">
                <a16:creationId xmlns:a16="http://schemas.microsoft.com/office/drawing/2014/main" id="{664A3B8A-45F8-3E47-A1C8-7AAFC0CA79E8}"/>
              </a:ext>
            </a:extLst>
          </p:cNvPr>
          <p:cNvPicPr>
            <a:picLocks noChangeAspect="1"/>
          </p:cNvPicPr>
          <p:nvPr/>
        </p:nvPicPr>
        <p:blipFill>
          <a:blip r:embed="rId5"/>
          <a:srcRect/>
          <a:stretch/>
        </p:blipFill>
        <p:spPr>
          <a:xfrm>
            <a:off x="8877229" y="359766"/>
            <a:ext cx="2671357" cy="1909987"/>
          </a:xfrm>
          <a:prstGeom prst="rect">
            <a:avLst/>
          </a:prstGeom>
          <a:ln>
            <a:noFill/>
          </a:ln>
        </p:spPr>
      </p:pic>
      <p:pic>
        <p:nvPicPr>
          <p:cNvPr id="26" name="Picture 2" descr="Conservation Laws Cheat Sheet">
            <a:extLst>
              <a:ext uri="{FF2B5EF4-FFF2-40B4-BE49-F238E27FC236}">
                <a16:creationId xmlns:a16="http://schemas.microsoft.com/office/drawing/2014/main" id="{08B8BD2F-CA74-D246-A4D3-12BE86D00F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9359" y="3856132"/>
            <a:ext cx="2082395" cy="28953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ndard Model Cheat Sheet">
            <a:extLst>
              <a:ext uri="{FF2B5EF4-FFF2-40B4-BE49-F238E27FC236}">
                <a16:creationId xmlns:a16="http://schemas.microsoft.com/office/drawing/2014/main" id="{E85AFD78-F0EB-9545-BE1E-9C94D0360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56574">
            <a:off x="4733934" y="3286218"/>
            <a:ext cx="2060513" cy="2864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uon Spectrometer">
            <a:extLst>
              <a:ext uri="{FF2B5EF4-FFF2-40B4-BE49-F238E27FC236}">
                <a16:creationId xmlns:a16="http://schemas.microsoft.com/office/drawing/2014/main" id="{928E86BC-D1A8-ED46-B266-008A3F12B8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4589" y="3378015"/>
            <a:ext cx="2088125" cy="29024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ATLAS Collaboration">
            <a:extLst>
              <a:ext uri="{FF2B5EF4-FFF2-40B4-BE49-F238E27FC236}">
                <a16:creationId xmlns:a16="http://schemas.microsoft.com/office/drawing/2014/main" id="{292EB8DA-FE93-DE4C-A211-1CE68246C6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7097" y="3819062"/>
            <a:ext cx="2088125" cy="290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87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p:tgtEl>
                                          <p:spTgt spid="21"/>
                                        </p:tgtEl>
                                        <p:attrNameLst>
                                          <p:attrName>ppt_x</p:attrName>
                                        </p:attrNameLst>
                                      </p:cBhvr>
                                      <p:tavLst>
                                        <p:tav tm="0">
                                          <p:val>
                                            <p:strVal val="#ppt_x-#ppt_w*1.125000"/>
                                          </p:val>
                                        </p:tav>
                                        <p:tav tm="100000">
                                          <p:val>
                                            <p:strVal val="#ppt_x"/>
                                          </p:val>
                                        </p:tav>
                                      </p:tavLst>
                                    </p:anim>
                                    <p:animEffect transition="in" filter="wipe(right)">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3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1000"/>
                                        <p:tgtEl>
                                          <p:spTgt spid="10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fade">
                                      <p:cBhvr>
                                        <p:cTn id="57" dur="1000"/>
                                        <p:tgtEl>
                                          <p:spTgt spid="10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030"/>
                                        </p:tgtEl>
                                        <p:attrNameLst>
                                          <p:attrName>style.visibility</p:attrName>
                                        </p:attrNameLst>
                                      </p:cBhvr>
                                      <p:to>
                                        <p:strVal val="visible"/>
                                      </p:to>
                                    </p:set>
                                    <p:animEffect transition="in" filter="fade">
                                      <p:cBhvr>
                                        <p:cTn id="73" dur="1000"/>
                                        <p:tgtEl>
                                          <p:spTgt spid="1030"/>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4" fill="hold" grpId="0" nodeType="clickEffect">
                                  <p:stCondLst>
                                    <p:cond delay="0"/>
                                  </p:stCondLst>
                                  <p:childTnLst>
                                    <p:set>
                                      <p:cBhvr>
                                        <p:cTn id="77" dur="1" fill="hold">
                                          <p:stCondLst>
                                            <p:cond delay="0"/>
                                          </p:stCondLst>
                                        </p:cTn>
                                        <p:tgtEl>
                                          <p:spTgt spid="3">
                                            <p:txEl>
                                              <p:pRg st="1" end="1"/>
                                            </p:txEl>
                                          </p:spTgt>
                                        </p:tgtEl>
                                        <p:attrNameLst>
                                          <p:attrName>style.visibility</p:attrName>
                                        </p:attrNameLst>
                                      </p:cBhvr>
                                      <p:to>
                                        <p:strVal val="visible"/>
                                      </p:to>
                                    </p:set>
                                    <p:anim calcmode="lin" valueType="num">
                                      <p:cBhvr additive="base">
                                        <p:cTn id="78"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79" dur="1000"/>
                                        <p:tgtEl>
                                          <p:spTgt spid="3">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3">
                                            <p:txEl>
                                              <p:pRg st="2" end="2"/>
                                            </p:txEl>
                                          </p:spTgt>
                                        </p:tgtEl>
                                        <p:attrNameLst>
                                          <p:attrName>style.visibility</p:attrName>
                                        </p:attrNameLst>
                                      </p:cBhvr>
                                      <p:to>
                                        <p:strVal val="visible"/>
                                      </p:to>
                                    </p:set>
                                    <p:anim calcmode="lin" valueType="num">
                                      <p:cBhvr additive="base">
                                        <p:cTn id="84"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85" dur="1000"/>
                                        <p:tgtEl>
                                          <p:spTgt spid="3">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4" fill="hold" grpId="0" nodeType="clickEffect">
                                  <p:stCondLst>
                                    <p:cond delay="0"/>
                                  </p:stCondLst>
                                  <p:childTnLst>
                                    <p:set>
                                      <p:cBhvr>
                                        <p:cTn id="89" dur="1" fill="hold">
                                          <p:stCondLst>
                                            <p:cond delay="0"/>
                                          </p:stCondLst>
                                        </p:cTn>
                                        <p:tgtEl>
                                          <p:spTgt spid="3">
                                            <p:txEl>
                                              <p:pRg st="3" end="3"/>
                                            </p:txEl>
                                          </p:spTgt>
                                        </p:tgtEl>
                                        <p:attrNameLst>
                                          <p:attrName>style.visibility</p:attrName>
                                        </p:attrNameLst>
                                      </p:cBhvr>
                                      <p:to>
                                        <p:strVal val="visible"/>
                                      </p:to>
                                    </p:set>
                                    <p:anim calcmode="lin" valueType="num">
                                      <p:cBhvr additive="base">
                                        <p:cTn id="90" dur="10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91" dur="1000"/>
                                        <p:tgtEl>
                                          <p:spTgt spid="3">
                                            <p:txEl>
                                              <p:pRg st="3" end="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2" presetClass="entr" presetSubtype="4" fill="hold" grpId="0" nodeType="clickEffect">
                                  <p:stCondLst>
                                    <p:cond delay="0"/>
                                  </p:stCondLst>
                                  <p:childTnLst>
                                    <p:set>
                                      <p:cBhvr>
                                        <p:cTn id="95" dur="1" fill="hold">
                                          <p:stCondLst>
                                            <p:cond delay="0"/>
                                          </p:stCondLst>
                                        </p:cTn>
                                        <p:tgtEl>
                                          <p:spTgt spid="3">
                                            <p:txEl>
                                              <p:pRg st="4" end="4"/>
                                            </p:txEl>
                                          </p:spTgt>
                                        </p:tgtEl>
                                        <p:attrNameLst>
                                          <p:attrName>style.visibility</p:attrName>
                                        </p:attrNameLst>
                                      </p:cBhvr>
                                      <p:to>
                                        <p:strVal val="visible"/>
                                      </p:to>
                                    </p:set>
                                    <p:anim calcmode="lin" valueType="num">
                                      <p:cBhvr additive="base">
                                        <p:cTn id="96" dur="10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9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uiExpand="1" build="p"/>
      <p:bldP spid="21" grpId="0"/>
      <p:bldP spid="22"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6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BB4962-C601-5240-8F9D-64D16B443A61}"/>
              </a:ext>
            </a:extLst>
          </p:cNvPr>
          <p:cNvSpPr>
            <a:spLocks noGrp="1"/>
          </p:cNvSpPr>
          <p:nvPr>
            <p:ph type="sldNum" sz="quarter" idx="12"/>
          </p:nvPr>
        </p:nvSpPr>
        <p:spPr/>
        <p:txBody>
          <a:bodyPr/>
          <a:lstStyle/>
          <a:p>
            <a:fld id="{9239EDB6-EEED-5D4B-99CC-9C7E93951DDE}" type="slidenum">
              <a:rPr lang="en-US" smtClean="0"/>
              <a:t>3</a:t>
            </a:fld>
            <a:endParaRPr lang="en-US"/>
          </a:p>
        </p:txBody>
      </p:sp>
      <p:sp>
        <p:nvSpPr>
          <p:cNvPr id="6" name="Date Placeholder 5">
            <a:extLst>
              <a:ext uri="{FF2B5EF4-FFF2-40B4-BE49-F238E27FC236}">
                <a16:creationId xmlns:a16="http://schemas.microsoft.com/office/drawing/2014/main" id="{DB424C5E-8611-2F4F-84B8-CD988D3CB1D4}"/>
              </a:ext>
            </a:extLst>
          </p:cNvPr>
          <p:cNvSpPr>
            <a:spLocks noGrp="1"/>
          </p:cNvSpPr>
          <p:nvPr>
            <p:ph type="dt" sz="half" idx="10"/>
          </p:nvPr>
        </p:nvSpPr>
        <p:spPr/>
        <p:txBody>
          <a:bodyPr/>
          <a:lstStyle/>
          <a:p>
            <a:r>
              <a:rPr lang="en-US"/>
              <a:t>8.7.22</a:t>
            </a:r>
            <a:endParaRPr lang="en-US" dirty="0"/>
          </a:p>
        </p:txBody>
      </p:sp>
      <p:pic>
        <p:nvPicPr>
          <p:cNvPr id="10" name="Picture 9">
            <a:extLst>
              <a:ext uri="{FF2B5EF4-FFF2-40B4-BE49-F238E27FC236}">
                <a16:creationId xmlns:a16="http://schemas.microsoft.com/office/drawing/2014/main" id="{9BDC87DD-C3EB-894D-A34E-55F58092A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98" y="1583976"/>
            <a:ext cx="1770379" cy="2505456"/>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388460B6-1461-CD4A-9F36-97E1BC5BC61B}"/>
              </a:ext>
            </a:extLst>
          </p:cNvPr>
          <p:cNvSpPr txBox="1"/>
          <p:nvPr/>
        </p:nvSpPr>
        <p:spPr>
          <a:xfrm>
            <a:off x="2667401" y="5891470"/>
            <a:ext cx="1304632" cy="646331"/>
          </a:xfrm>
          <a:prstGeom prst="rect">
            <a:avLst/>
          </a:prstGeom>
          <a:noFill/>
        </p:spPr>
        <p:txBody>
          <a:bodyPr wrap="square" rtlCol="0">
            <a:spAutoFit/>
          </a:bodyPr>
          <a:lstStyle/>
          <a:p>
            <a:pPr algn="ctr"/>
            <a:r>
              <a:rPr lang="en-US" dirty="0">
                <a:hlinkClick r:id="rId3"/>
              </a:rPr>
              <a:t>link here</a:t>
            </a:r>
            <a:endParaRPr lang="en-US" dirty="0"/>
          </a:p>
          <a:p>
            <a:pPr algn="ctr"/>
            <a:endParaRPr lang="en-US" dirty="0"/>
          </a:p>
        </p:txBody>
      </p:sp>
      <p:pic>
        <p:nvPicPr>
          <p:cNvPr id="2050" name="Picture 2" descr="Label the Detector">
            <a:extLst>
              <a:ext uri="{FF2B5EF4-FFF2-40B4-BE49-F238E27FC236}">
                <a16:creationId xmlns:a16="http://schemas.microsoft.com/office/drawing/2014/main" id="{20FCCC13-451A-E545-8D57-07EC78542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1535" y="383909"/>
            <a:ext cx="2261080" cy="16161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1AFC5EE-CBC5-A241-99ED-BAD26D84C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8722">
            <a:off x="597676" y="3267072"/>
            <a:ext cx="1785576" cy="2526979"/>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pic>
        <p:nvPicPr>
          <p:cNvPr id="8" name="Picture 7" descr="Logo&#10;&#10;Description automatically generated">
            <a:extLst>
              <a:ext uri="{FF2B5EF4-FFF2-40B4-BE49-F238E27FC236}">
                <a16:creationId xmlns:a16="http://schemas.microsoft.com/office/drawing/2014/main" id="{05AD971E-42E9-AC4A-A5DF-119ECBF85A59}"/>
              </a:ext>
            </a:extLst>
          </p:cNvPr>
          <p:cNvPicPr>
            <a:picLocks noChangeAspect="1"/>
          </p:cNvPicPr>
          <p:nvPr/>
        </p:nvPicPr>
        <p:blipFill>
          <a:blip r:embed="rId6"/>
          <a:stretch>
            <a:fillRect/>
          </a:stretch>
        </p:blipFill>
        <p:spPr>
          <a:xfrm>
            <a:off x="7288463" y="1665723"/>
            <a:ext cx="2237722" cy="1599944"/>
          </a:xfrm>
          <a:prstGeom prst="rect">
            <a:avLst/>
          </a:prstGeom>
        </p:spPr>
      </p:pic>
      <p:sp>
        <p:nvSpPr>
          <p:cNvPr id="21" name="TextBox 20">
            <a:extLst>
              <a:ext uri="{FF2B5EF4-FFF2-40B4-BE49-F238E27FC236}">
                <a16:creationId xmlns:a16="http://schemas.microsoft.com/office/drawing/2014/main" id="{997A9FDF-2A89-065E-41C0-295173171574}"/>
              </a:ext>
            </a:extLst>
          </p:cNvPr>
          <p:cNvSpPr txBox="1"/>
          <p:nvPr/>
        </p:nvSpPr>
        <p:spPr>
          <a:xfrm>
            <a:off x="446562" y="389712"/>
            <a:ext cx="5782788" cy="1046440"/>
          </a:xfrm>
          <a:prstGeom prst="rect">
            <a:avLst/>
          </a:prstGeom>
          <a:solidFill>
            <a:srgbClr val="E2EBF8"/>
          </a:solidFill>
          <a:effectLst>
            <a:outerShdw blurRad="50800" dist="38100" dir="2700000" algn="tl" rotWithShape="0">
              <a:prstClr val="black">
                <a:alpha val="40000"/>
              </a:prstClr>
            </a:outerShdw>
          </a:effectLst>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COLOURING BOOKS</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Two fun-filled books about the ATLAS detector, the Collaboration, and the Standard Model! Published in 2016 and 2020, we introduce particles as lovable characters and examine elementary concepts.</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6C9BCA8E-5081-9817-34FD-51D36C006298}"/>
              </a:ext>
            </a:extLst>
          </p:cNvPr>
          <p:cNvSpPr txBox="1"/>
          <p:nvPr/>
        </p:nvSpPr>
        <p:spPr>
          <a:xfrm>
            <a:off x="9189294" y="370489"/>
            <a:ext cx="2608103" cy="1061829"/>
          </a:xfrm>
          <a:prstGeom prst="rect">
            <a:avLst/>
          </a:prstGeom>
          <a:solidFill>
            <a:srgbClr val="E2EBF8"/>
          </a:solidFill>
          <a:effectLst>
            <a:outerShdw blurRad="50800" dist="38100" dir="2700000" algn="tl" rotWithShape="0">
              <a:prstClr val="black">
                <a:alpha val="40000"/>
              </a:prstClr>
            </a:outerShdw>
          </a:effectLst>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ACTIVITY SHEETS</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Five dynamic, interactive sheets complement the colouring books.</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5C451229-07CC-D5C3-6B02-2D3016501F0F}"/>
              </a:ext>
            </a:extLst>
          </p:cNvPr>
          <p:cNvSpPr txBox="1"/>
          <p:nvPr/>
        </p:nvSpPr>
        <p:spPr>
          <a:xfrm>
            <a:off x="6711535" y="3417438"/>
            <a:ext cx="5085862" cy="1061829"/>
          </a:xfrm>
          <a:prstGeom prst="rect">
            <a:avLst/>
          </a:prstGeom>
          <a:solidFill>
            <a:srgbClr val="E2EBF8"/>
          </a:solidFill>
          <a:effectLst>
            <a:outerShdw blurRad="50800" dist="38100" dir="2700000" algn="tl" rotWithShape="0">
              <a:prstClr val="black">
                <a:alpha val="40000"/>
              </a:prstClr>
            </a:outerShdw>
          </a:effectLst>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PARENT AND TEACHER GUIDE</a:t>
            </a:r>
          </a:p>
          <a:p>
            <a:endParaRPr lang="en-US" sz="300" b="1"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A new, comprehensive guide helps parents and teachers with questions about material presented in the colouring books and activity sheets.</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3">
            <a:extLst>
              <a:ext uri="{FF2B5EF4-FFF2-40B4-BE49-F238E27FC236}">
                <a16:creationId xmlns:a16="http://schemas.microsoft.com/office/drawing/2014/main" id="{71468142-11A9-1224-321D-90939B59C0A6}"/>
              </a:ext>
            </a:extLst>
          </p:cNvPr>
          <p:cNvPicPr>
            <a:picLocks noChangeAspect="1"/>
          </p:cNvPicPr>
          <p:nvPr/>
        </p:nvPicPr>
        <p:blipFill rotWithShape="1">
          <a:blip r:embed="rId7"/>
          <a:srcRect l="5225" t="1298" r="6014" b="2018"/>
          <a:stretch/>
        </p:blipFill>
        <p:spPr>
          <a:xfrm>
            <a:off x="6711535" y="4658624"/>
            <a:ext cx="1486658" cy="194192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05116CA1-628A-E7CC-D046-E41C3448305D}"/>
              </a:ext>
            </a:extLst>
          </p:cNvPr>
          <p:cNvPicPr>
            <a:picLocks noChangeAspect="1"/>
          </p:cNvPicPr>
          <p:nvPr/>
        </p:nvPicPr>
        <p:blipFill rotWithShape="1">
          <a:blip r:embed="rId8"/>
          <a:srcRect t="34329"/>
          <a:stretch/>
        </p:blipFill>
        <p:spPr>
          <a:xfrm>
            <a:off x="9874078" y="4677892"/>
            <a:ext cx="1935685" cy="1645067"/>
          </a:xfrm>
          <a:prstGeom prst="rect">
            <a:avLst/>
          </a:prstGeom>
          <a:solidFill>
            <a:schemeClr val="bg1"/>
          </a:solidFill>
        </p:spPr>
      </p:pic>
      <p:pic>
        <p:nvPicPr>
          <p:cNvPr id="26" name="Picture 25">
            <a:extLst>
              <a:ext uri="{FF2B5EF4-FFF2-40B4-BE49-F238E27FC236}">
                <a16:creationId xmlns:a16="http://schemas.microsoft.com/office/drawing/2014/main" id="{A28C2B11-D6FD-904E-A798-2BCBAFE43DB6}"/>
              </a:ext>
            </a:extLst>
          </p:cNvPr>
          <p:cNvPicPr>
            <a:picLocks noChangeAspect="1"/>
          </p:cNvPicPr>
          <p:nvPr/>
        </p:nvPicPr>
        <p:blipFill>
          <a:blip r:embed="rId9"/>
          <a:srcRect/>
          <a:stretch/>
        </p:blipFill>
        <p:spPr>
          <a:xfrm rot="605325">
            <a:off x="9363167" y="1616816"/>
            <a:ext cx="2260355" cy="1616126"/>
          </a:xfrm>
          <a:prstGeom prst="rect">
            <a:avLst/>
          </a:prstGeom>
          <a:ln>
            <a:noFill/>
          </a:ln>
        </p:spPr>
      </p:pic>
      <p:pic>
        <p:nvPicPr>
          <p:cNvPr id="11" name="Picture 10">
            <a:extLst>
              <a:ext uri="{FF2B5EF4-FFF2-40B4-BE49-F238E27FC236}">
                <a16:creationId xmlns:a16="http://schemas.microsoft.com/office/drawing/2014/main" id="{0248666F-60E7-2B4D-94BA-0FDF5E913A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795" y="1644458"/>
            <a:ext cx="1768314" cy="2502339"/>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pic>
        <p:nvPicPr>
          <p:cNvPr id="17" name="Picture 16" descr="Diagram&#10;&#10;Description automatically generated">
            <a:extLst>
              <a:ext uri="{FF2B5EF4-FFF2-40B4-BE49-F238E27FC236}">
                <a16:creationId xmlns:a16="http://schemas.microsoft.com/office/drawing/2014/main" id="{FAAC5237-A9E6-FF44-AE6F-A7EF6772E0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51872">
            <a:off x="4382063" y="3422182"/>
            <a:ext cx="1893829" cy="245086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8365586A-F7A7-AA4B-BA4B-4B4E87F0F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2795" y="1903886"/>
            <a:ext cx="1809661" cy="2561103"/>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71DB63BF-98AA-6E27-62F6-7B49D115B354}"/>
              </a:ext>
            </a:extLst>
          </p:cNvPr>
          <p:cNvSpPr txBox="1"/>
          <p:nvPr/>
        </p:nvSpPr>
        <p:spPr>
          <a:xfrm>
            <a:off x="2118752" y="4795240"/>
            <a:ext cx="2438408" cy="523220"/>
          </a:xfrm>
          <a:prstGeom prst="rect">
            <a:avLst/>
          </a:prstGeom>
          <a:solidFill>
            <a:srgbClr val="E2EBF8"/>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Introduces particles as fun characters!</a:t>
            </a:r>
          </a:p>
        </p:txBody>
      </p:sp>
      <p:pic>
        <p:nvPicPr>
          <p:cNvPr id="27" name="Picture 26">
            <a:extLst>
              <a:ext uri="{FF2B5EF4-FFF2-40B4-BE49-F238E27FC236}">
                <a16:creationId xmlns:a16="http://schemas.microsoft.com/office/drawing/2014/main" id="{45480677-90A1-8132-2CC1-11509EC3C2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10880">
            <a:off x="8324694" y="4707310"/>
            <a:ext cx="1491929" cy="1930898"/>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754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0" grpId="0" animBg="1"/>
      <p:bldP spid="23"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0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A0FFB3-0EF4-934F-A41A-913C018F88FA}"/>
              </a:ext>
            </a:extLst>
          </p:cNvPr>
          <p:cNvSpPr>
            <a:spLocks noGrp="1"/>
          </p:cNvSpPr>
          <p:nvPr>
            <p:ph type="sldNum" sz="quarter" idx="12"/>
          </p:nvPr>
        </p:nvSpPr>
        <p:spPr/>
        <p:txBody>
          <a:bodyPr/>
          <a:lstStyle/>
          <a:p>
            <a:fld id="{9239EDB6-EEED-5D4B-99CC-9C7E93951DDE}" type="slidenum">
              <a:rPr lang="en-US" smtClean="0"/>
              <a:t>4</a:t>
            </a:fld>
            <a:endParaRPr lang="en-US"/>
          </a:p>
        </p:txBody>
      </p:sp>
      <p:sp>
        <p:nvSpPr>
          <p:cNvPr id="5" name="Date Placeholder 4">
            <a:extLst>
              <a:ext uri="{FF2B5EF4-FFF2-40B4-BE49-F238E27FC236}">
                <a16:creationId xmlns:a16="http://schemas.microsoft.com/office/drawing/2014/main" id="{A90028B6-9FF4-0045-9CA6-35EDB5ACC907}"/>
              </a:ext>
            </a:extLst>
          </p:cNvPr>
          <p:cNvSpPr>
            <a:spLocks noGrp="1"/>
          </p:cNvSpPr>
          <p:nvPr>
            <p:ph type="dt" sz="half" idx="10"/>
          </p:nvPr>
        </p:nvSpPr>
        <p:spPr/>
        <p:txBody>
          <a:bodyPr/>
          <a:lstStyle/>
          <a:p>
            <a:r>
              <a:rPr lang="en-US"/>
              <a:t>8.7.22</a:t>
            </a:r>
          </a:p>
        </p:txBody>
      </p:sp>
      <p:pic>
        <p:nvPicPr>
          <p:cNvPr id="3074" name="Picture 2" descr="Muon Spectrometer">
            <a:extLst>
              <a:ext uri="{FF2B5EF4-FFF2-40B4-BE49-F238E27FC236}">
                <a16:creationId xmlns:a16="http://schemas.microsoft.com/office/drawing/2014/main" id="{5909315D-D48C-D049-8567-365049C30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078" y="1505935"/>
            <a:ext cx="2636274" cy="36643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eynman Diagrams Cheat Sheet">
            <a:extLst>
              <a:ext uri="{FF2B5EF4-FFF2-40B4-BE49-F238E27FC236}">
                <a16:creationId xmlns:a16="http://schemas.microsoft.com/office/drawing/2014/main" id="{F233A8FA-B0B6-4FE1-4D9F-A84654731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2838" y="1505345"/>
            <a:ext cx="2636274" cy="36654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tandard Model Cheat Sheet">
            <a:extLst>
              <a:ext uri="{FF2B5EF4-FFF2-40B4-BE49-F238E27FC236}">
                <a16:creationId xmlns:a16="http://schemas.microsoft.com/office/drawing/2014/main" id="{8E49F22F-7046-04FF-5711-8E994676A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035" y="1505935"/>
            <a:ext cx="2635426" cy="36643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A5DA7FF-5B74-4AD0-FB07-CC4E3546DF9C}"/>
              </a:ext>
            </a:extLst>
          </p:cNvPr>
          <p:cNvSpPr txBox="1"/>
          <p:nvPr/>
        </p:nvSpPr>
        <p:spPr>
          <a:xfrm>
            <a:off x="6395922" y="309209"/>
            <a:ext cx="5453027" cy="1061829"/>
          </a:xfrm>
          <a:prstGeom prst="rect">
            <a:avLst/>
          </a:prstGeom>
          <a:solidFill>
            <a:srgbClr val="E2EBF8"/>
          </a:solidFill>
          <a:effectLst>
            <a:outerShdw blurRad="50800" dist="38100" dir="2700000" algn="tl" rotWithShape="0">
              <a:prstClr val="black">
                <a:alpha val="40000"/>
              </a:prstClr>
            </a:outerShdw>
          </a:effectLst>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CHEAT SHEETS</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Currently five Cheat Sheets and more in progress. One-concept sheets designed for a more scientifically literate audience, such as students of particle physics or even scientists in other fields.</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C6216B1E-DB4C-22CA-B61E-9DD0F7C7E9FE}"/>
              </a:ext>
            </a:extLst>
          </p:cNvPr>
          <p:cNvSpPr txBox="1"/>
          <p:nvPr/>
        </p:nvSpPr>
        <p:spPr>
          <a:xfrm>
            <a:off x="343051" y="309209"/>
            <a:ext cx="5752950" cy="1046440"/>
          </a:xfrm>
          <a:prstGeom prst="rect">
            <a:avLst/>
          </a:prstGeom>
          <a:solidFill>
            <a:srgbClr val="E2EBF8"/>
          </a:solidFill>
          <a:effectLst>
            <a:outerShdw blurRad="50800" dist="38100" dir="2700000" algn="tl" rotWithShape="0">
              <a:prstClr val="black">
                <a:alpha val="40000"/>
              </a:prstClr>
            </a:outerShdw>
          </a:effectLst>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 SHEETS</a:t>
            </a:r>
            <a:br>
              <a:rPr lang="en-US" sz="1400" dirty="0">
                <a:latin typeface="Open Sans" panose="020B0606030504020204" pitchFamily="34" charset="0"/>
                <a:ea typeface="Open Sans" panose="020B0606030504020204" pitchFamily="34" charset="0"/>
                <a:cs typeface="Open Sans" panose="020B0606030504020204" pitchFamily="34" charset="0"/>
              </a:rPr>
            </a:br>
            <a:endParaRPr lang="en-US" sz="3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Ten sheets to present facts about the ATLAS detector and its </a:t>
            </a:r>
            <a:r>
              <a:rPr lang="en-US" sz="1400" dirty="0">
                <a:latin typeface="Open Sans" panose="020B0606030504020204" pitchFamily="34" charset="0"/>
              </a:rPr>
              <a:t>components, </a:t>
            </a:r>
            <a:r>
              <a:rPr lang="en-US" sz="1400" dirty="0">
                <a:latin typeface="Open Sans" panose="020B0606030504020204" pitchFamily="34" charset="0"/>
                <a:ea typeface="Open Sans" panose="020B0606030504020204" pitchFamily="34" charset="0"/>
                <a:cs typeface="Open Sans" panose="020B0606030504020204" pitchFamily="34" charset="0"/>
              </a:rPr>
              <a:t>the Collaboration, and the ATLAS physics programme. Target a broad audience with minimal science education.</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1BA2D2C-92F6-30E6-88D3-93E0B58A91DB}"/>
              </a:ext>
            </a:extLst>
          </p:cNvPr>
          <p:cNvSpPr txBox="1"/>
          <p:nvPr/>
        </p:nvSpPr>
        <p:spPr>
          <a:xfrm>
            <a:off x="346610" y="5288097"/>
            <a:ext cx="9499139" cy="1046440"/>
          </a:xfrm>
          <a:prstGeom prst="rect">
            <a:avLst/>
          </a:prstGeom>
          <a:solidFill>
            <a:srgbClr val="E2EBF8"/>
          </a:solidFill>
          <a:effectLst>
            <a:outerShdw blurRad="50800" dist="38100" dir="2700000" algn="tl" rotWithShape="0">
              <a:prstClr val="black">
                <a:alpha val="40000"/>
              </a:prstClr>
            </a:outerShdw>
          </a:effectLst>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TRANSLATIONS</a:t>
            </a:r>
          </a:p>
          <a:p>
            <a:endParaRPr lang="en-US" sz="3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ATLAS educational printables are accessible to many readers through translations reviewed by ATLAS physicists. The ATLAS Experiment Colouring Book is available in 22 languages, Particles of the Universe in 11 languages, Activity Sheets in 7 languages, and Fact Sheets in 4 languages, and Cheat Sheets in 3. Translations are ongoing.</a:t>
            </a:r>
            <a:endParaRPr lang="en-US" sz="400" dirty="0">
              <a:latin typeface="Open Sans" panose="020B0606030504020204" pitchFamily="34" charset="0"/>
              <a:ea typeface="Open Sans" panose="020B0606030504020204" pitchFamily="34" charset="0"/>
              <a:cs typeface="Open Sans" panose="020B0606030504020204" pitchFamily="34" charset="0"/>
            </a:endParaRPr>
          </a:p>
          <a:p>
            <a:endParaRPr lang="en-US" sz="3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3D52E1C7-2F46-2805-6F19-C187D253755A}"/>
              </a:ext>
            </a:extLst>
          </p:cNvPr>
          <p:cNvSpPr txBox="1"/>
          <p:nvPr/>
        </p:nvSpPr>
        <p:spPr>
          <a:xfrm>
            <a:off x="10247252" y="5297858"/>
            <a:ext cx="1304632" cy="1169551"/>
          </a:xfrm>
          <a:prstGeom prst="rect">
            <a:avLst/>
          </a:prstGeom>
          <a:noFill/>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Fact Sheets </a:t>
            </a:r>
            <a:r>
              <a:rPr lang="en-US" sz="1400" dirty="0">
                <a:latin typeface="Open Sans" panose="020B0606030504020204" pitchFamily="34" charset="0"/>
                <a:ea typeface="Open Sans" panose="020B0606030504020204" pitchFamily="34" charset="0"/>
                <a:cs typeface="Open Sans" panose="020B0606030504020204" pitchFamily="34" charset="0"/>
                <a:hlinkClick r:id="rId5"/>
              </a:rPr>
              <a:t>here</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Cheat Sheets </a:t>
            </a:r>
            <a:r>
              <a:rPr lang="en-US" sz="1400" dirty="0">
                <a:latin typeface="Open Sans" panose="020B0606030504020204" pitchFamily="34" charset="0"/>
                <a:ea typeface="Open Sans" panose="020B0606030504020204" pitchFamily="34" charset="0"/>
                <a:cs typeface="Open Sans" panose="020B0606030504020204" pitchFamily="34" charset="0"/>
                <a:hlinkClick r:id="rId6"/>
              </a:rPr>
              <a:t>here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2" descr="The ATLAS Collaboration">
            <a:extLst>
              <a:ext uri="{FF2B5EF4-FFF2-40B4-BE49-F238E27FC236}">
                <a16:creationId xmlns:a16="http://schemas.microsoft.com/office/drawing/2014/main" id="{0EA9EE2D-02FB-5164-A24A-B02F203A2F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732" y="1505345"/>
            <a:ext cx="2632033" cy="36584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E367C79-8990-BE82-1CD3-8E228805FD95}"/>
              </a:ext>
            </a:extLst>
          </p:cNvPr>
          <p:cNvPicPr>
            <a:picLocks noChangeAspect="1"/>
          </p:cNvPicPr>
          <p:nvPr/>
        </p:nvPicPr>
        <p:blipFill>
          <a:blip r:embed="rId8"/>
          <a:srcRect/>
          <a:stretch/>
        </p:blipFill>
        <p:spPr>
          <a:xfrm rot="620452">
            <a:off x="7674881" y="1672011"/>
            <a:ext cx="2483157" cy="3513980"/>
          </a:xfrm>
          <a:prstGeom prst="rect">
            <a:avLst/>
          </a:prstGeom>
          <a:solidFill>
            <a:schemeClr val="bg1"/>
          </a:solidFill>
          <a:effectLst>
            <a:outerShdw blurRad="50800" dist="38100" dir="2700000" algn="tl" rotWithShape="0">
              <a:prstClr val="black">
                <a:alpha val="40000"/>
              </a:prstClr>
            </a:outerShdw>
          </a:effectLst>
        </p:spPr>
      </p:pic>
      <p:pic>
        <p:nvPicPr>
          <p:cNvPr id="9" name="Picture 10" descr="Higgs boson">
            <a:extLst>
              <a:ext uri="{FF2B5EF4-FFF2-40B4-BE49-F238E27FC236}">
                <a16:creationId xmlns:a16="http://schemas.microsoft.com/office/drawing/2014/main" id="{B50A1101-E2C4-4C51-A1F9-059AE437E8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13693">
            <a:off x="1862256" y="1638859"/>
            <a:ext cx="2632033" cy="366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21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26000">
              <a:schemeClr val="accent5">
                <a:lumMod val="0"/>
                <a:lumOff val="100000"/>
              </a:schemeClr>
            </a:gs>
            <a:gs pos="100000">
              <a:schemeClr val="accent5">
                <a:lumMod val="100000"/>
              </a:schemeClr>
            </a:gs>
          </a:gsLst>
          <a:lin ang="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Chart, sunburst chart&#10;&#10;Description automatically generated">
            <a:extLst>
              <a:ext uri="{FF2B5EF4-FFF2-40B4-BE49-F238E27FC236}">
                <a16:creationId xmlns:a16="http://schemas.microsoft.com/office/drawing/2014/main" id="{7B64F028-C475-BB40-81CB-DE8ECF6D9086}"/>
              </a:ext>
            </a:extLst>
          </p:cNvPr>
          <p:cNvPicPr>
            <a:picLocks noChangeAspect="1"/>
          </p:cNvPicPr>
          <p:nvPr/>
        </p:nvPicPr>
        <p:blipFill>
          <a:blip r:embed="rId2"/>
          <a:stretch>
            <a:fillRect/>
          </a:stretch>
        </p:blipFill>
        <p:spPr>
          <a:xfrm rot="16200000">
            <a:off x="4351607" y="-1498815"/>
            <a:ext cx="7175057" cy="10172688"/>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9BC6D87-E65C-2245-BB26-16436F7084DA}"/>
              </a:ext>
            </a:extLst>
          </p:cNvPr>
          <p:cNvSpPr txBox="1"/>
          <p:nvPr/>
        </p:nvSpPr>
        <p:spPr>
          <a:xfrm>
            <a:off x="251448" y="531485"/>
            <a:ext cx="1166191"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44E1D3B4-5447-8841-953A-3BE14DCA2553}"/>
              </a:ext>
            </a:extLst>
          </p:cNvPr>
          <p:cNvSpPr txBox="1"/>
          <p:nvPr/>
        </p:nvSpPr>
        <p:spPr>
          <a:xfrm>
            <a:off x="458883" y="4380542"/>
            <a:ext cx="4023360" cy="369332"/>
          </a:xfrm>
          <a:prstGeom prst="rect">
            <a:avLst/>
          </a:prstGeom>
          <a:solidFill>
            <a:schemeClr val="bg1"/>
          </a:solidFill>
        </p:spPr>
        <p:txBody>
          <a:bodyPr wrap="square" rtlCol="0">
            <a:spAutoFit/>
          </a:bodyPr>
          <a:lstStyle/>
          <a:p>
            <a:endParaRPr lang="en-US" dirty="0"/>
          </a:p>
        </p:txBody>
      </p:sp>
      <p:sp>
        <p:nvSpPr>
          <p:cNvPr id="12" name="Content Placeholder 2">
            <a:extLst>
              <a:ext uri="{FF2B5EF4-FFF2-40B4-BE49-F238E27FC236}">
                <a16:creationId xmlns:a16="http://schemas.microsoft.com/office/drawing/2014/main" id="{3566C3F2-BB6B-CF4B-9712-B16EDA28DEC3}"/>
              </a:ext>
            </a:extLst>
          </p:cNvPr>
          <p:cNvSpPr txBox="1">
            <a:spLocks/>
          </p:cNvSpPr>
          <p:nvPr/>
        </p:nvSpPr>
        <p:spPr>
          <a:xfrm>
            <a:off x="816938" y="1561217"/>
            <a:ext cx="5451660" cy="25004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a:latin typeface="Open Sans" panose="020B0606030504020204" pitchFamily="34" charset="0"/>
              </a:rPr>
              <a:t>Future plans to add ”stars” to distinguish levels of difficulty.</a:t>
            </a:r>
          </a:p>
          <a:p>
            <a:pPr marL="342900" indent="-342900" algn="l">
              <a:buFont typeface="Arial" panose="020B0604020202020204" pitchFamily="34" charset="0"/>
              <a:buChar char="•"/>
            </a:pPr>
            <a:r>
              <a:rPr lang="en-US" sz="2000" dirty="0">
                <a:latin typeface="Open Sans" panose="020B0606030504020204" pitchFamily="34" charset="0"/>
              </a:rPr>
              <a:t>Publicly available on the ATLAS website:</a:t>
            </a:r>
          </a:p>
          <a:p>
            <a:pPr algn="l"/>
            <a:r>
              <a:rPr lang="en-US" sz="2000" dirty="0">
                <a:latin typeface="Open Sans" panose="020B0606030504020204" pitchFamily="34" charset="0"/>
              </a:rPr>
              <a:t>     </a:t>
            </a:r>
            <a:r>
              <a:rPr lang="en-US" sz="2000" dirty="0">
                <a:latin typeface="Open Sans" panose="020B0606030504020204" pitchFamily="34" charset="0"/>
                <a:hlinkClick r:id="rId3"/>
              </a:rPr>
              <a:t>https://atlas.cern/resources</a:t>
            </a:r>
            <a:endParaRPr lang="en-US" sz="2000" dirty="0">
              <a:latin typeface="Open Sans" panose="020B0606030504020204" pitchFamily="34" charset="0"/>
            </a:endParaRPr>
          </a:p>
          <a:p>
            <a:pPr marL="342900" indent="-342900" algn="l">
              <a:buFont typeface="Arial" panose="020B0604020202020204" pitchFamily="34" charset="0"/>
              <a:buChar char="•"/>
            </a:pPr>
            <a:r>
              <a:rPr lang="en-US" sz="2000" dirty="0">
                <a:latin typeface="Open Sans" panose="020B0606030504020204" pitchFamily="34" charset="0"/>
              </a:rPr>
              <a:t>Translations are ongoing.</a:t>
            </a:r>
          </a:p>
          <a:p>
            <a:pPr marL="342900" indent="-342900" algn="l">
              <a:buFont typeface="Arial" panose="020B0604020202020204" pitchFamily="34" charset="0"/>
              <a:buChar char="•"/>
            </a:pPr>
            <a:r>
              <a:rPr lang="en-US" sz="2000" dirty="0">
                <a:latin typeface="Open Sans" panose="020B0606030504020204" pitchFamily="34" charset="0"/>
              </a:rPr>
              <a:t>More topics will be released soon!</a:t>
            </a:r>
          </a:p>
        </p:txBody>
      </p:sp>
      <p:pic>
        <p:nvPicPr>
          <p:cNvPr id="2" name="Picture 1">
            <a:extLst>
              <a:ext uri="{FF2B5EF4-FFF2-40B4-BE49-F238E27FC236}">
                <a16:creationId xmlns:a16="http://schemas.microsoft.com/office/drawing/2014/main" id="{B463700A-8C84-FD41-8A92-95EBB28AE300}"/>
              </a:ext>
            </a:extLst>
          </p:cNvPr>
          <p:cNvPicPr>
            <a:picLocks noChangeAspect="1"/>
          </p:cNvPicPr>
          <p:nvPr/>
        </p:nvPicPr>
        <p:blipFill>
          <a:blip r:embed="rId4"/>
          <a:stretch>
            <a:fillRect/>
          </a:stretch>
        </p:blipFill>
        <p:spPr>
          <a:xfrm>
            <a:off x="742950" y="240417"/>
            <a:ext cx="10706100" cy="1320800"/>
          </a:xfrm>
          <a:prstGeom prst="rect">
            <a:avLst/>
          </a:prstGeom>
        </p:spPr>
      </p:pic>
      <p:sp>
        <p:nvSpPr>
          <p:cNvPr id="21" name="Content Placeholder 2">
            <a:extLst>
              <a:ext uri="{FF2B5EF4-FFF2-40B4-BE49-F238E27FC236}">
                <a16:creationId xmlns:a16="http://schemas.microsoft.com/office/drawing/2014/main" id="{FB3306CB-BD66-8E4A-BF9E-E93701148CBF}"/>
              </a:ext>
            </a:extLst>
          </p:cNvPr>
          <p:cNvSpPr txBox="1">
            <a:spLocks/>
          </p:cNvSpPr>
          <p:nvPr/>
        </p:nvSpPr>
        <p:spPr>
          <a:xfrm>
            <a:off x="7033856" y="3389585"/>
            <a:ext cx="4610705" cy="322799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t>Contact</a:t>
            </a:r>
          </a:p>
          <a:p>
            <a:pPr marL="0" indent="0" algn="r">
              <a:buNone/>
            </a:pPr>
            <a:endParaRPr lang="en-US" sz="4800" dirty="0"/>
          </a:p>
          <a:p>
            <a:pPr marL="0" indent="0" algn="r">
              <a:buNone/>
            </a:pPr>
            <a:r>
              <a:rPr lang="en-US" sz="4800" dirty="0"/>
              <a:t>Colouring Books &amp; Activity Sheets:</a:t>
            </a:r>
          </a:p>
          <a:p>
            <a:pPr marL="0" indent="0" algn="r">
              <a:buNone/>
            </a:pPr>
            <a:r>
              <a:rPr lang="en-US" sz="4800" dirty="0"/>
              <a:t>Mariana Velho </a:t>
            </a:r>
            <a:r>
              <a:rPr lang="en-US" sz="4800" dirty="0">
                <a:hlinkClick r:id="rId5"/>
              </a:rPr>
              <a:t>mariana.velho@cern.ch</a:t>
            </a:r>
            <a:endParaRPr lang="en-US" sz="4800" dirty="0"/>
          </a:p>
          <a:p>
            <a:pPr marL="0" indent="0" algn="r">
              <a:buNone/>
            </a:pPr>
            <a:r>
              <a:rPr lang="en-US" sz="4800" dirty="0"/>
              <a:t>Katarina Anthony </a:t>
            </a:r>
            <a:r>
              <a:rPr lang="en-US" sz="4800" dirty="0">
                <a:hlinkClick r:id="rId6"/>
              </a:rPr>
              <a:t>katarina.anthony@cern.ch</a:t>
            </a:r>
            <a:endParaRPr lang="en-US" sz="4800" dirty="0"/>
          </a:p>
          <a:p>
            <a:pPr marL="0" indent="0" algn="r">
              <a:buNone/>
            </a:pPr>
            <a:endParaRPr lang="en-US" sz="4800" dirty="0"/>
          </a:p>
          <a:p>
            <a:pPr marL="0" indent="0" algn="r">
              <a:buNone/>
            </a:pPr>
            <a:r>
              <a:rPr lang="en-US" sz="4800" dirty="0"/>
              <a:t>Fact Sheets:</a:t>
            </a:r>
          </a:p>
          <a:p>
            <a:pPr marL="0" indent="0" algn="r">
              <a:buNone/>
            </a:pPr>
            <a:r>
              <a:rPr lang="en-US" sz="4800" dirty="0"/>
              <a:t>Ana Maria Rodriguez Vera </a:t>
            </a:r>
            <a:r>
              <a:rPr lang="en-US" sz="4800" dirty="0">
                <a:hlinkClick r:id="rId7"/>
              </a:rPr>
              <a:t>a.mariarv@cern.ch </a:t>
            </a:r>
            <a:endParaRPr lang="en-US" sz="4800" dirty="0"/>
          </a:p>
          <a:p>
            <a:pPr marL="0" indent="0" algn="r">
              <a:buNone/>
            </a:pPr>
            <a:endParaRPr lang="en-US" sz="4800" dirty="0"/>
          </a:p>
          <a:p>
            <a:pPr marL="0" indent="0" algn="r">
              <a:buNone/>
            </a:pPr>
            <a:r>
              <a:rPr lang="en-US" sz="4800" dirty="0"/>
              <a:t>Cheat Sheets:</a:t>
            </a:r>
          </a:p>
          <a:p>
            <a:pPr marL="0" indent="0" algn="r">
              <a:buNone/>
            </a:pPr>
            <a:r>
              <a:rPr lang="en-US" sz="4800" dirty="0"/>
              <a:t>Elise Le </a:t>
            </a:r>
            <a:r>
              <a:rPr lang="en-US" sz="4800" dirty="0" err="1"/>
              <a:t>Boulicaut</a:t>
            </a:r>
            <a:r>
              <a:rPr lang="en-US" sz="4800" dirty="0"/>
              <a:t> </a:t>
            </a:r>
            <a:r>
              <a:rPr lang="en-US" sz="4800" dirty="0">
                <a:hlinkClick r:id="rId8"/>
              </a:rPr>
              <a:t>elise.maria.le.boulicaut@cern.ch</a:t>
            </a:r>
            <a:endParaRPr lang="en-US" sz="4800" dirty="0"/>
          </a:p>
          <a:p>
            <a:pPr marL="0" indent="0" algn="r">
              <a:buNone/>
            </a:pPr>
            <a:r>
              <a:rPr lang="en-US" sz="4800" dirty="0"/>
              <a:t>Valerie Buxbaum </a:t>
            </a:r>
            <a:r>
              <a:rPr lang="en-US" sz="4800" dirty="0">
                <a:hlinkClick r:id="rId9"/>
              </a:rPr>
              <a:t>valerie.buxbaum@cern.ch</a:t>
            </a:r>
            <a:endParaRPr lang="en-US" sz="4800" dirty="0"/>
          </a:p>
          <a:p>
            <a:pPr algn="ctr"/>
            <a:endParaRPr lang="en-US" dirty="0"/>
          </a:p>
        </p:txBody>
      </p:sp>
      <p:pic>
        <p:nvPicPr>
          <p:cNvPr id="4" name="Picture 3">
            <a:extLst>
              <a:ext uri="{FF2B5EF4-FFF2-40B4-BE49-F238E27FC236}">
                <a16:creationId xmlns:a16="http://schemas.microsoft.com/office/drawing/2014/main" id="{C99A80EA-00C7-9C4F-A0FF-729715B7A632}"/>
              </a:ext>
            </a:extLst>
          </p:cNvPr>
          <p:cNvPicPr>
            <a:picLocks noChangeAspect="1"/>
          </p:cNvPicPr>
          <p:nvPr/>
        </p:nvPicPr>
        <p:blipFill>
          <a:blip r:embed="rId10"/>
          <a:stretch>
            <a:fillRect/>
          </a:stretch>
        </p:blipFill>
        <p:spPr>
          <a:xfrm>
            <a:off x="861438" y="4942704"/>
            <a:ext cx="3316976" cy="1383166"/>
          </a:xfrm>
          <a:prstGeom prst="rect">
            <a:avLst/>
          </a:prstGeom>
        </p:spPr>
      </p:pic>
    </p:spTree>
    <p:extLst>
      <p:ext uri="{BB962C8B-B14F-4D97-AF65-F5344CB8AC3E}">
        <p14:creationId xmlns:p14="http://schemas.microsoft.com/office/powerpoint/2010/main" val="38022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7080</TotalTime>
  <Words>442</Words>
  <Application>Microsoft Macintosh PowerPoint</Application>
  <PresentationFormat>Widescreen</PresentationFormat>
  <Paragraphs>63</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Open Sans</vt:lpstr>
      <vt:lpstr>Office Theme</vt:lpstr>
      <vt:lpstr>PowerPoint Presentation</vt:lpstr>
      <vt:lpstr>Educational Printables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Printables</dc:title>
  <dc:creator>Valerie Buxbaum</dc:creator>
  <cp:lastModifiedBy>Valerie Buxbaum</cp:lastModifiedBy>
  <cp:revision>26</cp:revision>
  <cp:lastPrinted>2021-10-12T04:07:50Z</cp:lastPrinted>
  <dcterms:created xsi:type="dcterms:W3CDTF">2021-10-10T00:21:04Z</dcterms:created>
  <dcterms:modified xsi:type="dcterms:W3CDTF">2022-07-07T16:50:47Z</dcterms:modified>
</cp:coreProperties>
</file>