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1486" r:id="rId3"/>
    <p:sldId id="1429" r:id="rId4"/>
    <p:sldId id="1487" r:id="rId5"/>
    <p:sldId id="1488" r:id="rId6"/>
    <p:sldId id="1473" r:id="rId7"/>
    <p:sldId id="1428" r:id="rId8"/>
    <p:sldId id="1461" r:id="rId9"/>
    <p:sldId id="1489" r:id="rId10"/>
    <p:sldId id="1490" r:id="rId11"/>
    <p:sldId id="1491" r:id="rId12"/>
    <p:sldId id="1492" r:id="rId13"/>
    <p:sldId id="1493" r:id="rId14"/>
    <p:sldId id="1494" r:id="rId15"/>
    <p:sldId id="1460" r:id="rId16"/>
    <p:sldId id="1495" r:id="rId17"/>
    <p:sldId id="1474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FF00"/>
    <a:srgbClr val="FFFF00"/>
    <a:srgbClr val="FF8000"/>
    <a:srgbClr val="FFF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78" autoAdjust="0"/>
    <p:restoredTop sz="50000" autoAdjust="0"/>
  </p:normalViewPr>
  <p:slideViewPr>
    <p:cSldViewPr snapToGrid="0" snapToObjects="1">
      <p:cViewPr varScale="1">
        <p:scale>
          <a:sx n="165" d="100"/>
          <a:sy n="165" d="100"/>
        </p:scale>
        <p:origin x="872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368AE-6011-C647-B3CE-A2324B69BEF4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904FB-A699-4A4E-91E7-CCCC780C6B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08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F7C9E-B767-1049-B14C-E01BE4363530}" type="datetimeFigureOut">
              <a:rPr lang="en-US" smtClean="0"/>
              <a:t>7/6/22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64332-DFBC-D546-9D62-8B5A6BCB01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1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47D421D-9889-12EF-CF83-2CE879D3ED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9210"/>
            <a:ext cx="9144000" cy="52019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solidFill>
            <a:srgbClr val="FFFF00"/>
          </a:solidFill>
        </p:spPr>
        <p:txBody>
          <a:bodyPr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114499" y="-45095"/>
            <a:ext cx="4029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K. Long (ICL/STFC) &amp; X. Lu (UW)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on behalf of the </a:t>
            </a:r>
            <a:r>
              <a:rPr lang="en-US" b="1" dirty="0" err="1">
                <a:solidFill>
                  <a:schemeClr val="bg1"/>
                </a:solidFill>
              </a:rPr>
              <a:t>nuSTORM</a:t>
            </a:r>
            <a:r>
              <a:rPr lang="en-US" b="1" dirty="0">
                <a:solidFill>
                  <a:schemeClr val="bg1"/>
                </a:solidFill>
              </a:rPr>
              <a:t> collaboration</a:t>
            </a:r>
            <a:br>
              <a:rPr lang="en-US" b="1" dirty="0">
                <a:solidFill>
                  <a:schemeClr val="bg1"/>
                </a:solidFill>
              </a:rPr>
            </a:br>
            <a:fld id="{B19FB069-7A70-CF49-A3CF-C9513262B04A}" type="datetime3">
              <a:rPr lang="en-GB" b="1" smtClean="0">
                <a:solidFill>
                  <a:schemeClr val="bg1"/>
                </a:solidFill>
              </a:rPr>
              <a:pPr algn="r"/>
              <a:t>6 July, 2022</a:t>
            </a:fld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age0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3708" cy="359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B60E98-A968-CB6F-FFBA-1E680B928F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14926"/>
          <a:stretch/>
        </p:blipFill>
        <p:spPr>
          <a:xfrm>
            <a:off x="7507301" y="3992920"/>
            <a:ext cx="1636697" cy="11025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 descr="ICHEP 2022">
            <a:extLst>
              <a:ext uri="{FF2B5EF4-FFF2-40B4-BE49-F238E27FC236}">
                <a16:creationId xmlns:a16="http://schemas.microsoft.com/office/drawing/2014/main" id="{5C36C719-761D-6073-AE05-F5AB8AE24C6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9" t="-4739" r="339" b="4739"/>
          <a:stretch/>
        </p:blipFill>
        <p:spPr bwMode="auto">
          <a:xfrm>
            <a:off x="-26081" y="4020086"/>
            <a:ext cx="5995701" cy="112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cience and Technology Facilities Council">
            <a:extLst>
              <a:ext uri="{FF2B5EF4-FFF2-40B4-BE49-F238E27FC236}">
                <a16:creationId xmlns:a16="http://schemas.microsoft.com/office/drawing/2014/main" id="{E18F40CE-50BE-0719-1F5B-84D3989EF6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103"/>
            <a:ext cx="1213708" cy="1010598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43692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4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44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754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1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563098"/>
            <a:ext cx="4495800" cy="45804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57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33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51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5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24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63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3098"/>
            <a:ext cx="9144000" cy="4580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30092"/>
            <a:ext cx="2133600" cy="213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A1DC3ABC-92C2-B748-ABF3-8546144348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6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457200" rtl="0" eaLnBrk="1" latinLnBrk="0" hangingPunct="1">
        <a:spcBef>
          <a:spcPct val="0"/>
        </a:spcBef>
        <a:buNone/>
        <a:defRPr sz="4400" b="1" kern="1200">
          <a:solidFill>
            <a:srgbClr val="FFF50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1" kern="1200">
          <a:solidFill>
            <a:srgbClr val="FF8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1" kern="1200">
          <a:solidFill>
            <a:srgbClr val="00FF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1" kern="1200">
          <a:solidFill>
            <a:srgbClr val="00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1" kern="1200">
          <a:solidFill>
            <a:srgbClr val="FF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854065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1410087" TargetMode="Externa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pirehep.net/literature/205249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C68CE-D19B-A978-B2C9-956430A5A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22334" y="862361"/>
            <a:ext cx="4176131" cy="106482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nuSTORM</a:t>
            </a:r>
            <a:br>
              <a:rPr lang="en-US" dirty="0"/>
            </a:br>
            <a:r>
              <a:rPr lang="en-US" sz="2700" dirty="0"/>
              <a:t>neutrinos from stored muons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B7CE5E-6014-1563-F7B6-8562499D0B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10400" y="4930092"/>
            <a:ext cx="2133600" cy="213408"/>
          </a:xfrm>
        </p:spPr>
        <p:txBody>
          <a:bodyPr/>
          <a:lstStyle/>
          <a:p>
            <a:fld id="{A1DC3ABC-92C2-B748-ABF3-8546144348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054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9652A-79D6-FE1B-FB24-4BD87E2B6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End-to-end simulation for (re)</a:t>
            </a:r>
            <a:r>
              <a:rPr lang="en-US" sz="3600" dirty="0" err="1"/>
              <a:t>optimisation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6128A-5FB4-9D83-BCD0-604DFE05E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693" y="563098"/>
            <a:ext cx="9144000" cy="176644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“</a:t>
            </a:r>
            <a:r>
              <a:rPr lang="en-US" dirty="0" err="1"/>
              <a:t>nuSIM</a:t>
            </a:r>
            <a:r>
              <a:rPr lang="en-US" dirty="0"/>
              <a:t>” under development to:</a:t>
            </a:r>
          </a:p>
          <a:p>
            <a:pPr lvl="1"/>
            <a:r>
              <a:rPr lang="en-US" dirty="0"/>
              <a:t>Simulate facility “from target to detector”:</a:t>
            </a:r>
          </a:p>
          <a:p>
            <a:pPr lvl="2"/>
            <a:r>
              <a:rPr lang="en-US" dirty="0"/>
              <a:t>Pragmatic approach:</a:t>
            </a:r>
          </a:p>
          <a:p>
            <a:pPr lvl="3"/>
            <a:r>
              <a:rPr lang="en-US" dirty="0"/>
              <a:t>Fast simulation, parametric approach</a:t>
            </a:r>
          </a:p>
          <a:p>
            <a:pPr lvl="3"/>
            <a:r>
              <a:rPr lang="en-US" dirty="0"/>
              <a:t>Full tracking using G4 based code; “BDSIM”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EBFA5-73FE-51E2-1BF5-D7D1413AA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B541ADE4-0969-4A67-1AEE-B1C509A57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844" y="2185280"/>
            <a:ext cx="4024464" cy="28919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842CA85-44AD-F0BA-BE18-3D207554C47E}"/>
              </a:ext>
            </a:extLst>
          </p:cNvPr>
          <p:cNvSpPr txBox="1">
            <a:spLocks/>
          </p:cNvSpPr>
          <p:nvPr/>
        </p:nvSpPr>
        <p:spPr>
          <a:xfrm>
            <a:off x="169817" y="3413760"/>
            <a:ext cx="4884026" cy="1634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5425" indent="-225425"/>
            <a:r>
              <a:rPr lang="en-US" dirty="0"/>
              <a:t>Neutrino energy scan:</a:t>
            </a:r>
          </a:p>
          <a:p>
            <a:pPr marL="355600" lvl="1" indent="-165100"/>
            <a:r>
              <a:rPr lang="en-US" dirty="0"/>
              <a:t>“Pion flash” in first pass</a:t>
            </a:r>
          </a:p>
          <a:p>
            <a:pPr marL="355600" lvl="1" indent="-165100"/>
            <a:r>
              <a:rPr lang="en-US" dirty="0"/>
              <a:t>Subsequently neutrinos from muon decay</a:t>
            </a:r>
          </a:p>
          <a:p>
            <a:pPr marL="495300" lvl="2" indent="-147638"/>
            <a:r>
              <a:rPr lang="en-US" dirty="0"/>
              <a:t>Spectrum determined by accelerator tune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7275F6C-9A56-E5EC-BC9D-319145C82942}"/>
              </a:ext>
            </a:extLst>
          </p:cNvPr>
          <p:cNvGrpSpPr/>
          <p:nvPr/>
        </p:nvGrpSpPr>
        <p:grpSpPr>
          <a:xfrm>
            <a:off x="7374348" y="1866982"/>
            <a:ext cx="1785425" cy="2404890"/>
            <a:chOff x="7374348" y="1866982"/>
            <a:chExt cx="1785425" cy="240489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EF362DD-6CEE-36D0-5CDB-0C28D5F54635}"/>
                </a:ext>
              </a:extLst>
            </p:cNvPr>
            <p:cNvSpPr/>
            <p:nvPr/>
          </p:nvSpPr>
          <p:spPr>
            <a:xfrm flipH="1">
              <a:off x="8058853" y="3827702"/>
              <a:ext cx="87085" cy="870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719C33-D952-73BC-B66A-0CB374135658}"/>
                </a:ext>
              </a:extLst>
            </p:cNvPr>
            <p:cNvCxnSpPr/>
            <p:nvPr/>
          </p:nvCxnSpPr>
          <p:spPr>
            <a:xfrm>
              <a:off x="7975600" y="4117983"/>
              <a:ext cx="2032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AA1BAD-F3EC-D423-3A26-99520DED6D3D}"/>
                </a:ext>
              </a:extLst>
            </p:cNvPr>
            <p:cNvSpPr txBox="1"/>
            <p:nvPr/>
          </p:nvSpPr>
          <p:spPr>
            <a:xfrm>
              <a:off x="8148320" y="3717357"/>
              <a:ext cx="6094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Mean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081259-AEC5-59B4-9635-E550C17A0009}"/>
                </a:ext>
              </a:extLst>
            </p:cNvPr>
            <p:cNvSpPr txBox="1"/>
            <p:nvPr/>
          </p:nvSpPr>
          <p:spPr>
            <a:xfrm>
              <a:off x="8148320" y="3964095"/>
              <a:ext cx="5180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RMS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F5A77B-CB4D-55B3-82CB-7A3E0CC76826}"/>
                </a:ext>
              </a:extLst>
            </p:cNvPr>
            <p:cNvSpPr txBox="1"/>
            <p:nvPr/>
          </p:nvSpPr>
          <p:spPr>
            <a:xfrm>
              <a:off x="7374348" y="1866982"/>
              <a:ext cx="1785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T. Alves, M. Pfaff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26D3383-3427-83BB-BA8B-7A3C806E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41" y="2177123"/>
            <a:ext cx="4607968" cy="1251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B6A672-45A7-575D-4D13-C530F2A38EF0}"/>
              </a:ext>
            </a:extLst>
          </p:cNvPr>
          <p:cNvSpPr txBox="1"/>
          <p:nvPr/>
        </p:nvSpPr>
        <p:spPr>
          <a:xfrm>
            <a:off x="7625379" y="522876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P. </a:t>
            </a:r>
            <a:r>
              <a:rPr lang="en-US" b="1" dirty="0" err="1">
                <a:solidFill>
                  <a:schemeClr val="bg1"/>
                </a:solidFill>
              </a:rPr>
              <a:t>Kyberd</a:t>
            </a:r>
            <a:r>
              <a:rPr lang="en-US" b="1" dirty="0">
                <a:solidFill>
                  <a:schemeClr val="bg1"/>
                </a:solidFill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18972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6247-E490-B0F6-01EE-5F4FE52C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nuSTORM@CERN</a:t>
            </a:r>
            <a:r>
              <a:rPr lang="en-US" dirty="0"/>
              <a:t>: flux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3772C-9CCB-4305-2D6C-DD8A46B6FF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3715656"/>
            <a:ext cx="4495800" cy="1427844"/>
          </a:xfrm>
        </p:spPr>
        <p:txBody>
          <a:bodyPr>
            <a:normAutofit fontScale="70000" lnSpcReduction="20000"/>
          </a:bodyPr>
          <a:lstStyle/>
          <a:p>
            <a:pPr marL="180975" indent="-180975"/>
            <a:r>
              <a:rPr lang="en-US" dirty="0"/>
              <a:t>Oscillation-relevant energy regime</a:t>
            </a:r>
          </a:p>
          <a:p>
            <a:pPr marL="449263" lvl="1" indent="-160338"/>
            <a:r>
              <a:rPr lang="en-US" dirty="0"/>
              <a:t>Hyper-K: 0.6 GeV</a:t>
            </a:r>
          </a:p>
          <a:p>
            <a:pPr marL="449263" lvl="1" indent="-160338"/>
            <a:r>
              <a:rPr lang="en-US" dirty="0"/>
              <a:t>DUNE.   : 2.4 GeV</a:t>
            </a:r>
          </a:p>
          <a:p>
            <a:pPr marL="180975" indent="-180975"/>
            <a:r>
              <a:rPr lang="en-US" dirty="0"/>
              <a:t>Set by stored-muon momentum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EF50153-424C-F7E5-5389-AE7D49E3A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3715656"/>
            <a:ext cx="4495800" cy="14278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Unique opportunity:</a:t>
            </a:r>
          </a:p>
          <a:p>
            <a:pPr lvl="1"/>
            <a:r>
              <a:rPr lang="en-US" dirty="0"/>
              <a:t>𝐸</a:t>
            </a:r>
            <a:r>
              <a:rPr lang="en-US" baseline="-25000" dirty="0"/>
              <a:t>𝜈</a:t>
            </a:r>
            <a:r>
              <a:rPr lang="en-US" dirty="0"/>
              <a:t>-scan measurements</a:t>
            </a:r>
          </a:p>
          <a:p>
            <a:r>
              <a:rPr lang="en-US" dirty="0"/>
              <a:t>Accelerator "tune" gives fine control</a:t>
            </a:r>
          </a:p>
          <a:p>
            <a:pPr lvl="1"/>
            <a:r>
              <a:rPr lang="en-US" dirty="0"/>
              <a:t>E.g. </a:t>
            </a:r>
            <a:r>
              <a:rPr lang="en-US" dirty="0" err="1"/>
              <a:t>optimise</a:t>
            </a:r>
            <a:r>
              <a:rPr lang="en-US" dirty="0"/>
              <a:t> flux shape (or spread) by adjusting the ring acceptance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5C186-210A-828B-9DB3-143A9AD9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FC0C04-073D-502A-DCFF-FA9A9D927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0" y="572833"/>
            <a:ext cx="7951940" cy="309928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3E3C6D-EAFD-86BA-EDC5-C18D3984E8EF}"/>
              </a:ext>
            </a:extLst>
          </p:cNvPr>
          <p:cNvSpPr txBox="1"/>
          <p:nvPr/>
        </p:nvSpPr>
        <p:spPr>
          <a:xfrm>
            <a:off x="0" y="-9735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T. Alves, M. Pfaff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26DDF-F277-36E5-CA32-7B5CC327E1E1}"/>
              </a:ext>
            </a:extLst>
          </p:cNvPr>
          <p:cNvSpPr txBox="1"/>
          <p:nvPr/>
        </p:nvSpPr>
        <p:spPr>
          <a:xfrm>
            <a:off x="1298824" y="984793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Area </a:t>
            </a:r>
            <a:r>
              <a:rPr lang="en-US" b="1" dirty="0" err="1"/>
              <a:t>normalised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A43FC-BAF9-35C2-EC44-5EF89D4E9613}"/>
              </a:ext>
            </a:extLst>
          </p:cNvPr>
          <p:cNvSpPr txBox="1"/>
          <p:nvPr/>
        </p:nvSpPr>
        <p:spPr>
          <a:xfrm>
            <a:off x="5137287" y="984793"/>
            <a:ext cx="175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Area </a:t>
            </a:r>
            <a:r>
              <a:rPr lang="en-US" b="1" dirty="0" err="1"/>
              <a:t>normalised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1858B6-8DB1-D833-489C-1F853696001E}"/>
              </a:ext>
            </a:extLst>
          </p:cNvPr>
          <p:cNvSpPr txBox="1"/>
          <p:nvPr/>
        </p:nvSpPr>
        <p:spPr>
          <a:xfrm>
            <a:off x="6540131" y="3344114"/>
            <a:ext cx="2503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Symbol" pitchFamily="2" charset="2"/>
              </a:rPr>
              <a:t>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9B77E0-36CB-7DBC-4C36-AF1F19E6CBB4}"/>
              </a:ext>
            </a:extLst>
          </p:cNvPr>
          <p:cNvSpPr txBox="1"/>
          <p:nvPr/>
        </p:nvSpPr>
        <p:spPr>
          <a:xfrm>
            <a:off x="2442734" y="3348461"/>
            <a:ext cx="2503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Symbol" pitchFamily="2" charset="2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414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D2A321-1A31-C223-23CC-69B49792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nuSTORM@CERN</a:t>
            </a:r>
            <a:r>
              <a:rPr lang="en-US" sz="2800" dirty="0"/>
              <a:t>: working towards a detector concept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E39D04C-F973-3AA4-D63F-3C7FD2FBC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20057"/>
            <a:ext cx="5065486" cy="4323442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nuSIM</a:t>
            </a:r>
            <a:r>
              <a:rPr lang="en-US" dirty="0"/>
              <a:t> ready to allow performance evaluation:</a:t>
            </a:r>
          </a:p>
          <a:p>
            <a:pPr lvl="1"/>
            <a:r>
              <a:rPr lang="en-US" dirty="0"/>
              <a:t>Require “highly capable” detector:</a:t>
            </a:r>
          </a:p>
          <a:p>
            <a:pPr lvl="2"/>
            <a:r>
              <a:rPr lang="en-US" dirty="0"/>
              <a:t>Scattered lepton</a:t>
            </a:r>
          </a:p>
          <a:p>
            <a:pPr lvl="2"/>
            <a:r>
              <a:rPr lang="en-US" dirty="0"/>
              <a:t>Inclusive and exclusive final states</a:t>
            </a:r>
          </a:p>
          <a:p>
            <a:r>
              <a:rPr lang="en-US" dirty="0"/>
              <a:t>Initial study use DUNE ND-</a:t>
            </a:r>
            <a:r>
              <a:rPr lang="en-US" dirty="0" err="1"/>
              <a:t>GAr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TPC reference design</a:t>
            </a:r>
          </a:p>
          <a:p>
            <a:pPr lvl="2"/>
            <a:r>
              <a:rPr lang="en-US" dirty="0"/>
              <a:t>10-bar argon-based gas TPC</a:t>
            </a:r>
          </a:p>
          <a:p>
            <a:pPr lvl="2"/>
            <a:r>
              <a:rPr lang="en-US" dirty="0"/>
              <a:t>Large gas volume </a:t>
            </a:r>
          </a:p>
          <a:p>
            <a:pPr lvl="2"/>
            <a:r>
              <a:rPr lang="en-US" dirty="0"/>
              <a:t>Surrounded by calorimeter</a:t>
            </a:r>
          </a:p>
          <a:p>
            <a:pPr lvl="1"/>
            <a:r>
              <a:rPr lang="en-US" dirty="0"/>
              <a:t>4𝝅 acceptance, very low threshold </a:t>
            </a:r>
          </a:p>
          <a:p>
            <a:pPr lvl="1"/>
            <a:r>
              <a:rPr lang="en-US" dirty="0"/>
              <a:t>B-field provides sign selection</a:t>
            </a:r>
          </a:p>
          <a:p>
            <a:pPr lvl="1"/>
            <a:r>
              <a:rPr lang="en-US" i="1" dirty="0"/>
              <a:t>e</a:t>
            </a:r>
            <a:r>
              <a:rPr lang="en-US" dirty="0"/>
              <a:t>/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 id; final state reconstruction</a:t>
            </a:r>
            <a:endParaRPr lang="en-US" i="1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DC2346-1D1D-1603-A74E-6F45BCC9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45A84E-BD5F-85B1-AF5C-15A759789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98" y="609366"/>
            <a:ext cx="3952604" cy="43234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B876D1-B152-299C-C493-56D702415740}"/>
              </a:ext>
            </a:extLst>
          </p:cNvPr>
          <p:cNvSpPr/>
          <p:nvPr/>
        </p:nvSpPr>
        <p:spPr>
          <a:xfrm>
            <a:off x="7075714" y="689252"/>
            <a:ext cx="199926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DUNE, instruments </a:t>
            </a:r>
            <a:r>
              <a:rPr lang="en-GB" sz="11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</a:t>
            </a:r>
            <a:r>
              <a:rPr lang="en-GB" sz="11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31 (2021)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5751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347BB-A367-75F9-22BD-22FDB16C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nuSTORM@CERN</a:t>
            </a:r>
            <a:r>
              <a:rPr lang="en-US" dirty="0"/>
              <a:t>: 𝑬</a:t>
            </a:r>
            <a:r>
              <a:rPr lang="en-US" baseline="-25000" dirty="0"/>
              <a:t>𝝂</a:t>
            </a:r>
            <a:r>
              <a:rPr lang="en-US" dirty="0"/>
              <a:t>-scan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B78AF-77F2-6D55-5305-8E138822A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4" y="4034971"/>
            <a:ext cx="5753850" cy="1052286"/>
          </a:xfrm>
          <a:ln>
            <a:solidFill>
              <a:srgbClr val="FF0000"/>
            </a:solidFill>
          </a:ln>
        </p:spPr>
        <p:txBody>
          <a:bodyPr>
            <a:normAutofit fontScale="55000" lnSpcReduction="20000"/>
          </a:bodyPr>
          <a:lstStyle/>
          <a:p>
            <a:r>
              <a:rPr lang="en-US" dirty="0"/>
              <a:t>Low </a:t>
            </a:r>
            <a:r>
              <a:rPr lang="en-US" dirty="0" err="1">
                <a:latin typeface="Symbol" pitchFamily="2" charset="2"/>
              </a:rPr>
              <a:t>da</a:t>
            </a:r>
            <a:r>
              <a:rPr lang="en-US" baseline="-25000" dirty="0" err="1"/>
              <a:t>T</a:t>
            </a:r>
            <a:r>
              <a:rPr lang="en-US" dirty="0"/>
              <a:t>: impact of nuclear effects low:</a:t>
            </a:r>
          </a:p>
          <a:p>
            <a:pPr lvl="1"/>
            <a:r>
              <a:rPr lang="en-US" dirty="0"/>
              <a:t>“Nuclear model calibration”</a:t>
            </a:r>
          </a:p>
          <a:p>
            <a:r>
              <a:rPr lang="en-US" dirty="0"/>
              <a:t>High </a:t>
            </a:r>
            <a:r>
              <a:rPr lang="en-US" dirty="0" err="1">
                <a:latin typeface="Symbol" pitchFamily="2" charset="2"/>
              </a:rPr>
              <a:t>da</a:t>
            </a:r>
            <a:r>
              <a:rPr lang="en-US" baseline="-25000" dirty="0" err="1"/>
              <a:t>T</a:t>
            </a:r>
            <a:r>
              <a:rPr lang="en-US" dirty="0"/>
              <a:t>: energy-dependent nuclear effects:</a:t>
            </a:r>
          </a:p>
          <a:p>
            <a:pPr lvl="1"/>
            <a:r>
              <a:rPr lang="en-US" dirty="0"/>
              <a:t>Constrain nuclear models of, e.g. 2p2h, pion absorption, …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6D5DB-B03D-EC4E-02B0-EA98F6683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7675D-6687-1659-9101-ABF7DC5EF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15" r="1"/>
          <a:stretch/>
        </p:blipFill>
        <p:spPr>
          <a:xfrm>
            <a:off x="51864" y="705973"/>
            <a:ext cx="3710241" cy="32687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E66054-971A-A622-05ED-36520A7800FB}"/>
              </a:ext>
            </a:extLst>
          </p:cNvPr>
          <p:cNvSpPr/>
          <p:nvPr/>
        </p:nvSpPr>
        <p:spPr>
          <a:xfrm>
            <a:off x="1906985" y="3474839"/>
            <a:ext cx="182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/>
              <a:t>Transverse boosting angle</a:t>
            </a:r>
          </a:p>
          <a:p>
            <a:r>
              <a:rPr lang="en-GB" sz="800" b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 </a:t>
            </a:r>
            <a:r>
              <a:rPr lang="en-GB" sz="800" b="1" i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 al.</a:t>
            </a:r>
            <a:r>
              <a:rPr lang="en-GB" sz="800" b="1" dirty="0">
                <a:solidFill>
                  <a:schemeClr val="accent3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Phys. Rev. C 94, 015503 (2016)</a:t>
            </a:r>
            <a:endParaRPr lang="en-GB" sz="800" b="1" i="1" dirty="0">
              <a:solidFill>
                <a:schemeClr val="accent3"/>
              </a:solidFill>
              <a:ea typeface="Cambria Math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53177-7432-1805-D630-DFBC096AA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290" y="706150"/>
            <a:ext cx="2540000" cy="25908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091F64-4440-3175-54E1-E4A94DE4DD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342" y="2351991"/>
            <a:ext cx="3149600" cy="257810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EC9DA4-8E14-8550-91ED-5AD8DD6AE719}"/>
              </a:ext>
            </a:extLst>
          </p:cNvPr>
          <p:cNvSpPr txBox="1"/>
          <p:nvPr/>
        </p:nvSpPr>
        <p:spPr>
          <a:xfrm>
            <a:off x="7010400" y="998776"/>
            <a:ext cx="165462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FF00"/>
                </a:solidFill>
              </a:rPr>
              <a:t>Quasi-elastic</a:t>
            </a:r>
          </a:p>
          <a:p>
            <a:pPr algn="ctr"/>
            <a:r>
              <a:rPr lang="en-US" b="1" dirty="0">
                <a:solidFill>
                  <a:srgbClr val="00FF00"/>
                </a:solidFill>
              </a:rPr>
              <a:t>cross section</a:t>
            </a:r>
          </a:p>
          <a:p>
            <a:pPr algn="ctr"/>
            <a:r>
              <a:rPr lang="en-US" b="1" dirty="0">
                <a:solidFill>
                  <a:srgbClr val="00FF00"/>
                </a:solidFill>
              </a:rPr>
              <a:t>function of </a:t>
            </a:r>
            <a:r>
              <a:rPr lang="en-US" b="1" dirty="0" err="1">
                <a:solidFill>
                  <a:srgbClr val="00FF00"/>
                </a:solidFill>
                <a:latin typeface="Symbol" pitchFamily="2" charset="2"/>
              </a:rPr>
              <a:t>da</a:t>
            </a:r>
            <a:r>
              <a:rPr lang="en-US" b="1" baseline="-25000" dirty="0" err="1">
                <a:solidFill>
                  <a:srgbClr val="00FF00"/>
                </a:solidFill>
              </a:rPr>
              <a:t>T</a:t>
            </a:r>
            <a:endParaRPr lang="en-US" b="1" baseline="-25000" dirty="0">
              <a:solidFill>
                <a:srgbClr val="00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950213-F12D-290C-D77D-45A1115592AD}"/>
              </a:ext>
            </a:extLst>
          </p:cNvPr>
          <p:cNvSpPr txBox="1"/>
          <p:nvPr/>
        </p:nvSpPr>
        <p:spPr>
          <a:xfrm>
            <a:off x="8439611" y="458667"/>
            <a:ext cx="646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X. Lu</a:t>
            </a:r>
          </a:p>
        </p:txBody>
      </p:sp>
    </p:spTree>
    <p:extLst>
      <p:ext uri="{BB962C8B-B14F-4D97-AF65-F5344CB8AC3E}">
        <p14:creationId xmlns:p14="http://schemas.microsoft.com/office/powerpoint/2010/main" val="31426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7986CE7-4F49-B909-CBE4-9961D9E08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nuSTORM@CERN</a:t>
            </a:r>
            <a:r>
              <a:rPr lang="en-US" dirty="0"/>
              <a:t>: 𝑬</a:t>
            </a:r>
            <a:r>
              <a:rPr lang="en-US" baseline="-25000" dirty="0"/>
              <a:t>𝝂</a:t>
            </a:r>
            <a:r>
              <a:rPr lang="en-US" dirty="0"/>
              <a:t>-scan measurements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A56C57-64B8-51BB-061B-B29EA223E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57897"/>
            <a:ext cx="9144000" cy="128560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Cross-section estimation using (preliminary) </a:t>
            </a:r>
            <a:r>
              <a:rPr lang="en-US" dirty="0" err="1"/>
              <a:t>nuSTORM</a:t>
            </a:r>
            <a:r>
              <a:rPr lang="en-US" dirty="0"/>
              <a:t> flux</a:t>
            </a:r>
          </a:p>
          <a:p>
            <a:r>
              <a:rPr lang="en-US" dirty="0"/>
              <a:t>Energy evolution “tunable” to </a:t>
            </a:r>
            <a:r>
              <a:rPr lang="en-US" dirty="0" err="1"/>
              <a:t>optimise</a:t>
            </a:r>
            <a:r>
              <a:rPr lang="en-US" dirty="0"/>
              <a:t> sensitivity of measurement</a:t>
            </a:r>
          </a:p>
          <a:p>
            <a:r>
              <a:rPr lang="en-US" dirty="0"/>
              <a:t>Start of study of energy dependence of various exclusive measurements:</a:t>
            </a:r>
          </a:p>
          <a:p>
            <a:pPr lvl="1"/>
            <a:r>
              <a:rPr lang="en-US" dirty="0"/>
              <a:t>To provide precise constraints on nuclear effects and their evolution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9BFB2-47D6-0416-1915-D192D1D9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89B14-9675-5FDF-462C-6CD83A8DD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37989" y="73436"/>
            <a:ext cx="3068022" cy="42741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8A3F6D-1DBF-98CD-2B39-AEC585EC1157}"/>
              </a:ext>
            </a:extLst>
          </p:cNvPr>
          <p:cNvSpPr txBox="1"/>
          <p:nvPr/>
        </p:nvSpPr>
        <p:spPr>
          <a:xfrm>
            <a:off x="328110" y="697531"/>
            <a:ext cx="1404552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rgbClr val="00FF00"/>
                </a:solidFill>
              </a:rPr>
              <a:t>Quasi-elastic</a:t>
            </a:r>
          </a:p>
          <a:p>
            <a:pPr algn="r"/>
            <a:r>
              <a:rPr lang="en-US" b="1" dirty="0">
                <a:solidFill>
                  <a:srgbClr val="00FF00"/>
                </a:solidFill>
              </a:rPr>
              <a:t>Differential</a:t>
            </a:r>
          </a:p>
          <a:p>
            <a:pPr algn="r"/>
            <a:r>
              <a:rPr lang="en-US" b="1" dirty="0">
                <a:solidFill>
                  <a:srgbClr val="00FF00"/>
                </a:solidFill>
              </a:rPr>
              <a:t>cross section</a:t>
            </a:r>
          </a:p>
          <a:p>
            <a:pPr algn="r"/>
            <a:r>
              <a:rPr lang="en-US" b="1" dirty="0">
                <a:solidFill>
                  <a:srgbClr val="00FF00"/>
                </a:solidFill>
              </a:rPr>
              <a:t>vs </a:t>
            </a:r>
            <a:r>
              <a:rPr lang="en-US" b="1" dirty="0" err="1">
                <a:solidFill>
                  <a:srgbClr val="00FF00"/>
                </a:solidFill>
                <a:latin typeface="Symbol" pitchFamily="2" charset="2"/>
              </a:rPr>
              <a:t>da</a:t>
            </a:r>
            <a:r>
              <a:rPr lang="en-US" b="1" baseline="-25000" dirty="0" err="1">
                <a:solidFill>
                  <a:srgbClr val="00FF00"/>
                </a:solidFill>
              </a:rPr>
              <a:t>T</a:t>
            </a:r>
            <a:endParaRPr lang="en-US" b="1" baseline="-25000" dirty="0">
              <a:solidFill>
                <a:srgbClr val="00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C80088-F538-8F6A-31E0-BD4664108CBA}"/>
              </a:ext>
            </a:extLst>
          </p:cNvPr>
          <p:cNvSpPr txBox="1"/>
          <p:nvPr/>
        </p:nvSpPr>
        <p:spPr>
          <a:xfrm>
            <a:off x="8124706" y="491820"/>
            <a:ext cx="944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T. Alves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M. Pfaff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X. Lu</a:t>
            </a:r>
          </a:p>
        </p:txBody>
      </p:sp>
    </p:spTree>
    <p:extLst>
      <p:ext uri="{BB962C8B-B14F-4D97-AF65-F5344CB8AC3E}">
        <p14:creationId xmlns:p14="http://schemas.microsoft.com/office/powerpoint/2010/main" val="236867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78F1FC-820F-9944-A9C7-818FD74CF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C39FDE-F203-D14C-9941-150193A14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54596"/>
            <a:ext cx="9144000" cy="44163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nuSTORM</a:t>
            </a:r>
            <a:r>
              <a:rPr lang="en-US" dirty="0"/>
              <a:t> will be a unique facility:</a:t>
            </a:r>
          </a:p>
          <a:p>
            <a:pPr lvl="1"/>
            <a:r>
              <a:rPr lang="en-US" dirty="0"/>
              <a:t>%-level </a:t>
            </a:r>
            <a:r>
              <a:rPr lang="en-US" i="1" dirty="0"/>
              <a:t>electron </a:t>
            </a:r>
            <a:r>
              <a:rPr lang="en-US" dirty="0"/>
              <a:t>and muon neutrino cross-sections</a:t>
            </a:r>
          </a:p>
          <a:p>
            <a:pPr lvl="2"/>
            <a:r>
              <a:rPr lang="en-US" dirty="0"/>
              <a:t>Neutrino energy scan; spectrum at each point precisely known</a:t>
            </a:r>
          </a:p>
          <a:p>
            <a:pPr lvl="1"/>
            <a:r>
              <a:rPr lang="en-US" dirty="0"/>
              <a:t>Exquisitely sensitive BSM &amp; sterile neutrino searches</a:t>
            </a:r>
          </a:p>
          <a:p>
            <a:pPr lvl="1"/>
            <a:r>
              <a:rPr lang="en-US" dirty="0"/>
              <a:t>Serve as muon accelerator test bed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endParaRPr lang="en-US" dirty="0"/>
          </a:p>
          <a:p>
            <a:r>
              <a:rPr lang="en-US" dirty="0"/>
              <a:t>Feasibility of executing </a:t>
            </a:r>
            <a:r>
              <a:rPr lang="en-US" dirty="0" err="1"/>
              <a:t>nuSTORM</a:t>
            </a:r>
            <a:r>
              <a:rPr lang="en-US" dirty="0"/>
              <a:t> at CERN:</a:t>
            </a:r>
          </a:p>
          <a:p>
            <a:pPr lvl="1"/>
            <a:r>
              <a:rPr lang="en-US" dirty="0"/>
              <a:t>Established through Physics Beyond Colliders study</a:t>
            </a:r>
          </a:p>
          <a:p>
            <a:pPr lvl="2"/>
            <a:endParaRPr lang="en-US" dirty="0"/>
          </a:p>
          <a:p>
            <a:r>
              <a:rPr lang="en-US" dirty="0" err="1"/>
              <a:t>nuSTORM</a:t>
            </a:r>
            <a:r>
              <a:rPr lang="en-US" dirty="0"/>
              <a:t>: a step towards the muon collider:</a:t>
            </a:r>
          </a:p>
          <a:p>
            <a:pPr lvl="1"/>
            <a:r>
              <a:rPr lang="en-US" dirty="0"/>
              <a:t>Proof-of-principle of high brightness stored muons beams</a:t>
            </a:r>
          </a:p>
          <a:p>
            <a:pPr lvl="2"/>
            <a:endParaRPr lang="en-US" dirty="0"/>
          </a:p>
          <a:p>
            <a:r>
              <a:rPr lang="en-US" dirty="0"/>
              <a:t>5-year goal: prepare robust case and “pre-CDR” for </a:t>
            </a:r>
            <a:r>
              <a:rPr lang="en-US" dirty="0" err="1"/>
              <a:t>nuSTORM</a:t>
            </a:r>
            <a:r>
              <a:rPr lang="en-US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8B6F9-D12A-F34F-A2DB-FB6FCC12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562DC4-4518-2B58-FE90-1BCB14DFE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06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A4DB5E-657F-0C48-ADD4-3715352D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nuSTORM</a:t>
            </a:r>
            <a:r>
              <a:rPr lang="en-US" sz="3200" dirty="0"/>
              <a:t> on the route to the Muon Collider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0F0ACC-3204-EB4C-B227-6A76794C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Accelerator key systems/technology issues:</a:t>
            </a:r>
          </a:p>
          <a:p>
            <a:pPr lvl="1"/>
            <a:r>
              <a:rPr lang="en-US" dirty="0"/>
              <a:t>High power, pulsed proton beam</a:t>
            </a:r>
          </a:p>
          <a:p>
            <a:pPr lvl="1"/>
            <a:r>
              <a:rPr lang="en-US" dirty="0"/>
              <a:t>Pion production target and capture:</a:t>
            </a:r>
          </a:p>
          <a:p>
            <a:pPr lvl="2"/>
            <a:r>
              <a:rPr lang="en-US" dirty="0"/>
              <a:t>Target, high-field solenoid capture</a:t>
            </a:r>
          </a:p>
          <a:p>
            <a:pPr lvl="1"/>
            <a:r>
              <a:rPr lang="en-US" dirty="0"/>
              <a:t>6D ionization cooling to achieve luminosity goals:</a:t>
            </a:r>
          </a:p>
          <a:p>
            <a:pPr lvl="2"/>
            <a:r>
              <a:rPr lang="en-US" dirty="0"/>
              <a:t>High-field solenoids, compact lattice</a:t>
            </a:r>
          </a:p>
          <a:p>
            <a:pPr lvl="2"/>
            <a:r>
              <a:rPr lang="en-US" dirty="0"/>
              <a:t>High-gradient RF in magnetic field</a:t>
            </a:r>
          </a:p>
          <a:p>
            <a:pPr lvl="1"/>
            <a:r>
              <a:rPr lang="en-US" dirty="0"/>
              <a:t>Rapid acceleration:</a:t>
            </a:r>
          </a:p>
          <a:p>
            <a:pPr lvl="2"/>
            <a:r>
              <a:rPr lang="en-US" dirty="0"/>
              <a:t>RCS or FFA</a:t>
            </a:r>
          </a:p>
          <a:p>
            <a:pPr lvl="1"/>
            <a:r>
              <a:rPr lang="en-US" dirty="0"/>
              <a:t>Collider ring:</a:t>
            </a:r>
          </a:p>
          <a:p>
            <a:pPr lvl="2"/>
            <a:r>
              <a:rPr lang="en-US" dirty="0"/>
              <a:t>Combined function magnets</a:t>
            </a:r>
          </a:p>
          <a:p>
            <a:pPr lvl="2"/>
            <a:r>
              <a:rPr lang="en-US" dirty="0"/>
              <a:t>Beam protection</a:t>
            </a:r>
          </a:p>
          <a:p>
            <a:pPr lvl="2"/>
            <a:r>
              <a:rPr lang="en-US" dirty="0"/>
              <a:t>Strong focusing at IP and maintenance of short bunch length</a:t>
            </a:r>
          </a:p>
          <a:p>
            <a:r>
              <a:rPr lang="en-US" dirty="0"/>
              <a:t>In a facility that delivers neutrino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F2CB83-6824-8E44-B09B-293ABBBC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E56BEE-1AF1-B74C-89F0-3CAC55CA6A7B}"/>
              </a:ext>
            </a:extLst>
          </p:cNvPr>
          <p:cNvSpPr txBox="1"/>
          <p:nvPr/>
        </p:nvSpPr>
        <p:spPr>
          <a:xfrm>
            <a:off x="5115177" y="1428687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3724E3-02AA-D849-9BD8-AFE521C53A81}"/>
              </a:ext>
            </a:extLst>
          </p:cNvPr>
          <p:cNvSpPr txBox="1"/>
          <p:nvPr/>
        </p:nvSpPr>
        <p:spPr>
          <a:xfrm>
            <a:off x="6557992" y="1888690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213CD9-4C9A-C643-9DB4-E09BE46C32F9}"/>
              </a:ext>
            </a:extLst>
          </p:cNvPr>
          <p:cNvSpPr txBox="1"/>
          <p:nvPr/>
        </p:nvSpPr>
        <p:spPr>
          <a:xfrm>
            <a:off x="4074014" y="3739565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6F006-BABF-AF42-B34D-C5DF233BFB6D}"/>
              </a:ext>
            </a:extLst>
          </p:cNvPr>
          <p:cNvSpPr txBox="1"/>
          <p:nvPr/>
        </p:nvSpPr>
        <p:spPr>
          <a:xfrm>
            <a:off x="2934233" y="4015168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9D3F47-27FB-DE49-BA95-C0B8CF25EEE2}"/>
              </a:ext>
            </a:extLst>
          </p:cNvPr>
          <p:cNvSpPr txBox="1"/>
          <p:nvPr/>
        </p:nvSpPr>
        <p:spPr>
          <a:xfrm>
            <a:off x="2292439" y="3088684"/>
            <a:ext cx="2279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← </a:t>
            </a:r>
            <a:r>
              <a:rPr lang="en-US" b="1" dirty="0" err="1">
                <a:solidFill>
                  <a:srgbClr val="FF0000"/>
                </a:solidFill>
              </a:rPr>
              <a:t>nuSTORM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1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174765-3487-864C-8033-26212321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E6042C3-8566-D74A-BD5F-F1F8B0DF3A1F}"/>
              </a:ext>
            </a:extLst>
          </p:cNvPr>
          <p:cNvGrpSpPr/>
          <p:nvPr/>
        </p:nvGrpSpPr>
        <p:grpSpPr>
          <a:xfrm>
            <a:off x="-69120" y="84605"/>
            <a:ext cx="9652400" cy="4004357"/>
            <a:chOff x="-69120" y="668908"/>
            <a:chExt cx="9652400" cy="40043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AF3F82-8073-DB40-9368-3FB411A6D474}"/>
                </a:ext>
              </a:extLst>
            </p:cNvPr>
            <p:cNvGrpSpPr/>
            <p:nvPr/>
          </p:nvGrpSpPr>
          <p:grpSpPr>
            <a:xfrm>
              <a:off x="-69120" y="668908"/>
              <a:ext cx="9269716" cy="3827260"/>
              <a:chOff x="-69120" y="1086664"/>
              <a:chExt cx="9269716" cy="3827260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04A2E7F-986B-A24F-8481-44049855CD4E}"/>
                  </a:ext>
                </a:extLst>
              </p:cNvPr>
              <p:cNvGrpSpPr/>
              <p:nvPr/>
            </p:nvGrpSpPr>
            <p:grpSpPr>
              <a:xfrm>
                <a:off x="-69120" y="1086664"/>
                <a:ext cx="9269716" cy="3827260"/>
                <a:chOff x="-69120" y="1086664"/>
                <a:chExt cx="9269716" cy="3827260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3F332AD-C9EA-5C49-93A2-D21F1B50117B}"/>
                    </a:ext>
                  </a:extLst>
                </p:cNvPr>
                <p:cNvGrpSpPr/>
                <p:nvPr/>
              </p:nvGrpSpPr>
              <p:grpSpPr>
                <a:xfrm>
                  <a:off x="-69120" y="3240000"/>
                  <a:ext cx="9269716" cy="385537"/>
                  <a:chOff x="-69120" y="3240000"/>
                  <a:chExt cx="9269716" cy="385537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751AE1B5-8F65-7F40-B77C-2313AFFB5A67}"/>
                      </a:ext>
                    </a:extLst>
                  </p:cNvPr>
                  <p:cNvGrpSpPr/>
                  <p:nvPr/>
                </p:nvGrpSpPr>
                <p:grpSpPr>
                  <a:xfrm>
                    <a:off x="165100" y="3240000"/>
                    <a:ext cx="8912225" cy="146880"/>
                    <a:chOff x="165100" y="3240000"/>
                    <a:chExt cx="8912225" cy="146880"/>
                  </a:xfrm>
                </p:grpSpPr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08819A08-64BF-A24B-B0B5-3D1665FAA06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65100" y="3240000"/>
                      <a:ext cx="8912225" cy="0"/>
                    </a:xfrm>
                    <a:prstGeom prst="straightConnector1">
                      <a:avLst/>
                    </a:prstGeom>
                    <a:noFill/>
                    <a:ln w="25400" cap="flat" cmpd="sng" algn="ctr">
                      <a:solidFill>
                        <a:srgbClr val="FF0000"/>
                      </a:solidFill>
                      <a:prstDash val="solid"/>
                      <a:tailEnd type="arrow"/>
                    </a:ln>
                    <a:effectLst>
                      <a:outerShdw blurRad="40000" dist="20000" dir="5400000" rotWithShape="0">
                        <a:srgbClr val="000000">
                          <a:alpha val="38000"/>
                        </a:srgbClr>
                      </a:outerShdw>
                    </a:effectLst>
                  </p:spPr>
                </p:cxnSp>
                <p:grpSp>
                  <p:nvGrpSpPr>
                    <p:cNvPr id="48" name="Group 47">
                      <a:extLst>
                        <a:ext uri="{FF2B5EF4-FFF2-40B4-BE49-F238E27FC236}">
                          <a16:creationId xmlns:a16="http://schemas.microsoft.com/office/drawing/2014/main" id="{558EFEFC-7D73-5D48-934E-3C78DDBC4A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7352" y="3248640"/>
                      <a:ext cx="8717417" cy="138240"/>
                      <a:chOff x="252941" y="3212976"/>
                      <a:chExt cx="5742856" cy="138240"/>
                    </a:xfrm>
                  </p:grpSpPr>
                  <p:cxnSp>
                    <p:nvCxnSpPr>
                      <p:cNvPr id="49" name="Straight Connector 48">
                        <a:extLst>
                          <a:ext uri="{FF2B5EF4-FFF2-40B4-BE49-F238E27FC236}">
                            <a16:creationId xmlns:a16="http://schemas.microsoft.com/office/drawing/2014/main" id="{C4AB2464-677C-9141-920D-4357FFE0189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52941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0" name="Straight Connector 49">
                        <a:extLst>
                          <a:ext uri="{FF2B5EF4-FFF2-40B4-BE49-F238E27FC236}">
                            <a16:creationId xmlns:a16="http://schemas.microsoft.com/office/drawing/2014/main" id="{743A5FCB-31E4-C747-A461-55EAA30E1324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71276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1" name="Straight Connector 50">
                        <a:extLst>
                          <a:ext uri="{FF2B5EF4-FFF2-40B4-BE49-F238E27FC236}">
                            <a16:creationId xmlns:a16="http://schemas.microsoft.com/office/drawing/2014/main" id="{26380231-0B5D-C844-A8AB-50A8900C509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689611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49613EFF-3245-7F45-9241-08C9A034DCEB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2406578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AEA11EA7-C900-F042-8D27-5ADD7EAA8F3C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124369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4" name="Straight Connector 53">
                        <a:extLst>
                          <a:ext uri="{FF2B5EF4-FFF2-40B4-BE49-F238E27FC236}">
                            <a16:creationId xmlns:a16="http://schemas.microsoft.com/office/drawing/2014/main" id="{E40CF466-12E8-D644-BFE1-ED06B88D37D8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3842704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5" name="Straight Connector 54">
                        <a:extLst>
                          <a:ext uri="{FF2B5EF4-FFF2-40B4-BE49-F238E27FC236}">
                            <a16:creationId xmlns:a16="http://schemas.microsoft.com/office/drawing/2014/main" id="{5F6A6644-2306-AE44-99EE-BE4FCA80E876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4561039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6" name="Straight Connector 55">
                        <a:extLst>
                          <a:ext uri="{FF2B5EF4-FFF2-40B4-BE49-F238E27FC236}">
                            <a16:creationId xmlns:a16="http://schemas.microsoft.com/office/drawing/2014/main" id="{959E2701-CC31-2C4D-8496-24406BDC4D4E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278006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96B07B5C-234F-6B4D-9103-7D4E3CFC3EF9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995797" y="3212976"/>
                        <a:ext cx="0" cy="138240"/>
                      </a:xfrm>
                      <a:prstGeom prst="line">
                        <a:avLst/>
                      </a:prstGeom>
                      <a:noFill/>
                      <a:ln w="12700" cap="flat" cmpd="sng" algn="ctr">
                        <a:solidFill>
                          <a:srgbClr val="FF0000"/>
                        </a:solidFill>
                        <a:prstDash val="solid"/>
                      </a:ln>
                      <a:effectLst>
                        <a:outerShdw blurRad="40000" dist="20000" dir="5400000" rotWithShape="0">
                          <a:srgbClr val="000000">
                            <a:alpha val="38000"/>
                          </a:srgbClr>
                        </a:outerShdw>
                      </a:effectLst>
                    </p:spPr>
                  </p:cxnSp>
                </p:grpSp>
              </p:grpSp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12ED62C0-790B-F040-A608-C75393CEDA7C}"/>
                      </a:ext>
                    </a:extLst>
                  </p:cNvPr>
                  <p:cNvSpPr txBox="1"/>
                  <p:nvPr/>
                </p:nvSpPr>
                <p:spPr>
                  <a:xfrm>
                    <a:off x="-69120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1950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3D9201C9-4656-4542-A186-B727213BE14F}"/>
                      </a:ext>
                    </a:extLst>
                  </p:cNvPr>
                  <p:cNvSpPr txBox="1"/>
                  <p:nvPr/>
                </p:nvSpPr>
                <p:spPr>
                  <a:xfrm>
                    <a:off x="1023431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1960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4455B9C-384C-C843-9582-226667B85C85}"/>
                      </a:ext>
                    </a:extLst>
                  </p:cNvPr>
                  <p:cNvSpPr txBox="1"/>
                  <p:nvPr/>
                </p:nvSpPr>
                <p:spPr>
                  <a:xfrm>
                    <a:off x="2113833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1970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42D45AC-2960-374D-A034-29B4F5401F5D}"/>
                      </a:ext>
                    </a:extLst>
                  </p:cNvPr>
                  <p:cNvSpPr txBox="1"/>
                  <p:nvPr/>
                </p:nvSpPr>
                <p:spPr>
                  <a:xfrm>
                    <a:off x="3196674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1980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691A4797-A575-A846-BC13-AFDACFD9489C}"/>
                      </a:ext>
                    </a:extLst>
                  </p:cNvPr>
                  <p:cNvSpPr txBox="1"/>
                  <p:nvPr/>
                </p:nvSpPr>
                <p:spPr>
                  <a:xfrm>
                    <a:off x="4291737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1990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AA07BC1B-D9E7-B943-8284-923292E81420}"/>
                      </a:ext>
                    </a:extLst>
                  </p:cNvPr>
                  <p:cNvSpPr txBox="1"/>
                  <p:nvPr/>
                </p:nvSpPr>
                <p:spPr>
                  <a:xfrm>
                    <a:off x="5382139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2000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A15F6C5-A491-774C-9B27-05999F45718C}"/>
                      </a:ext>
                    </a:extLst>
                  </p:cNvPr>
                  <p:cNvSpPr txBox="1"/>
                  <p:nvPr/>
                </p:nvSpPr>
                <p:spPr>
                  <a:xfrm>
                    <a:off x="6461752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2010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AEADA13-9876-F44B-89A5-67A8EFFFB97C}"/>
                      </a:ext>
                    </a:extLst>
                  </p:cNvPr>
                  <p:cNvSpPr txBox="1"/>
                  <p:nvPr/>
                </p:nvSpPr>
                <p:spPr>
                  <a:xfrm>
                    <a:off x="7560868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2020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F9356241-4AF1-DA4A-AC7E-37123609F0E0}"/>
                      </a:ext>
                    </a:extLst>
                  </p:cNvPr>
                  <p:cNvSpPr txBox="1"/>
                  <p:nvPr/>
                </p:nvSpPr>
                <p:spPr>
                  <a:xfrm>
                    <a:off x="8650445" y="3317760"/>
                    <a:ext cx="550151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914378">
                      <a:defRPr/>
                    </a:pPr>
                    <a:r>
                      <a:rPr lang="en-US" sz="1400" kern="0" dirty="0">
                        <a:solidFill>
                          <a:srgbClr val="FF0000"/>
                        </a:solidFill>
                        <a:latin typeface="Calibri"/>
                      </a:rPr>
                      <a:t>2030</a:t>
                    </a:r>
                  </a:p>
                </p:txBody>
              </p:sp>
            </p:grp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297C8A9-E27A-6E4E-BDC1-27D59EF5AB2C}"/>
                    </a:ext>
                  </a:extLst>
                </p:cNvPr>
                <p:cNvSpPr txBox="1"/>
                <p:nvPr/>
              </p:nvSpPr>
              <p:spPr>
                <a:xfrm>
                  <a:off x="272004" y="2315520"/>
                  <a:ext cx="99258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BNL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first neutrino</a:t>
                  </a:r>
                  <a:b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</a:br>
                  <a:r>
                    <a:rPr lang="en-US" sz="1200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“beam”</a:t>
                  </a:r>
                </a:p>
              </p:txBody>
            </p: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AF2FB617-466D-9747-BA78-410D3EA29882}"/>
                    </a:ext>
                  </a:extLst>
                </p:cNvPr>
                <p:cNvCxnSpPr/>
                <p:nvPr/>
              </p:nvCxnSpPr>
              <p:spPr>
                <a:xfrm>
                  <a:off x="1140435" y="2825280"/>
                  <a:ext cx="0" cy="414720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ysClr val="window" lastClr="FF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03339DD-83EB-EC48-9A2D-BE20AFCD412F}"/>
                    </a:ext>
                  </a:extLst>
                </p:cNvPr>
                <p:cNvSpPr txBox="1"/>
                <p:nvPr/>
              </p:nvSpPr>
              <p:spPr>
                <a:xfrm>
                  <a:off x="-31828" y="1086664"/>
                  <a:ext cx="180370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CERN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Horn and bubble chamber</a:t>
                  </a:r>
                </a:p>
                <a:p>
                  <a:pPr algn="ctr" defTabSz="914378">
                    <a:defRPr/>
                  </a:pPr>
                  <a:r>
                    <a:rPr lang="en-US" sz="1200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First neutrino beam</a:t>
                  </a: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F65EA781-B7B8-8045-BE9F-C836B9829B66}"/>
                    </a:ext>
                  </a:extLst>
                </p:cNvPr>
                <p:cNvCxnSpPr/>
                <p:nvPr/>
              </p:nvCxnSpPr>
              <p:spPr>
                <a:xfrm>
                  <a:off x="1459759" y="1825328"/>
                  <a:ext cx="0" cy="1414672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FF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0BE5240-4B8E-5245-A4A7-C40046C2DAE5}"/>
                    </a:ext>
                  </a:extLst>
                </p:cNvPr>
                <p:cNvSpPr txBox="1"/>
                <p:nvPr/>
              </p:nvSpPr>
              <p:spPr>
                <a:xfrm>
                  <a:off x="398309" y="3897661"/>
                  <a:ext cx="130035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Symbol"/>
                    </a:rPr>
                    <a:t>n</a:t>
                  </a:r>
                  <a:r>
                    <a:rPr lang="en-US" b="1" kern="0" baseline="-25000" dirty="0">
                      <a:solidFill>
                        <a:srgbClr val="00FFFF"/>
                      </a:solidFill>
                      <a:latin typeface="Calibri"/>
                    </a:rPr>
                    <a:t>e</a:t>
                  </a: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/</a:t>
                  </a:r>
                  <a:r>
                    <a:rPr lang="en-US" b="1" kern="0" dirty="0">
                      <a:solidFill>
                        <a:srgbClr val="00FFFF"/>
                      </a:solidFill>
                      <a:latin typeface="Symbol"/>
                    </a:rPr>
                    <a:t>n</a:t>
                  </a:r>
                  <a:r>
                    <a:rPr lang="en-US" b="1" kern="0" baseline="-25000" dirty="0">
                      <a:solidFill>
                        <a:srgbClr val="00FFFF"/>
                      </a:solidFill>
                      <a:latin typeface="Symbol"/>
                    </a:rPr>
                    <a:t>m</a:t>
                  </a:r>
                </a:p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universality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743798E-B204-A747-9D99-0F52C4B2603C}"/>
                    </a:ext>
                  </a:extLst>
                </p:cNvPr>
                <p:cNvSpPr txBox="1"/>
                <p:nvPr/>
              </p:nvSpPr>
              <p:spPr>
                <a:xfrm>
                  <a:off x="1546198" y="3990594"/>
                  <a:ext cx="109036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Neutral</a:t>
                  </a:r>
                </a:p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Current</a:t>
                  </a:r>
                  <a:b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</a:b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discovery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565D84F-FA88-C44C-9BDE-6F70A795FF3E}"/>
                    </a:ext>
                  </a:extLst>
                </p:cNvPr>
                <p:cNvSpPr txBox="1"/>
                <p:nvPr/>
              </p:nvSpPr>
              <p:spPr>
                <a:xfrm>
                  <a:off x="1589761" y="2601678"/>
                  <a:ext cx="1582484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CERN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Horn #2 &amp; </a:t>
                  </a: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Gargamelle</a:t>
                  </a:r>
                  <a:endPara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endParaRP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2281033B-D004-9548-985D-211A4B51C8F7}"/>
                    </a:ext>
                  </a:extLst>
                </p:cNvPr>
                <p:cNvCxnSpPr/>
                <p:nvPr/>
              </p:nvCxnSpPr>
              <p:spPr>
                <a:xfrm flipV="1">
                  <a:off x="2576081" y="3257280"/>
                  <a:ext cx="0" cy="81971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93B2CBF-0F66-E84E-8A54-958285A9BC08}"/>
                    </a:ext>
                  </a:extLst>
                </p:cNvPr>
                <p:cNvSpPr txBox="1"/>
                <p:nvPr/>
              </p:nvSpPr>
              <p:spPr>
                <a:xfrm>
                  <a:off x="2869241" y="1546352"/>
                  <a:ext cx="2642070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CERN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Gargamelle</a:t>
                  </a: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, Aachen/</a:t>
                  </a: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Padova</a:t>
                  </a: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, CDHS, </a:t>
                  </a:r>
                  <a:b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</a:b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CHARM, BEBC, CCFR, NOMAD, CHORUS</a:t>
                  </a:r>
                </a:p>
              </p:txBody>
            </p:sp>
            <p:sp>
              <p:nvSpPr>
                <p:cNvPr id="29" name="Left Brace 28">
                  <a:extLst>
                    <a:ext uri="{FF2B5EF4-FFF2-40B4-BE49-F238E27FC236}">
                      <a16:creationId xmlns:a16="http://schemas.microsoft.com/office/drawing/2014/main" id="{6024816E-F7EB-7B42-96F4-9EA3952FABA9}"/>
                    </a:ext>
                  </a:extLst>
                </p:cNvPr>
                <p:cNvSpPr/>
                <p:nvPr/>
              </p:nvSpPr>
              <p:spPr>
                <a:xfrm rot="5400000">
                  <a:off x="4101908" y="2107515"/>
                  <a:ext cx="182684" cy="1929254"/>
                </a:xfrm>
                <a:prstGeom prst="leftBrace">
                  <a:avLst>
                    <a:gd name="adj1" fmla="val 77620"/>
                    <a:gd name="adj2" fmla="val 50896"/>
                  </a:avLst>
                </a:prstGeom>
                <a:noFill/>
                <a:ln w="1905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914378">
                    <a:defRPr/>
                  </a:pPr>
                  <a:endParaRPr lang="en-US" kern="0">
                    <a:solidFill>
                      <a:srgbClr val="BFBFBF"/>
                    </a:solidFill>
                    <a:latin typeface="Calibri"/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5AF42CD8-62FC-6D4B-BCD0-4A27466F0291}"/>
                    </a:ext>
                  </a:extLst>
                </p:cNvPr>
                <p:cNvSpPr txBox="1"/>
                <p:nvPr/>
              </p:nvSpPr>
              <p:spPr>
                <a:xfrm>
                  <a:off x="3409615" y="2255664"/>
                  <a:ext cx="2222083" cy="7386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BNL/FNAL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CITF, HPWF, 7’ BC, 15’ BC, E605, </a:t>
                  </a:r>
                  <a:b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</a:b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E613, E734, E776, </a:t>
                  </a:r>
                  <a:r>
                    <a:rPr lang="en-US" sz="1200" i="1" kern="0" dirty="0" err="1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NuTEV</a:t>
                  </a:r>
                  <a:endPara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593DD789-FC3E-2D45-9059-9C93F56B995E}"/>
                    </a:ext>
                  </a:extLst>
                </p:cNvPr>
                <p:cNvSpPr txBox="1"/>
                <p:nvPr/>
              </p:nvSpPr>
              <p:spPr>
                <a:xfrm>
                  <a:off x="2811380" y="1207204"/>
                  <a:ext cx="843501" cy="5539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IHEP</a:t>
                  </a:r>
                </a:p>
                <a:p>
                  <a:pPr algn="ctr" defTabSz="914378">
                    <a:defRPr/>
                  </a:pPr>
                  <a:r>
                    <a:rPr lang="en-US" sz="1200" i="1" kern="0" dirty="0">
                      <a:solidFill>
                        <a:sysClr val="window" lastClr="FFFFFF">
                          <a:lumMod val="75000"/>
                        </a:sysClr>
                      </a:solidFill>
                      <a:latin typeface="Calibri"/>
                    </a:rPr>
                    <a:t>SKAT, JINR</a:t>
                  </a:r>
                </a:p>
              </p:txBody>
            </p:sp>
            <p:sp>
              <p:nvSpPr>
                <p:cNvPr id="32" name="Left Brace 31">
                  <a:extLst>
                    <a:ext uri="{FF2B5EF4-FFF2-40B4-BE49-F238E27FC236}">
                      <a16:creationId xmlns:a16="http://schemas.microsoft.com/office/drawing/2014/main" id="{1FF22068-B0D6-744E-9990-D8824A71D5B2}"/>
                    </a:ext>
                  </a:extLst>
                </p:cNvPr>
                <p:cNvSpPr/>
                <p:nvPr/>
              </p:nvSpPr>
              <p:spPr>
                <a:xfrm rot="16200000">
                  <a:off x="3841333" y="2470689"/>
                  <a:ext cx="182684" cy="2450404"/>
                </a:xfrm>
                <a:prstGeom prst="leftBrace">
                  <a:avLst>
                    <a:gd name="adj1" fmla="val 77620"/>
                    <a:gd name="adj2" fmla="val 50896"/>
                  </a:avLst>
                </a:prstGeom>
                <a:noFill/>
                <a:ln w="19050" cap="flat" cmpd="sng" algn="ctr">
                  <a:solidFill>
                    <a:srgbClr val="00FFFF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algn="ctr" defTabSz="914378">
                    <a:defRPr/>
                  </a:pPr>
                  <a:endParaRPr lang="en-US" kern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C61CCD9-B095-F741-B3C0-8A2D1F5ABAEE}"/>
                    </a:ext>
                  </a:extLst>
                </p:cNvPr>
                <p:cNvSpPr txBox="1"/>
                <p:nvPr/>
              </p:nvSpPr>
              <p:spPr>
                <a:xfrm>
                  <a:off x="2923089" y="3700833"/>
                  <a:ext cx="206659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Development of</a:t>
                  </a:r>
                  <a:b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</a:b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E/w SM, QPM, QCD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940401A-C0F4-BC43-8156-485A0D22789E}"/>
                    </a:ext>
                  </a:extLst>
                </p:cNvPr>
                <p:cNvSpPr txBox="1"/>
                <p:nvPr/>
              </p:nvSpPr>
              <p:spPr>
                <a:xfrm>
                  <a:off x="126057" y="3385172"/>
                  <a:ext cx="109036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Symbol"/>
                    </a:rPr>
                    <a:t>n</a:t>
                  </a:r>
                  <a:r>
                    <a:rPr lang="en-US" b="1" kern="0" baseline="-25000" dirty="0">
                      <a:solidFill>
                        <a:srgbClr val="00FFFF"/>
                      </a:solidFill>
                      <a:latin typeface="Symbol"/>
                    </a:rPr>
                    <a:t>m</a:t>
                  </a:r>
                </a:p>
                <a:p>
                  <a:pPr algn="r" defTabSz="914378">
                    <a:defRPr/>
                  </a:pPr>
                  <a:r>
                    <a:rPr lang="en-US" b="1" kern="0" dirty="0">
                      <a:solidFill>
                        <a:srgbClr val="00FFFF"/>
                      </a:solidFill>
                      <a:latin typeface="Calibri"/>
                    </a:rPr>
                    <a:t>discovery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BE78DC9E-221D-7E47-88C3-11DAB612840F}"/>
                    </a:ext>
                  </a:extLst>
                </p:cNvPr>
                <p:cNvCxnSpPr/>
                <p:nvPr/>
              </p:nvCxnSpPr>
              <p:spPr>
                <a:xfrm flipV="1">
                  <a:off x="1140435" y="3248248"/>
                  <a:ext cx="0" cy="388868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EC98F6B0-6D40-1641-9C21-F9FB5080FEA4}"/>
                    </a:ext>
                  </a:extLst>
                </p:cNvPr>
                <p:cNvCxnSpPr/>
                <p:nvPr/>
              </p:nvCxnSpPr>
              <p:spPr>
                <a:xfrm flipV="1">
                  <a:off x="1586804" y="3259104"/>
                  <a:ext cx="0" cy="819714"/>
                </a:xfrm>
                <a:prstGeom prst="straightConnector1">
                  <a:avLst/>
                </a:prstGeom>
                <a:noFill/>
                <a:ln w="12700" cap="flat" cmpd="sng" algn="ctr">
                  <a:solidFill>
                    <a:srgbClr val="00FFFF"/>
                  </a:solidFill>
                  <a:prstDash val="solid"/>
                  <a:tailEnd type="arrow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D00AD2E-F01D-4545-BA2B-A522C44199EA}"/>
                  </a:ext>
                </a:extLst>
              </p:cNvPr>
              <p:cNvSpPr txBox="1"/>
              <p:nvPr/>
            </p:nvSpPr>
            <p:spPr>
              <a:xfrm>
                <a:off x="5734548" y="1975449"/>
                <a:ext cx="114807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CERN</a:t>
                </a:r>
              </a:p>
              <a:p>
                <a:pPr algn="ctr" defTabSz="914378">
                  <a:defRPr/>
                </a:pPr>
                <a:r>
                  <a: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OPERA, ICARUS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B61325-54D0-E242-A752-7B9E8A312ED1}"/>
                  </a:ext>
                </a:extLst>
              </p:cNvPr>
              <p:cNvSpPr txBox="1"/>
              <p:nvPr/>
            </p:nvSpPr>
            <p:spPr>
              <a:xfrm>
                <a:off x="5781862" y="1538483"/>
                <a:ext cx="1646606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FNAL</a:t>
                </a:r>
              </a:p>
              <a:p>
                <a:pPr algn="ctr" defTabSz="914378">
                  <a:defRPr/>
                </a:pPr>
                <a:r>
                  <a: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MINOS, MINOS+, </a:t>
                </a:r>
                <a:r>
                  <a:rPr lang="en-US" sz="1200" i="1" kern="0" dirty="0" err="1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NOvA</a:t>
                </a:r>
                <a:endParaRPr lang="en-US" sz="1200" i="1" kern="0" dirty="0">
                  <a:solidFill>
                    <a:sysClr val="window" lastClr="FFFFFF">
                      <a:lumMod val="75000"/>
                    </a:sysClr>
                  </a:solidFill>
                  <a:latin typeface="Calibri"/>
                </a:endParaRPr>
              </a:p>
            </p:txBody>
          </p:sp>
          <p:sp>
            <p:nvSpPr>
              <p:cNvPr id="15" name="Left Brace 14">
                <a:extLst>
                  <a:ext uri="{FF2B5EF4-FFF2-40B4-BE49-F238E27FC236}">
                    <a16:creationId xmlns:a16="http://schemas.microsoft.com/office/drawing/2014/main" id="{A8611279-8AC5-2647-8D9D-82DA4A5938A6}"/>
                  </a:ext>
                </a:extLst>
              </p:cNvPr>
              <p:cNvSpPr/>
              <p:nvPr/>
            </p:nvSpPr>
            <p:spPr>
              <a:xfrm rot="5400000">
                <a:off x="6501720" y="1843540"/>
                <a:ext cx="182684" cy="2484259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kern="0">
                  <a:solidFill>
                    <a:srgbClr val="BFBFBF"/>
                  </a:solidFill>
                  <a:latin typeface="Calibri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E8CCAE-9AF5-E846-AEEF-F98EEF6539BE}"/>
                  </a:ext>
                </a:extLst>
              </p:cNvPr>
              <p:cNvSpPr txBox="1"/>
              <p:nvPr/>
            </p:nvSpPr>
            <p:spPr>
              <a:xfrm>
                <a:off x="5520769" y="2462042"/>
                <a:ext cx="1311578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KEK/J-PARC</a:t>
                </a:r>
              </a:p>
              <a:p>
                <a:pPr algn="ctr" defTabSz="914378">
                  <a:defRPr/>
                </a:pPr>
                <a:r>
                  <a:rPr lang="en-US" sz="1200" i="1" kern="0" dirty="0">
                    <a:solidFill>
                      <a:sysClr val="window" lastClr="FFFFFF">
                        <a:lumMod val="75000"/>
                      </a:sysClr>
                    </a:solidFill>
                    <a:latin typeface="Calibri"/>
                  </a:rPr>
                  <a:t>K2K, T2K</a:t>
                </a:r>
              </a:p>
            </p:txBody>
          </p:sp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254464BF-86DC-0445-87CF-CA1C8536099B}"/>
                  </a:ext>
                </a:extLst>
              </p:cNvPr>
              <p:cNvSpPr/>
              <p:nvPr/>
            </p:nvSpPr>
            <p:spPr>
              <a:xfrm rot="16200000">
                <a:off x="6176067" y="2665032"/>
                <a:ext cx="182684" cy="2061717"/>
              </a:xfrm>
              <a:prstGeom prst="leftBrace">
                <a:avLst>
                  <a:gd name="adj1" fmla="val 77620"/>
                  <a:gd name="adj2" fmla="val 50896"/>
                </a:avLst>
              </a:prstGeom>
              <a:noFill/>
              <a:ln w="19050" cap="flat" cmpd="sng" algn="ctr">
                <a:solidFill>
                  <a:srgbClr val="00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78">
                  <a:defRPr/>
                </a:pPr>
                <a:endParaRPr lang="en-US" kern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6C5C709-AF99-3546-BA48-BDFC5A4EAEFB}"/>
                  </a:ext>
                </a:extLst>
              </p:cNvPr>
              <p:cNvSpPr txBox="1"/>
              <p:nvPr/>
            </p:nvSpPr>
            <p:spPr>
              <a:xfrm>
                <a:off x="5260854" y="3700833"/>
                <a:ext cx="201529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8">
                  <a:defRPr/>
                </a:pPr>
                <a:r>
                  <a:rPr lang="en-US" b="1" kern="0" dirty="0">
                    <a:solidFill>
                      <a:srgbClr val="00FFFF"/>
                    </a:solidFill>
                    <a:latin typeface="Calibri"/>
                  </a:rPr>
                  <a:t>Development of</a:t>
                </a:r>
                <a:br>
                  <a:rPr lang="en-US" b="1" kern="0" dirty="0">
                    <a:solidFill>
                      <a:srgbClr val="00FFFF"/>
                    </a:solidFill>
                    <a:latin typeface="Calibri"/>
                  </a:rPr>
                </a:br>
                <a:r>
                  <a:rPr lang="en-US" b="1" kern="0" dirty="0">
                    <a:solidFill>
                      <a:srgbClr val="00FFFF"/>
                    </a:solidFill>
                    <a:latin typeface="Calibri"/>
                  </a:rPr>
                  <a:t>Standard Neutrino </a:t>
                </a:r>
                <a:br>
                  <a:rPr lang="en-US" b="1" kern="0" dirty="0">
                    <a:solidFill>
                      <a:srgbClr val="00FFFF"/>
                    </a:solidFill>
                    <a:latin typeface="Calibri"/>
                  </a:rPr>
                </a:br>
                <a:r>
                  <a:rPr lang="en-US" b="1" kern="0" dirty="0">
                    <a:solidFill>
                      <a:srgbClr val="00FFFF"/>
                    </a:solidFill>
                    <a:latin typeface="Calibri"/>
                  </a:rPr>
                  <a:t>Model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21ABF4-A7D7-3F40-A692-69C66F2F6246}"/>
                </a:ext>
              </a:extLst>
            </p:cNvPr>
            <p:cNvSpPr txBox="1"/>
            <p:nvPr/>
          </p:nvSpPr>
          <p:spPr>
            <a:xfrm>
              <a:off x="7399227" y="1145615"/>
              <a:ext cx="1686680" cy="1200329"/>
            </a:xfrm>
            <a:prstGeom prst="rect">
              <a:avLst/>
            </a:prstGeom>
            <a:noFill/>
            <a:ln>
              <a:solidFill>
                <a:sysClr val="window" lastClr="FFFFFF"/>
              </a:solidFill>
            </a:ln>
          </p:spPr>
          <p:txBody>
            <a:bodyPr wrap="none" rtlCol="0">
              <a:spAutoFit/>
            </a:bodyPr>
            <a:lstStyle/>
            <a:p>
              <a:pPr algn="ctr" defTabSz="914378">
                <a:defRPr/>
              </a:pPr>
              <a:r>
                <a:rPr lang="en-US" b="1" kern="0" dirty="0">
                  <a:solidFill>
                    <a:prstClr val="white"/>
                  </a:solidFill>
                  <a:latin typeface="Calibri"/>
                </a:rPr>
                <a:t>Global neutrino</a:t>
              </a:r>
              <a:br>
                <a:rPr lang="en-US" b="1" kern="0" dirty="0">
                  <a:solidFill>
                    <a:prstClr val="white"/>
                  </a:solidFill>
                  <a:latin typeface="Calibri"/>
                </a:rPr>
              </a:br>
              <a:r>
                <a:rPr lang="en-US" b="1" kern="0" dirty="0" err="1">
                  <a:solidFill>
                    <a:prstClr val="white"/>
                  </a:solidFill>
                  <a:latin typeface="Calibri"/>
                </a:rPr>
                <a:t>progamme</a:t>
              </a:r>
              <a:endParaRPr lang="en-US" b="1" kern="0" dirty="0">
                <a:solidFill>
                  <a:prstClr val="white"/>
                </a:solidFill>
                <a:latin typeface="Calibri"/>
              </a:endParaRPr>
            </a:p>
            <a:p>
              <a:pPr algn="ctr" defTabSz="914378">
                <a:defRPr/>
              </a:pPr>
              <a:r>
                <a:rPr lang="en-US" sz="1200" i="1" kern="0" dirty="0">
                  <a:solidFill>
                    <a:prstClr val="white"/>
                  </a:solidFill>
                  <a:latin typeface="Calibri"/>
                </a:rPr>
                <a:t>Hyper-K</a:t>
              </a:r>
            </a:p>
            <a:p>
              <a:pPr algn="ctr" defTabSz="914378">
                <a:defRPr/>
              </a:pPr>
              <a:r>
                <a:rPr lang="en-US" sz="1200" i="1" kern="0" dirty="0">
                  <a:solidFill>
                    <a:prstClr val="white"/>
                  </a:solidFill>
                  <a:latin typeface="Calibri"/>
                </a:rPr>
                <a:t>LBNF/DUNE</a:t>
              </a:r>
            </a:p>
            <a:p>
              <a:pPr algn="ctr" defTabSz="914378">
                <a:defRPr/>
              </a:pPr>
              <a:r>
                <a:rPr lang="en-US" sz="1200" i="1" kern="0" dirty="0">
                  <a:solidFill>
                    <a:prstClr val="white"/>
                  </a:solidFill>
                  <a:latin typeface="Calibri"/>
                </a:rPr>
                <a:t>CERN Neutrino Platform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F97CFCB6-DC57-904E-B439-2411D576D68E}"/>
                </a:ext>
              </a:extLst>
            </p:cNvPr>
            <p:cNvSpPr/>
            <p:nvPr/>
          </p:nvSpPr>
          <p:spPr>
            <a:xfrm rot="5400000">
              <a:off x="8249809" y="1264813"/>
              <a:ext cx="182684" cy="2484259"/>
            </a:xfrm>
            <a:prstGeom prst="leftBrace">
              <a:avLst>
                <a:gd name="adj1" fmla="val 77620"/>
                <a:gd name="adj2" fmla="val 50896"/>
              </a:avLst>
            </a:prstGeom>
            <a:noFill/>
            <a:ln w="19050" cap="flat" cmpd="sng" algn="ctr">
              <a:solidFill>
                <a:sysClr val="window" lastClr="FFFF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 defTabSz="914378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E07E7F3-5AB3-384D-94A0-8ED79768C657}"/>
                </a:ext>
              </a:extLst>
            </p:cNvPr>
            <p:cNvSpPr txBox="1"/>
            <p:nvPr/>
          </p:nvSpPr>
          <p:spPr>
            <a:xfrm>
              <a:off x="6501506" y="4026934"/>
              <a:ext cx="24775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457189">
                <a:defRPr/>
              </a:pPr>
              <a:r>
                <a:rPr lang="en-US" b="1" dirty="0">
                  <a:solidFill>
                    <a:srgbClr val="00FFFF"/>
                  </a:solidFill>
                  <a:latin typeface="Calibri"/>
                </a:rPr>
                <a:t>Discovery of</a:t>
              </a:r>
              <a:br>
                <a:rPr lang="en-US" b="1" dirty="0">
                  <a:solidFill>
                    <a:srgbClr val="00FFFF"/>
                  </a:solidFill>
                  <a:latin typeface="Calibri"/>
                </a:rPr>
              </a:br>
              <a:r>
                <a:rPr lang="en-US" b="1" dirty="0">
                  <a:solidFill>
                    <a:srgbClr val="00FFFF"/>
                  </a:solidFill>
                  <a:latin typeface="Calibri"/>
                </a:rPr>
                <a:t>CP-invariance violation?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CE5CEF3-A7EE-3844-8FE1-67371A5D4E6A}"/>
                </a:ext>
              </a:extLst>
            </p:cNvPr>
            <p:cNvCxnSpPr/>
            <p:nvPr/>
          </p:nvCxnSpPr>
          <p:spPr>
            <a:xfrm flipV="1">
              <a:off x="8917784" y="3162982"/>
              <a:ext cx="1" cy="927556"/>
            </a:xfrm>
            <a:prstGeom prst="straightConnector1">
              <a:avLst/>
            </a:prstGeom>
            <a:noFill/>
            <a:ln w="12700" cap="flat" cmpd="sng" algn="ctr">
              <a:solidFill>
                <a:srgbClr val="00FFFF"/>
              </a:solidFill>
              <a:prstDash val="solid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91D1DDFB-5EA9-CE4F-8D74-059FE3554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08" y="3527481"/>
            <a:ext cx="1118132" cy="1246185"/>
          </a:xfrm>
          <a:prstGeom prst="rect">
            <a:avLst/>
          </a:prstGeom>
          <a:ln w="28575" cmpd="sng">
            <a:solidFill>
              <a:srgbClr val="00FF00"/>
            </a:solidFill>
          </a:ln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53AEDCE-24F0-FE40-984F-45324F53AB0A}"/>
              </a:ext>
            </a:extLst>
          </p:cNvPr>
          <p:cNvSpPr txBox="1"/>
          <p:nvPr/>
        </p:nvSpPr>
        <p:spPr>
          <a:xfrm>
            <a:off x="2692144" y="3612710"/>
            <a:ext cx="3419411" cy="1169551"/>
          </a:xfrm>
          <a:prstGeom prst="rect">
            <a:avLst/>
          </a:prstGeom>
          <a:noFill/>
          <a:ln w="19050" cmpd="sng">
            <a:solidFill>
              <a:srgbClr val="F79646">
                <a:lumMod val="20000"/>
                <a:lumOff val="80000"/>
              </a:srgbClr>
            </a:solidFill>
          </a:ln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Innovation in detectors to provide: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   </a:t>
            </a:r>
            <a:r>
              <a:rPr lang="en-US" sz="1400" b="1" kern="0" dirty="0">
                <a:solidFill>
                  <a:srgbClr val="FFD202"/>
                </a:solidFill>
              </a:rPr>
              <a:t>— High-precision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F79646">
                    <a:lumMod val="20000"/>
                    <a:lumOff val="80000"/>
                  </a:srgbClr>
                </a:solidFill>
              </a:rPr>
              <a:t>   </a:t>
            </a:r>
            <a:r>
              <a:rPr lang="en-US" sz="1400" b="1" kern="0" dirty="0">
                <a:solidFill>
                  <a:srgbClr val="00FF00"/>
                </a:solidFill>
              </a:rPr>
              <a:t>     — Large data sets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00FF00"/>
                </a:solidFill>
              </a:rPr>
              <a:t>        — Control of systematics</a:t>
            </a:r>
          </a:p>
          <a:p>
            <a:pPr defTabSz="914378">
              <a:defRPr/>
            </a:pPr>
            <a:r>
              <a:rPr lang="en-US" sz="1400" b="1" kern="0" dirty="0">
                <a:solidFill>
                  <a:srgbClr val="FFFFFF"/>
                </a:solidFill>
              </a:rPr>
              <a:t>Innovation in accelerators to go beyond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1BFAF2D-0632-D54D-B235-05DC04384465}"/>
              </a:ext>
            </a:extLst>
          </p:cNvPr>
          <p:cNvCxnSpPr>
            <a:cxnSpLocks/>
          </p:cNvCxnSpPr>
          <p:nvPr/>
        </p:nvCxnSpPr>
        <p:spPr>
          <a:xfrm flipV="1">
            <a:off x="6111555" y="2295112"/>
            <a:ext cx="3000506" cy="1523126"/>
          </a:xfrm>
          <a:prstGeom prst="straightConnector1">
            <a:avLst/>
          </a:prstGeom>
          <a:noFill/>
          <a:ln w="25400" cap="flat" cmpd="sng" algn="ctr">
            <a:solidFill>
              <a:srgbClr val="FDEADA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F1142-F795-FF63-0D82-7911464E12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7 July, 2022, ICHEP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59DD8A-E20B-B8EA-4D43-1650263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Long &amp; Lu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62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Neutrinos from stored muons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3</a:t>
            </a:fld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1"/>
          </p:nvPr>
        </p:nvSpPr>
        <p:spPr>
          <a:xfrm>
            <a:off x="10669" y="2821114"/>
            <a:ext cx="5081451" cy="232238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Scientific objectives:</a:t>
            </a:r>
          </a:p>
          <a:p>
            <a:pPr lvl="4"/>
            <a:endParaRPr lang="en-US" sz="700" dirty="0"/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%-level (</a:t>
            </a:r>
            <a:r>
              <a:rPr lang="en-US" sz="2200" dirty="0"/>
              <a:t> </a:t>
            </a:r>
            <a:r>
              <a:rPr lang="en-US" dirty="0" err="1"/>
              <a:t>ν</a:t>
            </a:r>
            <a:r>
              <a:rPr lang="en-US" baseline="-25000" dirty="0" err="1"/>
              <a:t>e</a:t>
            </a:r>
            <a:r>
              <a:rPr lang="en-US" i="1" dirty="0" err="1"/>
              <a:t>N</a:t>
            </a:r>
            <a:r>
              <a:rPr lang="en-US" sz="2200" i="1" dirty="0">
                <a:solidFill>
                  <a:schemeClr val="accent6"/>
                </a:solidFill>
              </a:rPr>
              <a:t> </a:t>
            </a:r>
            <a:r>
              <a:rPr lang="en-US" dirty="0"/>
              <a:t>) cross sections</a:t>
            </a:r>
          </a:p>
          <a:p>
            <a:pPr lvl="2"/>
            <a:r>
              <a:rPr lang="en-US" dirty="0"/>
              <a:t>Multi differential / </a:t>
            </a:r>
            <a:r>
              <a:rPr lang="en-US" i="1" dirty="0" err="1"/>
              <a:t>E</a:t>
            </a:r>
            <a:r>
              <a:rPr lang="en-US" baseline="-25000" dirty="0" err="1">
                <a:latin typeface="Symbol" pitchFamily="2" charset="2"/>
              </a:rPr>
              <a:t>n</a:t>
            </a:r>
            <a:r>
              <a:rPr lang="en-US" dirty="0"/>
              <a:t> scan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BSM searches</a:t>
            </a:r>
          </a:p>
          <a:p>
            <a:pPr lvl="2"/>
            <a:r>
              <a:rPr lang="en-US" dirty="0"/>
              <a:t>E.g. </a:t>
            </a:r>
            <a:r>
              <a:rPr lang="en-US" dirty="0" err="1"/>
              <a:t>steriles</a:t>
            </a:r>
            <a:r>
              <a:rPr lang="en-US" dirty="0"/>
              <a:t> beyond FNAL SBN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Muon collider demonstrator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5157435" y="2965719"/>
            <a:ext cx="3879822" cy="2029688"/>
          </a:xfrm>
          <a:prstGeom prst="rect">
            <a:avLst/>
          </a:prstGeom>
          <a:ln w="12700" cmpd="sng">
            <a:solidFill>
              <a:srgbClr val="FF0000"/>
            </a:solidFill>
          </a:ln>
        </p:spPr>
        <p:txBody>
          <a:bodyPr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1" kern="1200">
                <a:solidFill>
                  <a:srgbClr val="FF8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1" kern="1200">
                <a:solidFill>
                  <a:srgbClr val="00FF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1" kern="1200">
                <a:solidFill>
                  <a:srgbClr val="00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Precise neutrino flux:</a:t>
            </a:r>
          </a:p>
          <a:p>
            <a:pPr lvl="1"/>
            <a:r>
              <a:rPr lang="en-US" dirty="0" err="1"/>
              <a:t>Normalisation</a:t>
            </a:r>
            <a:r>
              <a:rPr lang="en-US" dirty="0"/>
              <a:t>: &lt; 1%</a:t>
            </a:r>
          </a:p>
          <a:p>
            <a:pPr lvl="1"/>
            <a:r>
              <a:rPr lang="en-US" dirty="0"/>
              <a:t>Energy (and </a:t>
            </a:r>
            <a:r>
              <a:rPr lang="en-US" dirty="0" err="1"/>
              <a:t>flavour</a:t>
            </a:r>
            <a:r>
              <a:rPr lang="en-US" dirty="0"/>
              <a:t>) precise</a:t>
            </a:r>
          </a:p>
          <a:p>
            <a:pPr lvl="3"/>
            <a:endParaRPr lang="en-US" dirty="0"/>
          </a:p>
          <a:p>
            <a:r>
              <a:rPr lang="en-US" dirty="0">
                <a:latin typeface="Symbol" pitchFamily="2" charset="2"/>
              </a:rPr>
              <a:t>p ⇢ m </a:t>
            </a:r>
            <a:r>
              <a:rPr lang="en-US" dirty="0">
                <a:ea typeface="Wingdings"/>
                <a:cs typeface="Wingdings"/>
                <a:sym typeface="Wingdings"/>
              </a:rPr>
              <a:t>injection pass:</a:t>
            </a:r>
          </a:p>
          <a:p>
            <a:pPr lvl="1"/>
            <a:r>
              <a:rPr lang="en-US" dirty="0"/>
              <a:t>“Flash” of muon neutrinos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8E2D6D-BCB1-2EE6-9FF6-E017D396B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73" y="591898"/>
            <a:ext cx="8415454" cy="2285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435" y="1438670"/>
            <a:ext cx="1963681" cy="831677"/>
          </a:xfrm>
          <a:prstGeom prst="rect">
            <a:avLst/>
          </a:prstGeom>
          <a:ln w="9525" cmpd="sng">
            <a:solidFill>
              <a:srgbClr val="00FF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F354B3-9BE5-0832-53D0-5E8250BCF55C}"/>
              </a:ext>
            </a:extLst>
          </p:cNvPr>
          <p:cNvSpPr txBox="1"/>
          <p:nvPr/>
        </p:nvSpPr>
        <p:spPr>
          <a:xfrm>
            <a:off x="1984920" y="320427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</a:rPr>
              <a:t>(—)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5001C50-93D0-8095-B781-407654EF7C45}"/>
              </a:ext>
            </a:extLst>
          </p:cNvPr>
          <p:cNvSpPr/>
          <p:nvPr/>
        </p:nvSpPr>
        <p:spPr>
          <a:xfrm>
            <a:off x="364273" y="3181232"/>
            <a:ext cx="4467922" cy="799331"/>
          </a:xfrm>
          <a:prstGeom prst="roundRect">
            <a:avLst/>
          </a:prstGeom>
          <a:solidFill>
            <a:srgbClr val="FFFF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360F47-2AB5-6BDE-5708-033D2E6FF37A}"/>
              </a:ext>
            </a:extLst>
          </p:cNvPr>
          <p:cNvSpPr txBox="1"/>
          <p:nvPr/>
        </p:nvSpPr>
        <p:spPr>
          <a:xfrm rot="20230279">
            <a:off x="3458770" y="3712398"/>
            <a:ext cx="185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Focus of this talk</a:t>
            </a:r>
          </a:p>
        </p:txBody>
      </p:sp>
    </p:spTree>
    <p:extLst>
      <p:ext uri="{BB962C8B-B14F-4D97-AF65-F5344CB8AC3E}">
        <p14:creationId xmlns:p14="http://schemas.microsoft.com/office/powerpoint/2010/main" val="21087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825BA-EC22-42CC-EABA-E1BA120C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𝝂</a:t>
            </a:r>
            <a:r>
              <a:rPr lang="en-US" baseline="-25000" dirty="0"/>
              <a:t>𝒆</a:t>
            </a:r>
            <a:r>
              <a:rPr lang="en-US" dirty="0"/>
              <a:t>/𝝂̅</a:t>
            </a:r>
            <a:r>
              <a:rPr lang="en-US" baseline="-25000" dirty="0"/>
              <a:t>𝒆</a:t>
            </a:r>
            <a:r>
              <a:rPr lang="en-US" dirty="0"/>
              <a:t> interactions for oscillations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848C0-99B9-92B3-E088-E368802466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07231"/>
                <a:ext cx="5330283" cy="395686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/>
                  <a:t>𝛿</a:t>
                </a:r>
                <a:r>
                  <a:rPr lang="en-GB" baseline="-25000" dirty="0"/>
                  <a:t>CP</a:t>
                </a:r>
                <a:r>
                  <a:rPr lang="en-GB" dirty="0"/>
                  <a:t> requires 𝜈</a:t>
                </a:r>
                <a:r>
                  <a:rPr lang="en-GB" baseline="-25000" dirty="0"/>
                  <a:t>𝑒</a:t>
                </a:r>
                <a:r>
                  <a:rPr lang="en-GB" dirty="0"/>
                  <a:t> and 𝜈</a:t>
                </a:r>
                <a:r>
                  <a:rPr lang="en-GB" baseline="-25000" dirty="0"/>
                  <a:t>𝑒</a:t>
                </a:r>
                <a:r>
                  <a:rPr lang="en-GB" dirty="0"/>
                  <a:t> appearance   </a:t>
                </a:r>
              </a:p>
              <a:p>
                <a:pPr lvl="1"/>
                <a:r>
                  <a:rPr lang="en-GB" dirty="0"/>
                  <a:t>Suppress 𝜈</a:t>
                </a:r>
                <a:r>
                  <a:rPr lang="en-GB" baseline="-25000" dirty="0"/>
                  <a:t>𝑒</a:t>
                </a:r>
                <a:r>
                  <a:rPr lang="en-GB" dirty="0"/>
                  <a:t> and</a:t>
                </a:r>
                <a:r>
                  <a:rPr lang="en-GB" dirty="0">
                    <a:solidFill>
                      <a:schemeClr val="accent6"/>
                    </a:solidFill>
                  </a:rPr>
                  <a:t> </a:t>
                </a:r>
                <a:r>
                  <a:rPr lang="en-GB" dirty="0"/>
                  <a:t>𝜈</a:t>
                </a:r>
                <a:r>
                  <a:rPr lang="en-GB" baseline="-25000" dirty="0"/>
                  <a:t>𝑒</a:t>
                </a:r>
                <a:r>
                  <a:rPr lang="en-GB" dirty="0"/>
                  <a:t> background in beams</a:t>
                </a:r>
              </a:p>
              <a:p>
                <a:endParaRPr lang="en-GB" dirty="0"/>
              </a:p>
              <a:p>
                <a:r>
                  <a:rPr lang="en-GB" dirty="0"/>
                  <a:t>Need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dirty="0"/>
                  <a:t>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baseline="-25000" dirty="0"/>
                  <a:t> </a:t>
                </a:r>
                <a:r>
                  <a:rPr lang="en-GB" dirty="0"/>
                  <a:t>interaction data  </a:t>
                </a:r>
              </a:p>
              <a:p>
                <a:endParaRPr lang="en-GB" dirty="0">
                  <a:ea typeface="Cambria Math" panose="02040503050406030204" pitchFamily="18" charset="0"/>
                </a:endParaRPr>
              </a:p>
              <a:p>
                <a:r>
                  <a:rPr lang="en-GB" dirty="0">
                    <a:ea typeface="Cambria Math" panose="02040503050406030204" pitchFamily="18" charset="0"/>
                  </a:rPr>
                  <a:t>At 1</a:t>
                </a:r>
                <a:r>
                  <a:rPr lang="en-GB" baseline="30000" dirty="0">
                    <a:ea typeface="Cambria Math" panose="02040503050406030204" pitchFamily="18" charset="0"/>
                  </a:rPr>
                  <a:t>st</a:t>
                </a:r>
                <a:r>
                  <a:rPr lang="en-GB" dirty="0">
                    <a:ea typeface="Cambria Math" panose="02040503050406030204" pitchFamily="18" charset="0"/>
                  </a:rPr>
                  <a:t> order precision: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sz="2000" dirty="0"/>
                  <a:t>—</a:t>
                </a:r>
                <a:r>
                  <a:rPr lang="en-GB" dirty="0"/>
                  <a:t>A + lepton universality constrains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GB" sz="2000" dirty="0"/>
                  <a:t>—</a:t>
                </a:r>
                <a:r>
                  <a:rPr lang="en-GB" dirty="0"/>
                  <a:t>A</a:t>
                </a:r>
              </a:p>
              <a:p>
                <a:endParaRPr lang="en-GB" dirty="0"/>
              </a:p>
              <a:p>
                <a:r>
                  <a:rPr lang="en-GB" dirty="0"/>
                  <a:t>𝛿</a:t>
                </a:r>
                <a:r>
                  <a:rPr lang="en-GB" baseline="-25000" dirty="0"/>
                  <a:t>CP</a:t>
                </a:r>
                <a:r>
                  <a:rPr lang="en-GB" dirty="0"/>
                  <a:t> requires </a:t>
                </a:r>
                <a:r>
                  <a:rPr lang="en-US" dirty="0"/>
                  <a:t>requires 2nd order precision!</a:t>
                </a:r>
              </a:p>
              <a:p>
                <a:pPr lvl="1"/>
                <a:r>
                  <a:rPr lang="en-US" dirty="0"/>
                  <a:t>Large data sets &amp; better-understood fluxes</a:t>
                </a:r>
              </a:p>
              <a:p>
                <a:endParaRPr lang="en-US" dirty="0"/>
              </a:p>
              <a:p>
                <a:r>
                  <a:rPr lang="en-US" dirty="0"/>
                  <a:t>High-specification detector:</a:t>
                </a:r>
              </a:p>
              <a:p>
                <a:pPr lvl="1"/>
                <a:r>
                  <a:rPr lang="en-US" dirty="0"/>
                  <a:t>Measure lepton &amp; hadronic final state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D848C0-99B9-92B3-E088-E368802466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07231"/>
                <a:ext cx="5330283" cy="3956864"/>
              </a:xfrm>
              <a:blipFill>
                <a:blip r:embed="rId2"/>
                <a:stretch>
                  <a:fillRect l="-952" t="-2556" b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7869F-17EB-E113-7CAF-D10DD6DD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4865F-4951-704E-662B-CEA42EAE2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915" y="643672"/>
            <a:ext cx="3903007" cy="25323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2A1C39-7A17-B7C4-2447-D321C2D96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299594"/>
            <a:ext cx="3968390" cy="146018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07E500-E72E-1ACC-0CF3-9BA1973A8F94}"/>
              </a:ext>
            </a:extLst>
          </p:cNvPr>
          <p:cNvCxnSpPr>
            <a:cxnSpLocks/>
          </p:cNvCxnSpPr>
          <p:nvPr/>
        </p:nvCxnSpPr>
        <p:spPr>
          <a:xfrm>
            <a:off x="2467429" y="816436"/>
            <a:ext cx="137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E0BFCC-D578-2198-FA15-FA42F5449E33}"/>
              </a:ext>
            </a:extLst>
          </p:cNvPr>
          <p:cNvCxnSpPr/>
          <p:nvPr/>
        </p:nvCxnSpPr>
        <p:spPr>
          <a:xfrm>
            <a:off x="5571641" y="1813302"/>
            <a:ext cx="338637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04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BD7EEC-22F2-3673-07B6-91C2A308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71" y="3735306"/>
            <a:ext cx="4276581" cy="61094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41852B-B034-4F1D-6CC1-37FB9314F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Strategic mid-term 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AEAD5-D69B-7F1C-ACC9-4541BFA2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7876" y="3685436"/>
            <a:ext cx="5998944" cy="1286860"/>
          </a:xfrm>
          <a:solidFill>
            <a:schemeClr val="tx1"/>
          </a:solidFill>
          <a:ln>
            <a:solidFill>
              <a:srgbClr val="FF0000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i="1" u="sng" dirty="0">
                <a:solidFill>
                  <a:srgbClr val="FF0000"/>
                </a:solidFill>
              </a:rPr>
              <a:t>Goal:</a:t>
            </a:r>
            <a:r>
              <a:rPr lang="en-US" dirty="0"/>
              <a:t> </a:t>
            </a:r>
            <a:r>
              <a:rPr lang="en-US" i="1" dirty="0">
                <a:solidFill>
                  <a:srgbClr val="00B0F0"/>
                </a:solidFill>
              </a:rPr>
              <a:t>over next ~5 years, prepare for next ESPPU:</a:t>
            </a:r>
          </a:p>
          <a:p>
            <a:r>
              <a:rPr lang="en-US" dirty="0"/>
              <a:t>Study and document the science case:</a:t>
            </a:r>
          </a:p>
          <a:p>
            <a:pPr lvl="1"/>
            <a:r>
              <a:rPr lang="en-US" dirty="0"/>
              <a:t>Cross sections, BSM, and MC demonstrator</a:t>
            </a:r>
          </a:p>
          <a:p>
            <a:r>
              <a:rPr lang="en-US" dirty="0"/>
              <a:t>Prepare “pre-CDR” as input to the Strategy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96730C-EA7F-8521-D9E5-AFC7B9D8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51B46-4D31-4F16-B239-0E0CE22BC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97" y="690041"/>
            <a:ext cx="7765562" cy="2918322"/>
          </a:xfrm>
          <a:prstGeom prst="rect">
            <a:avLst/>
          </a:prstGeom>
          <a:ln>
            <a:solidFill>
              <a:srgbClr val="00FF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91932A-0DFD-7D6C-D674-D558E73E5713}"/>
              </a:ext>
            </a:extLst>
          </p:cNvPr>
          <p:cNvSpPr txBox="1"/>
          <p:nvPr/>
        </p:nvSpPr>
        <p:spPr>
          <a:xfrm>
            <a:off x="6283972" y="1172391"/>
            <a:ext cx="199928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91CEF2-2A0B-73A6-032E-F79A125A1848}"/>
              </a:ext>
            </a:extLst>
          </p:cNvPr>
          <p:cNvSpPr/>
          <p:nvPr/>
        </p:nvSpPr>
        <p:spPr>
          <a:xfrm>
            <a:off x="4114600" y="2966884"/>
            <a:ext cx="4382286" cy="584775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See Antonio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Branca’s</a:t>
            </a: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talk this morning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ENUBET: the first monitored neutrino beam</a:t>
            </a:r>
            <a:r>
              <a:rPr kumimoji="0" lang="en-GB" sz="16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60A2C2-5D15-CA8F-42EE-3B1CEA87D79E}"/>
              </a:ext>
            </a:extLst>
          </p:cNvPr>
          <p:cNvSpPr/>
          <p:nvPr/>
        </p:nvSpPr>
        <p:spPr>
          <a:xfrm>
            <a:off x="-180926" y="4346246"/>
            <a:ext cx="2049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arXiv:2203.07545</a:t>
            </a: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A1F5E0-BFF5-7F30-B3BA-8571DA8E4776}"/>
              </a:ext>
            </a:extLst>
          </p:cNvPr>
          <p:cNvSpPr txBox="1"/>
          <p:nvPr/>
        </p:nvSpPr>
        <p:spPr>
          <a:xfrm>
            <a:off x="2180167" y="4427035"/>
            <a:ext cx="892545" cy="646331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ESPPU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202x</a:t>
            </a:r>
          </a:p>
        </p:txBody>
      </p:sp>
    </p:spTree>
    <p:extLst>
      <p:ext uri="{BB962C8B-B14F-4D97-AF65-F5344CB8AC3E}">
        <p14:creationId xmlns:p14="http://schemas.microsoft.com/office/powerpoint/2010/main" val="4236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3A46F1-CB0E-4F4D-8304-4C43B1988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FA6862F-75A7-8642-86FC-296C186C0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868916"/>
            <a:ext cx="9144000" cy="2274584"/>
          </a:xfrm>
        </p:spPr>
        <p:txBody>
          <a:bodyPr/>
          <a:lstStyle/>
          <a:p>
            <a:r>
              <a:rPr lang="en-US" dirty="0"/>
              <a:t>Extraction from SPS through existing tunnel</a:t>
            </a:r>
          </a:p>
          <a:p>
            <a:r>
              <a:rPr lang="en-US" dirty="0"/>
              <a:t>Siting of storage ring:</a:t>
            </a:r>
          </a:p>
          <a:p>
            <a:pPr lvl="1"/>
            <a:r>
              <a:rPr lang="en-US" dirty="0"/>
              <a:t>Allows measurements to be made ‘</a:t>
            </a:r>
            <a:r>
              <a:rPr lang="en-US"/>
              <a:t>on or off </a:t>
            </a:r>
            <a:r>
              <a:rPr lang="en-US" dirty="0"/>
              <a:t>axis’</a:t>
            </a:r>
          </a:p>
          <a:p>
            <a:pPr lvl="1"/>
            <a:r>
              <a:rPr lang="en-US" dirty="0"/>
              <a:t>Preserves sterile-neutrino search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779E-F560-AA47-81D9-39CEA773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54C8F2-370D-814D-9678-2ACAAB1D7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45" y="759678"/>
            <a:ext cx="8898110" cy="210923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8FA188-F8D5-CA41-86B9-4E6F72EEA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7996" y="795364"/>
            <a:ext cx="4264639" cy="9059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FE39D-98AA-F0E3-26B8-1EB9688826C3}"/>
              </a:ext>
            </a:extLst>
          </p:cNvPr>
          <p:cNvSpPr txBox="1"/>
          <p:nvPr/>
        </p:nvSpPr>
        <p:spPr>
          <a:xfrm>
            <a:off x="58057" y="330740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CERN-PBC-REPORT-2019-003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DOI:</a:t>
            </a:r>
            <a:r>
              <a:rPr lang="en-GB" sz="1200" b="1" dirty="0">
                <a:solidFill>
                  <a:schemeClr val="bg1"/>
                </a:solidFill>
              </a:rPr>
              <a:t>10.17181/CERN.FQTB.O8QN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34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50" dirty="0" err="1"/>
              <a:t>nuSTORM</a:t>
            </a:r>
            <a:r>
              <a:rPr lang="en-US" sz="2850" dirty="0"/>
              <a:t> for </a:t>
            </a:r>
            <a:r>
              <a:rPr lang="en-US" sz="2850" dirty="0" err="1">
                <a:latin typeface="Symbol" pitchFamily="2" charset="2"/>
              </a:rPr>
              <a:t>n</a:t>
            </a:r>
            <a:r>
              <a:rPr lang="en-US" sz="2850" i="1" dirty="0" err="1"/>
              <a:t>N</a:t>
            </a:r>
            <a:r>
              <a:rPr lang="en-US" sz="2850" dirty="0"/>
              <a:t> scattering @ CERN — parameters</a:t>
            </a:r>
            <a:endParaRPr lang="en-GB" sz="2850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17918391-D411-FE40-AAD7-861AE5233E0E}" type="slidenum">
              <a:rPr lang="en-US" sz="1350"/>
              <a:pPr/>
              <a:t>7</a:t>
            </a:fld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9E8F28-323D-C14C-BD65-7E91BF89DAED}"/>
              </a:ext>
            </a:extLst>
          </p:cNvPr>
          <p:cNvSpPr txBox="1"/>
          <p:nvPr/>
        </p:nvSpPr>
        <p:spPr>
          <a:xfrm>
            <a:off x="5904854" y="8369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AA03A6-B5B7-2347-8BF1-E4C3AA64D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50" y="660116"/>
            <a:ext cx="4745812" cy="43707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3B624-B4E9-8733-AA46-9D391222D3B7}"/>
              </a:ext>
            </a:extLst>
          </p:cNvPr>
          <p:cNvSpPr txBox="1"/>
          <p:nvPr/>
        </p:nvSpPr>
        <p:spPr>
          <a:xfrm>
            <a:off x="0" y="4699259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CERN-PBC-REPORT-2019-003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DOI:</a:t>
            </a:r>
            <a:r>
              <a:rPr lang="en-GB" sz="1200" b="1" dirty="0">
                <a:solidFill>
                  <a:schemeClr val="bg1"/>
                </a:solidFill>
              </a:rPr>
              <a:t>10.17181/CERN.FQTB.O8QN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7798A-3EEC-444E-BDCF-6A1E394D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Accelerator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A5179-8860-5B47-9B57-6E185006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1599EB-8B70-9045-8D2C-6B29F6AF9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31" b="5892"/>
          <a:stretch/>
        </p:blipFill>
        <p:spPr>
          <a:xfrm>
            <a:off x="75501" y="1156422"/>
            <a:ext cx="8439325" cy="39228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55948E-8F53-3D40-B5D7-046C1447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871" y="45342"/>
            <a:ext cx="4733142" cy="36349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C6CDA9-1494-EB4A-AC7B-8B83DA242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2" y="3411901"/>
            <a:ext cx="4903118" cy="166739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B92BA9-26CB-6F97-25A8-65F5115A467E}"/>
              </a:ext>
            </a:extLst>
          </p:cNvPr>
          <p:cNvSpPr txBox="1"/>
          <p:nvPr/>
        </p:nvSpPr>
        <p:spPr>
          <a:xfrm>
            <a:off x="-7256" y="715365"/>
            <a:ext cx="2278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CERN-PBC-REPORT-2019-003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DOI:</a:t>
            </a:r>
            <a:r>
              <a:rPr lang="en-GB" sz="1200" b="1" dirty="0">
                <a:solidFill>
                  <a:schemeClr val="bg1"/>
                </a:solidFill>
              </a:rPr>
              <a:t>10.17181/CERN.FQTB.O8QN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9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03C3E-9D36-954A-A594-34C8ACA84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C3ABC-92C2-B748-ABF3-8546144348B4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E43AC4-9BA4-2D49-AB70-4C6464EEC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454F99-5BBF-7045-8544-95992AF916E5}"/>
              </a:ext>
            </a:extLst>
          </p:cNvPr>
          <p:cNvSpPr txBox="1"/>
          <p:nvPr/>
        </p:nvSpPr>
        <p:spPr>
          <a:xfrm rot="20605597">
            <a:off x="1960179" y="4699214"/>
            <a:ext cx="135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Under study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00853-176D-214E-B10C-139424E0414B}"/>
              </a:ext>
            </a:extLst>
          </p:cNvPr>
          <p:cNvSpPr txBox="1"/>
          <p:nvPr/>
        </p:nvSpPr>
        <p:spPr>
          <a:xfrm rot="1998213">
            <a:off x="6300038" y="773957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8000"/>
                </a:solidFill>
              </a:rPr>
              <a:t>Under discussion!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FD751-A0A4-AD4E-B8AD-2049793680DB}"/>
              </a:ext>
            </a:extLst>
          </p:cNvPr>
          <p:cNvSpPr txBox="1"/>
          <p:nvPr/>
        </p:nvSpPr>
        <p:spPr>
          <a:xfrm>
            <a:off x="5538270" y="2829207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FF00"/>
                </a:solidFill>
              </a:rPr>
              <a:t>6D cooling</a:t>
            </a:r>
            <a:br>
              <a:rPr lang="en-US" sz="1000" b="1" dirty="0">
                <a:solidFill>
                  <a:srgbClr val="FFFF00"/>
                </a:solidFill>
              </a:rPr>
            </a:br>
            <a:r>
              <a:rPr lang="en-US" sz="1000" b="1" dirty="0">
                <a:solidFill>
                  <a:srgbClr val="FFFF00"/>
                </a:solidFill>
              </a:rPr>
              <a:t>test facility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C2E315-772C-354D-B6E5-4F29CF0B7C4B}"/>
              </a:ext>
            </a:extLst>
          </p:cNvPr>
          <p:cNvSpPr txBox="1"/>
          <p:nvPr/>
        </p:nvSpPr>
        <p:spPr>
          <a:xfrm>
            <a:off x="6206191" y="2692252"/>
            <a:ext cx="614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>
                <a:solidFill>
                  <a:srgbClr val="FFFF00"/>
                </a:solidFill>
              </a:rPr>
              <a:t>ENUBET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EC5A1F-F194-884E-B050-D194CA5CCE6F}"/>
              </a:ext>
            </a:extLst>
          </p:cNvPr>
          <p:cNvSpPr txBox="1"/>
          <p:nvPr/>
        </p:nvSpPr>
        <p:spPr>
          <a:xfrm>
            <a:off x="7216570" y="2998400"/>
            <a:ext cx="7184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err="1">
                <a:solidFill>
                  <a:srgbClr val="FFFF00"/>
                </a:solidFill>
              </a:rPr>
              <a:t>nuSTORM</a:t>
            </a:r>
            <a:endParaRPr lang="en-US" sz="1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0782"/>
      </p:ext>
    </p:extLst>
  </p:cSld>
  <p:clrMapOvr>
    <a:masterClrMapping/>
  </p:clrMapOvr>
</p:sld>
</file>

<file path=ppt/theme/theme1.xml><?xml version="1.0" encoding="utf-8"?>
<a:theme xmlns:a="http://schemas.openxmlformats.org/drawingml/2006/main" name="KL-standard-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2-06-Slides-4-Panos.pptx" id="{8DF5C5B6-16FF-2D47-8407-61FA34EE9F84}" vid="{D4DDA227-394A-4B40-9CBB-EDE7969667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KL-standard-black</Template>
  <TotalTime>802</TotalTime>
  <Words>992</Words>
  <Application>Microsoft Macintosh PowerPoint</Application>
  <PresentationFormat>On-screen Show (16:9)</PresentationFormat>
  <Paragraphs>220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 Math</vt:lpstr>
      <vt:lpstr>Symbol</vt:lpstr>
      <vt:lpstr>KL-standard-black</vt:lpstr>
      <vt:lpstr>nuSTORM neutrinos from stored muons</vt:lpstr>
      <vt:lpstr>PowerPoint Presentation</vt:lpstr>
      <vt:lpstr>Neutrinos from stored muons</vt:lpstr>
      <vt:lpstr>𝝂𝒆/𝝂̅𝒆 interactions for oscillations</vt:lpstr>
      <vt:lpstr>Strategic mid-term goal</vt:lpstr>
      <vt:lpstr>Overview</vt:lpstr>
      <vt:lpstr>nuSTORM for nN scattering @ CERN — parameters</vt:lpstr>
      <vt:lpstr>Accelerator</vt:lpstr>
      <vt:lpstr>PowerPoint Presentation</vt:lpstr>
      <vt:lpstr>End-to-end simulation for (re)optimisation </vt:lpstr>
      <vt:lpstr>nuSTORM@CERN: flux estimation</vt:lpstr>
      <vt:lpstr>nuSTORM@CERN: working towards a detector concept</vt:lpstr>
      <vt:lpstr>nuSTORM@CERN: 𝑬𝝂-scan measurements</vt:lpstr>
      <vt:lpstr>nuSTORM@CERN: 𝑬𝝂-scan measurements</vt:lpstr>
      <vt:lpstr>Conclusions</vt:lpstr>
      <vt:lpstr>PowerPoint Presentation</vt:lpstr>
      <vt:lpstr>nuSTORM on the route to the Muon Collider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Long, Kenneth R</dc:creator>
  <cp:lastModifiedBy>Long, Kenneth R</cp:lastModifiedBy>
  <cp:revision>25</cp:revision>
  <dcterms:created xsi:type="dcterms:W3CDTF">2022-07-05T17:48:25Z</dcterms:created>
  <dcterms:modified xsi:type="dcterms:W3CDTF">2022-07-06T19:46:26Z</dcterms:modified>
</cp:coreProperties>
</file>