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771" r:id="rId3"/>
    <p:sldId id="825" r:id="rId4"/>
    <p:sldId id="802" r:id="rId5"/>
    <p:sldId id="804" r:id="rId6"/>
    <p:sldId id="805" r:id="rId7"/>
    <p:sldId id="803" r:id="rId8"/>
    <p:sldId id="806" r:id="rId9"/>
    <p:sldId id="781" r:id="rId10"/>
    <p:sldId id="795" r:id="rId11"/>
    <p:sldId id="791" r:id="rId12"/>
    <p:sldId id="792" r:id="rId13"/>
    <p:sldId id="829" r:id="rId14"/>
    <p:sldId id="807" r:id="rId15"/>
    <p:sldId id="799" r:id="rId16"/>
    <p:sldId id="621" r:id="rId17"/>
    <p:sldId id="773" r:id="rId18"/>
    <p:sldId id="826" r:id="rId19"/>
    <p:sldId id="827" r:id="rId20"/>
    <p:sldId id="797" r:id="rId21"/>
    <p:sldId id="796" r:id="rId22"/>
  </p:sldIdLst>
  <p:sldSz cx="12192000" cy="6858000"/>
  <p:notesSz cx="6858000" cy="9144000"/>
  <p:embeddedFontLst>
    <p:embeddedFont>
      <p:font typeface="나눔스퀘어" panose="020B0600000101010101" pitchFamily="50" charset="-127"/>
      <p:regular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함초롬돋움" panose="020B0804000101010101" pitchFamily="50" charset="-127"/>
      <p:bold r:id="rId27"/>
    </p:embeddedFont>
    <p:embeddedFont>
      <p:font typeface="함초롬바탕" panose="020B0804000101010101" pitchFamily="50" charset="-1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28F"/>
    <a:srgbClr val="8E594E"/>
    <a:srgbClr val="0000FF"/>
    <a:srgbClr val="2C9F2C"/>
    <a:srgbClr val="00B050"/>
    <a:srgbClr val="1B27F5"/>
    <a:srgbClr val="4472C4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5" autoAdjust="0"/>
    <p:restoredTop sz="82319" autoAdjust="0"/>
  </p:normalViewPr>
  <p:slideViewPr>
    <p:cSldViewPr snapToGrid="0">
      <p:cViewPr varScale="1">
        <p:scale>
          <a:sx n="105" d="100"/>
          <a:sy n="105" d="100"/>
        </p:scale>
        <p:origin x="7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74B08-6E36-4D2A-8CBC-6B86A3052203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D58FE-1CA8-46D2-B85E-63D2284D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8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D58FE-1CA8-46D2-B85E-63D2284DF3E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8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D58FE-1CA8-46D2-B85E-63D2284DF3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DB384E-01D3-4B93-B4E3-E25C73DBC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6763B8-69EF-4496-8B16-B1C50DE3D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B80E25-71E9-401E-A43F-3E36A7998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9C34-FC19-4C88-AE91-27695DEE90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DF800E-0B76-408E-A0C9-1BA40A73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F267D4-F708-4D94-A466-94E49411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8BA3-106B-4C52-9F60-64B0A6AB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9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1887D3-D86C-40E4-85C3-B831D149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FC8B037-A47D-4419-BBAB-618E36CDD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BA2442-2240-42DD-89ED-BCADD8A1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9C34-FC19-4C88-AE91-27695DEE90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BF8F1C-F7D7-4FBF-B7A8-B3F3AA46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F5FF9F-C24D-488F-919B-794BF8F4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8BA3-106B-4C52-9F60-64B0A6AB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9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672C648-8435-4CA7-8D5E-D48BC412C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A61E71-E44D-43BB-B67D-70866EDCC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D1D9D2-4A0A-4149-8464-D5072812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9C34-FC19-4C88-AE91-27695DEE90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0744F5-BA61-48EA-B1CB-EE173374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155807-41BB-4F7A-9337-34425ED8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8BA3-106B-4C52-9F60-64B0A6AB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7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316FA8-5BFA-4035-8795-869F81B7D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9C34-FC19-4C88-AE91-27695DEE90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872479-70F5-4B6B-B616-CA9A925E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D1F6E7-95B8-43BB-B3A2-721F1CAB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8BA3-106B-4C52-9F60-64B0A6AB57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C691E82C-72B4-45FB-8620-305D3172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209551"/>
            <a:ext cx="10341033" cy="86279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2B37D29F-0547-4B88-A660-D1C6A7C12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16" y="1163782"/>
            <a:ext cx="11694368" cy="5366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124512A-489A-48D3-BFEB-6B90DF38BC84}"/>
              </a:ext>
            </a:extLst>
          </p:cNvPr>
          <p:cNvSpPr/>
          <p:nvPr userDrawn="1"/>
        </p:nvSpPr>
        <p:spPr>
          <a:xfrm>
            <a:off x="0" y="6666806"/>
            <a:ext cx="4032000" cy="19119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바탕" panose="02030604000101010101" pitchFamily="18" charset="-127"/>
              </a:rPr>
              <a:t>On</a:t>
            </a:r>
            <a:r>
              <a:rPr lang="en-US" altLang="ko-KR" sz="1200" baseline="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바탕" panose="02030604000101010101" pitchFamily="18" charset="-127"/>
              </a:rPr>
              <a:t> Kim (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 panose="020B0604000101010101" pitchFamily="50" charset="-127"/>
              </a:rPr>
              <a:t>bigstaron9@gmail.com</a:t>
            </a:r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바탕" panose="02030604000101010101" pitchFamily="18" charset="-127"/>
              </a:rPr>
              <a:t>)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42C74E6-8ECB-462B-B6B7-2F512A9F7349}"/>
              </a:ext>
            </a:extLst>
          </p:cNvPr>
          <p:cNvSpPr/>
          <p:nvPr userDrawn="1"/>
        </p:nvSpPr>
        <p:spPr>
          <a:xfrm>
            <a:off x="4032000" y="6666806"/>
            <a:ext cx="4032000" cy="191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 panose="020B0604000101010101" pitchFamily="50" charset="-127"/>
              </a:rPr>
              <a:t>ICHEP’22</a:t>
            </a:r>
            <a:endParaRPr lang="ko-KR" altLang="en-US" sz="1200" dirty="0">
              <a:latin typeface="나눔스퀘어" panose="020B0600000101010101" pitchFamily="50" charset="-127"/>
              <a:ea typeface="나눔스퀘어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251A70-08E1-4052-8AC7-E1CF3809D7E4}"/>
              </a:ext>
            </a:extLst>
          </p:cNvPr>
          <p:cNvSpPr/>
          <p:nvPr userDrawn="1"/>
        </p:nvSpPr>
        <p:spPr>
          <a:xfrm>
            <a:off x="8064000" y="6666806"/>
            <a:ext cx="4128000" cy="191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aseline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2022 July 7</a:t>
            </a:r>
            <a:r>
              <a:rPr lang="en-US" altLang="ko-KR" sz="1200" baseline="30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th</a:t>
            </a:r>
            <a:r>
              <a:rPr lang="en-US" altLang="ko-KR" sz="1200" baseline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	           </a:t>
            </a:r>
            <a:fld id="{8DEFEE62-F1CC-4925-9489-50D1269B85CC}" type="slidenum">
              <a:rPr lang="en-US" altLang="ko-KR" sz="1200" baseline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‹#›</a:t>
            </a:fld>
            <a:r>
              <a:rPr lang="en-US" altLang="ko-KR" sz="1200" baseline="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87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EEECCF-0B8B-47EE-971B-FEC1C76F5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1061FD-E699-44FF-B7B6-ED9C1893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9C34-FC19-4C88-AE91-27695DEE90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8140A9-B6C3-4550-8D1F-C5C85194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A74895-776E-4F80-87A9-77938FC9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8BA3-106B-4C52-9F60-64B0A6AB57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389A49-26EF-4B73-BD66-410D5CD9E730}"/>
              </a:ext>
            </a:extLst>
          </p:cNvPr>
          <p:cNvSpPr/>
          <p:nvPr userDrawn="1"/>
        </p:nvSpPr>
        <p:spPr>
          <a:xfrm>
            <a:off x="1" y="2044931"/>
            <a:ext cx="12192000" cy="194517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AC95E88-8C95-457A-89C2-EBA18CB5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70026"/>
            <a:ext cx="10515600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AAA0C3-8354-4E6E-B59A-0634ABCF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E0771F-C24D-4C10-B7FA-49744EDEF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176E60-78DF-4A0D-8E5D-CB6FFEC5C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549723C-FA64-4E9B-94A6-AA7CA6B9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9C34-FC19-4C88-AE91-27695DEE90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6CF5B-06D9-403D-A05C-3AEDBFFD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6D0ADF1-2224-4876-9641-D3FCDE7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8BA3-106B-4C52-9F60-64B0A6AB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8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78A29C-8404-4319-A1FD-03CDD9BF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A81CB6-2BB9-4845-97E0-27BB77264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F847AC-95D0-43FD-BA88-72D0C455C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9E3E2B6-2397-4C66-A986-370F6320E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16AE749-EB53-4039-A8E9-3EFF2B416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6F3C0F0-078A-4611-986D-1FD5ACDA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9C34-FC19-4C88-AE91-27695DEE90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D2B9F8F-87CF-4B6F-87F4-C8E93064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FC8F7E-82E5-4950-AA99-E7E7FFE7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8BA3-106B-4C52-9F60-64B0A6AB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D50331-E275-4655-9FC9-DC6C35E8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2BE1DC7-BE78-4C17-9663-C4C3F9F52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9C34-FC19-4C88-AE91-27695DEE90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34FC8BC-F6F7-4C2C-857E-A1F72530D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9508B8F-EC32-4B93-95D7-09530AC8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8BA3-106B-4C52-9F60-64B0A6AB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7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9645639-435C-4826-A03E-19FB793B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9C34-FC19-4C88-AE91-27695DEE90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26A02A7-5382-411A-AD1A-447A9B67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4585E7-695B-47C3-B2E4-0E4EB99F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8BA3-106B-4C52-9F60-64B0A6AB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408A5C-42DD-4425-AC41-D374017B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89A3B1-6883-472B-954B-15D471F80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B8EC533-A7DB-4B3A-AD94-AEE544436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B4D659-3CDD-46D5-9CD5-05173CCF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9C34-FC19-4C88-AE91-27695DEE90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97F168-E0A0-433D-9CE6-CE0BDC83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D25C272-3B4F-444F-94F3-D3FA0422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8BA3-106B-4C52-9F60-64B0A6AB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D1C9F3-193E-4A00-AFBF-A9D93B4B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DCD5FDC-ACBC-4056-A309-FA46DE2DC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BB7EFB-68E0-4060-85E9-2781E9E89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576AB-87F7-4C68-9E6F-DF0B61A4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9C34-FC19-4C88-AE91-27695DEE90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695444-9AAA-4A96-BA49-1B00A967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904299-2807-4683-95DE-A57F819A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8BA3-106B-4C52-9F60-64B0A6AB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8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41FBAE2-C185-4770-B959-0EF39AD1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809281-D6FF-493A-9B11-98C8578F1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E45666-62A5-4E09-9D7F-3EE701EBE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69C34-FC19-4C88-AE91-27695DEE9020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BC8063-21D7-493B-A15B-E49C36981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CAEE32-7023-4B5A-9E77-A27D67502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C8BA3-106B-4C52-9F60-64B0A6AB5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0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30.png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ajohare.github.io/AxionLimits" TargetMode="External"/><Relationship Id="rId3" Type="http://schemas.openxmlformats.org/officeDocument/2006/relationships/image" Target="../media/image70.png"/><Relationship Id="rId7" Type="http://schemas.openxmlformats.org/officeDocument/2006/relationships/image" Target="../media/image3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0.png"/><Relationship Id="rId7" Type="http://schemas.openxmlformats.org/officeDocument/2006/relationships/image" Target="../media/image171.png"/><Relationship Id="rId12" Type="http://schemas.openxmlformats.org/officeDocument/2006/relationships/image" Target="../media/image2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45.png"/><Relationship Id="rId5" Type="http://schemas.openxmlformats.org/officeDocument/2006/relationships/image" Target="../media/image140.png"/><Relationship Id="rId10" Type="http://schemas.openxmlformats.org/officeDocument/2006/relationships/image" Target="../media/image44.png"/><Relationship Id="rId4" Type="http://schemas.openxmlformats.org/officeDocument/2006/relationships/image" Target="../media/image40.gif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54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0.png"/><Relationship Id="rId4" Type="http://schemas.openxmlformats.org/officeDocument/2006/relationships/image" Target="../media/image170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0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12" Type="http://schemas.openxmlformats.org/officeDocument/2006/relationships/image" Target="../media/image2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0.png"/><Relationship Id="rId10" Type="http://schemas.openxmlformats.org/officeDocument/2006/relationships/image" Target="../media/image160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417626A-8E22-492E-9EBA-5ED01E44D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04" y="3631341"/>
            <a:ext cx="2120097" cy="2998128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9C82E8B1-EA64-476A-801E-E4EBFF00A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771525"/>
            <a:ext cx="11220450" cy="2859816"/>
          </a:xfrm>
        </p:spPr>
        <p:txBody>
          <a:bodyPr anchor="ctr">
            <a:noAutofit/>
          </a:bodyPr>
          <a:lstStyle/>
          <a:p>
            <a:r>
              <a:rPr lang="en-US" sz="4400" dirty="0"/>
              <a:t>A new method with minimized systematic error sources to detect axion dark matter in storage rings using an rf Wien filter</a:t>
            </a:r>
            <a:endParaRPr lang="ko-KR" altLang="en-US" sz="4000" dirty="0"/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135D1E84-0DF6-4412-8667-DE4C323AC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0975"/>
            <a:ext cx="9144000" cy="219881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b="1" dirty="0"/>
              <a:t>On Kim</a:t>
            </a:r>
            <a:r>
              <a:rPr lang="en-US" altLang="ko-KR" baseline="30000" dirty="0"/>
              <a:t>1</a:t>
            </a:r>
            <a:r>
              <a:rPr lang="en-US" altLang="ko-KR" dirty="0"/>
              <a:t> and Yannis K. Semertzidis</a:t>
            </a:r>
            <a:r>
              <a:rPr lang="en-US" altLang="ko-KR" baseline="30000" dirty="0"/>
              <a:t>1,2</a:t>
            </a:r>
            <a:endParaRPr lang="en-US" altLang="ko-KR" dirty="0"/>
          </a:p>
          <a:p>
            <a:r>
              <a:rPr lang="en-US" altLang="ko-KR" sz="1800" baseline="30000" dirty="0"/>
              <a:t>1</a:t>
            </a:r>
            <a:r>
              <a:rPr lang="en-US" altLang="ko-KR" sz="1800" dirty="0"/>
              <a:t>Institute for Basic Science, Center for Axion and Precision Physics Research</a:t>
            </a:r>
          </a:p>
          <a:p>
            <a:r>
              <a:rPr lang="en-US" altLang="ko-KR" sz="1800" baseline="30000" dirty="0"/>
              <a:t>2</a:t>
            </a:r>
            <a:r>
              <a:rPr lang="en-US" altLang="ko-KR" sz="1800" dirty="0"/>
              <a:t>Korea Advanced Institute of Science and Technology, Physics Department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2022 July 7</a:t>
            </a:r>
            <a:r>
              <a:rPr lang="en-US" altLang="ko-KR" baseline="30000" dirty="0"/>
              <a:t>th</a:t>
            </a:r>
          </a:p>
          <a:p>
            <a:r>
              <a:rPr lang="en-US" altLang="ko-KR" dirty="0"/>
              <a:t>41</a:t>
            </a:r>
            <a:r>
              <a:rPr lang="en-US" altLang="ko-KR" baseline="30000" dirty="0"/>
              <a:t>th</a:t>
            </a:r>
            <a:r>
              <a:rPr lang="en-US" altLang="ko-KR" dirty="0"/>
              <a:t> International Conference on High Energy Physics</a:t>
            </a:r>
            <a:endParaRPr lang="en-US" altLang="ko-KR" baseline="30000" dirty="0"/>
          </a:p>
        </p:txBody>
      </p:sp>
    </p:spTree>
    <p:extLst>
      <p:ext uri="{BB962C8B-B14F-4D97-AF65-F5344CB8AC3E}">
        <p14:creationId xmlns:p14="http://schemas.microsoft.com/office/powerpoint/2010/main" val="125789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47BE6D-B60C-485A-94DE-1EA28AD4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verification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ADA9826-D94A-47A7-A0BC-487F073F97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High precision spin tracking simulation</a:t>
                </a:r>
              </a:p>
              <a:p>
                <a:pPr>
                  <a:buFontTx/>
                  <a:buChar char="-"/>
                </a:pPr>
                <a:r>
                  <a:rPr lang="en-US" sz="1600" dirty="0"/>
                  <a:t>No approximation in Lorentz force &amp; T-BMT equations. Used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나눔스퀘어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나눔스퀘어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나눔스퀘어" panose="020B0600000101010101" pitchFamily="50" charset="-127"/>
                          </a:rPr>
                          <m:t>𝑔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나눔스퀘어" panose="020B0600000101010101" pitchFamily="50" charset="-127"/>
                          </a:rPr>
                          <m:t>−2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  <a:ea typeface="나눔스퀘어" panose="020B0600000101010101" pitchFamily="50" charset="-127"/>
                      </a:rPr>
                      <m:t>≈120</m:t>
                    </m:r>
                  </m:oMath>
                </a14:m>
                <a:r>
                  <a:rPr lang="en-US" altLang="ko-KR" sz="1600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 kHz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나눔스퀘어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나눔스퀘어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  <a:ea typeface="나눔스퀘어" panose="020B0600000101010101" pitchFamily="50" charset="-127"/>
                          </a:rPr>
                          <m:t>axion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  <a:ea typeface="나눔스퀘어" panose="020B0600000101010101" pitchFamily="50" charset="-127"/>
                      </a:rPr>
                      <m:t>=180</m:t>
                    </m:r>
                  </m:oMath>
                </a14:m>
                <a:r>
                  <a:rPr lang="en-US" altLang="ko-KR" sz="1600" dirty="0">
                    <a:latin typeface="나눔스퀘어" panose="020B0600000101010101" pitchFamily="50" charset="-127"/>
                    <a:ea typeface="나눔스퀘어" panose="020B0600000101010101" pitchFamily="50" charset="-127"/>
                  </a:rPr>
                  <a:t> kHz as an example.</a:t>
                </a:r>
                <a:endParaRPr lang="en-US" sz="1600" dirty="0"/>
              </a:p>
              <a:p>
                <a:pPr>
                  <a:buFontTx/>
                  <a:buChar char="-"/>
                </a:pPr>
                <a:endParaRPr 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9ADA9826-D94A-47A7-A0BC-487F073F97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9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내용 개체 틀 8">
            <a:extLst>
              <a:ext uri="{FF2B5EF4-FFF2-40B4-BE49-F238E27FC236}">
                <a16:creationId xmlns:a16="http://schemas.microsoft.com/office/drawing/2014/main" id="{0381EE00-45EA-4091-86AC-9D75B462B258}"/>
              </a:ext>
            </a:extLst>
          </p:cNvPr>
          <p:cNvSpPr txBox="1">
            <a:spLocks/>
          </p:cNvSpPr>
          <p:nvPr/>
        </p:nvSpPr>
        <p:spPr>
          <a:xfrm>
            <a:off x="6353264" y="1163782"/>
            <a:ext cx="5589922" cy="536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3E8F08-5FD7-4C17-BBDE-2AE52A40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398" y="2153450"/>
            <a:ext cx="5471040" cy="437683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4E5C645-DB8B-4BB7-A685-DCD9BDBFB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62" y="2190101"/>
            <a:ext cx="5309620" cy="42476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4AC3B8-A7E3-4D3F-B8A5-8E0880E9591E}"/>
              </a:ext>
            </a:extLst>
          </p:cNvPr>
          <p:cNvSpPr txBox="1"/>
          <p:nvPr/>
        </p:nvSpPr>
        <p:spPr>
          <a:xfrm>
            <a:off x="2782957" y="2005435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Without WF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4D029-2519-48A9-B6B0-D8FA6EDD0007}"/>
              </a:ext>
            </a:extLst>
          </p:cNvPr>
          <p:cNvSpPr txBox="1"/>
          <p:nvPr/>
        </p:nvSpPr>
        <p:spPr>
          <a:xfrm>
            <a:off x="8655563" y="2005435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With WF</a:t>
            </a:r>
          </a:p>
        </p:txBody>
      </p:sp>
    </p:spTree>
    <p:extLst>
      <p:ext uri="{BB962C8B-B14F-4D97-AF65-F5344CB8AC3E}">
        <p14:creationId xmlns:p14="http://schemas.microsoft.com/office/powerpoint/2010/main" val="381399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72250D-4A1E-4538-93BE-757538A7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BA5194-E15F-4802-821D-20A7FD48A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8816" y="1169569"/>
                <a:ext cx="11694368" cy="5366500"/>
              </a:xfrm>
            </p:spPr>
            <p:txBody>
              <a:bodyPr/>
              <a:lstStyle/>
              <a:p>
                <a:r>
                  <a:rPr lang="en-US" dirty="0"/>
                  <a:t>“Frozen spin” suffers from field errors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And beautifully resolved by CW/CCW beam, hybrid &amp; symmetric ring design</a:t>
                </a:r>
              </a:p>
              <a:p>
                <a:endParaRPr lang="en-US" dirty="0"/>
              </a:p>
              <a:p>
                <a:r>
                  <a:rPr lang="en-US" dirty="0"/>
                  <a:t>When we drop the frozen-spin and those dc field errors are not the problem. But an rf field errors can be critical, for instance from small misalignments of the WF.</a:t>
                </a:r>
              </a:p>
              <a:p>
                <a:endParaRPr lang="en-US" dirty="0"/>
              </a:p>
              <a:p>
                <a:r>
                  <a:rPr lang="en-US" dirty="0"/>
                  <a:t>The systematic “false EDM” signal is huge.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2BA5194-E15F-4802-821D-20A7FD48A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816" y="1169569"/>
                <a:ext cx="11694368" cy="5366500"/>
              </a:xfrm>
              <a:blipFill>
                <a:blip r:embed="rId2"/>
                <a:stretch>
                  <a:fillRect l="-469" t="-1136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1AFC92D1-366B-4AC2-99A0-72DA901C6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283" y="2673957"/>
            <a:ext cx="2707042" cy="1673539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0637DE35-CFE6-4603-B79C-00BFBC9BD763}"/>
              </a:ext>
            </a:extLst>
          </p:cNvPr>
          <p:cNvGrpSpPr/>
          <p:nvPr/>
        </p:nvGrpSpPr>
        <p:grpSpPr>
          <a:xfrm>
            <a:off x="4936428" y="4056143"/>
            <a:ext cx="3964266" cy="1477328"/>
            <a:chOff x="4936428" y="4056143"/>
            <a:chExt cx="3964266" cy="147732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7E9DBA00-A9BF-4372-8557-A981F72A9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8237" y="4331157"/>
              <a:ext cx="3599521" cy="59719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B917F59-862D-4217-9382-C441903BBAC1}"/>
                    </a:ext>
                  </a:extLst>
                </p:cNvPr>
                <p:cNvSpPr txBox="1"/>
                <p:nvPr/>
              </p:nvSpPr>
              <p:spPr>
                <a:xfrm>
                  <a:off x="4936428" y="4056143"/>
                  <a:ext cx="3964266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Analytical estimation</a:t>
                  </a:r>
                </a:p>
                <a:p>
                  <a:endParaRPr lang="en-US" dirty="0"/>
                </a:p>
                <a:p>
                  <a:endParaRPr lang="en-US" dirty="0"/>
                </a:p>
                <a:p>
                  <a:endParaRPr lang="en-US" dirty="0"/>
                </a:p>
                <a:p>
                  <a:r>
                    <a:rPr lang="en-US" dirty="0"/>
                    <a:t>Typical EDM signal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nrad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B917F59-862D-4217-9382-C441903BBA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6428" y="4056143"/>
                  <a:ext cx="3964266" cy="1477328"/>
                </a:xfrm>
                <a:prstGeom prst="rect">
                  <a:avLst/>
                </a:prstGeom>
                <a:blipFill>
                  <a:blip r:embed="rId5"/>
                  <a:stretch>
                    <a:fillRect l="-1385" t="-1646" b="-57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A13F9A4-7863-48D9-84E4-195CA3240705}"/>
              </a:ext>
            </a:extLst>
          </p:cNvPr>
          <p:cNvGrpSpPr/>
          <p:nvPr/>
        </p:nvGrpSpPr>
        <p:grpSpPr>
          <a:xfrm>
            <a:off x="1151680" y="3844567"/>
            <a:ext cx="3940326" cy="2699450"/>
            <a:chOff x="1151680" y="3844567"/>
            <a:chExt cx="3940326" cy="2699450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A0AE064E-808C-4181-BDE4-729A1C7B4A2B}"/>
                </a:ext>
              </a:extLst>
            </p:cNvPr>
            <p:cNvGrpSpPr/>
            <p:nvPr/>
          </p:nvGrpSpPr>
          <p:grpSpPr>
            <a:xfrm>
              <a:off x="1151680" y="3844567"/>
              <a:ext cx="3422282" cy="2685715"/>
              <a:chOff x="3798011" y="2950354"/>
              <a:chExt cx="4595978" cy="3606800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676D9D7C-BE00-453E-8391-5C1263E84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8011" y="2950354"/>
                <a:ext cx="4595978" cy="36068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6AF5F5AD-4344-4FF6-AD5E-5763A5022494}"/>
                      </a:ext>
                    </a:extLst>
                  </p:cNvPr>
                  <p:cNvSpPr txBox="1"/>
                  <p:nvPr/>
                </p:nvSpPr>
                <p:spPr>
                  <a:xfrm>
                    <a:off x="5680257" y="3169919"/>
                    <a:ext cx="1784125" cy="454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μrad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6AF5F5AD-4344-4FF6-AD5E-5763A50224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0257" y="3169919"/>
                    <a:ext cx="1784125" cy="45466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8B64BF-D0E0-4C58-A2A8-E1247B3BF47D}"/>
                </a:ext>
              </a:extLst>
            </p:cNvPr>
            <p:cNvSpPr txBox="1"/>
            <p:nvPr/>
          </p:nvSpPr>
          <p:spPr>
            <a:xfrm>
              <a:off x="3123197" y="6282407"/>
              <a:ext cx="19688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: WF performance parameter</a:t>
              </a: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6D5C78F-7EE8-4C50-AD19-C3D2BA375D49}"/>
              </a:ext>
            </a:extLst>
          </p:cNvPr>
          <p:cNvSpPr/>
          <p:nvPr/>
        </p:nvSpPr>
        <p:spPr>
          <a:xfrm>
            <a:off x="4210202" y="1513128"/>
            <a:ext cx="3100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Z. </a:t>
            </a:r>
            <a:r>
              <a:rPr lang="en-US" sz="1200" dirty="0" err="1">
                <a:solidFill>
                  <a:schemeClr val="accent2"/>
                </a:solidFill>
              </a:rPr>
              <a:t>Omarov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en-US" sz="1200" i="1" dirty="0">
                <a:solidFill>
                  <a:schemeClr val="accent2"/>
                </a:solidFill>
              </a:rPr>
              <a:t>et al.</a:t>
            </a:r>
            <a:r>
              <a:rPr lang="en-US" sz="1200" dirty="0">
                <a:solidFill>
                  <a:schemeClr val="accent2"/>
                </a:solidFill>
              </a:rPr>
              <a:t>, PRD </a:t>
            </a:r>
            <a:r>
              <a:rPr lang="en-US" sz="1200" b="1" dirty="0">
                <a:solidFill>
                  <a:schemeClr val="accent2"/>
                </a:solidFill>
              </a:rPr>
              <a:t>105</a:t>
            </a:r>
            <a:r>
              <a:rPr lang="en-US" sz="1200" dirty="0">
                <a:solidFill>
                  <a:schemeClr val="accent2"/>
                </a:solidFill>
              </a:rPr>
              <a:t>, 032001 (2022)</a:t>
            </a:r>
          </a:p>
        </p:txBody>
      </p:sp>
    </p:spTree>
    <p:extLst>
      <p:ext uri="{BB962C8B-B14F-4D97-AF65-F5344CB8AC3E}">
        <p14:creationId xmlns:p14="http://schemas.microsoft.com/office/powerpoint/2010/main" val="154583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F55A6B-C652-42D7-B8A9-1D643E7C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effects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D8CEF6-F095-4430-9A75-E931A5F5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16" y="1163782"/>
            <a:ext cx="5847184" cy="5366500"/>
          </a:xfrm>
        </p:spPr>
        <p:txBody>
          <a:bodyPr>
            <a:normAutofit/>
          </a:bodyPr>
          <a:lstStyle/>
          <a:p>
            <a:r>
              <a:rPr lang="en-US" sz="1800" dirty="0"/>
              <a:t>New method using the WF vetoes the described systematic effect by using distinct resonant frequency.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8179695-E2C6-40F9-A0D2-7DC8F6C3E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2307851"/>
            <a:ext cx="5313564" cy="4250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857F89EE-759D-4D4D-855A-58094CDB3E07}"/>
                  </a:ext>
                </a:extLst>
              </p:cNvPr>
              <p:cNvSpPr/>
              <p:nvPr/>
            </p:nvSpPr>
            <p:spPr>
              <a:xfrm>
                <a:off x="1815555" y="2093632"/>
                <a:ext cx="2456442" cy="425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WF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857F89EE-759D-4D4D-855A-58094CDB3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55" y="2093632"/>
                <a:ext cx="2456442" cy="425053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그룹 5">
            <a:extLst>
              <a:ext uri="{FF2B5EF4-FFF2-40B4-BE49-F238E27FC236}">
                <a16:creationId xmlns:a16="http://schemas.microsoft.com/office/drawing/2014/main" id="{AFA27F4C-CCB8-48F3-A2AD-7EAD5FB0674B}"/>
              </a:ext>
            </a:extLst>
          </p:cNvPr>
          <p:cNvGrpSpPr/>
          <p:nvPr/>
        </p:nvGrpSpPr>
        <p:grpSpPr>
          <a:xfrm>
            <a:off x="6353264" y="1163782"/>
            <a:ext cx="5589922" cy="5366500"/>
            <a:chOff x="6353264" y="1163782"/>
            <a:chExt cx="5589922" cy="53665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내용 개체 틀 8">
                  <a:extLst>
                    <a:ext uri="{FF2B5EF4-FFF2-40B4-BE49-F238E27FC236}">
                      <a16:creationId xmlns:a16="http://schemas.microsoft.com/office/drawing/2014/main" id="{C212FFC9-0728-4620-AAA4-BE4EA193A93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353264" y="1163782"/>
                  <a:ext cx="5589922" cy="53665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ko-KR" sz="1800" dirty="0"/>
                    <a:t>Typical field errors of </a:t>
                  </a:r>
                  <a14:m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ppm</m:t>
                          </m:r>
                        </m:e>
                      </m:d>
                    </m:oMath>
                  </a14:m>
                  <a:r>
                    <a:rPr lang="en-US" altLang="ko-KR" sz="1800" dirty="0"/>
                    <a:t> also turned out not significant.</a:t>
                  </a:r>
                </a:p>
                <a:p>
                  <a:endParaRPr lang="en-US" altLang="ko-KR" sz="1800" dirty="0"/>
                </a:p>
                <a:p>
                  <a:endParaRPr lang="en-US" altLang="ko-KR" sz="1800" dirty="0"/>
                </a:p>
                <a:p>
                  <a:endParaRPr lang="en-US" altLang="ko-KR" sz="1800" dirty="0"/>
                </a:p>
                <a:p>
                  <a:endParaRPr lang="en-US" altLang="ko-KR" sz="1800" dirty="0"/>
                </a:p>
                <a:p>
                  <a:endParaRPr lang="en-US" altLang="ko-KR" sz="1800" dirty="0"/>
                </a:p>
                <a:p>
                  <a:endParaRPr lang="en-US" altLang="ko-KR" sz="1800" dirty="0"/>
                </a:p>
                <a:p>
                  <a:endParaRPr lang="en-US" altLang="ko-KR" sz="1800" dirty="0"/>
                </a:p>
                <a:p>
                  <a:endParaRPr lang="en-US" altLang="ko-KR" sz="1800" dirty="0"/>
                </a:p>
                <a:p>
                  <a:endParaRPr lang="en-US" altLang="ko-KR" sz="1800" dirty="0"/>
                </a:p>
                <a:p>
                  <a:endParaRPr lang="en-US" altLang="ko-KR" sz="1800" dirty="0"/>
                </a:p>
                <a:p>
                  <a:r>
                    <a:rPr lang="en-US" altLang="ko-KR" sz="1800" dirty="0"/>
                    <a:t>In general, if there appears a signal, one can tell if it’s a true or false signal by </a:t>
                  </a:r>
                  <a:r>
                    <a:rPr lang="en-US" altLang="ko-KR" sz="1800" dirty="0">
                      <a:solidFill>
                        <a:srgbClr val="FF0000"/>
                      </a:solidFill>
                    </a:rPr>
                    <a:t>readjusting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WF</m:t>
                          </m:r>
                        </m:sub>
                      </m:sSub>
                    </m:oMath>
                  </a14:m>
                  <a:r>
                    <a:rPr lang="en-US" altLang="ko-KR" sz="1800" dirty="0">
                      <a:solidFill>
                        <a:srgbClr val="FF0000"/>
                      </a:solidFill>
                    </a:rPr>
                    <a:t> &amp;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a14:m>
                  <a:r>
                    <a:rPr lang="en-US" altLang="ko-KR" sz="1800" dirty="0">
                      <a:solidFill>
                        <a:srgbClr val="FF0000"/>
                      </a:solidFill>
                    </a:rPr>
                    <a:t> targeting the same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en-US" altLang="ko-KR" sz="1800" dirty="0"/>
                    <a:t>.</a:t>
                  </a:r>
                </a:p>
                <a:p>
                  <a:pPr>
                    <a:buFontTx/>
                    <a:buChar char="-"/>
                  </a:pPr>
                  <a:endParaRPr lang="en-US" altLang="ko-KR" sz="1800" dirty="0"/>
                </a:p>
              </p:txBody>
            </p:sp>
          </mc:Choice>
          <mc:Fallback xmlns="">
            <p:sp>
              <p:nvSpPr>
                <p:cNvPr id="5" name="내용 개체 틀 8">
                  <a:extLst>
                    <a:ext uri="{FF2B5EF4-FFF2-40B4-BE49-F238E27FC236}">
                      <a16:creationId xmlns:a16="http://schemas.microsoft.com/office/drawing/2014/main" id="{C212FFC9-0728-4620-AAA4-BE4EA193A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3264" y="1163782"/>
                  <a:ext cx="5589922" cy="5366500"/>
                </a:xfrm>
                <a:prstGeom prst="rect">
                  <a:avLst/>
                </a:prstGeom>
                <a:blipFill>
                  <a:blip r:embed="rId5"/>
                  <a:stretch>
                    <a:fillRect l="-654" t="-1136" r="-9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64E3BD1-86DC-47FD-B540-261CA728F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0808" y="1829472"/>
              <a:ext cx="4383500" cy="350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76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9D9288-6950-4696-A9DE-46966C8D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Snowmass proposal: </a:t>
            </a:r>
            <a:r>
              <a:rPr lang="en-US" dirty="0" err="1"/>
              <a:t>pEDM</a:t>
            </a:r>
            <a:r>
              <a:rPr lang="en-US" dirty="0"/>
              <a:t> experiment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7B16C57-4B53-4A19-8B88-9F3C54464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02" y="2304772"/>
            <a:ext cx="5391036" cy="393495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B66135F-565E-42E0-A2F9-8436B62E8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637" y="1635850"/>
            <a:ext cx="4372278" cy="4819196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6AAE0A-9046-4594-930F-D87CA12E8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Comprehensive studies are underway to realize the </a:t>
            </a:r>
            <a:r>
              <a:rPr lang="en-US" dirty="0" err="1"/>
              <a:t>pEDM</a:t>
            </a:r>
            <a:r>
              <a:rPr lang="en-US" dirty="0"/>
              <a:t> experiment.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Snowmass proposal </a:t>
            </a:r>
            <a:r>
              <a:rPr lang="en-US" sz="1400" dirty="0">
                <a:solidFill>
                  <a:schemeClr val="accent2"/>
                </a:solidFill>
              </a:rPr>
              <a:t>arXiv:2205.00830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Symmetric-hybrid lattice design </a:t>
            </a:r>
            <a:r>
              <a:rPr lang="en-US" sz="1400" dirty="0">
                <a:solidFill>
                  <a:schemeClr val="accent2"/>
                </a:solidFill>
              </a:rPr>
              <a:t>Z. </a:t>
            </a:r>
            <a:r>
              <a:rPr lang="en-US" sz="1400" dirty="0" err="1">
                <a:solidFill>
                  <a:schemeClr val="accent2"/>
                </a:solidFill>
              </a:rPr>
              <a:t>Omarov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i="1" dirty="0">
                <a:solidFill>
                  <a:schemeClr val="accent2"/>
                </a:solidFill>
              </a:rPr>
              <a:t>et al.</a:t>
            </a:r>
            <a:r>
              <a:rPr lang="en-US" sz="1400" dirty="0">
                <a:solidFill>
                  <a:schemeClr val="accent2"/>
                </a:solidFill>
              </a:rPr>
              <a:t>, PRD </a:t>
            </a:r>
            <a:r>
              <a:rPr lang="en-US" sz="1400" b="1" dirty="0">
                <a:solidFill>
                  <a:schemeClr val="accent2"/>
                </a:solidFill>
              </a:rPr>
              <a:t>105</a:t>
            </a:r>
            <a:r>
              <a:rPr lang="en-US" sz="1400" dirty="0">
                <a:solidFill>
                  <a:schemeClr val="accent2"/>
                </a:solidFill>
              </a:rPr>
              <a:t>, 032001 (2022)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5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2DBC3F-2C87-46BD-8510-9FDE7348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A26FAB4-913A-4D38-A518-9CD2159FE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8816" y="1163782"/>
                <a:ext cx="5847184" cy="5366500"/>
              </a:xfrm>
            </p:spPr>
            <p:txBody>
              <a:bodyPr/>
              <a:lstStyle/>
              <a:p>
                <a:r>
                  <a:rPr lang="en-US" dirty="0"/>
                  <a:t>Axion-EDM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A26FAB4-913A-4D38-A518-9CD2159FE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816" y="1163782"/>
                <a:ext cx="5847184" cy="5366500"/>
              </a:xfrm>
              <a:blipFill>
                <a:blip r:embed="rId2"/>
                <a:stretch>
                  <a:fillRect l="-938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7838252E-EF3B-4126-BABC-C37C9A3A9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" y="2042930"/>
            <a:ext cx="5605117" cy="407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내용 개체 틀 2">
                <a:extLst>
                  <a:ext uri="{FF2B5EF4-FFF2-40B4-BE49-F238E27FC236}">
                    <a16:creationId xmlns:a16="http://schemas.microsoft.com/office/drawing/2014/main" id="{09D495E2-362C-476B-AB6D-084A7735FA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25296" y="1163782"/>
                <a:ext cx="6452887" cy="53665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Theoretically-motivated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QCD axion </a:t>
                </a:r>
                <a:r>
                  <a:rPr lang="en-US" sz="1300" dirty="0">
                    <a:solidFill>
                      <a:srgbClr val="8E594E"/>
                    </a:solidFill>
                  </a:rPr>
                  <a:t>P. Graham and S. Rajendran, PRD </a:t>
                </a:r>
                <a:r>
                  <a:rPr lang="en-US" sz="1300" b="1" dirty="0">
                    <a:solidFill>
                      <a:srgbClr val="8E594E"/>
                    </a:solidFill>
                  </a:rPr>
                  <a:t>88</a:t>
                </a:r>
                <a:r>
                  <a:rPr lang="en-US" sz="1300" dirty="0">
                    <a:solidFill>
                      <a:srgbClr val="8E594E"/>
                    </a:solidFill>
                  </a:rPr>
                  <a:t>, 035023 (2013)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</m:sub>
                    </m:sSub>
                  </m:oMath>
                </a14:m>
                <a:r>
                  <a:rPr lang="en-US" dirty="0"/>
                  <a:t> axion </a:t>
                </a:r>
                <a:r>
                  <a:rPr lang="en-US" sz="1300" dirty="0">
                    <a:solidFill>
                      <a:srgbClr val="7030A0"/>
                    </a:solidFill>
                  </a:rPr>
                  <a:t>L. </a:t>
                </a:r>
                <a:r>
                  <a:rPr lang="en-US" sz="1300" dirty="0" err="1">
                    <a:solidFill>
                      <a:srgbClr val="7030A0"/>
                    </a:solidFill>
                  </a:rPr>
                  <a:t>Luzio</a:t>
                </a:r>
                <a:r>
                  <a:rPr lang="en-US" sz="1300" dirty="0">
                    <a:solidFill>
                      <a:srgbClr val="7030A0"/>
                    </a:solidFill>
                  </a:rPr>
                  <a:t> </a:t>
                </a:r>
                <a:r>
                  <a:rPr lang="en-US" sz="1300" i="1" dirty="0">
                    <a:solidFill>
                      <a:srgbClr val="7030A0"/>
                    </a:solidFill>
                  </a:rPr>
                  <a:t>et al.</a:t>
                </a:r>
                <a:r>
                  <a:rPr lang="en-US" sz="1300" dirty="0">
                    <a:solidFill>
                      <a:srgbClr val="7030A0"/>
                    </a:solidFill>
                  </a:rPr>
                  <a:t>, JCAP </a:t>
                </a:r>
                <a:r>
                  <a:rPr lang="en-US" sz="1300" b="1" dirty="0">
                    <a:solidFill>
                      <a:srgbClr val="7030A0"/>
                    </a:solidFill>
                  </a:rPr>
                  <a:t>2021</a:t>
                </a:r>
                <a:r>
                  <a:rPr lang="en-US" sz="1300" dirty="0">
                    <a:solidFill>
                      <a:srgbClr val="7030A0"/>
                    </a:solidFill>
                  </a:rPr>
                  <a:t>, 001, JHEP </a:t>
                </a:r>
                <a:r>
                  <a:rPr lang="en-US" sz="1300" b="1" dirty="0">
                    <a:solidFill>
                      <a:srgbClr val="7030A0"/>
                    </a:solidFill>
                  </a:rPr>
                  <a:t>2021</a:t>
                </a:r>
                <a:r>
                  <a:rPr lang="en-US" sz="1300" dirty="0">
                    <a:solidFill>
                      <a:srgbClr val="7030A0"/>
                    </a:solidFill>
                  </a:rPr>
                  <a:t>, 184</a:t>
                </a:r>
                <a:endParaRPr lang="en-US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r>
                  <a:rPr lang="en-US" dirty="0"/>
                  <a:t>Excluded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(Direct) </a:t>
                </a:r>
                <a:r>
                  <a:rPr lang="en-US" dirty="0" err="1"/>
                  <a:t>nEDM</a:t>
                </a:r>
                <a:r>
                  <a:rPr lang="en-US" dirty="0"/>
                  <a:t> </a:t>
                </a:r>
                <a:r>
                  <a:rPr lang="en-US" sz="1300" dirty="0">
                    <a:solidFill>
                      <a:srgbClr val="0070C0"/>
                    </a:solidFill>
                  </a:rPr>
                  <a:t>C. Abel </a:t>
                </a:r>
                <a:r>
                  <a:rPr lang="en-US" sz="1300" i="1" dirty="0">
                    <a:solidFill>
                      <a:srgbClr val="0070C0"/>
                    </a:solidFill>
                  </a:rPr>
                  <a:t>et al.</a:t>
                </a:r>
                <a:r>
                  <a:rPr lang="en-US" sz="1300" dirty="0">
                    <a:solidFill>
                      <a:srgbClr val="0070C0"/>
                    </a:solidFill>
                  </a:rPr>
                  <a:t>, PRX </a:t>
                </a:r>
                <a:r>
                  <a:rPr lang="en-US" sz="1300" b="1" dirty="0">
                    <a:solidFill>
                      <a:srgbClr val="0070C0"/>
                    </a:solidFill>
                  </a:rPr>
                  <a:t>7</a:t>
                </a:r>
                <a:r>
                  <a:rPr lang="en-US" sz="1300" dirty="0">
                    <a:solidFill>
                      <a:srgbClr val="0070C0"/>
                    </a:solidFill>
                  </a:rPr>
                  <a:t>, 041034 (2017)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(Indirect) SN1987A </a:t>
                </a:r>
                <a:r>
                  <a:rPr lang="en-US" sz="1300" dirty="0">
                    <a:solidFill>
                      <a:schemeClr val="accent2"/>
                    </a:solidFill>
                  </a:rPr>
                  <a:t>P. Graham and S. Rajendran, PRD </a:t>
                </a:r>
                <a:r>
                  <a:rPr lang="en-US" sz="1300" b="1" dirty="0">
                    <a:solidFill>
                      <a:schemeClr val="accent2"/>
                    </a:solidFill>
                  </a:rPr>
                  <a:t>88</a:t>
                </a:r>
                <a:r>
                  <a:rPr lang="en-US" sz="1300" dirty="0">
                    <a:solidFill>
                      <a:schemeClr val="accent2"/>
                    </a:solidFill>
                  </a:rPr>
                  <a:t>, 035023 (2013)</a:t>
                </a:r>
                <a:endParaRPr lang="en-US" sz="13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r>
                  <a:rPr lang="en-US" dirty="0"/>
                  <a:t>Projected sensitivity (preliminary)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Parasitic to proposed </a:t>
                </a:r>
                <a:r>
                  <a:rPr lang="en-US" dirty="0" err="1"/>
                  <a:t>pEDM</a:t>
                </a:r>
                <a:r>
                  <a:rPr lang="en-US" dirty="0"/>
                  <a:t> experiment.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/>
                  <a:t>Periodogram: Oscillating EDM is effectively dc EDM.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/>
                  <a:t>Resonant rf WF: apply WF to make a resonance.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Dedicated magnetic ring (assuming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).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/>
                  <a:t>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WF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r>
                  <a:rPr lang="en-US" dirty="0"/>
                  <a:t>Other experiments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err="1"/>
                  <a:t>CASPEr</a:t>
                </a:r>
                <a:r>
                  <a:rPr lang="en-US" dirty="0"/>
                  <a:t> </a:t>
                </a: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D. </a:t>
                </a:r>
                <a:r>
                  <a:rPr lang="en-US" sz="13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Budker</a:t>
                </a: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3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et al.</a:t>
                </a: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PRX </a:t>
                </a:r>
                <a:r>
                  <a:rPr lang="en-US" sz="13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</a:t>
                </a: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021030 (2014)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err="1"/>
                  <a:t>nEDM</a:t>
                </a:r>
                <a:r>
                  <a:rPr lang="en-US" dirty="0"/>
                  <a:t> beams </a:t>
                </a: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I. </a:t>
                </a:r>
                <a:r>
                  <a:rPr lang="en-US" sz="13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Schulthess</a:t>
                </a: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3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et al.</a:t>
                </a: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arXiv:2204.01454</a:t>
                </a:r>
              </a:p>
            </p:txBody>
          </p:sp>
        </mc:Choice>
        <mc:Fallback xmlns="">
          <p:sp>
            <p:nvSpPr>
              <p:cNvPr id="9" name="내용 개체 틀 2">
                <a:extLst>
                  <a:ext uri="{FF2B5EF4-FFF2-40B4-BE49-F238E27FC236}">
                    <a16:creationId xmlns:a16="http://schemas.microsoft.com/office/drawing/2014/main" id="{09D495E2-362C-476B-AB6D-084A7735F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296" y="1163782"/>
                <a:ext cx="6452887" cy="5366500"/>
              </a:xfrm>
              <a:prstGeom prst="rect">
                <a:avLst/>
              </a:prstGeom>
              <a:blipFill>
                <a:blip r:embed="rId4"/>
                <a:stretch>
                  <a:fillRect l="-756" t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44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AA7828-77F1-48EE-8D14-57E094D7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16F128F-1F34-4626-9C19-6A35720988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Storage ring EDM method is applicable to search for axion-like dark matter.</a:t>
                </a:r>
              </a:p>
              <a:p>
                <a:pPr lvl="1">
                  <a:buFontTx/>
                  <a:buChar char="-"/>
                </a:pPr>
                <a:r>
                  <a:rPr lang="en-US" dirty="0"/>
                  <a:t>Spin precession as observables. Projected EDM sensitivity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−29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>
                  <a:buFontTx/>
                  <a:buChar char="-"/>
                </a:pPr>
                <a:r>
                  <a:rPr lang="en-US" dirty="0"/>
                  <a:t>Sensitive to relatively low mass regions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μeV</m:t>
                    </m:r>
                  </m:oMath>
                </a14:m>
                <a:r>
                  <a:rPr lang="en-US" dirty="0"/>
                  <a:t>).</a:t>
                </a:r>
              </a:p>
              <a:p>
                <a:pPr lvl="1">
                  <a:buFontTx/>
                  <a:buChar char="-"/>
                </a:pPr>
                <a:endParaRPr lang="en-US" dirty="0"/>
              </a:p>
              <a:p>
                <a:r>
                  <a:rPr lang="en-US" dirty="0"/>
                  <a:t>New method utilizing an rf Wien filter has been studied.</a:t>
                </a:r>
              </a:p>
              <a:p>
                <a:pPr lvl="1">
                  <a:buFontTx/>
                  <a:buChar char="-"/>
                </a:pPr>
                <a:r>
                  <a:rPr lang="en-US" dirty="0"/>
                  <a:t>Wider scannable range by tuning the WF frequency.</a:t>
                </a:r>
              </a:p>
              <a:p>
                <a:pPr lvl="1">
                  <a:buFontTx/>
                  <a:buChar char="-"/>
                </a:pPr>
                <a:r>
                  <a:rPr lang="en-US" dirty="0"/>
                  <a:t>Minimal systematic effects.</a:t>
                </a:r>
              </a:p>
              <a:p>
                <a:pPr lvl="1">
                  <a:buFontTx/>
                  <a:buChar char="-"/>
                </a:pPr>
                <a:r>
                  <a:rPr lang="en-US" dirty="0"/>
                  <a:t>Applicable to existing storage rings.</a:t>
                </a:r>
              </a:p>
              <a:p>
                <a:pPr lvl="1">
                  <a:buFontTx/>
                  <a:buChar char="-"/>
                </a:pPr>
                <a:r>
                  <a:rPr lang="en-US" dirty="0"/>
                  <a:t>Parasitically applicable to </a:t>
                </a:r>
                <a:r>
                  <a:rPr lang="en-US" dirty="0" err="1"/>
                  <a:t>pEDM</a:t>
                </a:r>
                <a:r>
                  <a:rPr lang="en-US" dirty="0"/>
                  <a:t> experiment.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16F128F-1F34-4626-9C19-6A35720988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9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655E077-CACF-4E4D-9DB2-AB2F0596B178}"/>
              </a:ext>
            </a:extLst>
          </p:cNvPr>
          <p:cNvSpPr txBox="1"/>
          <p:nvPr/>
        </p:nvSpPr>
        <p:spPr>
          <a:xfrm>
            <a:off x="886593" y="4883573"/>
            <a:ext cx="10418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898367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7E61A5-A8A8-47ED-A9CD-8D22BB2B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Backups</a:t>
            </a:r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0CD6431-D086-4D30-9891-58A9A9A21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856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FCA911-D0D6-4364-AC92-9CA2C411D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Axion coupling with SM particles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74E747-EF9B-4B2B-91A9-DAB4AC76C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16" y="1163782"/>
            <a:ext cx="11694368" cy="5366500"/>
          </a:xfrm>
        </p:spPr>
        <p:txBody>
          <a:bodyPr/>
          <a:lstStyle/>
          <a:p>
            <a:r>
              <a:rPr lang="en-US" dirty="0"/>
              <a:t>In general, there are three sorts of axion-SM couplings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53A527-5529-4353-9823-86EC6FD3EBA1}"/>
                  </a:ext>
                </a:extLst>
              </p:cNvPr>
              <p:cNvSpPr txBox="1"/>
              <p:nvPr/>
            </p:nvSpPr>
            <p:spPr>
              <a:xfrm>
                <a:off x="1266736" y="1739411"/>
                <a:ext cx="1728133" cy="424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53A527-5529-4353-9823-86EC6FD3E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36" y="1739411"/>
                <a:ext cx="1728133" cy="424603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517B8B1-09A7-4FED-B1E5-3A1A344B5DBC}"/>
              </a:ext>
            </a:extLst>
          </p:cNvPr>
          <p:cNvSpPr txBox="1"/>
          <p:nvPr/>
        </p:nvSpPr>
        <p:spPr>
          <a:xfrm>
            <a:off x="528506" y="2228671"/>
            <a:ext cx="3481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Haloscope</a:t>
            </a:r>
            <a:endParaRPr lang="en-US" dirty="0"/>
          </a:p>
          <a:p>
            <a:r>
              <a:rPr lang="en-US" dirty="0"/>
              <a:t>Helioscope</a:t>
            </a:r>
          </a:p>
          <a:p>
            <a:r>
              <a:rPr lang="en-US" dirty="0"/>
              <a:t>Light Shinning through Wall</a:t>
            </a:r>
          </a:p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C2AC64-8387-461F-9C56-2F16D1E551C9}"/>
                  </a:ext>
                </a:extLst>
              </p:cNvPr>
              <p:cNvSpPr txBox="1"/>
              <p:nvPr/>
            </p:nvSpPr>
            <p:spPr>
              <a:xfrm>
                <a:off x="5231933" y="1737106"/>
                <a:ext cx="1728133" cy="44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𝑎𝑓𝑓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C2AC64-8387-461F-9C56-2F16D1E55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33" y="1737106"/>
                <a:ext cx="1728133" cy="442172"/>
              </a:xfrm>
              <a:prstGeom prst="rect">
                <a:avLst/>
              </a:prstGeom>
              <a:blipFill>
                <a:blip r:embed="rId3"/>
                <a:stretch>
                  <a:fillRect t="-6944" r="-528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F7C0C11-7A0C-41CE-A7B8-46DEA9BE4FE6}"/>
              </a:ext>
            </a:extLst>
          </p:cNvPr>
          <p:cNvSpPr txBox="1"/>
          <p:nvPr/>
        </p:nvSpPr>
        <p:spPr>
          <a:xfrm>
            <a:off x="4309421" y="2228671"/>
            <a:ext cx="3710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ARIADNE</a:t>
            </a:r>
          </a:p>
          <a:p>
            <a:r>
              <a:rPr lang="en-US" dirty="0" err="1"/>
              <a:t>CASPEr</a:t>
            </a:r>
            <a:endParaRPr lang="en-US" dirty="0"/>
          </a:p>
          <a:p>
            <a:r>
              <a:rPr lang="en-US" b="1" dirty="0"/>
              <a:t>Storage ring</a:t>
            </a:r>
          </a:p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767623-9471-4875-8E05-16CA1823AEF5}"/>
                  </a:ext>
                </a:extLst>
              </p:cNvPr>
              <p:cNvSpPr txBox="1"/>
              <p:nvPr/>
            </p:nvSpPr>
            <p:spPr>
              <a:xfrm>
                <a:off x="9357909" y="1737106"/>
                <a:ext cx="1728133" cy="410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EDM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</m:acc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767623-9471-4875-8E05-16CA1823A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909" y="1737106"/>
                <a:ext cx="1728133" cy="410433"/>
              </a:xfrm>
              <a:prstGeom prst="rect">
                <a:avLst/>
              </a:prstGeom>
              <a:blipFill>
                <a:blip r:embed="rId4"/>
                <a:stretch>
                  <a:fillRect t="-8955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769F9FC-2128-4DAB-BF3D-14A44B45E4C2}"/>
              </a:ext>
            </a:extLst>
          </p:cNvPr>
          <p:cNvSpPr txBox="1"/>
          <p:nvPr/>
        </p:nvSpPr>
        <p:spPr>
          <a:xfrm>
            <a:off x="8319358" y="2321103"/>
            <a:ext cx="3843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nEDM</a:t>
            </a:r>
            <a:endParaRPr lang="en-US" dirty="0"/>
          </a:p>
          <a:p>
            <a:r>
              <a:rPr lang="en-US" dirty="0" err="1"/>
              <a:t>CASPEr</a:t>
            </a:r>
            <a:endParaRPr lang="en-US" dirty="0"/>
          </a:p>
          <a:p>
            <a:r>
              <a:rPr lang="en-US" b="1" dirty="0"/>
              <a:t>Storage ring</a:t>
            </a:r>
          </a:p>
          <a:p>
            <a:r>
              <a:rPr lang="en-US" dirty="0"/>
              <a:t>…</a:t>
            </a:r>
          </a:p>
        </p:txBody>
      </p:sp>
      <p:pic>
        <p:nvPicPr>
          <p:cNvPr id="1026" name="Picture 2" descr="https://raw.githubusercontent.com/cajohare/AxionLimits/master/plots/plots_png/AxionProton_with_Projections.png">
            <a:extLst>
              <a:ext uri="{FF2B5EF4-FFF2-40B4-BE49-F238E27FC236}">
                <a16:creationId xmlns:a16="http://schemas.microsoft.com/office/drawing/2014/main" id="{58D866D4-E5CA-4BE9-9F6D-F8B9BF8A4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74" y="3427556"/>
            <a:ext cx="3694522" cy="27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aw.githubusercontent.com/cajohare/AxionLimits/master/plots/plots_png/AxionEDM_with_Projections.png">
            <a:extLst>
              <a:ext uri="{FF2B5EF4-FFF2-40B4-BE49-F238E27FC236}">
                <a16:creationId xmlns:a16="http://schemas.microsoft.com/office/drawing/2014/main" id="{8176DDA0-EE67-44A4-956C-D71CD1C31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75" y="3427556"/>
            <a:ext cx="3704758" cy="27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aw.githubusercontent.com/cajohare/AxionLimits/master/plots/plots_png/AxionPhoton_with_Projections.png">
            <a:extLst>
              <a:ext uri="{FF2B5EF4-FFF2-40B4-BE49-F238E27FC236}">
                <a16:creationId xmlns:a16="http://schemas.microsoft.com/office/drawing/2014/main" id="{BE8BBE41-5993-471D-A353-BC39F20DC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" y="3705624"/>
            <a:ext cx="3687135" cy="24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A69DF54-DE8F-4400-A7FB-98C5E007D1BC}"/>
              </a:ext>
            </a:extLst>
          </p:cNvPr>
          <p:cNvSpPr/>
          <p:nvPr/>
        </p:nvSpPr>
        <p:spPr>
          <a:xfrm>
            <a:off x="3156284" y="6283168"/>
            <a:ext cx="58794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Source:</a:t>
            </a:r>
            <a:r>
              <a:rPr lang="en-US" sz="1600" dirty="0">
                <a:solidFill>
                  <a:srgbClr val="0000FF"/>
                </a:solidFill>
              </a:rPr>
              <a:t> Ciaran O'Hare,</a:t>
            </a:r>
            <a:r>
              <a:rPr lang="en-US" sz="1600" dirty="0"/>
              <a:t> </a:t>
            </a:r>
            <a:r>
              <a:rPr lang="en-US" sz="1600" dirty="0">
                <a:hlinkClick r:id="rId8"/>
              </a:rPr>
              <a:t>https://cajohare.github.io/AxionLimits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937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00048762-4891-4934-8365-FCF0B8929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232" y="2513376"/>
            <a:ext cx="2308447" cy="215507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8433B10-F73C-4E0E-942E-D511428B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ring probes of DM/DE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C22881A-7CEB-4FC5-91B7-AD2804FB1B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Couplings with dark matter (DM) and dark energy (DE)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FF"/>
                    </a:solidFill>
                  </a:rPr>
                  <a:t>ALP or vector DM wind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𝑎𝑁𝑁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anomalous longitudinal oscillating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field.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FF"/>
                    </a:solidFill>
                  </a:rPr>
                  <a:t>DE wind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anomalous longitudinal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field.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C22881A-7CEB-4FC5-91B7-AD2804FB1B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9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그룹 13">
            <a:extLst>
              <a:ext uri="{FF2B5EF4-FFF2-40B4-BE49-F238E27FC236}">
                <a16:creationId xmlns:a16="http://schemas.microsoft.com/office/drawing/2014/main" id="{97DECF87-32BE-4046-9CEA-319545C0D534}"/>
              </a:ext>
            </a:extLst>
          </p:cNvPr>
          <p:cNvGrpSpPr/>
          <p:nvPr/>
        </p:nvGrpSpPr>
        <p:grpSpPr>
          <a:xfrm>
            <a:off x="248815" y="2513376"/>
            <a:ext cx="11694370" cy="5567427"/>
            <a:chOff x="248815" y="1711354"/>
            <a:chExt cx="11694370" cy="5567427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49A2EAF9-7DE8-4B17-8065-A8B9F7F87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277" y="1711354"/>
              <a:ext cx="2613088" cy="2376756"/>
            </a:xfrm>
            <a:prstGeom prst="rect">
              <a:avLst/>
            </a:prstGeom>
          </p:spPr>
        </p:pic>
        <p:sp>
          <p:nvSpPr>
            <p:cNvPr id="6" name="원호 5">
              <a:extLst>
                <a:ext uri="{FF2B5EF4-FFF2-40B4-BE49-F238E27FC236}">
                  <a16:creationId xmlns:a16="http://schemas.microsoft.com/office/drawing/2014/main" id="{B60EF6F9-3CB3-41CA-9098-AE41DBFE6C34}"/>
                </a:ext>
              </a:extLst>
            </p:cNvPr>
            <p:cNvSpPr/>
            <p:nvPr/>
          </p:nvSpPr>
          <p:spPr>
            <a:xfrm>
              <a:off x="248815" y="2899732"/>
              <a:ext cx="11694370" cy="4379049"/>
            </a:xfrm>
            <a:prstGeom prst="arc">
              <a:avLst>
                <a:gd name="adj1" fmla="val 10945522"/>
                <a:gd name="adj2" fmla="val 21346284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타원 6">
                  <a:extLst>
                    <a:ext uri="{FF2B5EF4-FFF2-40B4-BE49-F238E27FC236}">
                      <a16:creationId xmlns:a16="http://schemas.microsoft.com/office/drawing/2014/main" id="{6127D3E6-A652-442A-81C5-735D6E580D30}"/>
                    </a:ext>
                  </a:extLst>
                </p:cNvPr>
                <p:cNvSpPr/>
                <p:nvPr/>
              </p:nvSpPr>
              <p:spPr>
                <a:xfrm>
                  <a:off x="5656318" y="2673229"/>
                  <a:ext cx="453006" cy="45300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타원 6">
                  <a:extLst>
                    <a:ext uri="{FF2B5EF4-FFF2-40B4-BE49-F238E27FC236}">
                      <a16:creationId xmlns:a16="http://schemas.microsoft.com/office/drawing/2014/main" id="{6127D3E6-A652-442A-81C5-735D6E580D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318" y="2673229"/>
                  <a:ext cx="453006" cy="45300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BBD2BE7-C9E0-4E35-AB15-51223BD71F81}"/>
                    </a:ext>
                  </a:extLst>
                </p:cNvPr>
                <p:cNvSpPr txBox="1"/>
                <p:nvPr/>
              </p:nvSpPr>
              <p:spPr>
                <a:xfrm>
                  <a:off x="6440499" y="2326622"/>
                  <a:ext cx="1421992" cy="481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DE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∝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BBD2BE7-C9E0-4E35-AB15-51223BD71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0499" y="2326622"/>
                  <a:ext cx="1421992" cy="481670"/>
                </a:xfrm>
                <a:prstGeom prst="rect">
                  <a:avLst/>
                </a:prstGeom>
                <a:blipFill>
                  <a:blip r:embed="rId6"/>
                  <a:stretch>
                    <a:fillRect t="-10127" r="-14592" b="-164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8ABBAC1-AC5A-439D-A797-6470092D0CC5}"/>
                    </a:ext>
                  </a:extLst>
                </p:cNvPr>
                <p:cNvSpPr txBox="1"/>
                <p:nvPr/>
              </p:nvSpPr>
              <p:spPr>
                <a:xfrm>
                  <a:off x="6434677" y="1993635"/>
                  <a:ext cx="2757165" cy="481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DM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∝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8ABBAC1-AC5A-439D-A797-6470092D0C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4677" y="1993635"/>
                  <a:ext cx="2757165" cy="481670"/>
                </a:xfrm>
                <a:prstGeom prst="rect">
                  <a:avLst/>
                </a:prstGeom>
                <a:blipFill>
                  <a:blip r:embed="rId7"/>
                  <a:stretch>
                    <a:fillRect t="-10127" r="-7522" b="-164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C82D4B7-157A-4E05-86E9-260F85D3E758}"/>
              </a:ext>
            </a:extLst>
          </p:cNvPr>
          <p:cNvSpPr/>
          <p:nvPr/>
        </p:nvSpPr>
        <p:spPr>
          <a:xfrm>
            <a:off x="7293868" y="966178"/>
            <a:ext cx="4434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P. Graham and S. Rajendran, PRD </a:t>
            </a:r>
            <a:r>
              <a:rPr lang="en-US" sz="1400" b="1" dirty="0">
                <a:solidFill>
                  <a:schemeClr val="accent2"/>
                </a:solidFill>
              </a:rPr>
              <a:t>88</a:t>
            </a:r>
            <a:r>
              <a:rPr lang="en-US" sz="1400" dirty="0">
                <a:solidFill>
                  <a:schemeClr val="accent2"/>
                </a:solidFill>
              </a:rPr>
              <a:t>, 035023 (2013)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P. Graham et al., PRD </a:t>
            </a:r>
            <a:r>
              <a:rPr lang="en-US" sz="1400" b="1" dirty="0">
                <a:solidFill>
                  <a:schemeClr val="accent2"/>
                </a:solidFill>
              </a:rPr>
              <a:t>103</a:t>
            </a:r>
            <a:r>
              <a:rPr lang="en-US" sz="1400" dirty="0">
                <a:solidFill>
                  <a:schemeClr val="accent2"/>
                </a:solidFill>
              </a:rPr>
              <a:t>, 055010 (2021)</a:t>
            </a:r>
            <a:endParaRPr lang="en-US" sz="14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36DA47E-6BB0-45AC-8210-04CC68CFDB6B}"/>
              </a:ext>
            </a:extLst>
          </p:cNvPr>
          <p:cNvGrpSpPr/>
          <p:nvPr/>
        </p:nvGrpSpPr>
        <p:grpSpPr>
          <a:xfrm>
            <a:off x="6158025" y="4141829"/>
            <a:ext cx="3408249" cy="2447535"/>
            <a:chOff x="6900406" y="3763012"/>
            <a:chExt cx="3935762" cy="2826353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C70E22BF-4F7D-4176-9F0D-80B10D3F5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00406" y="3763012"/>
              <a:ext cx="3935762" cy="2826353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FDC1B321-60D6-4EA1-A8DF-AFA97F55B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64492" y="5620700"/>
              <a:ext cx="2028298" cy="510776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9F44CB5-D163-4915-8C8A-447E5C75A6A3}"/>
              </a:ext>
            </a:extLst>
          </p:cNvPr>
          <p:cNvGrpSpPr/>
          <p:nvPr/>
        </p:nvGrpSpPr>
        <p:grpSpPr>
          <a:xfrm>
            <a:off x="2042380" y="4371599"/>
            <a:ext cx="3612354" cy="2276850"/>
            <a:chOff x="1034589" y="4075303"/>
            <a:chExt cx="4082445" cy="2573146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8D602419-B811-4517-9732-3591D9A94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4589" y="4075303"/>
              <a:ext cx="4082445" cy="2573146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3BF1603B-5DDD-47C4-B5C7-3C22C767B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23285" y="5786471"/>
              <a:ext cx="1783982" cy="254239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F98D5D4-629B-4C91-9E1E-6A26BE09F3C3}"/>
              </a:ext>
            </a:extLst>
          </p:cNvPr>
          <p:cNvSpPr txBox="1"/>
          <p:nvPr/>
        </p:nvSpPr>
        <p:spPr>
          <a:xfrm>
            <a:off x="3508076" y="4015343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 wind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484849-4559-47A1-8626-24D259B0A2FB}"/>
              </a:ext>
            </a:extLst>
          </p:cNvPr>
          <p:cNvSpPr txBox="1"/>
          <p:nvPr/>
        </p:nvSpPr>
        <p:spPr>
          <a:xfrm>
            <a:off x="6751893" y="4015343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DM wind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37EDFFC-EB42-471C-8687-89CBC793C70E}"/>
                  </a:ext>
                </a:extLst>
              </p:cNvPr>
              <p:cNvSpPr txBox="1"/>
              <p:nvPr/>
            </p:nvSpPr>
            <p:spPr>
              <a:xfrm>
                <a:off x="6392818" y="2267362"/>
                <a:ext cx="55503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00FF"/>
                    </a:solidFill>
                  </a:rPr>
                  <a:t>Storage ring is an optimal probe for wind coupling since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</a:rPr>
                  <a:t> is large!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37EDFFC-EB42-471C-8687-89CBC793C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818" y="2267362"/>
                <a:ext cx="5550366" cy="307777"/>
              </a:xfrm>
              <a:prstGeom prst="rect">
                <a:avLst/>
              </a:prstGeom>
              <a:blipFill>
                <a:blip r:embed="rId12"/>
                <a:stretch>
                  <a:fillRect l="-330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413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433B10-F73C-4E0E-942E-D511428B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ring probes of DM/DE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C22881A-7CEB-4FC5-91B7-AD2804FB1B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Couplings with dark matter (DM) and dark energy (DE)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FF"/>
                    </a:solidFill>
                  </a:rPr>
                  <a:t>ALP or vector DM wind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𝑎𝑁𝑁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anomalous longitudinal oscillating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field.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FF"/>
                    </a:solidFill>
                  </a:rPr>
                  <a:t>DE wind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anomalous longitudinal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field.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FF0000"/>
                    </a:solidFill>
                  </a:rPr>
                  <a:t>ALP DM-EDM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oscillating EDM</a:t>
                </a:r>
                <a:r>
                  <a:rPr lang="en-US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. For the QCD axion: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QCD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C22881A-7CEB-4FC5-91B7-AD2804FB1B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9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그룹 15">
            <a:extLst>
              <a:ext uri="{FF2B5EF4-FFF2-40B4-BE49-F238E27FC236}">
                <a16:creationId xmlns:a16="http://schemas.microsoft.com/office/drawing/2014/main" id="{98B34ABD-E00E-4132-B7FD-D118EFB16B6A}"/>
              </a:ext>
            </a:extLst>
          </p:cNvPr>
          <p:cNvGrpSpPr/>
          <p:nvPr/>
        </p:nvGrpSpPr>
        <p:grpSpPr>
          <a:xfrm>
            <a:off x="248815" y="2513376"/>
            <a:ext cx="11694370" cy="5567427"/>
            <a:chOff x="248815" y="1711354"/>
            <a:chExt cx="11694370" cy="5567427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4F6D30BD-110C-434E-AA3B-60DAB1B9E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277" y="1711354"/>
              <a:ext cx="2613088" cy="2376756"/>
            </a:xfrm>
            <a:prstGeom prst="rect">
              <a:avLst/>
            </a:prstGeom>
          </p:spPr>
        </p:pic>
        <p:sp>
          <p:nvSpPr>
            <p:cNvPr id="18" name="원호 17">
              <a:extLst>
                <a:ext uri="{FF2B5EF4-FFF2-40B4-BE49-F238E27FC236}">
                  <a16:creationId xmlns:a16="http://schemas.microsoft.com/office/drawing/2014/main" id="{C1CEBCBE-B043-45BC-B949-E5C6D940470B}"/>
                </a:ext>
              </a:extLst>
            </p:cNvPr>
            <p:cNvSpPr/>
            <p:nvPr/>
          </p:nvSpPr>
          <p:spPr>
            <a:xfrm>
              <a:off x="248815" y="2899732"/>
              <a:ext cx="11694370" cy="4379049"/>
            </a:xfrm>
            <a:prstGeom prst="arc">
              <a:avLst>
                <a:gd name="adj1" fmla="val 10945522"/>
                <a:gd name="adj2" fmla="val 21346284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타원 18">
                  <a:extLst>
                    <a:ext uri="{FF2B5EF4-FFF2-40B4-BE49-F238E27FC236}">
                      <a16:creationId xmlns:a16="http://schemas.microsoft.com/office/drawing/2014/main" id="{6B9F127C-2141-42B8-8181-3A384CF50E5A}"/>
                    </a:ext>
                  </a:extLst>
                </p:cNvPr>
                <p:cNvSpPr/>
                <p:nvPr/>
              </p:nvSpPr>
              <p:spPr>
                <a:xfrm>
                  <a:off x="5656318" y="2673229"/>
                  <a:ext cx="453006" cy="45300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타원 18">
                  <a:extLst>
                    <a:ext uri="{FF2B5EF4-FFF2-40B4-BE49-F238E27FC236}">
                      <a16:creationId xmlns:a16="http://schemas.microsoft.com/office/drawing/2014/main" id="{6B9F127C-2141-42B8-8181-3A384CF50E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318" y="2673229"/>
                  <a:ext cx="453006" cy="45300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70BD8A-3104-4B1B-9EF1-62BE4520E430}"/>
                    </a:ext>
                  </a:extLst>
                </p:cNvPr>
                <p:cNvSpPr txBox="1"/>
                <p:nvPr/>
              </p:nvSpPr>
              <p:spPr>
                <a:xfrm>
                  <a:off x="2107270" y="1919534"/>
                  <a:ext cx="359874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axion</m:t>
                            </m:r>
                            <m:r>
                              <m:rPr>
                                <m:lit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EDM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∝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70BD8A-3104-4B1B-9EF1-62BE4520E4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7270" y="1919534"/>
                  <a:ext cx="3598741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5263" r="-8814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C96865A6-5EFD-41D5-BEDB-ABAA4E93B3E0}"/>
              </a:ext>
            </a:extLst>
          </p:cNvPr>
          <p:cNvSpPr/>
          <p:nvPr/>
        </p:nvSpPr>
        <p:spPr>
          <a:xfrm>
            <a:off x="248814" y="4955571"/>
            <a:ext cx="944498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Storage ring probes of axion-induced oscillating EDM: </a:t>
            </a:r>
            <a:r>
              <a:rPr lang="en-US" sz="1200" dirty="0">
                <a:solidFill>
                  <a:schemeClr val="accent2"/>
                </a:solidFill>
              </a:rPr>
              <a:t>S. Chang </a:t>
            </a:r>
            <a:r>
              <a:rPr lang="en-US" sz="1200" i="1" dirty="0">
                <a:solidFill>
                  <a:schemeClr val="accent2"/>
                </a:solidFill>
              </a:rPr>
              <a:t>et al.</a:t>
            </a:r>
            <a:r>
              <a:rPr lang="en-US" sz="1200" dirty="0">
                <a:solidFill>
                  <a:schemeClr val="accent2"/>
                </a:solidFill>
              </a:rPr>
              <a:t>, PRD </a:t>
            </a:r>
            <a:r>
              <a:rPr lang="en-US" sz="1200" b="1" dirty="0">
                <a:solidFill>
                  <a:schemeClr val="accent2"/>
                </a:solidFill>
              </a:rPr>
              <a:t>99</a:t>
            </a:r>
            <a:r>
              <a:rPr lang="en-US" sz="1200" dirty="0">
                <a:solidFill>
                  <a:schemeClr val="accent2"/>
                </a:solidFill>
              </a:rPr>
              <a:t>, 083002 (2019).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Complementary method using an rf Wien filter: </a:t>
            </a:r>
            <a:r>
              <a:rPr lang="en-US" sz="1200" dirty="0">
                <a:solidFill>
                  <a:schemeClr val="accent2"/>
                </a:solidFill>
              </a:rPr>
              <a:t>On Kim and Y. </a:t>
            </a:r>
            <a:r>
              <a:rPr lang="en-US" sz="1200" dirty="0" err="1">
                <a:solidFill>
                  <a:schemeClr val="accent2"/>
                </a:solidFill>
              </a:rPr>
              <a:t>Semertzidis</a:t>
            </a:r>
            <a:r>
              <a:rPr lang="en-US" sz="1200" dirty="0">
                <a:solidFill>
                  <a:schemeClr val="accent2"/>
                </a:solidFill>
              </a:rPr>
              <a:t>, PRD </a:t>
            </a:r>
            <a:r>
              <a:rPr lang="en-US" sz="1200" b="1" dirty="0">
                <a:solidFill>
                  <a:schemeClr val="accent2"/>
                </a:solidFill>
              </a:rPr>
              <a:t>104</a:t>
            </a:r>
            <a:r>
              <a:rPr lang="en-US" sz="1200" dirty="0">
                <a:solidFill>
                  <a:schemeClr val="accent2"/>
                </a:solidFill>
              </a:rPr>
              <a:t>, 096006 (2021).</a:t>
            </a:r>
            <a:endParaRPr lang="en-US" sz="14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Allows parasitic measurement with </a:t>
            </a:r>
            <a:r>
              <a:rPr lang="en-US" sz="1600" dirty="0" err="1"/>
              <a:t>pEDM</a:t>
            </a:r>
            <a:r>
              <a:rPr lang="en-US" sz="1600" dirty="0"/>
              <a:t> experiment: (LF) periodogram + (HF) rf resonance.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F24DC67-CE27-4EF8-9D61-06CA8B7D9B63}"/>
              </a:ext>
            </a:extLst>
          </p:cNvPr>
          <p:cNvSpPr/>
          <p:nvPr/>
        </p:nvSpPr>
        <p:spPr>
          <a:xfrm>
            <a:off x="7293868" y="966178"/>
            <a:ext cx="4434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P. Graham and S. Rajendran, PRD </a:t>
            </a:r>
            <a:r>
              <a:rPr lang="en-US" sz="1400" b="1" dirty="0">
                <a:solidFill>
                  <a:schemeClr val="accent2"/>
                </a:solidFill>
              </a:rPr>
              <a:t>88</a:t>
            </a:r>
            <a:r>
              <a:rPr lang="en-US" sz="1400" dirty="0">
                <a:solidFill>
                  <a:schemeClr val="accent2"/>
                </a:solidFill>
              </a:rPr>
              <a:t>, 035023 (2013)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P. Graham et al., PRD </a:t>
            </a:r>
            <a:r>
              <a:rPr lang="en-US" sz="1400" b="1" dirty="0">
                <a:solidFill>
                  <a:schemeClr val="accent2"/>
                </a:solidFill>
              </a:rPr>
              <a:t>103</a:t>
            </a:r>
            <a:r>
              <a:rPr lang="en-US" sz="1400" dirty="0">
                <a:solidFill>
                  <a:schemeClr val="accent2"/>
                </a:solidFill>
              </a:rPr>
              <a:t>, 055010 (2021)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510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35DD7CB9-AC12-4B4E-BE5F-8BB0D129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Axion Dark 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내용 개체 틀 8">
                <a:extLst>
                  <a:ext uri="{FF2B5EF4-FFF2-40B4-BE49-F238E27FC236}">
                    <a16:creationId xmlns:a16="http://schemas.microsoft.com/office/drawing/2014/main" id="{056F22A9-24F7-475A-BAC0-A977056544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8816" y="1163782"/>
                <a:ext cx="5847184" cy="5366500"/>
              </a:xfrm>
            </p:spPr>
            <p:txBody>
              <a:bodyPr/>
              <a:lstStyle/>
              <a:p>
                <a:r>
                  <a:rPr lang="en-US" dirty="0"/>
                  <a:t>Strong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𝐶𝑃</m:t>
                    </m:r>
                  </m:oMath>
                </a14:m>
                <a:r>
                  <a:rPr lang="en-US" dirty="0"/>
                  <a:t> problem: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−16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5×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내용 개체 틀 8">
                <a:extLst>
                  <a:ext uri="{FF2B5EF4-FFF2-40B4-BE49-F238E27FC236}">
                    <a16:creationId xmlns:a16="http://schemas.microsoft.com/office/drawing/2014/main" id="{056F22A9-24F7-475A-BAC0-A97705654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816" y="1163782"/>
                <a:ext cx="5847184" cy="5366500"/>
              </a:xfrm>
              <a:blipFill>
                <a:blip r:embed="rId2"/>
                <a:stretch>
                  <a:fillRect l="-938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56D5B69B-3F24-490C-B718-E2F0EC74A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14" y="2480100"/>
            <a:ext cx="5273880" cy="369304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80030FB8-56DC-418E-A0B6-9176AA796D92}"/>
              </a:ext>
            </a:extLst>
          </p:cNvPr>
          <p:cNvSpPr/>
          <p:nvPr/>
        </p:nvSpPr>
        <p:spPr>
          <a:xfrm>
            <a:off x="1510735" y="6231998"/>
            <a:ext cx="33233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solidFill>
                  <a:schemeClr val="accent1"/>
                </a:solidFill>
              </a:rPr>
              <a:t>C. Abel et al. Phys. Rev. Lett. 124, 081803 (2020)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48E2756-26B1-4A78-9AEB-2B291F45211C}"/>
              </a:ext>
            </a:extLst>
          </p:cNvPr>
          <p:cNvGrpSpPr/>
          <p:nvPr/>
        </p:nvGrpSpPr>
        <p:grpSpPr>
          <a:xfrm>
            <a:off x="6353264" y="1163782"/>
            <a:ext cx="5589922" cy="5366500"/>
            <a:chOff x="6353264" y="1163782"/>
            <a:chExt cx="5589922" cy="53665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내용 개체 틀 8">
                  <a:extLst>
                    <a:ext uri="{FF2B5EF4-FFF2-40B4-BE49-F238E27FC236}">
                      <a16:creationId xmlns:a16="http://schemas.microsoft.com/office/drawing/2014/main" id="{2E958EA0-9A7B-44AD-9053-986AC474855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353264" y="1163782"/>
                  <a:ext cx="5589922" cy="53665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/>
                    <a:t>Peccei-Quinn theory</a:t>
                  </a:r>
                </a:p>
                <a:p>
                  <a:pPr marL="0" indent="0"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𝑃𝑄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1800" dirty="0"/>
                    <a:t> spontaneous symmetry breaking induces a dynamical </a:t>
                  </a:r>
                  <a:r>
                    <a:rPr lang="en-US" sz="1800" dirty="0" err="1"/>
                    <a:t>pseudoscalar</a:t>
                  </a:r>
                  <a:r>
                    <a:rPr lang="en-US" sz="1800" dirty="0"/>
                    <a:t> field: </a:t>
                  </a:r>
                  <a:r>
                    <a:rPr lang="en-US" sz="1800" dirty="0">
                      <a:solidFill>
                        <a:srgbClr val="FF0000"/>
                      </a:solidFill>
                    </a:rPr>
                    <a:t>Axion</a:t>
                  </a:r>
                </a:p>
                <a:p>
                  <a:pPr marL="0" indent="0">
                    <a:buNone/>
                  </a:pPr>
                  <a:endParaRPr lang="en-US" sz="1800" i="1" dirty="0"/>
                </a:p>
                <a:p>
                  <a:pPr marL="0" indent="0">
                    <a:buNone/>
                  </a:pPr>
                  <a:endParaRPr lang="en-US" i="1" dirty="0"/>
                </a:p>
                <a:p>
                  <a:pPr marL="0" indent="0">
                    <a:buNone/>
                  </a:pPr>
                  <a:endParaRPr lang="en-US" i="1" dirty="0"/>
                </a:p>
                <a:p>
                  <a:pPr marL="0" indent="0">
                    <a:buNone/>
                  </a:pPr>
                  <a:endParaRPr lang="en-US" i="1" dirty="0"/>
                </a:p>
                <a:p>
                  <a:pPr marL="0" indent="0">
                    <a:buNone/>
                  </a:pPr>
                  <a:endParaRPr lang="en-US" i="1" dirty="0"/>
                </a:p>
                <a:p>
                  <a:pPr marL="0" indent="0">
                    <a:buNone/>
                  </a:pPr>
                  <a:endParaRPr lang="en-US" i="1" dirty="0"/>
                </a:p>
                <a:p>
                  <a:pPr marL="0" indent="0">
                    <a:buNone/>
                  </a:pPr>
                  <a:endParaRPr lang="en-US" i="1" dirty="0"/>
                </a:p>
                <a:p>
                  <a:pPr marL="0" indent="0">
                    <a:buNone/>
                  </a:pPr>
                  <a:endParaRPr lang="en-US" i="1" dirty="0"/>
                </a:p>
                <a:p>
                  <a:r>
                    <a:rPr lang="en-US" dirty="0"/>
                    <a:t>Dark Matter (DM) candidate</a:t>
                  </a:r>
                </a:p>
                <a:p>
                  <a:pPr marL="0" indent="0">
                    <a:buNone/>
                  </a:pPr>
                  <a:r>
                    <a:rPr lang="en-US" sz="1800" dirty="0"/>
                    <a:t>Axions or Axion-Like Particles (ALPs) can constitute some or all DM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1800" dirty="0"/>
                    <a:t> </a:t>
                  </a:r>
                  <a:r>
                    <a:rPr lang="en-US" sz="1800" dirty="0">
                      <a:solidFill>
                        <a:srgbClr val="FF0000"/>
                      </a:solidFill>
                    </a:rPr>
                    <a:t>Axion-like dark matter</a:t>
                  </a:r>
                </a:p>
              </p:txBody>
            </p:sp>
          </mc:Choice>
          <mc:Fallback xmlns="">
            <p:sp>
              <p:nvSpPr>
                <p:cNvPr id="13" name="내용 개체 틀 8">
                  <a:extLst>
                    <a:ext uri="{FF2B5EF4-FFF2-40B4-BE49-F238E27FC236}">
                      <a16:creationId xmlns:a16="http://schemas.microsoft.com/office/drawing/2014/main" id="{2E958EA0-9A7B-44AD-9053-986AC4748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3264" y="1163782"/>
                  <a:ext cx="5589922" cy="5366500"/>
                </a:xfrm>
                <a:prstGeom prst="rect">
                  <a:avLst/>
                </a:prstGeom>
                <a:blipFill>
                  <a:blip r:embed="rId4"/>
                  <a:stretch>
                    <a:fillRect l="-981" t="-1136" r="-12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9E0D8244-8980-48CE-9CD9-C496EFC602E5}"/>
                </a:ext>
              </a:extLst>
            </p:cNvPr>
            <p:cNvSpPr/>
            <p:nvPr/>
          </p:nvSpPr>
          <p:spPr>
            <a:xfrm>
              <a:off x="9110265" y="1239834"/>
              <a:ext cx="224612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i="1" dirty="0">
                  <a:solidFill>
                    <a:schemeClr val="accent1"/>
                  </a:solidFill>
                </a:rPr>
                <a:t>Phys. Rev. Lett. </a:t>
              </a:r>
              <a:r>
                <a:rPr lang="en-US" sz="1100" b="1" i="1" dirty="0">
                  <a:solidFill>
                    <a:schemeClr val="accent1"/>
                  </a:solidFill>
                </a:rPr>
                <a:t>38</a:t>
              </a:r>
              <a:r>
                <a:rPr lang="en-US" sz="1100" i="1" dirty="0">
                  <a:solidFill>
                    <a:schemeClr val="accent1"/>
                  </a:solidFill>
                </a:rPr>
                <a:t>, 1440 (1977)</a:t>
              </a: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C03DB856-FCF2-43B1-8437-1EF928A86D61}"/>
                </a:ext>
              </a:extLst>
            </p:cNvPr>
            <p:cNvGrpSpPr/>
            <p:nvPr/>
          </p:nvGrpSpPr>
          <p:grpSpPr>
            <a:xfrm>
              <a:off x="7541764" y="2538051"/>
              <a:ext cx="3212922" cy="2694014"/>
              <a:chOff x="7541764" y="2538051"/>
              <a:chExt cx="3212922" cy="2694014"/>
            </a:xfrm>
          </p:grpSpPr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FCC516FF-A87F-4F65-BDEF-1B67CE9EB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1764" y="2538051"/>
                <a:ext cx="3212922" cy="2432404"/>
              </a:xfrm>
              <a:prstGeom prst="rect">
                <a:avLst/>
              </a:prstGeom>
            </p:spPr>
          </p:pic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9AA3D2B6-E40A-4CCD-A459-0D7120292FC9}"/>
                  </a:ext>
                </a:extLst>
              </p:cNvPr>
              <p:cNvSpPr/>
              <p:nvPr/>
            </p:nvSpPr>
            <p:spPr>
              <a:xfrm>
                <a:off x="8590732" y="4970455"/>
                <a:ext cx="1039067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i="1" dirty="0">
                    <a:solidFill>
                      <a:schemeClr val="accent1"/>
                    </a:solidFill>
                  </a:rPr>
                  <a:t>Georg </a:t>
                </a:r>
                <a:r>
                  <a:rPr lang="en-US" sz="1100" i="1" dirty="0" err="1">
                    <a:solidFill>
                      <a:schemeClr val="accent1"/>
                    </a:solidFill>
                  </a:rPr>
                  <a:t>Raffelt</a:t>
                </a:r>
                <a:endParaRPr lang="en-US" sz="1100" i="1" dirty="0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51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BAD062-F982-4C6A-828D-26AADB9A0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sensitivity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72020A8-09ED-4C6C-8C04-FBCB6EE614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Weighting the data taking</a:t>
                </a:r>
              </a:p>
              <a:p>
                <a:pPr>
                  <a:buFontTx/>
                  <a:buChar char="-"/>
                </a:pPr>
                <a:r>
                  <a:rPr lang="en-US" sz="1800" dirty="0"/>
                  <a:t>Essentially we seek for non-zero asymmetry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800" dirty="0"/>
                  <a:t>) as a EDM signal:</a:t>
                </a:r>
              </a:p>
              <a:p>
                <a:pPr>
                  <a:buFontTx/>
                  <a:buChar char="-"/>
                </a:pPr>
                <a:r>
                  <a:rPr lang="en-US" sz="1800" dirty="0"/>
                  <a:t>Because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/>
                  <a:t> grows with time, it’s better to have large statistics at later time than earlier.</a:t>
                </a:r>
              </a:p>
              <a:p>
                <a:pPr>
                  <a:buFontTx/>
                  <a:buChar char="-"/>
                </a:pPr>
                <a:r>
                  <a:rPr lang="en-US" sz="1800" dirty="0"/>
                  <a:t>As an extreme limit, consider taking ALL statistics at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>
                  <a:buFontTx/>
                  <a:buChar char="-"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>
                  <a:lnSpc>
                    <a:spcPct val="150000"/>
                  </a:lnSpc>
                  <a:buFontTx/>
                  <a:buChar char="-"/>
                </a:pPr>
                <a:r>
                  <a:rPr lang="en-US" sz="1800" dirty="0"/>
                  <a:t>This enhances the sensitivity by ~50%.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72020A8-09ED-4C6C-8C04-FBCB6EE61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9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ED9D3B70-5A2E-4431-BE86-1AFE238A6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131" y="1438183"/>
            <a:ext cx="1793590" cy="5510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625B593-5759-469A-B34A-FFBD5943E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387" y="2658523"/>
            <a:ext cx="2533226" cy="70743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061D863-3B29-4D78-A3C7-922660540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123" y="3575372"/>
            <a:ext cx="3984491" cy="3070423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4B8678AB-B7A9-4A79-82F4-73A864C42C25}"/>
              </a:ext>
            </a:extLst>
          </p:cNvPr>
          <p:cNvGrpSpPr/>
          <p:nvPr/>
        </p:nvGrpSpPr>
        <p:grpSpPr>
          <a:xfrm>
            <a:off x="189653" y="3904213"/>
            <a:ext cx="6038426" cy="2511727"/>
            <a:chOff x="189653" y="3904213"/>
            <a:chExt cx="6038426" cy="2511727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F34C3D80-403F-4BCF-821E-D14328603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8800" y="5549570"/>
              <a:ext cx="4267200" cy="86637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EE8F4C4-2031-4AED-8A1F-328F46CEBFD2}"/>
                </a:ext>
              </a:extLst>
            </p:cNvPr>
            <p:cNvGrpSpPr/>
            <p:nvPr/>
          </p:nvGrpSpPr>
          <p:grpSpPr>
            <a:xfrm>
              <a:off x="189653" y="5506269"/>
              <a:ext cx="1530774" cy="476486"/>
              <a:chOff x="189653" y="5506269"/>
              <a:chExt cx="1530774" cy="476486"/>
            </a:xfrm>
          </p:grpSpPr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BF6D0F32-0034-4E5D-8F80-C02311C79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038" y="5506269"/>
                <a:ext cx="1433466" cy="471819"/>
              </a:xfrm>
              <a:prstGeom prst="rect">
                <a:avLst/>
              </a:prstGeom>
            </p:spPr>
          </p:pic>
          <p:cxnSp>
            <p:nvCxnSpPr>
              <p:cNvPr id="12" name="직선 화살표 연결선 11">
                <a:extLst>
                  <a:ext uri="{FF2B5EF4-FFF2-40B4-BE49-F238E27FC236}">
                    <a16:creationId xmlns:a16="http://schemas.microsoft.com/office/drawing/2014/main" id="{FA3DA57C-B366-41FC-9A58-EEB557BF3E28}"/>
                  </a:ext>
                </a:extLst>
              </p:cNvPr>
              <p:cNvCxnSpPr/>
              <p:nvPr/>
            </p:nvCxnSpPr>
            <p:spPr>
              <a:xfrm>
                <a:off x="189653" y="5982755"/>
                <a:ext cx="153077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D65F5CA7-4BFE-4DE8-86B9-E4A6985532B3}"/>
                </a:ext>
              </a:extLst>
            </p:cNvPr>
            <p:cNvGrpSpPr/>
            <p:nvPr/>
          </p:nvGrpSpPr>
          <p:grpSpPr>
            <a:xfrm>
              <a:off x="467360" y="3904213"/>
              <a:ext cx="5760719" cy="1521682"/>
              <a:chOff x="467360" y="3904213"/>
              <a:chExt cx="5760719" cy="1521682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FEF7F1F3-7CF4-465F-A93B-CA37BEF30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9951" y="4258588"/>
                <a:ext cx="3657602" cy="79792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039E042-404C-4D04-8D25-E9DA7898E0D8}"/>
                      </a:ext>
                    </a:extLst>
                  </p:cNvPr>
                  <p:cNvSpPr txBox="1"/>
                  <p:nvPr/>
                </p:nvSpPr>
                <p:spPr>
                  <a:xfrm>
                    <a:off x="1497811" y="5035147"/>
                    <a:ext cx="3196109" cy="3907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optimized when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=0.5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.</a:t>
                    </a: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039E042-404C-4D04-8D25-E9DA7898E0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7811" y="5035147"/>
                    <a:ext cx="3196109" cy="39074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718" t="-6250" b="-218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2B13B1-459B-41A7-88F0-AEC6905CCC41}"/>
                  </a:ext>
                </a:extLst>
              </p:cNvPr>
              <p:cNvSpPr txBox="1"/>
              <p:nvPr/>
            </p:nvSpPr>
            <p:spPr>
              <a:xfrm>
                <a:off x="467360" y="3904213"/>
                <a:ext cx="5760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Considering the repeated measurements, we have: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671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F2583A-3315-4E9B-81AA-15399CBB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sensitivity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29D24C-4B23-4627-8745-2DB10DC58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Statistical sensitivity has been modified accordingly in presence of the WF.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Putting ideal experimental conditions: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82B05E9-D220-42C6-99A8-3A31F6508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607281"/>
            <a:ext cx="4267200" cy="86637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F21FD38-C94C-452C-83DA-B1A798E46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32" y="3149600"/>
            <a:ext cx="11909536" cy="993490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D7E1F940-D1E1-45FA-A695-279B680C9CDC}"/>
              </a:ext>
            </a:extLst>
          </p:cNvPr>
          <p:cNvGrpSpPr/>
          <p:nvPr/>
        </p:nvGrpSpPr>
        <p:grpSpPr>
          <a:xfrm>
            <a:off x="2781139" y="4043680"/>
            <a:ext cx="9582336" cy="2416754"/>
            <a:chOff x="2781139" y="4043680"/>
            <a:chExt cx="9582336" cy="2416754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9DBE68AA-5678-4C86-8E96-F64542D17235}"/>
                </a:ext>
              </a:extLst>
            </p:cNvPr>
            <p:cNvGrpSpPr/>
            <p:nvPr/>
          </p:nvGrpSpPr>
          <p:grpSpPr>
            <a:xfrm>
              <a:off x="2781139" y="4043680"/>
              <a:ext cx="9582336" cy="1990330"/>
              <a:chOff x="2781139" y="4043680"/>
              <a:chExt cx="9582336" cy="199033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FA001E-6320-4E5E-A434-F0F3F536B907}"/>
                  </a:ext>
                </a:extLst>
              </p:cNvPr>
              <p:cNvSpPr txBox="1"/>
              <p:nvPr/>
            </p:nvSpPr>
            <p:spPr>
              <a:xfrm>
                <a:off x="3493784" y="4309365"/>
                <a:ext cx="1229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Initial polarization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FE72B2-155C-4816-840F-95E1361E80DE}"/>
                  </a:ext>
                </a:extLst>
              </p:cNvPr>
              <p:cNvSpPr txBox="1"/>
              <p:nvPr/>
            </p:nvSpPr>
            <p:spPr>
              <a:xfrm>
                <a:off x="4378081" y="5000385"/>
                <a:ext cx="1081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Analyzing power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BC1962-4ABC-420A-84F8-151BC34E10AA}"/>
                  </a:ext>
                </a:extLst>
              </p:cNvPr>
              <p:cNvSpPr txBox="1"/>
              <p:nvPr/>
            </p:nvSpPr>
            <p:spPr>
              <a:xfrm>
                <a:off x="5601151" y="4309365"/>
                <a:ext cx="989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Effective E field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09E89F-9FC0-40FA-9692-A2BA2B4AB7A3}"/>
                  </a:ext>
                </a:extLst>
              </p:cNvPr>
              <p:cNvSpPr txBox="1"/>
              <p:nvPr/>
            </p:nvSpPr>
            <p:spPr>
              <a:xfrm>
                <a:off x="6910404" y="5001910"/>
                <a:ext cx="10811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WF coefficient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C09AD4-C602-4BC7-9C5C-6E15E9F02C5C}"/>
                  </a:ext>
                </a:extLst>
              </p:cNvPr>
              <p:cNvSpPr txBox="1"/>
              <p:nvPr/>
            </p:nvSpPr>
            <p:spPr>
              <a:xfrm>
                <a:off x="8086150" y="4309365"/>
                <a:ext cx="1229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Polarimeter efficiency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532A99-F74F-453E-AEA0-E3D80714F5F8}"/>
                  </a:ext>
                </a:extLst>
              </p:cNvPr>
              <p:cNvSpPr txBox="1"/>
              <p:nvPr/>
            </p:nvSpPr>
            <p:spPr>
              <a:xfrm>
                <a:off x="9047914" y="5000385"/>
                <a:ext cx="10811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Number of particles per cycle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D12DE8-9276-4738-A283-5B4420C27ABB}"/>
                  </a:ext>
                </a:extLst>
              </p:cNvPr>
              <p:cNvSpPr txBox="1"/>
              <p:nvPr/>
            </p:nvSpPr>
            <p:spPr>
              <a:xfrm>
                <a:off x="9934661" y="4309365"/>
                <a:ext cx="12293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Total experiment time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9645B2-5387-4753-8BA1-47263CE30F95}"/>
                  </a:ext>
                </a:extLst>
              </p:cNvPr>
              <p:cNvSpPr txBox="1"/>
              <p:nvPr/>
            </p:nvSpPr>
            <p:spPr>
              <a:xfrm>
                <a:off x="10969632" y="5000385"/>
                <a:ext cx="10811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Spin coherence time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2BB546-3327-4906-ABBE-3FBF5EE4370C}"/>
                  </a:ext>
                </a:extLst>
              </p:cNvPr>
              <p:cNvSpPr txBox="1"/>
              <p:nvPr/>
            </p:nvSpPr>
            <p:spPr>
              <a:xfrm>
                <a:off x="2781139" y="5000385"/>
                <a:ext cx="1081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Spin</a:t>
                </a:r>
              </a:p>
            </p:txBody>
          </p:sp>
          <p:cxnSp>
            <p:nvCxnSpPr>
              <p:cNvPr id="17" name="직선 화살표 연결선 16">
                <a:extLst>
                  <a:ext uri="{FF2B5EF4-FFF2-40B4-BE49-F238E27FC236}">
                    <a16:creationId xmlns:a16="http://schemas.microsoft.com/office/drawing/2014/main" id="{BC56CB4D-3E19-4DB1-BFBF-E3B2D2AAC0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21707" y="4043680"/>
                <a:ext cx="0" cy="9567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화살표 연결선 19">
                <a:extLst>
                  <a:ext uri="{FF2B5EF4-FFF2-40B4-BE49-F238E27FC236}">
                    <a16:creationId xmlns:a16="http://schemas.microsoft.com/office/drawing/2014/main" id="{42BBF9B6-E501-4CC5-8E93-ACEE3838D6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18011" y="4043680"/>
                <a:ext cx="0" cy="2817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화살표 연결선 21">
                <a:extLst>
                  <a:ext uri="{FF2B5EF4-FFF2-40B4-BE49-F238E27FC236}">
                    <a16:creationId xmlns:a16="http://schemas.microsoft.com/office/drawing/2014/main" id="{4DBD84CF-1C6E-43F5-9852-A40AF0B3A6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8649" y="4043681"/>
                <a:ext cx="0" cy="95670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화살표 연결선 22">
                <a:extLst>
                  <a:ext uri="{FF2B5EF4-FFF2-40B4-BE49-F238E27FC236}">
                    <a16:creationId xmlns:a16="http://schemas.microsoft.com/office/drawing/2014/main" id="{1334E207-FBC6-4E07-942F-2FE235C4FE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7369" y="4043680"/>
                <a:ext cx="0" cy="2817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8AA61BD3-0B66-4B1A-ADDA-E341669D2E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50972" y="4043681"/>
                <a:ext cx="0" cy="95670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화살표 연결선 24">
                <a:extLst>
                  <a:ext uri="{FF2B5EF4-FFF2-40B4-BE49-F238E27FC236}">
                    <a16:creationId xmlns:a16="http://schemas.microsoft.com/office/drawing/2014/main" id="{9752441B-5E7B-47CB-B590-7F0A27839A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49852" y="4043680"/>
                <a:ext cx="0" cy="2817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화살표 연결선 25">
                <a:extLst>
                  <a:ext uri="{FF2B5EF4-FFF2-40B4-BE49-F238E27FC236}">
                    <a16:creationId xmlns:a16="http://schemas.microsoft.com/office/drawing/2014/main" id="{8EAC9BA4-7F7D-460F-A2A7-C18F27AA37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88482" y="4043681"/>
                <a:ext cx="0" cy="95670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화살표 연결선 26">
                <a:extLst>
                  <a:ext uri="{FF2B5EF4-FFF2-40B4-BE49-F238E27FC236}">
                    <a16:creationId xmlns:a16="http://schemas.microsoft.com/office/drawing/2014/main" id="{0D638324-70F2-4C0C-9489-261ADA6F71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49341" y="4043680"/>
                <a:ext cx="0" cy="2817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화살표 연결선 27">
                <a:extLst>
                  <a:ext uri="{FF2B5EF4-FFF2-40B4-BE49-F238E27FC236}">
                    <a16:creationId xmlns:a16="http://schemas.microsoft.com/office/drawing/2014/main" id="{8AA7B094-D0B0-40DC-81EA-52B05294E1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510200" y="4043681"/>
                <a:ext cx="0" cy="95670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385874-7418-4050-B995-915D1EC2AC0A}"/>
                      </a:ext>
                    </a:extLst>
                  </p:cNvPr>
                  <p:cNvSpPr txBox="1"/>
                  <p:nvPr/>
                </p:nvSpPr>
                <p:spPr>
                  <a:xfrm>
                    <a:off x="5407356" y="4747208"/>
                    <a:ext cx="152781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≡</m:t>
                          </m:r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en-US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385874-7418-4050-B995-915D1EC2AC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07356" y="4747208"/>
                    <a:ext cx="1527810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A9EC36A5-C06A-4F50-9F2B-AF54FA65D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4941" y="5509908"/>
                <a:ext cx="1372062" cy="43467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FFB3EB73-4724-4A8C-9EBC-2AF0D50BB3E5}"/>
                      </a:ext>
                    </a:extLst>
                  </p:cNvPr>
                  <p:cNvSpPr txBox="1"/>
                  <p:nvPr/>
                </p:nvSpPr>
                <p:spPr>
                  <a:xfrm>
                    <a:off x="10835665" y="5681349"/>
                    <a:ext cx="1527810" cy="3526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p>
                          </m:sSup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FFB3EB73-4724-4A8C-9EBC-2AF0D50BB3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35665" y="5681349"/>
                    <a:ext cx="1527810" cy="35266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8C5E67A8-6F6F-4D05-AF32-7ED50C8F1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4430" y="6005208"/>
              <a:ext cx="1453084" cy="455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08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C2B7B12-9B5D-45B9-8339-FB142D2B6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6501" y="3178593"/>
            <a:ext cx="2092644" cy="104632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8433B10-F73C-4E0E-942E-D511428B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ring probes of axion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C22881A-7CEB-4FC5-91B7-AD2804FB1B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Couplings with axion-like DM through nucleon EDM </a:t>
                </a:r>
                <a:r>
                  <a:rPr lang="en-US" sz="1200" dirty="0">
                    <a:solidFill>
                      <a:schemeClr val="accent2"/>
                    </a:solidFill>
                  </a:rPr>
                  <a:t>P. Graham and S. Rajendran, PRD </a:t>
                </a:r>
                <a:r>
                  <a:rPr lang="en-US" sz="1200" b="1" dirty="0">
                    <a:solidFill>
                      <a:schemeClr val="accent2"/>
                    </a:solidFill>
                  </a:rPr>
                  <a:t>88</a:t>
                </a:r>
                <a:r>
                  <a:rPr lang="en-US" sz="1200" dirty="0">
                    <a:solidFill>
                      <a:schemeClr val="accent2"/>
                    </a:solidFill>
                  </a:rPr>
                  <a:t>, 035023 (2013)</a:t>
                </a:r>
                <a:endParaRPr lang="en-US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FF0000"/>
                    </a:solidFill>
                  </a:rPr>
                  <a:t>ALP DM-EDM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oscillating EDM</a:t>
                </a:r>
                <a:r>
                  <a:rPr lang="en-US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. For the QCD axion: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QCD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−34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0C22881A-7CEB-4FC5-91B7-AD2804FB1B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9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원호 17">
            <a:extLst>
              <a:ext uri="{FF2B5EF4-FFF2-40B4-BE49-F238E27FC236}">
                <a16:creationId xmlns:a16="http://schemas.microsoft.com/office/drawing/2014/main" id="{C1CEBCBE-B043-45BC-B949-E5C6D940470B}"/>
              </a:ext>
            </a:extLst>
          </p:cNvPr>
          <p:cNvSpPr/>
          <p:nvPr/>
        </p:nvSpPr>
        <p:spPr>
          <a:xfrm>
            <a:off x="248815" y="3701754"/>
            <a:ext cx="11694370" cy="4379049"/>
          </a:xfrm>
          <a:prstGeom prst="arc">
            <a:avLst>
              <a:gd name="adj1" fmla="val 10945522"/>
              <a:gd name="adj2" fmla="val 21346284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6B9F127C-2141-42B8-8181-3A384CF50E5A}"/>
                  </a:ext>
                </a:extLst>
              </p:cNvPr>
              <p:cNvSpPr/>
              <p:nvPr/>
            </p:nvSpPr>
            <p:spPr>
              <a:xfrm>
                <a:off x="5656318" y="3475251"/>
                <a:ext cx="453006" cy="4530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6B9F127C-2141-42B8-8181-3A384CF50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318" y="3475251"/>
                <a:ext cx="453006" cy="45300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70BD8A-3104-4B1B-9EF1-62BE4520E430}"/>
                  </a:ext>
                </a:extLst>
              </p:cNvPr>
              <p:cNvSpPr txBox="1"/>
              <p:nvPr/>
            </p:nvSpPr>
            <p:spPr>
              <a:xfrm>
                <a:off x="2107270" y="2721556"/>
                <a:ext cx="35987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axion</m:t>
                          </m:r>
                          <m:r>
                            <m:rPr>
                              <m:lit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EDM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70BD8A-3104-4B1B-9EF1-62BE4520E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270" y="2721556"/>
                <a:ext cx="3598741" cy="461665"/>
              </a:xfrm>
              <a:prstGeom prst="rect">
                <a:avLst/>
              </a:prstGeom>
              <a:blipFill>
                <a:blip r:embed="rId5"/>
                <a:stretch>
                  <a:fillRect t="-5263" r="-10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06AEA9B-7F6C-48C7-9B77-FA52C2ABC40D}"/>
              </a:ext>
            </a:extLst>
          </p:cNvPr>
          <p:cNvSpPr txBox="1"/>
          <p:nvPr/>
        </p:nvSpPr>
        <p:spPr>
          <a:xfrm>
            <a:off x="6188853" y="2936980"/>
            <a:ext cx="464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</a:t>
            </a:r>
            <a:r>
              <a:rPr lang="en-US" dirty="0" err="1"/>
              <a:t>precesses</a:t>
            </a:r>
            <a:r>
              <a:rPr lang="en-US" dirty="0"/>
              <a:t> around this oscillating axis.</a:t>
            </a:r>
          </a:p>
        </p:txBody>
      </p:sp>
    </p:spTree>
    <p:extLst>
      <p:ext uri="{BB962C8B-B14F-4D97-AF65-F5344CB8AC3E}">
        <p14:creationId xmlns:p14="http://schemas.microsoft.com/office/powerpoint/2010/main" val="428751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F6B22A-25DE-4413-9352-166D2A69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Oscillating EDM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3B89FD3-D028-472D-BF95-0FD14E10E7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should we detect it?</a:t>
                </a:r>
              </a:p>
              <a:p>
                <a:endParaRPr lang="en-US" dirty="0"/>
              </a:p>
              <a:p>
                <a:r>
                  <a:rPr lang="en-US" dirty="0"/>
                  <a:t>First, review the frozen spin method for the static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3B89FD3-D028-472D-BF95-0FD14E10E7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9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타원 13">
            <a:extLst>
              <a:ext uri="{FF2B5EF4-FFF2-40B4-BE49-F238E27FC236}">
                <a16:creationId xmlns:a16="http://schemas.microsoft.com/office/drawing/2014/main" id="{700A517A-D7A1-46E3-95A4-BF263D24E6FD}"/>
              </a:ext>
            </a:extLst>
          </p:cNvPr>
          <p:cNvSpPr/>
          <p:nvPr/>
        </p:nvSpPr>
        <p:spPr>
          <a:xfrm>
            <a:off x="7058260" y="1722684"/>
            <a:ext cx="4194494" cy="41944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5CBE9033-B652-418B-9435-A3C1A769F597}"/>
              </a:ext>
            </a:extLst>
          </p:cNvPr>
          <p:cNvGrpSpPr/>
          <p:nvPr/>
        </p:nvGrpSpPr>
        <p:grpSpPr>
          <a:xfrm>
            <a:off x="7058259" y="1722682"/>
            <a:ext cx="4198767" cy="4187822"/>
            <a:chOff x="7058259" y="1722682"/>
            <a:chExt cx="4198767" cy="4187822"/>
          </a:xfrm>
        </p:grpSpPr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4A932947-794F-4BF0-A804-6622D0CCA4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58259" y="3081406"/>
              <a:ext cx="1" cy="73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BCFF4B37-43D1-498F-8089-C4CE3F2DB22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525448" y="1355483"/>
              <a:ext cx="1" cy="73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79F20A36-DDB8-4E29-B261-64EBC33678E4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8787065" y="5543304"/>
              <a:ext cx="1" cy="73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1AB31252-F7E4-42B5-B20A-40A00B08C2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57025" y="3819931"/>
              <a:ext cx="1" cy="73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96AC7CBD-92FC-4D35-8B5D-A55760465DC2}"/>
                </a:ext>
              </a:extLst>
            </p:cNvPr>
            <p:cNvCxnSpPr/>
            <p:nvPr/>
          </p:nvCxnSpPr>
          <p:spPr>
            <a:xfrm rot="2700000" flipH="1" flipV="1">
              <a:off x="7911403" y="1707318"/>
              <a:ext cx="1" cy="73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94037C65-9E63-4CE7-8DB1-A0BBAB121534}"/>
                </a:ext>
              </a:extLst>
            </p:cNvPr>
            <p:cNvCxnSpPr>
              <a:cxnSpLocks/>
            </p:cNvCxnSpPr>
            <p:nvPr/>
          </p:nvCxnSpPr>
          <p:spPr>
            <a:xfrm rot="8100000" flipH="1" flipV="1">
              <a:off x="10902627" y="2217192"/>
              <a:ext cx="1" cy="73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409DEBBE-A7C7-41E6-9559-F149D62B4842}"/>
                </a:ext>
              </a:extLst>
            </p:cNvPr>
            <p:cNvCxnSpPr>
              <a:cxnSpLocks/>
            </p:cNvCxnSpPr>
            <p:nvPr/>
          </p:nvCxnSpPr>
          <p:spPr>
            <a:xfrm rot="18900000" flipH="1" flipV="1">
              <a:off x="7407372" y="4676294"/>
              <a:ext cx="1" cy="73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CC88682-D30C-4099-8FEA-B2A2C9A45DB4}"/>
                </a:ext>
              </a:extLst>
            </p:cNvPr>
            <p:cNvCxnSpPr>
              <a:cxnSpLocks/>
            </p:cNvCxnSpPr>
            <p:nvPr/>
          </p:nvCxnSpPr>
          <p:spPr>
            <a:xfrm rot="2700000" flipH="1">
              <a:off x="10366631" y="5203145"/>
              <a:ext cx="1" cy="73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3378FF-DB28-4688-8D2A-104C5C1D3E54}"/>
                  </a:ext>
                </a:extLst>
              </p:cNvPr>
              <p:cNvSpPr txBox="1"/>
              <p:nvPr/>
            </p:nvSpPr>
            <p:spPr>
              <a:xfrm>
                <a:off x="7361649" y="3662366"/>
                <a:ext cx="817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EDM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3378FF-DB28-4688-8D2A-104C5C1D3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649" y="3662366"/>
                <a:ext cx="81778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5B54CBFD-2640-4360-BF20-8EDF0DDEF691}"/>
              </a:ext>
            </a:extLst>
          </p:cNvPr>
          <p:cNvCxnSpPr>
            <a:cxnSpLocks/>
          </p:cNvCxnSpPr>
          <p:nvPr/>
        </p:nvCxnSpPr>
        <p:spPr>
          <a:xfrm>
            <a:off x="7053989" y="3819931"/>
            <a:ext cx="36499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6B486877-DFF9-474E-9220-BA04EEB7E53B}"/>
              </a:ext>
            </a:extLst>
          </p:cNvPr>
          <p:cNvCxnSpPr>
            <a:cxnSpLocks/>
          </p:cNvCxnSpPr>
          <p:nvPr/>
        </p:nvCxnSpPr>
        <p:spPr>
          <a:xfrm rot="5400000">
            <a:off x="8987812" y="1905184"/>
            <a:ext cx="36499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9240CA42-B1D3-4CC1-AF92-7B828FB2A638}"/>
              </a:ext>
            </a:extLst>
          </p:cNvPr>
          <p:cNvCxnSpPr>
            <a:cxnSpLocks/>
          </p:cNvCxnSpPr>
          <p:nvPr/>
        </p:nvCxnSpPr>
        <p:spPr>
          <a:xfrm flipH="1">
            <a:off x="10887755" y="3819931"/>
            <a:ext cx="36499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849EE8FD-5709-4E77-9E4C-749A8305B34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967495" y="5722462"/>
            <a:ext cx="36499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C930EBB5-76B3-4FF3-9315-BBDDCEC535EA}"/>
              </a:ext>
            </a:extLst>
          </p:cNvPr>
          <p:cNvCxnSpPr>
            <a:cxnSpLocks/>
          </p:cNvCxnSpPr>
          <p:nvPr/>
        </p:nvCxnSpPr>
        <p:spPr>
          <a:xfrm rot="2700000">
            <a:off x="7605810" y="2463215"/>
            <a:ext cx="36499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76736F9A-DE29-49E6-BAC0-E91844A08D97}"/>
              </a:ext>
            </a:extLst>
          </p:cNvPr>
          <p:cNvCxnSpPr>
            <a:cxnSpLocks/>
          </p:cNvCxnSpPr>
          <p:nvPr/>
        </p:nvCxnSpPr>
        <p:spPr>
          <a:xfrm rot="8100000">
            <a:off x="10327160" y="2476704"/>
            <a:ext cx="36499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1BCE588A-DDBD-44B7-A566-A958F205F686}"/>
              </a:ext>
            </a:extLst>
          </p:cNvPr>
          <p:cNvCxnSpPr>
            <a:cxnSpLocks/>
          </p:cNvCxnSpPr>
          <p:nvPr/>
        </p:nvCxnSpPr>
        <p:spPr>
          <a:xfrm rot="2700000" flipH="1">
            <a:off x="10316692" y="5174097"/>
            <a:ext cx="36499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DB515613-787E-42FF-B4D4-FCE08CD763E3}"/>
              </a:ext>
            </a:extLst>
          </p:cNvPr>
          <p:cNvCxnSpPr>
            <a:cxnSpLocks/>
          </p:cNvCxnSpPr>
          <p:nvPr/>
        </p:nvCxnSpPr>
        <p:spPr>
          <a:xfrm rot="8100000" flipH="1" flipV="1">
            <a:off x="7613570" y="5161561"/>
            <a:ext cx="36499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D76676E-8283-409E-ACA5-8A2F4CA73E07}"/>
                  </a:ext>
                </a:extLst>
              </p:cNvPr>
              <p:cNvSpPr txBox="1"/>
              <p:nvPr/>
            </p:nvSpPr>
            <p:spPr>
              <a:xfrm>
                <a:off x="7858790" y="2993644"/>
                <a:ext cx="259891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Frozen spin</a:t>
                </a:r>
              </a:p>
              <a:p>
                <a:pPr algn="ctr"/>
                <a:r>
                  <a:rPr lang="en-US" sz="1200" dirty="0"/>
                  <a:t>Spin rotates vertically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EDM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D76676E-8283-409E-ACA5-8A2F4CA7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790" y="2993644"/>
                <a:ext cx="2598917" cy="553998"/>
              </a:xfrm>
              <a:prstGeom prst="rect">
                <a:avLst/>
              </a:prstGeom>
              <a:blipFill>
                <a:blip r:embed="rId4"/>
                <a:stretch>
                  <a:fillRect t="-439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그룹 49">
            <a:extLst>
              <a:ext uri="{FF2B5EF4-FFF2-40B4-BE49-F238E27FC236}">
                <a16:creationId xmlns:a16="http://schemas.microsoft.com/office/drawing/2014/main" id="{1853CAC6-AF19-411A-84DB-999F8B2A4661}"/>
              </a:ext>
            </a:extLst>
          </p:cNvPr>
          <p:cNvGrpSpPr/>
          <p:nvPr/>
        </p:nvGrpSpPr>
        <p:grpSpPr>
          <a:xfrm>
            <a:off x="607128" y="3248585"/>
            <a:ext cx="5852776" cy="1575690"/>
            <a:chOff x="80665" y="4254549"/>
            <a:chExt cx="5852776" cy="1575690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EBED0F87-071F-4838-ADF2-416D63452F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8831"/>
            <a:stretch/>
          </p:blipFill>
          <p:spPr>
            <a:xfrm>
              <a:off x="80665" y="4254549"/>
              <a:ext cx="5852776" cy="627751"/>
            </a:xfrm>
            <a:prstGeom prst="rect">
              <a:avLst/>
            </a:prstGeom>
          </p:spPr>
        </p:pic>
        <p:sp>
          <p:nvSpPr>
            <p:cNvPr id="52" name="오른쪽 중괄호 51">
              <a:extLst>
                <a:ext uri="{FF2B5EF4-FFF2-40B4-BE49-F238E27FC236}">
                  <a16:creationId xmlns:a16="http://schemas.microsoft.com/office/drawing/2014/main" id="{B21E532C-5EC7-4976-B492-B7CD983132A0}"/>
                </a:ext>
              </a:extLst>
            </p:cNvPr>
            <p:cNvSpPr/>
            <p:nvPr/>
          </p:nvSpPr>
          <p:spPr>
            <a:xfrm rot="5400000">
              <a:off x="2458720" y="3711487"/>
              <a:ext cx="314960" cy="2712720"/>
            </a:xfrm>
            <a:prstGeom prst="rightBrace">
              <a:avLst>
                <a:gd name="adj1" fmla="val 56720"/>
                <a:gd name="adj2" fmla="val 50000"/>
              </a:avLst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오른쪽 중괄호 52">
              <a:extLst>
                <a:ext uri="{FF2B5EF4-FFF2-40B4-BE49-F238E27FC236}">
                  <a16:creationId xmlns:a16="http://schemas.microsoft.com/office/drawing/2014/main" id="{34267292-2BF9-4A06-BC90-D484E2FCE2B6}"/>
                </a:ext>
              </a:extLst>
            </p:cNvPr>
            <p:cNvSpPr/>
            <p:nvPr/>
          </p:nvSpPr>
          <p:spPr>
            <a:xfrm rot="5400000">
              <a:off x="4801293" y="4255739"/>
              <a:ext cx="314960" cy="1624215"/>
            </a:xfrm>
            <a:prstGeom prst="rightBrace">
              <a:avLst>
                <a:gd name="adj1" fmla="val 56720"/>
                <a:gd name="adj2" fmla="val 50000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316A63E-3C6F-435A-87B4-AB35C27B2561}"/>
                    </a:ext>
                  </a:extLst>
                </p:cNvPr>
                <p:cNvSpPr txBox="1"/>
                <p:nvPr/>
              </p:nvSpPr>
              <p:spPr>
                <a:xfrm>
                  <a:off x="1397924" y="5243295"/>
                  <a:ext cx="238546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4472C4"/>
                      </a:solidFill>
                    </a:rPr>
                    <a:t>MDM (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i="1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a14:m>
                  <a:r>
                    <a:rPr lang="en-US" sz="1600" i="1" dirty="0">
                      <a:solidFill>
                        <a:srgbClr val="4472C4"/>
                      </a:solidFill>
                    </a:rPr>
                    <a:t> </a:t>
                  </a:r>
                  <a:r>
                    <a:rPr lang="en-US" sz="1600" dirty="0">
                      <a:solidFill>
                        <a:srgbClr val="4472C4"/>
                      </a:solidFill>
                    </a:rPr>
                    <a:t>precession)</a:t>
                  </a:r>
                </a:p>
                <a:p>
                  <a:pPr algn="ctr"/>
                  <a:r>
                    <a:rPr lang="en-US" sz="1600" dirty="0">
                      <a:solidFill>
                        <a:srgbClr val="4472C4"/>
                      </a:solidFill>
                    </a:rPr>
                    <a:t>In-plane</a:t>
                  </a: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316A63E-3C6F-435A-87B4-AB35C27B25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7924" y="5243295"/>
                  <a:ext cx="2385461" cy="584775"/>
                </a:xfrm>
                <a:prstGeom prst="rect">
                  <a:avLst/>
                </a:prstGeom>
                <a:blipFill>
                  <a:blip r:embed="rId6"/>
                  <a:stretch>
                    <a:fillRect l="-767" t="-3125" r="-512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4AB6F74-9C23-4D7A-802F-C19112F16626}"/>
                </a:ext>
              </a:extLst>
            </p:cNvPr>
            <p:cNvSpPr txBox="1"/>
            <p:nvPr/>
          </p:nvSpPr>
          <p:spPr>
            <a:xfrm>
              <a:off x="4273854" y="5245464"/>
              <a:ext cx="13949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EDM</a:t>
              </a:r>
              <a:br>
                <a:rPr lang="en-US" sz="1600" dirty="0">
                  <a:solidFill>
                    <a:srgbClr val="00B050"/>
                  </a:solidFill>
                </a:rPr>
              </a:br>
              <a:r>
                <a:rPr lang="en-US" sz="1600" dirty="0">
                  <a:solidFill>
                    <a:srgbClr val="00B050"/>
                  </a:solidFill>
                </a:rPr>
                <a:t>Out-of-plane</a:t>
              </a:r>
              <a:endParaRPr lang="en-US" sz="1600" i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D3F6BCB8-5450-4C46-A078-9BCD2FCC9852}"/>
              </a:ext>
            </a:extLst>
          </p:cNvPr>
          <p:cNvGrpSpPr/>
          <p:nvPr/>
        </p:nvGrpSpPr>
        <p:grpSpPr>
          <a:xfrm>
            <a:off x="853844" y="5044870"/>
            <a:ext cx="4608770" cy="644580"/>
            <a:chOff x="248814" y="5965704"/>
            <a:chExt cx="4608770" cy="644580"/>
          </a:xfrm>
        </p:grpSpPr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26A7156D-278C-4884-916E-77E9DA1BE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8814" y="6068076"/>
              <a:ext cx="2860146" cy="5422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77B6D4E-136C-4C1A-AFE1-882DD62B9762}"/>
                    </a:ext>
                  </a:extLst>
                </p:cNvPr>
                <p:cNvSpPr txBox="1"/>
                <p:nvPr/>
              </p:nvSpPr>
              <p:spPr>
                <a:xfrm>
                  <a:off x="3608844" y="5965704"/>
                  <a:ext cx="1248740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F70CAC0-3CED-4A79-9382-5D4DEFA5A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8844" y="5965704"/>
                  <a:ext cx="1248740" cy="6109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3724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F6B22A-25DE-4413-9352-166D2A69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Oscillating EDM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3B89FD3-D028-472D-BF95-0FD14E10E7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should we detect it?</a:t>
                </a:r>
              </a:p>
              <a:p>
                <a:endParaRPr lang="en-US" dirty="0"/>
              </a:p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oscillates?</a:t>
                </a:r>
                <a:br>
                  <a:rPr lang="en-US" dirty="0"/>
                </a:br>
                <a:r>
                  <a:rPr lang="en-US" dirty="0"/>
                  <a:t>(used an extreme case for illustration)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3B89FD3-D028-472D-BF95-0FD14E10E7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9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타원 13">
            <a:extLst>
              <a:ext uri="{FF2B5EF4-FFF2-40B4-BE49-F238E27FC236}">
                <a16:creationId xmlns:a16="http://schemas.microsoft.com/office/drawing/2014/main" id="{700A517A-D7A1-46E3-95A4-BF263D24E6FD}"/>
              </a:ext>
            </a:extLst>
          </p:cNvPr>
          <p:cNvSpPr/>
          <p:nvPr/>
        </p:nvSpPr>
        <p:spPr>
          <a:xfrm>
            <a:off x="7058260" y="1722684"/>
            <a:ext cx="4194494" cy="41944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3378FF-DB28-4688-8D2A-104C5C1D3E54}"/>
                  </a:ext>
                </a:extLst>
              </p:cNvPr>
              <p:cNvSpPr txBox="1"/>
              <p:nvPr/>
            </p:nvSpPr>
            <p:spPr>
              <a:xfrm>
                <a:off x="7361649" y="3662366"/>
                <a:ext cx="817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EDM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3378FF-DB28-4688-8D2A-104C5C1D3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649" y="3662366"/>
                <a:ext cx="81778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1D76676E-8283-409E-ACA5-8A2F4CA73E07}"/>
              </a:ext>
            </a:extLst>
          </p:cNvPr>
          <p:cNvSpPr txBox="1"/>
          <p:nvPr/>
        </p:nvSpPr>
        <p:spPr>
          <a:xfrm>
            <a:off x="7615651" y="2854846"/>
            <a:ext cx="3085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Frozen spin</a:t>
            </a:r>
          </a:p>
          <a:p>
            <a:pPr algn="ctr"/>
            <a:r>
              <a:rPr lang="en-US" dirty="0"/>
              <a:t>&amp; Oscillating EDM</a:t>
            </a:r>
          </a:p>
          <a:p>
            <a:pPr algn="ctr"/>
            <a:r>
              <a:rPr lang="en-US" sz="1200" dirty="0"/>
              <a:t>Spin </a:t>
            </a:r>
            <a:r>
              <a:rPr lang="en-US" sz="1200" dirty="0">
                <a:solidFill>
                  <a:srgbClr val="FF0000"/>
                </a:solidFill>
              </a:rPr>
              <a:t>does not </a:t>
            </a:r>
            <a:r>
              <a:rPr lang="en-US" sz="1200" dirty="0"/>
              <a:t>rotate vertically on average</a:t>
            </a:r>
            <a:endParaRPr lang="en-US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62DE170F-A1CE-4EB7-A7B9-AA1C491B0B3C}"/>
              </a:ext>
            </a:extLst>
          </p:cNvPr>
          <p:cNvGrpSpPr/>
          <p:nvPr/>
        </p:nvGrpSpPr>
        <p:grpSpPr>
          <a:xfrm>
            <a:off x="7058259" y="1722682"/>
            <a:ext cx="4198767" cy="4187822"/>
            <a:chOff x="7058259" y="1722682"/>
            <a:chExt cx="4198767" cy="4187822"/>
          </a:xfrm>
        </p:grpSpPr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73A1F73E-1FC2-4B8D-9058-641D0BC1D5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58259" y="3081406"/>
              <a:ext cx="1" cy="73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AFD063A0-E3CE-4C0D-9253-6721DEED024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525448" y="1355483"/>
              <a:ext cx="1" cy="73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2087C853-A0D7-417E-8F3E-45B857F73A6B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8787065" y="5543304"/>
              <a:ext cx="1" cy="73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739722E7-A44A-4AC2-8743-16FF8A039B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57025" y="3819931"/>
              <a:ext cx="1" cy="73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CA6AE9F8-2FA0-4748-8744-64247CA0DB74}"/>
                </a:ext>
              </a:extLst>
            </p:cNvPr>
            <p:cNvCxnSpPr/>
            <p:nvPr/>
          </p:nvCxnSpPr>
          <p:spPr>
            <a:xfrm rot="2700000" flipH="1" flipV="1">
              <a:off x="7911403" y="1707318"/>
              <a:ext cx="1" cy="73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화살표 연결선 49">
              <a:extLst>
                <a:ext uri="{FF2B5EF4-FFF2-40B4-BE49-F238E27FC236}">
                  <a16:creationId xmlns:a16="http://schemas.microsoft.com/office/drawing/2014/main" id="{CAFC7471-1FF3-427C-9938-AB8AF2E9EB0C}"/>
                </a:ext>
              </a:extLst>
            </p:cNvPr>
            <p:cNvCxnSpPr>
              <a:cxnSpLocks/>
            </p:cNvCxnSpPr>
            <p:nvPr/>
          </p:nvCxnSpPr>
          <p:spPr>
            <a:xfrm rot="8100000" flipH="1" flipV="1">
              <a:off x="10902627" y="2217192"/>
              <a:ext cx="1" cy="73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F1FB97F9-DDC6-4CF9-8B48-1C544C775FA1}"/>
                </a:ext>
              </a:extLst>
            </p:cNvPr>
            <p:cNvCxnSpPr>
              <a:cxnSpLocks/>
            </p:cNvCxnSpPr>
            <p:nvPr/>
          </p:nvCxnSpPr>
          <p:spPr>
            <a:xfrm rot="18900000" flipH="1" flipV="1">
              <a:off x="7407372" y="4676294"/>
              <a:ext cx="1" cy="73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63EABB22-918E-49A7-B1F2-44CE33888308}"/>
                </a:ext>
              </a:extLst>
            </p:cNvPr>
            <p:cNvCxnSpPr>
              <a:cxnSpLocks/>
            </p:cNvCxnSpPr>
            <p:nvPr/>
          </p:nvCxnSpPr>
          <p:spPr>
            <a:xfrm rot="2700000" flipH="1">
              <a:off x="10366631" y="5203145"/>
              <a:ext cx="1" cy="7344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5B54CBFD-2640-4360-BF20-8EDF0DDEF691}"/>
              </a:ext>
            </a:extLst>
          </p:cNvPr>
          <p:cNvCxnSpPr>
            <a:cxnSpLocks/>
          </p:cNvCxnSpPr>
          <p:nvPr/>
        </p:nvCxnSpPr>
        <p:spPr>
          <a:xfrm>
            <a:off x="7053989" y="3819931"/>
            <a:ext cx="36499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C930EBB5-76B3-4FF3-9315-BBDDCEC535EA}"/>
              </a:ext>
            </a:extLst>
          </p:cNvPr>
          <p:cNvCxnSpPr>
            <a:cxnSpLocks/>
          </p:cNvCxnSpPr>
          <p:nvPr/>
        </p:nvCxnSpPr>
        <p:spPr>
          <a:xfrm rot="2700000">
            <a:off x="7632902" y="2397808"/>
            <a:ext cx="1800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DE81F37A-2C8F-47DB-9695-7B9555C836CB}"/>
              </a:ext>
            </a:extLst>
          </p:cNvPr>
          <p:cNvCxnSpPr>
            <a:cxnSpLocks/>
          </p:cNvCxnSpPr>
          <p:nvPr/>
        </p:nvCxnSpPr>
        <p:spPr>
          <a:xfrm rot="18900000">
            <a:off x="10600506" y="2270246"/>
            <a:ext cx="1800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80EB7BBC-6203-4317-8A1D-6BB96B2570C7}"/>
              </a:ext>
            </a:extLst>
          </p:cNvPr>
          <p:cNvCxnSpPr>
            <a:cxnSpLocks/>
          </p:cNvCxnSpPr>
          <p:nvPr/>
        </p:nvCxnSpPr>
        <p:spPr>
          <a:xfrm>
            <a:off x="11252754" y="3819931"/>
            <a:ext cx="36499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3059620A-691E-4FB9-97D7-5CA45D01013A}"/>
              </a:ext>
            </a:extLst>
          </p:cNvPr>
          <p:cNvCxnSpPr>
            <a:cxnSpLocks/>
          </p:cNvCxnSpPr>
          <p:nvPr/>
        </p:nvCxnSpPr>
        <p:spPr>
          <a:xfrm rot="2700000">
            <a:off x="10596145" y="5374334"/>
            <a:ext cx="1800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A4456442-0C98-441A-B8CA-E4C9991B8DAC}"/>
              </a:ext>
            </a:extLst>
          </p:cNvPr>
          <p:cNvCxnSpPr>
            <a:cxnSpLocks/>
          </p:cNvCxnSpPr>
          <p:nvPr/>
        </p:nvCxnSpPr>
        <p:spPr>
          <a:xfrm rot="18900000">
            <a:off x="7627753" y="5225878"/>
            <a:ext cx="1800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D74CA00-8357-44B5-87EA-4145E31BD703}"/>
              </a:ext>
            </a:extLst>
          </p:cNvPr>
          <p:cNvGrpSpPr/>
          <p:nvPr/>
        </p:nvGrpSpPr>
        <p:grpSpPr>
          <a:xfrm>
            <a:off x="607128" y="3248585"/>
            <a:ext cx="5852776" cy="1575690"/>
            <a:chOff x="80665" y="4254549"/>
            <a:chExt cx="5852776" cy="1575690"/>
          </a:xfrm>
        </p:grpSpPr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A16845F5-577B-476F-B197-F5A042B76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8831"/>
            <a:stretch/>
          </p:blipFill>
          <p:spPr>
            <a:xfrm>
              <a:off x="80665" y="4254549"/>
              <a:ext cx="5852776" cy="627751"/>
            </a:xfrm>
            <a:prstGeom prst="rect">
              <a:avLst/>
            </a:prstGeom>
          </p:spPr>
        </p:pic>
        <p:sp>
          <p:nvSpPr>
            <p:cNvPr id="55" name="오른쪽 중괄호 54">
              <a:extLst>
                <a:ext uri="{FF2B5EF4-FFF2-40B4-BE49-F238E27FC236}">
                  <a16:creationId xmlns:a16="http://schemas.microsoft.com/office/drawing/2014/main" id="{F6C39D51-FB79-4033-B8ED-A5CE6C6062A1}"/>
                </a:ext>
              </a:extLst>
            </p:cNvPr>
            <p:cNvSpPr/>
            <p:nvPr/>
          </p:nvSpPr>
          <p:spPr>
            <a:xfrm rot="5400000">
              <a:off x="2458720" y="3711487"/>
              <a:ext cx="314960" cy="2712720"/>
            </a:xfrm>
            <a:prstGeom prst="rightBrace">
              <a:avLst>
                <a:gd name="adj1" fmla="val 56720"/>
                <a:gd name="adj2" fmla="val 50000"/>
              </a:avLst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오른쪽 중괄호 55">
              <a:extLst>
                <a:ext uri="{FF2B5EF4-FFF2-40B4-BE49-F238E27FC236}">
                  <a16:creationId xmlns:a16="http://schemas.microsoft.com/office/drawing/2014/main" id="{4FCE5BAD-1000-4BE1-9315-AB4DA3F7303E}"/>
                </a:ext>
              </a:extLst>
            </p:cNvPr>
            <p:cNvSpPr/>
            <p:nvPr/>
          </p:nvSpPr>
          <p:spPr>
            <a:xfrm rot="5400000">
              <a:off x="4801293" y="4255739"/>
              <a:ext cx="314960" cy="1624215"/>
            </a:xfrm>
            <a:prstGeom prst="rightBrace">
              <a:avLst>
                <a:gd name="adj1" fmla="val 56720"/>
                <a:gd name="adj2" fmla="val 50000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ADCB1B8-F836-4093-A5F2-EF310273A255}"/>
                    </a:ext>
                  </a:extLst>
                </p:cNvPr>
                <p:cNvSpPr txBox="1"/>
                <p:nvPr/>
              </p:nvSpPr>
              <p:spPr>
                <a:xfrm>
                  <a:off x="1397924" y="5243295"/>
                  <a:ext cx="238546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4472C4"/>
                      </a:solidFill>
                    </a:rPr>
                    <a:t>MDM (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i="1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a14:m>
                  <a:r>
                    <a:rPr lang="en-US" sz="1600" i="1" dirty="0">
                      <a:solidFill>
                        <a:srgbClr val="4472C4"/>
                      </a:solidFill>
                    </a:rPr>
                    <a:t> </a:t>
                  </a:r>
                  <a:r>
                    <a:rPr lang="en-US" sz="1600" dirty="0">
                      <a:solidFill>
                        <a:srgbClr val="4472C4"/>
                      </a:solidFill>
                    </a:rPr>
                    <a:t>precession)</a:t>
                  </a:r>
                </a:p>
                <a:p>
                  <a:pPr algn="ctr"/>
                  <a:r>
                    <a:rPr lang="en-US" sz="1600" dirty="0">
                      <a:solidFill>
                        <a:srgbClr val="4472C4"/>
                      </a:solidFill>
                    </a:rPr>
                    <a:t>In-plane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CADCB1B8-F836-4093-A5F2-EF310273A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7924" y="5243295"/>
                  <a:ext cx="2385461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767" t="-3125" r="-512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5A138F6-FFA9-4B01-92D5-590A4EB21F52}"/>
                </a:ext>
              </a:extLst>
            </p:cNvPr>
            <p:cNvSpPr txBox="1"/>
            <p:nvPr/>
          </p:nvSpPr>
          <p:spPr>
            <a:xfrm>
              <a:off x="4273854" y="5245464"/>
              <a:ext cx="13949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EDM</a:t>
              </a:r>
              <a:br>
                <a:rPr lang="en-US" sz="1600" dirty="0">
                  <a:solidFill>
                    <a:srgbClr val="00B050"/>
                  </a:solidFill>
                </a:rPr>
              </a:br>
              <a:r>
                <a:rPr lang="en-US" sz="1600" dirty="0">
                  <a:solidFill>
                    <a:srgbClr val="00B050"/>
                  </a:solidFill>
                </a:rPr>
                <a:t>Out-of-plane</a:t>
              </a:r>
              <a:endParaRPr lang="en-US" sz="1600" i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19D65E22-3F94-402C-B58F-69B980B0E894}"/>
              </a:ext>
            </a:extLst>
          </p:cNvPr>
          <p:cNvGrpSpPr/>
          <p:nvPr/>
        </p:nvGrpSpPr>
        <p:grpSpPr>
          <a:xfrm>
            <a:off x="853844" y="5044870"/>
            <a:ext cx="4608770" cy="644580"/>
            <a:chOff x="248814" y="5965704"/>
            <a:chExt cx="4608770" cy="644580"/>
          </a:xfrm>
        </p:grpSpPr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1230D9DF-F148-459B-86C9-36493237A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814" y="6068076"/>
              <a:ext cx="2860146" cy="5422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47139D2B-07F1-44D4-8475-49E2F3C4F239}"/>
                    </a:ext>
                  </a:extLst>
                </p:cNvPr>
                <p:cNvSpPr txBox="1"/>
                <p:nvPr/>
              </p:nvSpPr>
              <p:spPr>
                <a:xfrm>
                  <a:off x="3608844" y="5965704"/>
                  <a:ext cx="1248740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F70CAC0-3CED-4A79-9382-5D4DEFA5A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8844" y="5965704"/>
                  <a:ext cx="1248740" cy="6109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5495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F6B22A-25DE-4413-9352-166D2A69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Oscillating EDM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B89FD3-D028-472D-BF95-0FD14E10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should we detect it?</a:t>
            </a:r>
          </a:p>
          <a:p>
            <a:endParaRPr lang="en-US" dirty="0"/>
          </a:p>
          <a:p>
            <a:r>
              <a:rPr lang="en-US" dirty="0"/>
              <a:t>Why don’t we make spin </a:t>
            </a:r>
            <a:r>
              <a:rPr lang="en-US" dirty="0" err="1"/>
              <a:t>precess</a:t>
            </a:r>
            <a:r>
              <a:rPr lang="en-US" dirty="0"/>
              <a:t> in the ring plane</a:t>
            </a:r>
            <a:br>
              <a:rPr lang="en-US" dirty="0"/>
            </a:br>
            <a:r>
              <a:rPr lang="en-US" dirty="0"/>
              <a:t>at the same frequency?</a:t>
            </a:r>
            <a:br>
              <a:rPr lang="en-US" dirty="0"/>
            </a:br>
            <a:r>
              <a:rPr lang="en-US" dirty="0"/>
              <a:t>(used an extreme case for illustration)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AB561D3-DE92-4462-A6D3-FBE274647F35}"/>
              </a:ext>
            </a:extLst>
          </p:cNvPr>
          <p:cNvGrpSpPr/>
          <p:nvPr/>
        </p:nvGrpSpPr>
        <p:grpSpPr>
          <a:xfrm>
            <a:off x="607128" y="3248585"/>
            <a:ext cx="5852776" cy="1575690"/>
            <a:chOff x="80665" y="4254549"/>
            <a:chExt cx="5852776" cy="1575690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0AA1BABD-EB15-4BA5-9F3D-948EDB2ED6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8831"/>
            <a:stretch/>
          </p:blipFill>
          <p:spPr>
            <a:xfrm>
              <a:off x="80665" y="4254549"/>
              <a:ext cx="5852776" cy="627751"/>
            </a:xfrm>
            <a:prstGeom prst="rect">
              <a:avLst/>
            </a:prstGeom>
          </p:spPr>
        </p:pic>
        <p:sp>
          <p:nvSpPr>
            <p:cNvPr id="7" name="오른쪽 중괄호 6">
              <a:extLst>
                <a:ext uri="{FF2B5EF4-FFF2-40B4-BE49-F238E27FC236}">
                  <a16:creationId xmlns:a16="http://schemas.microsoft.com/office/drawing/2014/main" id="{B52C7A3E-E360-4DC9-BAB1-E71A78CEB9E3}"/>
                </a:ext>
              </a:extLst>
            </p:cNvPr>
            <p:cNvSpPr/>
            <p:nvPr/>
          </p:nvSpPr>
          <p:spPr>
            <a:xfrm rot="5400000">
              <a:off x="2458720" y="3711487"/>
              <a:ext cx="314960" cy="2712720"/>
            </a:xfrm>
            <a:prstGeom prst="rightBrace">
              <a:avLst>
                <a:gd name="adj1" fmla="val 56720"/>
                <a:gd name="adj2" fmla="val 50000"/>
              </a:avLst>
            </a:prstGeom>
            <a:ln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오른쪽 중괄호 7">
              <a:extLst>
                <a:ext uri="{FF2B5EF4-FFF2-40B4-BE49-F238E27FC236}">
                  <a16:creationId xmlns:a16="http://schemas.microsoft.com/office/drawing/2014/main" id="{959894FB-A7F7-4DC6-BE17-14CC25221772}"/>
                </a:ext>
              </a:extLst>
            </p:cNvPr>
            <p:cNvSpPr/>
            <p:nvPr/>
          </p:nvSpPr>
          <p:spPr>
            <a:xfrm rot="5400000">
              <a:off x="4801293" y="4255739"/>
              <a:ext cx="314960" cy="1624215"/>
            </a:xfrm>
            <a:prstGeom prst="rightBrace">
              <a:avLst>
                <a:gd name="adj1" fmla="val 56720"/>
                <a:gd name="adj2" fmla="val 50000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585BFF5-7DF2-4DF1-B2CA-1D44DBD209A5}"/>
                    </a:ext>
                  </a:extLst>
                </p:cNvPr>
                <p:cNvSpPr txBox="1"/>
                <p:nvPr/>
              </p:nvSpPr>
              <p:spPr>
                <a:xfrm>
                  <a:off x="1397924" y="5243295"/>
                  <a:ext cx="238546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4472C4"/>
                      </a:solidFill>
                    </a:rPr>
                    <a:t>MDM (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600" i="1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a14:m>
                  <a:r>
                    <a:rPr lang="en-US" sz="1600" i="1" dirty="0">
                      <a:solidFill>
                        <a:srgbClr val="4472C4"/>
                      </a:solidFill>
                    </a:rPr>
                    <a:t> </a:t>
                  </a:r>
                  <a:r>
                    <a:rPr lang="en-US" sz="1600" dirty="0">
                      <a:solidFill>
                        <a:srgbClr val="4472C4"/>
                      </a:solidFill>
                    </a:rPr>
                    <a:t>precession)</a:t>
                  </a:r>
                </a:p>
                <a:p>
                  <a:pPr algn="ctr"/>
                  <a:r>
                    <a:rPr lang="en-US" sz="1600" dirty="0">
                      <a:solidFill>
                        <a:srgbClr val="4472C4"/>
                      </a:solidFill>
                    </a:rPr>
                    <a:t>In-plane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585BFF5-7DF2-4DF1-B2CA-1D44DBD209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7924" y="5243295"/>
                  <a:ext cx="2385461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767" t="-3125" r="-512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10A07C-4364-4C17-8EDC-A8C0334571D6}"/>
                </a:ext>
              </a:extLst>
            </p:cNvPr>
            <p:cNvSpPr txBox="1"/>
            <p:nvPr/>
          </p:nvSpPr>
          <p:spPr>
            <a:xfrm>
              <a:off x="4273854" y="5245464"/>
              <a:ext cx="13949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50"/>
                  </a:solidFill>
                </a:rPr>
                <a:t>EDM</a:t>
              </a:r>
              <a:br>
                <a:rPr lang="en-US" sz="1600" dirty="0">
                  <a:solidFill>
                    <a:srgbClr val="00B050"/>
                  </a:solidFill>
                </a:rPr>
              </a:br>
              <a:r>
                <a:rPr lang="en-US" sz="1600" dirty="0">
                  <a:solidFill>
                    <a:srgbClr val="00B050"/>
                  </a:solidFill>
                </a:rPr>
                <a:t>Out-of-plane</a:t>
              </a:r>
              <a:endParaRPr lang="en-US" sz="1600" i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E69D048-08AA-4B8D-A11D-B6FF97A1CB59}"/>
              </a:ext>
            </a:extLst>
          </p:cNvPr>
          <p:cNvGrpSpPr/>
          <p:nvPr/>
        </p:nvGrpSpPr>
        <p:grpSpPr>
          <a:xfrm>
            <a:off x="853844" y="5044870"/>
            <a:ext cx="4608770" cy="644580"/>
            <a:chOff x="248814" y="5965704"/>
            <a:chExt cx="4608770" cy="644580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B8E54D54-EF80-4C3C-B717-DF7A389F5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814" y="6068076"/>
              <a:ext cx="2860146" cy="5422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27204C2-4416-4B4D-A646-CA627D18493C}"/>
                    </a:ext>
                  </a:extLst>
                </p:cNvPr>
                <p:cNvSpPr txBox="1"/>
                <p:nvPr/>
              </p:nvSpPr>
              <p:spPr>
                <a:xfrm>
                  <a:off x="3608844" y="5965704"/>
                  <a:ext cx="1248740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F70CAC0-3CED-4A79-9382-5D4DEFA5A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8844" y="5965704"/>
                  <a:ext cx="1248740" cy="6109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타원 13">
            <a:extLst>
              <a:ext uri="{FF2B5EF4-FFF2-40B4-BE49-F238E27FC236}">
                <a16:creationId xmlns:a16="http://schemas.microsoft.com/office/drawing/2014/main" id="{700A517A-D7A1-46E3-95A4-BF263D24E6FD}"/>
              </a:ext>
            </a:extLst>
          </p:cNvPr>
          <p:cNvSpPr/>
          <p:nvPr/>
        </p:nvSpPr>
        <p:spPr>
          <a:xfrm>
            <a:off x="7058260" y="1722684"/>
            <a:ext cx="4194494" cy="41944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3378FF-DB28-4688-8D2A-104C5C1D3E54}"/>
                  </a:ext>
                </a:extLst>
              </p:cNvPr>
              <p:cNvSpPr txBox="1"/>
              <p:nvPr/>
            </p:nvSpPr>
            <p:spPr>
              <a:xfrm>
                <a:off x="7361649" y="3662366"/>
                <a:ext cx="817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EDM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3378FF-DB28-4688-8D2A-104C5C1D3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649" y="3662366"/>
                <a:ext cx="81778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D76676E-8283-409E-ACA5-8A2F4CA73E07}"/>
                  </a:ext>
                </a:extLst>
              </p:cNvPr>
              <p:cNvSpPr txBox="1"/>
              <p:nvPr/>
            </p:nvSpPr>
            <p:spPr>
              <a:xfrm>
                <a:off x="7694614" y="2858962"/>
                <a:ext cx="292727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precession</a:t>
                </a:r>
              </a:p>
              <a:p>
                <a:pPr algn="ctr"/>
                <a:r>
                  <a:rPr lang="en-US" dirty="0"/>
                  <a:t>&amp; Oscillating EDM</a:t>
                </a:r>
              </a:p>
              <a:p>
                <a:pPr algn="ctr"/>
                <a:r>
                  <a:rPr lang="en-US" sz="1200" dirty="0"/>
                  <a:t>Spin</a:t>
                </a:r>
                <a:r>
                  <a:rPr lang="en-US" sz="1200" dirty="0">
                    <a:solidFill>
                      <a:srgbClr val="FF0000"/>
                    </a:solidFill>
                  </a:rPr>
                  <a:t> </a:t>
                </a:r>
                <a:r>
                  <a:rPr lang="en-US" sz="1200" dirty="0"/>
                  <a:t>rotates vertically on average when</a:t>
                </a:r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D76676E-8283-409E-ACA5-8A2F4CA7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14" y="2858962"/>
                <a:ext cx="2927276" cy="830997"/>
              </a:xfrm>
              <a:prstGeom prst="rect">
                <a:avLst/>
              </a:prstGeom>
              <a:blipFill>
                <a:blip r:embed="rId11"/>
                <a:stretch>
                  <a:fillRect t="-3676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4C7D9F7C-7F3D-473F-BF65-42B65C5EEBF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525448" y="1355483"/>
            <a:ext cx="1" cy="734400"/>
          </a:xfrm>
          <a:prstGeom prst="straightConnector1">
            <a:avLst/>
          </a:prstGeom>
          <a:ln w="5715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0309ED8F-BB46-46D6-9B7D-EBA2E5B549B4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8787065" y="5543304"/>
            <a:ext cx="1" cy="734400"/>
          </a:xfrm>
          <a:prstGeom prst="straightConnector1">
            <a:avLst/>
          </a:prstGeom>
          <a:ln w="5715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09CFA0EB-DBE9-40B7-8D9A-BE10681D8A16}"/>
              </a:ext>
            </a:extLst>
          </p:cNvPr>
          <p:cNvCxnSpPr>
            <a:cxnSpLocks/>
          </p:cNvCxnSpPr>
          <p:nvPr/>
        </p:nvCxnSpPr>
        <p:spPr>
          <a:xfrm flipH="1">
            <a:off x="11257025" y="3819931"/>
            <a:ext cx="1" cy="734400"/>
          </a:xfrm>
          <a:prstGeom prst="straightConnector1">
            <a:avLst/>
          </a:prstGeom>
          <a:ln w="5715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10E7EFED-A175-4B7C-A2ED-16C8F7B67DC8}"/>
              </a:ext>
            </a:extLst>
          </p:cNvPr>
          <p:cNvCxnSpPr/>
          <p:nvPr/>
        </p:nvCxnSpPr>
        <p:spPr>
          <a:xfrm rot="2700000" flipH="1" flipV="1">
            <a:off x="7911403" y="1707318"/>
            <a:ext cx="1" cy="734400"/>
          </a:xfrm>
          <a:prstGeom prst="straightConnector1">
            <a:avLst/>
          </a:prstGeom>
          <a:ln w="5715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892A0A25-3DD4-45CA-BFCA-3036D657A112}"/>
              </a:ext>
            </a:extLst>
          </p:cNvPr>
          <p:cNvCxnSpPr>
            <a:cxnSpLocks/>
          </p:cNvCxnSpPr>
          <p:nvPr/>
        </p:nvCxnSpPr>
        <p:spPr>
          <a:xfrm rot="8100000" flipH="1" flipV="1">
            <a:off x="10902627" y="2217192"/>
            <a:ext cx="1" cy="734400"/>
          </a:xfrm>
          <a:prstGeom prst="straightConnector1">
            <a:avLst/>
          </a:prstGeom>
          <a:ln w="5715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D3240F5A-1F3D-4DA7-BAB6-94AB31BB5FB1}"/>
              </a:ext>
            </a:extLst>
          </p:cNvPr>
          <p:cNvCxnSpPr>
            <a:cxnSpLocks/>
          </p:cNvCxnSpPr>
          <p:nvPr/>
        </p:nvCxnSpPr>
        <p:spPr>
          <a:xfrm rot="18900000" flipH="1" flipV="1">
            <a:off x="7407372" y="4676294"/>
            <a:ext cx="1" cy="734400"/>
          </a:xfrm>
          <a:prstGeom prst="straightConnector1">
            <a:avLst/>
          </a:prstGeom>
          <a:ln w="5715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FAD72F78-656B-471C-B5D6-5C297A28706A}"/>
              </a:ext>
            </a:extLst>
          </p:cNvPr>
          <p:cNvCxnSpPr>
            <a:cxnSpLocks/>
          </p:cNvCxnSpPr>
          <p:nvPr/>
        </p:nvCxnSpPr>
        <p:spPr>
          <a:xfrm rot="2700000" flipH="1">
            <a:off x="10366631" y="5203145"/>
            <a:ext cx="1" cy="734400"/>
          </a:xfrm>
          <a:prstGeom prst="straightConnector1">
            <a:avLst/>
          </a:prstGeom>
          <a:ln w="5715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8E2DF572-D41F-4C28-BCA0-D00B44C86324}"/>
              </a:ext>
            </a:extLst>
          </p:cNvPr>
          <p:cNvCxnSpPr>
            <a:cxnSpLocks/>
          </p:cNvCxnSpPr>
          <p:nvPr/>
        </p:nvCxnSpPr>
        <p:spPr>
          <a:xfrm flipH="1" flipV="1">
            <a:off x="7058259" y="3081406"/>
            <a:ext cx="1" cy="73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D27B70EC-F150-4022-B766-9181C9B35EAA}"/>
              </a:ext>
            </a:extLst>
          </p:cNvPr>
          <p:cNvCxnSpPr>
            <a:cxnSpLocks/>
          </p:cNvCxnSpPr>
          <p:nvPr/>
        </p:nvCxnSpPr>
        <p:spPr>
          <a:xfrm flipH="1">
            <a:off x="9173381" y="1722682"/>
            <a:ext cx="1" cy="73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5DE8F035-0471-4ED8-A8B6-032290425ED0}"/>
              </a:ext>
            </a:extLst>
          </p:cNvPr>
          <p:cNvCxnSpPr>
            <a:cxnSpLocks/>
          </p:cNvCxnSpPr>
          <p:nvPr/>
        </p:nvCxnSpPr>
        <p:spPr>
          <a:xfrm flipH="1" flipV="1">
            <a:off x="11258852" y="3081406"/>
            <a:ext cx="1" cy="73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68CA52A1-7539-471E-9872-B08852BB78F5}"/>
              </a:ext>
            </a:extLst>
          </p:cNvPr>
          <p:cNvCxnSpPr>
            <a:cxnSpLocks/>
          </p:cNvCxnSpPr>
          <p:nvPr/>
        </p:nvCxnSpPr>
        <p:spPr>
          <a:xfrm flipH="1">
            <a:off x="9173381" y="5910503"/>
            <a:ext cx="1" cy="73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A38CA919-0C38-4042-98AD-A3D112129E4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39601" y="1962485"/>
            <a:ext cx="1" cy="73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1D22AB44-7699-405D-A3E8-517473249DEC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263762" y="1962485"/>
            <a:ext cx="1" cy="73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13B8D9D4-037B-47BA-8154-33E70A01118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991326" y="4935943"/>
            <a:ext cx="1" cy="73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7C3620E1-F832-4F61-AF83-4ABDA109064F}"/>
              </a:ext>
            </a:extLst>
          </p:cNvPr>
          <p:cNvCxnSpPr>
            <a:cxnSpLocks/>
          </p:cNvCxnSpPr>
          <p:nvPr/>
        </p:nvCxnSpPr>
        <p:spPr>
          <a:xfrm rot="16200000" flipV="1">
            <a:off x="7292061" y="4915612"/>
            <a:ext cx="1" cy="73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5B54CBFD-2640-4360-BF20-8EDF0DDEF691}"/>
              </a:ext>
            </a:extLst>
          </p:cNvPr>
          <p:cNvCxnSpPr>
            <a:cxnSpLocks/>
          </p:cNvCxnSpPr>
          <p:nvPr/>
        </p:nvCxnSpPr>
        <p:spPr>
          <a:xfrm>
            <a:off x="7053989" y="3819931"/>
            <a:ext cx="36499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C930EBB5-76B3-4FF3-9315-BBDDCEC535EA}"/>
              </a:ext>
            </a:extLst>
          </p:cNvPr>
          <p:cNvCxnSpPr>
            <a:cxnSpLocks/>
          </p:cNvCxnSpPr>
          <p:nvPr/>
        </p:nvCxnSpPr>
        <p:spPr>
          <a:xfrm rot="2700000">
            <a:off x="7632902" y="2397808"/>
            <a:ext cx="1800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DE81F37A-2C8F-47DB-9695-7B9555C836CB}"/>
              </a:ext>
            </a:extLst>
          </p:cNvPr>
          <p:cNvCxnSpPr>
            <a:cxnSpLocks/>
          </p:cNvCxnSpPr>
          <p:nvPr/>
        </p:nvCxnSpPr>
        <p:spPr>
          <a:xfrm rot="18900000">
            <a:off x="10600506" y="2270246"/>
            <a:ext cx="1800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80EB7BBC-6203-4317-8A1D-6BB96B2570C7}"/>
              </a:ext>
            </a:extLst>
          </p:cNvPr>
          <p:cNvCxnSpPr>
            <a:cxnSpLocks/>
          </p:cNvCxnSpPr>
          <p:nvPr/>
        </p:nvCxnSpPr>
        <p:spPr>
          <a:xfrm>
            <a:off x="11252754" y="3819931"/>
            <a:ext cx="36499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3059620A-691E-4FB9-97D7-5CA45D01013A}"/>
              </a:ext>
            </a:extLst>
          </p:cNvPr>
          <p:cNvCxnSpPr>
            <a:cxnSpLocks/>
          </p:cNvCxnSpPr>
          <p:nvPr/>
        </p:nvCxnSpPr>
        <p:spPr>
          <a:xfrm rot="2700000">
            <a:off x="10596145" y="5374334"/>
            <a:ext cx="1800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A4456442-0C98-441A-B8CA-E4C9991B8DAC}"/>
              </a:ext>
            </a:extLst>
          </p:cNvPr>
          <p:cNvCxnSpPr>
            <a:cxnSpLocks/>
          </p:cNvCxnSpPr>
          <p:nvPr/>
        </p:nvCxnSpPr>
        <p:spPr>
          <a:xfrm rot="18900000">
            <a:off x="7627753" y="5225878"/>
            <a:ext cx="1800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E0C8ACAF-6F8B-42ED-927E-C420F3F11673}"/>
              </a:ext>
            </a:extLst>
          </p:cNvPr>
          <p:cNvSpPr/>
          <p:nvPr/>
        </p:nvSpPr>
        <p:spPr>
          <a:xfrm>
            <a:off x="8210256" y="4423091"/>
            <a:ext cx="22025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2"/>
                </a:solidFill>
              </a:rPr>
              <a:t>S. Chang et al.,</a:t>
            </a:r>
          </a:p>
          <a:p>
            <a:r>
              <a:rPr lang="en-US" sz="1100" i="1" dirty="0">
                <a:solidFill>
                  <a:schemeClr val="accent2"/>
                </a:solidFill>
              </a:rPr>
              <a:t>Phys. Rev. D </a:t>
            </a:r>
            <a:r>
              <a:rPr lang="en-US" sz="1100" b="1" i="1" dirty="0">
                <a:solidFill>
                  <a:schemeClr val="accent2"/>
                </a:solidFill>
              </a:rPr>
              <a:t>99</a:t>
            </a:r>
            <a:r>
              <a:rPr lang="en-US" sz="1100" i="1" dirty="0">
                <a:solidFill>
                  <a:schemeClr val="accent2"/>
                </a:solidFill>
              </a:rPr>
              <a:t>, 083002 (2019)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31DD7E-DFF2-4EED-9E96-3C7428049F49}"/>
                  </a:ext>
                </a:extLst>
              </p:cNvPr>
              <p:cNvSpPr txBox="1"/>
              <p:nvPr/>
            </p:nvSpPr>
            <p:spPr>
              <a:xfrm>
                <a:off x="8427913" y="3635108"/>
                <a:ext cx="1452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MDM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31DD7E-DFF2-4EED-9E96-3C74280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913" y="3635108"/>
                <a:ext cx="145270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10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D4A567-766D-4B25-9E43-DCE12690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209551"/>
            <a:ext cx="11694368" cy="862791"/>
          </a:xfrm>
        </p:spPr>
        <p:txBody>
          <a:bodyPr>
            <a:normAutofit/>
          </a:bodyPr>
          <a:lstStyle/>
          <a:p>
            <a:r>
              <a:rPr lang="en-US" dirty="0"/>
              <a:t>First axion DM search in a storage 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AD83422-3E9D-4085-B034-97E25E6D27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IBS-CAPP and COSY collaborated to conduct a precursor experiment at COSY in 2019.</a:t>
                </a:r>
              </a:p>
              <a:p>
                <a:pPr lvl="1">
                  <a:buFontTx/>
                  <a:buChar char="-"/>
                </a:pPr>
                <a:r>
                  <a:rPr lang="en-US" dirty="0"/>
                  <a:t>Total measurement time: ~4 days.</a:t>
                </a:r>
              </a:p>
              <a:p>
                <a:pPr lvl="1">
                  <a:buFontTx/>
                  <a:buChar char="-"/>
                </a:pPr>
                <a:r>
                  <a:rPr lang="en-US" dirty="0"/>
                  <a:t>Total statistics: 2M hits.</a:t>
                </a:r>
              </a:p>
              <a:p>
                <a:r>
                  <a:rPr lang="en-US" dirty="0"/>
                  <a:t>Preliminary analysis (Seung </a:t>
                </a:r>
                <a:r>
                  <a:rPr lang="en-US" dirty="0" err="1"/>
                  <a:t>Pyo</a:t>
                </a:r>
                <a:r>
                  <a:rPr lang="en-US" dirty="0"/>
                  <a:t> Chang (IBS-CAPP)):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≈0.5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neV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AD83422-3E9D-4085-B034-97E25E6D27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9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B74F31FC-BF5A-481C-851E-D48CFC236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2" y="2880360"/>
            <a:ext cx="4387912" cy="350818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A8D069A-6DD8-47C0-806D-93086BAAB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80" y="2712382"/>
            <a:ext cx="5317306" cy="367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0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E509C3-3A91-46D0-9E8A-D10A90BA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method using an rf Wien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2F98678-DF7F-4D29-9749-F2C05AFEA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resonance condition of the previous method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MDM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Not very practical to “manipulate”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 for scanning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, because one needs to change the momentum accordingly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for a magnetic ring).</a:t>
                </a:r>
              </a:p>
              <a:p>
                <a:endParaRPr lang="en-US" dirty="0"/>
              </a:p>
              <a:p>
                <a:r>
                  <a:rPr lang="en-US" dirty="0"/>
                  <a:t>New idea is to add another knob to tune the resonance with an rf field inside the storage ring.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Natural candidate is an rf Wien filter (WF) which exerts no Lorentz force on the beam by design.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WF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C2F98678-DF7F-4D29-9749-F2C05AFEA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9" t="-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>
            <a:extLst>
              <a:ext uri="{FF2B5EF4-FFF2-40B4-BE49-F238E27FC236}">
                <a16:creationId xmlns:a16="http://schemas.microsoft.com/office/drawing/2014/main" id="{990908D5-B31D-4824-9468-C82DA0734D73}"/>
              </a:ext>
            </a:extLst>
          </p:cNvPr>
          <p:cNvGrpSpPr/>
          <p:nvPr/>
        </p:nvGrpSpPr>
        <p:grpSpPr>
          <a:xfrm>
            <a:off x="1800365" y="4442925"/>
            <a:ext cx="8503887" cy="1078347"/>
            <a:chOff x="1800365" y="4442925"/>
            <a:chExt cx="8503887" cy="1078347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5B92632A-EEF7-4310-AEAA-C472BB21F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0365" y="4442925"/>
              <a:ext cx="3479708" cy="10783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04BFBB6-C70D-45C5-8867-718AAC82185E}"/>
                    </a:ext>
                  </a:extLst>
                </p:cNvPr>
                <p:cNvSpPr txBox="1"/>
                <p:nvPr/>
              </p:nvSpPr>
              <p:spPr>
                <a:xfrm>
                  <a:off x="7083562" y="4714024"/>
                  <a:ext cx="322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WF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WF</m:t>
                                </m:r>
                              </m:sub>
                            </m:s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WF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04BFBB6-C70D-45C5-8867-718AAC8218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562" y="4714024"/>
                  <a:ext cx="322069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화살표: 오른쪽 7">
              <a:extLst>
                <a:ext uri="{FF2B5EF4-FFF2-40B4-BE49-F238E27FC236}">
                  <a16:creationId xmlns:a16="http://schemas.microsoft.com/office/drawing/2014/main" id="{8703E90C-4700-4590-8674-7A0239C68E30}"/>
                </a:ext>
              </a:extLst>
            </p:cNvPr>
            <p:cNvSpPr/>
            <p:nvPr/>
          </p:nvSpPr>
          <p:spPr>
            <a:xfrm>
              <a:off x="5735018" y="4670090"/>
              <a:ext cx="721963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956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AB7E0C-1C2F-4F43-9A02-5776A3ED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method using an rf Wien filter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920B46-E2A9-4EC4-AC5B-66BB947B5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Putting all possibilities together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279A6B7-A194-405E-A200-940839F599F9}"/>
              </a:ext>
            </a:extLst>
          </p:cNvPr>
          <p:cNvGrpSpPr/>
          <p:nvPr/>
        </p:nvGrpSpPr>
        <p:grpSpPr>
          <a:xfrm>
            <a:off x="290512" y="1684857"/>
            <a:ext cx="11610975" cy="2162175"/>
            <a:chOff x="290512" y="1575752"/>
            <a:chExt cx="11610975" cy="216217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36F14AF3-BE73-4706-A683-25CC2FAE5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512" y="1575752"/>
              <a:ext cx="11610975" cy="2162175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9BCF0DE-9291-4445-B5A0-B611E7915FDD}"/>
                </a:ext>
              </a:extLst>
            </p:cNvPr>
            <p:cNvSpPr/>
            <p:nvPr/>
          </p:nvSpPr>
          <p:spPr>
            <a:xfrm>
              <a:off x="7538720" y="3290499"/>
              <a:ext cx="73152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6080D05-AED4-4019-8DF4-F032EF4D31A8}"/>
                </a:ext>
              </a:extLst>
            </p:cNvPr>
            <p:cNvSpPr/>
            <p:nvPr/>
          </p:nvSpPr>
          <p:spPr>
            <a:xfrm>
              <a:off x="7164838" y="3207203"/>
              <a:ext cx="17133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i="1" dirty="0">
                  <a:solidFill>
                    <a:schemeClr val="accent1"/>
                  </a:solidFill>
                </a:rPr>
                <a:t>PRD </a:t>
              </a:r>
              <a:r>
                <a:rPr lang="en-US" sz="1000" b="1" i="1" dirty="0">
                  <a:solidFill>
                    <a:schemeClr val="accent1"/>
                  </a:solidFill>
                </a:rPr>
                <a:t>99</a:t>
              </a:r>
              <a:r>
                <a:rPr lang="en-US" sz="1000" i="1" dirty="0">
                  <a:solidFill>
                    <a:schemeClr val="accent1"/>
                  </a:solidFill>
                </a:rPr>
                <a:t>, 083002 (2019)</a:t>
              </a:r>
            </a:p>
            <a:p>
              <a:r>
                <a:rPr lang="en-US" sz="1000" i="1" dirty="0">
                  <a:solidFill>
                    <a:schemeClr val="accent1"/>
                  </a:solidFill>
                </a:rPr>
                <a:t>EPJC </a:t>
              </a:r>
              <a:r>
                <a:rPr lang="en-US" sz="1000" b="1" i="1" dirty="0">
                  <a:solidFill>
                    <a:schemeClr val="accent1"/>
                  </a:solidFill>
                </a:rPr>
                <a:t>80</a:t>
              </a:r>
              <a:r>
                <a:rPr lang="en-US" sz="1000" i="1" dirty="0">
                  <a:solidFill>
                    <a:schemeClr val="accent1"/>
                  </a:solidFill>
                </a:rPr>
                <a:t>, 107 (2020)</a:t>
              </a: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B4281C84-6B9D-4AC0-90BD-492970C6CEBF}"/>
                </a:ext>
              </a:extLst>
            </p:cNvPr>
            <p:cNvSpPr/>
            <p:nvPr/>
          </p:nvSpPr>
          <p:spPr>
            <a:xfrm>
              <a:off x="9736349" y="3290499"/>
              <a:ext cx="1289053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A1C2D2E-AEB4-49A3-8207-004AEA712CAB}"/>
                </a:ext>
              </a:extLst>
            </p:cNvPr>
            <p:cNvSpPr/>
            <p:nvPr/>
          </p:nvSpPr>
          <p:spPr>
            <a:xfrm>
              <a:off x="9529449" y="3296608"/>
              <a:ext cx="199876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i="1" dirty="0">
                  <a:solidFill>
                    <a:schemeClr val="accent1"/>
                  </a:solidFill>
                </a:rPr>
                <a:t>PRD </a:t>
              </a:r>
              <a:r>
                <a:rPr lang="en-US" sz="1000" b="1" i="1" dirty="0">
                  <a:solidFill>
                    <a:schemeClr val="accent1"/>
                  </a:solidFill>
                </a:rPr>
                <a:t>104</a:t>
              </a:r>
              <a:r>
                <a:rPr lang="en-US" sz="1000" i="1" dirty="0">
                  <a:solidFill>
                    <a:schemeClr val="accent1"/>
                  </a:solidFill>
                </a:rPr>
                <a:t>,</a:t>
              </a:r>
              <a:r>
                <a:rPr lang="en-US" sz="1000" b="1" i="1" dirty="0">
                  <a:solidFill>
                    <a:schemeClr val="accent1"/>
                  </a:solidFill>
                </a:rPr>
                <a:t> </a:t>
              </a:r>
              <a:r>
                <a:rPr lang="en-US" sz="1000" i="1" dirty="0">
                  <a:solidFill>
                    <a:schemeClr val="accent1"/>
                  </a:solidFill>
                </a:rPr>
                <a:t>096006 (2021)</a:t>
              </a: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08A30988-CE64-4211-980F-85C910585ACD}"/>
                </a:ext>
              </a:extLst>
            </p:cNvPr>
            <p:cNvSpPr/>
            <p:nvPr/>
          </p:nvSpPr>
          <p:spPr>
            <a:xfrm>
              <a:off x="3355283" y="3290499"/>
              <a:ext cx="1289053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0F8AE89-0974-4256-8AB0-5CB0A418F22F}"/>
                </a:ext>
              </a:extLst>
            </p:cNvPr>
            <p:cNvSpPr/>
            <p:nvPr/>
          </p:nvSpPr>
          <p:spPr>
            <a:xfrm>
              <a:off x="3394541" y="3211970"/>
              <a:ext cx="1601721" cy="415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000" i="1" dirty="0">
                  <a:solidFill>
                    <a:schemeClr val="accent1"/>
                  </a:solidFill>
                </a:rPr>
                <a:t>PRL </a:t>
              </a:r>
              <a:r>
                <a:rPr lang="en-US" sz="1000" b="1" i="1" dirty="0">
                  <a:solidFill>
                    <a:schemeClr val="accent1"/>
                  </a:solidFill>
                </a:rPr>
                <a:t>93</a:t>
              </a:r>
              <a:r>
                <a:rPr lang="en-US" sz="1000" i="1" dirty="0">
                  <a:solidFill>
                    <a:schemeClr val="accent1"/>
                  </a:solidFill>
                </a:rPr>
                <a:t>, 052001 (2004)</a:t>
              </a:r>
            </a:p>
            <a:p>
              <a:r>
                <a:rPr lang="en-US" sz="1000" i="1" dirty="0">
                  <a:solidFill>
                    <a:schemeClr val="accent1"/>
                  </a:solidFill>
                </a:rPr>
                <a:t>RSI </a:t>
              </a:r>
              <a:r>
                <a:rPr lang="en-US" sz="1000" b="1" i="1" dirty="0">
                  <a:solidFill>
                    <a:schemeClr val="accent1"/>
                  </a:solidFill>
                </a:rPr>
                <a:t>87</a:t>
              </a:r>
              <a:r>
                <a:rPr lang="en-US" sz="1000" i="1" dirty="0">
                  <a:solidFill>
                    <a:schemeClr val="accent1"/>
                  </a:solidFill>
                </a:rPr>
                <a:t>, 115116 (2016)</a:t>
              </a: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28981CF9-14D7-4597-B682-A57DBC8155F4}"/>
                </a:ext>
              </a:extLst>
            </p:cNvPr>
            <p:cNvSpPr/>
            <p:nvPr/>
          </p:nvSpPr>
          <p:spPr>
            <a:xfrm>
              <a:off x="5503025" y="3290499"/>
              <a:ext cx="73152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AB2DE46-54EB-4C6F-8364-9A97EC0E2F0F}"/>
                </a:ext>
              </a:extLst>
            </p:cNvPr>
            <p:cNvSpPr/>
            <p:nvPr/>
          </p:nvSpPr>
          <p:spPr>
            <a:xfrm>
              <a:off x="5182842" y="3205862"/>
              <a:ext cx="171336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i="1" dirty="0">
                  <a:solidFill>
                    <a:schemeClr val="accent1"/>
                  </a:solidFill>
                </a:rPr>
                <a:t>PRAB </a:t>
              </a:r>
              <a:r>
                <a:rPr lang="en-US" sz="1000" b="1" i="1" dirty="0">
                  <a:solidFill>
                    <a:schemeClr val="accent1"/>
                  </a:solidFill>
                </a:rPr>
                <a:t>16</a:t>
              </a:r>
              <a:r>
                <a:rPr lang="en-US" sz="1000" i="1" dirty="0">
                  <a:solidFill>
                    <a:schemeClr val="accent1"/>
                  </a:solidFill>
                </a:rPr>
                <a:t>, 114001 (2013)</a:t>
              </a:r>
            </a:p>
            <a:p>
              <a:r>
                <a:rPr lang="en-US" sz="1000" i="1" dirty="0">
                  <a:solidFill>
                    <a:schemeClr val="accent1"/>
                  </a:solidFill>
                </a:rPr>
                <a:t>PRAB </a:t>
              </a:r>
              <a:r>
                <a:rPr lang="en-US" sz="1000" b="1" i="1" dirty="0">
                  <a:solidFill>
                    <a:schemeClr val="accent1"/>
                  </a:solidFill>
                </a:rPr>
                <a:t>23</a:t>
              </a:r>
              <a:r>
                <a:rPr lang="en-US" sz="1000" i="1" dirty="0">
                  <a:solidFill>
                    <a:schemeClr val="accent1"/>
                  </a:solidFill>
                </a:rPr>
                <a:t>, 024601 (2020)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5E7B7A7-4368-47A6-BB32-C8204F9BE118}"/>
              </a:ext>
            </a:extLst>
          </p:cNvPr>
          <p:cNvSpPr txBox="1"/>
          <p:nvPr/>
        </p:nvSpPr>
        <p:spPr>
          <a:xfrm>
            <a:off x="7384648" y="1176520"/>
            <a:ext cx="3684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Axion-induced EDM search in storage rings</a:t>
            </a:r>
          </a:p>
        </p:txBody>
      </p:sp>
      <p:sp>
        <p:nvSpPr>
          <p:cNvPr id="21" name="오른쪽 중괄호 20">
            <a:extLst>
              <a:ext uri="{FF2B5EF4-FFF2-40B4-BE49-F238E27FC236}">
                <a16:creationId xmlns:a16="http://schemas.microsoft.com/office/drawing/2014/main" id="{8FAB9723-44B4-4F63-B49F-58A7A4481C40}"/>
              </a:ext>
            </a:extLst>
          </p:cNvPr>
          <p:cNvSpPr/>
          <p:nvPr/>
        </p:nvSpPr>
        <p:spPr>
          <a:xfrm rot="16200000">
            <a:off x="9194546" y="-526925"/>
            <a:ext cx="263580" cy="4311499"/>
          </a:xfrm>
          <a:prstGeom prst="rightBrace">
            <a:avLst>
              <a:gd name="adj1" fmla="val 9037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0ACCFE-3985-4078-9891-4E3718A6EF1B}"/>
              </a:ext>
            </a:extLst>
          </p:cNvPr>
          <p:cNvSpPr txBox="1"/>
          <p:nvPr/>
        </p:nvSpPr>
        <p:spPr>
          <a:xfrm>
            <a:off x="3487737" y="4034855"/>
            <a:ext cx="1156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Frozen-spin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188049-EAFB-4DAB-BF1A-1AD2C7982337}"/>
              </a:ext>
            </a:extLst>
          </p:cNvPr>
          <p:cNvSpPr txBox="1"/>
          <p:nvPr/>
        </p:nvSpPr>
        <p:spPr>
          <a:xfrm>
            <a:off x="5102348" y="4034855"/>
            <a:ext cx="187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Highly constrained by systematic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85196B-A800-4E58-BD12-675BC3EE7135}"/>
                  </a:ext>
                </a:extLst>
              </p:cNvPr>
              <p:cNvSpPr txBox="1"/>
              <p:nvPr/>
            </p:nvSpPr>
            <p:spPr>
              <a:xfrm>
                <a:off x="7289963" y="4034855"/>
                <a:ext cx="1874353" cy="540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Challenging to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85196B-A800-4E58-BD12-675BC3EE7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963" y="4034855"/>
                <a:ext cx="1874353" cy="540725"/>
              </a:xfrm>
              <a:prstGeom prst="rect">
                <a:avLst/>
              </a:prstGeom>
              <a:blipFill>
                <a:blip r:embed="rId3"/>
                <a:stretch>
                  <a:fillRect l="-977" t="-2247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078CBC-B0E9-478F-BA5A-F1722A3248F8}"/>
                  </a:ext>
                </a:extLst>
              </p:cNvPr>
              <p:cNvSpPr txBox="1"/>
              <p:nvPr/>
            </p:nvSpPr>
            <p:spPr>
              <a:xfrm>
                <a:off x="8964593" y="4034855"/>
                <a:ext cx="293689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>
                    <a:solidFill>
                      <a:srgbClr val="FF0000"/>
                    </a:solidFill>
                  </a:rPr>
                  <a:t>Practical way to scan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by tuning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WF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>
                    <a:solidFill>
                      <a:srgbClr val="FF0000"/>
                    </a:solidFill>
                  </a:rPr>
                  <a:t>Avoid systematic effects by carefully tuning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WF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>
                    <a:solidFill>
                      <a:srgbClr val="FF0000"/>
                    </a:solidFill>
                  </a:rPr>
                  <a:t>No need to build a new storage ring.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078CBC-B0E9-478F-BA5A-F1722A324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593" y="4034855"/>
                <a:ext cx="2936894" cy="1384995"/>
              </a:xfrm>
              <a:prstGeom prst="rect">
                <a:avLst/>
              </a:prstGeom>
              <a:blipFill>
                <a:blip r:embed="rId4"/>
                <a:stretch>
                  <a:fillRect l="-416" t="-881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236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나눔스퀘어">
      <a:majorFont>
        <a:latin typeface="나눔스퀘어"/>
        <a:ea typeface="나눔스퀘어"/>
        <a:cs typeface=""/>
      </a:majorFont>
      <a:minorFont>
        <a:latin typeface="나눔스퀘어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6005</TotalTime>
  <Words>1585</Words>
  <Application>Microsoft Office PowerPoint</Application>
  <PresentationFormat>와이드스크린</PresentationFormat>
  <Paragraphs>254</Paragraphs>
  <Slides>21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Courier New</vt:lpstr>
      <vt:lpstr>함초롬돋움</vt:lpstr>
      <vt:lpstr>나눔스퀘어</vt:lpstr>
      <vt:lpstr>Calibri</vt:lpstr>
      <vt:lpstr>Cambria Math</vt:lpstr>
      <vt:lpstr>Arial</vt:lpstr>
      <vt:lpstr>함초롬바탕</vt:lpstr>
      <vt:lpstr>맑은 고딕</vt:lpstr>
      <vt:lpstr>Office 테마</vt:lpstr>
      <vt:lpstr>A new method with minimized systematic error sources to detect axion dark matter in storage rings using an rf Wien filter</vt:lpstr>
      <vt:lpstr>Axion Dark Matter</vt:lpstr>
      <vt:lpstr>Storage ring probes of axion DM</vt:lpstr>
      <vt:lpstr>Oscillating EDM</vt:lpstr>
      <vt:lpstr>Oscillating EDM</vt:lpstr>
      <vt:lpstr>Oscillating EDM</vt:lpstr>
      <vt:lpstr>First axion DM search in a storage ring</vt:lpstr>
      <vt:lpstr>A new method using an rf Wien filter</vt:lpstr>
      <vt:lpstr>A new method using an rf Wien filter</vt:lpstr>
      <vt:lpstr>Numerical verification</vt:lpstr>
      <vt:lpstr>Systematic effects</vt:lpstr>
      <vt:lpstr>Systematic effects</vt:lpstr>
      <vt:lpstr>Snowmass proposal: pEDM experiment</vt:lpstr>
      <vt:lpstr>Sensitivity</vt:lpstr>
      <vt:lpstr>Summary</vt:lpstr>
      <vt:lpstr>Backups</vt:lpstr>
      <vt:lpstr>Axion coupling with SM particles</vt:lpstr>
      <vt:lpstr>Storage ring probes of DM/DE</vt:lpstr>
      <vt:lpstr>Storage ring probes of DM/DE</vt:lpstr>
      <vt:lpstr>Statistical sensitivity</vt:lpstr>
      <vt:lpstr>Statistical sensitivity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Quad/RF study updates</dc:title>
  <dc:creator>On</dc:creator>
  <cp:lastModifiedBy>On</cp:lastModifiedBy>
  <cp:revision>298</cp:revision>
  <dcterms:created xsi:type="dcterms:W3CDTF">2021-06-22T01:27:07Z</dcterms:created>
  <dcterms:modified xsi:type="dcterms:W3CDTF">2022-07-07T14:16:20Z</dcterms:modified>
</cp:coreProperties>
</file>