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sldIdLst>
    <p:sldId id="256" r:id="rId2"/>
    <p:sldId id="275" r:id="rId3"/>
    <p:sldId id="282" r:id="rId4"/>
    <p:sldId id="283" r:id="rId5"/>
    <p:sldId id="284" r:id="rId6"/>
    <p:sldId id="276" r:id="rId7"/>
    <p:sldId id="277" r:id="rId8"/>
    <p:sldId id="257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09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58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90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76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4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9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6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27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25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8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9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5.png"/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8.png"/><Relationship Id="rId10" Type="http://schemas.openxmlformats.org/officeDocument/2006/relationships/image" Target="../media/image29.png"/><Relationship Id="rId4" Type="http://schemas.openxmlformats.org/officeDocument/2006/relationships/image" Target="../media/image3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A75D06-673A-401D-BE61-A82AA5EEF119}"/>
              </a:ext>
            </a:extLst>
          </p:cNvPr>
          <p:cNvSpPr txBox="1"/>
          <p:nvPr/>
        </p:nvSpPr>
        <p:spPr>
          <a:xfrm>
            <a:off x="106098" y="607482"/>
            <a:ext cx="273261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ea typeface="+mn-lt"/>
                <a:cs typeface="+mn-lt"/>
              </a:rPr>
              <a:t>Title of the presentation: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75A521-A0ED-4F8F-B1E8-E18DA38EF8C9}"/>
              </a:ext>
            </a:extLst>
          </p:cNvPr>
          <p:cNvSpPr txBox="1"/>
          <p:nvPr/>
        </p:nvSpPr>
        <p:spPr>
          <a:xfrm>
            <a:off x="3291681" y="1096962"/>
            <a:ext cx="8790250" cy="34163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5400" b="1" i="0" dirty="0">
                <a:solidFill>
                  <a:schemeClr val="bg1"/>
                </a:solidFill>
                <a:effectLst/>
                <a:latin typeface="Roboto Light" panose="02000000000000000000" pitchFamily="2" charset="0"/>
              </a:rPr>
              <a:t>A Large family of solvable lattice models (Interaction </a:t>
            </a:r>
            <a:r>
              <a:rPr lang="en-US" sz="5400" b="1" dirty="0">
                <a:solidFill>
                  <a:schemeClr val="bg1"/>
                </a:solidFill>
                <a:latin typeface="Roboto Light" panose="02000000000000000000" pitchFamily="2" charset="0"/>
              </a:rPr>
              <a:t>r</a:t>
            </a:r>
            <a:r>
              <a:rPr lang="en-US" sz="5400" b="1" i="0" dirty="0">
                <a:solidFill>
                  <a:schemeClr val="bg1"/>
                </a:solidFill>
                <a:effectLst/>
                <a:latin typeface="Roboto Light" panose="02000000000000000000" pitchFamily="2" charset="0"/>
              </a:rPr>
              <a:t>ound to face) based on WZW models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EF023C-B00D-4705-B8F5-D58AE06F04BE}"/>
              </a:ext>
            </a:extLst>
          </p:cNvPr>
          <p:cNvSpPr txBox="1"/>
          <p:nvPr/>
        </p:nvSpPr>
        <p:spPr>
          <a:xfrm>
            <a:off x="7018865" y="366183"/>
            <a:ext cx="469936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Juan Ramos Cabezas (Ariel University, Israel)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FA6665-D8BB-440C-8038-1BB1E8938841}"/>
              </a:ext>
            </a:extLst>
          </p:cNvPr>
          <p:cNvSpPr txBox="1"/>
          <p:nvPr/>
        </p:nvSpPr>
        <p:spPr>
          <a:xfrm>
            <a:off x="4717674" y="5437872"/>
            <a:ext cx="663189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cs typeface="Calibri"/>
              </a:rPr>
              <a:t>July 8, 2022</a:t>
            </a:r>
            <a:endParaRPr lang="en-US" dirty="0"/>
          </a:p>
          <a:p>
            <a:pPr algn="ctr"/>
            <a:r>
              <a:rPr lang="en-US" dirty="0">
                <a:cs typeface="Calibri"/>
              </a:rPr>
              <a:t> 41</a:t>
            </a:r>
            <a:r>
              <a:rPr lang="en-US" baseline="30000" dirty="0">
                <a:cs typeface="Calibri"/>
              </a:rPr>
              <a:t>st</a:t>
            </a:r>
            <a:r>
              <a:rPr lang="en-US" dirty="0">
                <a:cs typeface="Calibri"/>
              </a:rPr>
              <a:t> International Conference on High Energy Physics, Bologna, Italy.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9938ED-CC79-25BE-F60F-36D6487C1E5A}"/>
              </a:ext>
            </a:extLst>
          </p:cNvPr>
          <p:cNvSpPr txBox="1"/>
          <p:nvPr/>
        </p:nvSpPr>
        <p:spPr>
          <a:xfrm>
            <a:off x="0" y="4663525"/>
            <a:ext cx="11996530" cy="6155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cs typeface="Calibri"/>
              </a:rPr>
              <a:t>The talk is partially based on the paper: “The crossing multipliers of solvable lattice models”, arxiv</a:t>
            </a:r>
            <a:r>
              <a:rPr lang="en-US" sz="1600" dirty="0">
                <a:solidFill>
                  <a:srgbClr val="FF0000"/>
                </a:solidFill>
                <a:cs typeface="Calibri"/>
              </a:rPr>
              <a:t>. </a:t>
            </a:r>
            <a:r>
              <a:rPr lang="en-IL" sz="1600" b="0" i="0" dirty="0">
                <a:solidFill>
                  <a:srgbClr val="FF0000"/>
                </a:solidFill>
                <a:effectLst/>
                <a:latin typeface="Lucida Grande"/>
              </a:rPr>
              <a:t>2110.09798</a:t>
            </a:r>
            <a:r>
              <a:rPr lang="en-US" sz="1600" b="0" i="0" dirty="0">
                <a:solidFill>
                  <a:srgbClr val="FF0000"/>
                </a:solidFill>
                <a:effectLst/>
                <a:latin typeface="Lucida Grande"/>
              </a:rPr>
              <a:t>. </a:t>
            </a:r>
            <a:r>
              <a:rPr lang="en-US" sz="1600" dirty="0">
                <a:cs typeface="Calibri"/>
              </a:rPr>
              <a:t>V. Belavin, D. Gepner, J. Ramos.</a:t>
            </a:r>
            <a:endParaRPr lang="en-US" sz="1600" dirty="0">
              <a:solidFill>
                <a:srgbClr val="FF0000"/>
              </a:solidFill>
              <a:cs typeface="Calibri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658BCE5-F391-4708-9DAA-7D5E2A86104E}"/>
              </a:ext>
            </a:extLst>
          </p:cNvPr>
          <p:cNvSpPr/>
          <p:nvPr/>
        </p:nvSpPr>
        <p:spPr>
          <a:xfrm>
            <a:off x="3497414" y="109702"/>
            <a:ext cx="5197172" cy="794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Content</a:t>
            </a:r>
            <a:r>
              <a:rPr lang="en-US" dirty="0"/>
              <a:t>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FCFAE7-0290-4E3C-9DE3-C6A02CB63405}"/>
              </a:ext>
            </a:extLst>
          </p:cNvPr>
          <p:cNvSpPr txBox="1"/>
          <p:nvPr/>
        </p:nvSpPr>
        <p:spPr>
          <a:xfrm flipH="1">
            <a:off x="3497413" y="1403635"/>
            <a:ext cx="5964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of the Interaction Round-to-Face 2D lattice models.</a:t>
            </a:r>
            <a:endParaRPr lang="en-IL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863E57-3F5D-B669-85A7-92D1B1488373}"/>
              </a:ext>
            </a:extLst>
          </p:cNvPr>
          <p:cNvSpPr txBox="1"/>
          <p:nvPr/>
        </p:nvSpPr>
        <p:spPr>
          <a:xfrm flipH="1">
            <a:off x="3497414" y="1908341"/>
            <a:ext cx="5726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 of the Models.</a:t>
            </a:r>
          </a:p>
          <a:p>
            <a:endParaRPr lang="en-US" dirty="0"/>
          </a:p>
          <a:p>
            <a:r>
              <a:rPr lang="en-US" dirty="0"/>
              <a:t>Physical quantities we can define and find.</a:t>
            </a:r>
          </a:p>
          <a:p>
            <a:endParaRPr lang="en-IL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009D5F2-CD1A-D540-EEA7-4B612DB75496}"/>
              </a:ext>
            </a:extLst>
          </p:cNvPr>
          <p:cNvSpPr txBox="1"/>
          <p:nvPr/>
        </p:nvSpPr>
        <p:spPr>
          <a:xfrm flipH="1">
            <a:off x="3588025" y="4124332"/>
            <a:ext cx="54718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Generalization of known models.</a:t>
            </a:r>
          </a:p>
          <a:p>
            <a:endParaRPr lang="en-US" dirty="0"/>
          </a:p>
          <a:p>
            <a:r>
              <a:rPr lang="en-US" dirty="0"/>
              <a:t>A general method to solve them (Proposal).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Application (connection with other fields of physics).</a:t>
            </a:r>
          </a:p>
          <a:p>
            <a:endParaRPr lang="en-US" dirty="0"/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AD0EB6E9-F045-69CA-DBD4-B15EA7162D01}"/>
              </a:ext>
            </a:extLst>
          </p:cNvPr>
          <p:cNvSpPr/>
          <p:nvPr/>
        </p:nvSpPr>
        <p:spPr>
          <a:xfrm>
            <a:off x="3190461" y="1403635"/>
            <a:ext cx="397565" cy="146877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FAFFFA72-609E-F16A-46C5-64C7756A5AD0}"/>
              </a:ext>
            </a:extLst>
          </p:cNvPr>
          <p:cNvSpPr/>
          <p:nvPr/>
        </p:nvSpPr>
        <p:spPr>
          <a:xfrm>
            <a:off x="3190461" y="4124332"/>
            <a:ext cx="397565" cy="146877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CD0CC2-0B6F-E3F2-D55D-008A096509FA}"/>
              </a:ext>
            </a:extLst>
          </p:cNvPr>
          <p:cNvSpPr txBox="1"/>
          <p:nvPr/>
        </p:nvSpPr>
        <p:spPr>
          <a:xfrm flipH="1">
            <a:off x="883423" y="1539009"/>
            <a:ext cx="23865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Known models: </a:t>
            </a:r>
          </a:p>
          <a:p>
            <a:endParaRPr lang="en-US" dirty="0"/>
          </a:p>
          <a:p>
            <a:r>
              <a:rPr lang="en-US" dirty="0"/>
              <a:t>[Jimbo, Miwa and Okado, </a:t>
            </a:r>
            <a:r>
              <a:rPr lang="en-US" b="0" i="1" dirty="0">
                <a:effectLst/>
                <a:latin typeface="-apple-system"/>
              </a:rPr>
              <a:t>Nucl.Phys.B</a:t>
            </a:r>
            <a:r>
              <a:rPr lang="en-US" b="0" i="0" dirty="0">
                <a:effectLst/>
                <a:latin typeface="-apple-system"/>
              </a:rPr>
              <a:t> 300 (1988); </a:t>
            </a:r>
          </a:p>
          <a:p>
            <a:endParaRPr lang="en-US" b="0" i="0" dirty="0">
              <a:effectLst/>
              <a:latin typeface="-apple-system"/>
            </a:endParaRPr>
          </a:p>
          <a:p>
            <a:r>
              <a:rPr lang="en-US" dirty="0"/>
              <a:t>Commun. Math. Phys. 116</a:t>
            </a:r>
            <a:r>
              <a:rPr lang="en-US" dirty="0">
                <a:latin typeface="-apple-system"/>
              </a:rPr>
              <a:t>(1988)]</a:t>
            </a:r>
            <a:endParaRPr lang="en-US" dirty="0"/>
          </a:p>
          <a:p>
            <a:endParaRPr lang="en-IL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DCE3CC-BC80-2828-B3AE-E6AC8BD4B9A3}"/>
              </a:ext>
            </a:extLst>
          </p:cNvPr>
          <p:cNvSpPr txBox="1"/>
          <p:nvPr/>
        </p:nvSpPr>
        <p:spPr>
          <a:xfrm flipH="1">
            <a:off x="883423" y="4489387"/>
            <a:ext cx="1846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New models: </a:t>
            </a:r>
            <a:endParaRPr lang="en-IL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5E45E0-B04B-FF68-08E0-21B1CBC68DD2}"/>
              </a:ext>
            </a:extLst>
          </p:cNvPr>
          <p:cNvSpPr txBox="1"/>
          <p:nvPr/>
        </p:nvSpPr>
        <p:spPr>
          <a:xfrm>
            <a:off x="8694586" y="4715702"/>
            <a:ext cx="3281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[Gepner, 1990, arxiv, 9211100]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680912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658BCE5-F391-4708-9DAA-7D5E2A86104E}"/>
              </a:ext>
            </a:extLst>
          </p:cNvPr>
          <p:cNvSpPr/>
          <p:nvPr/>
        </p:nvSpPr>
        <p:spPr>
          <a:xfrm>
            <a:off x="2455958" y="209093"/>
            <a:ext cx="7304268" cy="675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Interaction Round-to-Face Lattice models (IRF)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FCFAE7-0290-4E3C-9DE3-C6A02CB63405}"/>
              </a:ext>
            </a:extLst>
          </p:cNvPr>
          <p:cNvSpPr txBox="1"/>
          <p:nvPr/>
        </p:nvSpPr>
        <p:spPr>
          <a:xfrm flipH="1">
            <a:off x="587013" y="1542783"/>
            <a:ext cx="297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of the model:  N</a:t>
            </a:r>
            <a:endParaRPr lang="en-I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0A487D0-835A-ED94-B859-0F78133EA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747976"/>
              </p:ext>
            </p:extLst>
          </p:nvPr>
        </p:nvGraphicFramePr>
        <p:xfrm>
          <a:off x="784741" y="2435410"/>
          <a:ext cx="3636582" cy="3239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6097">
                  <a:extLst>
                    <a:ext uri="{9D8B030D-6E8A-4147-A177-3AD203B41FA5}">
                      <a16:colId xmlns:a16="http://schemas.microsoft.com/office/drawing/2014/main" val="957773705"/>
                    </a:ext>
                  </a:extLst>
                </a:gridCol>
                <a:gridCol w="606097">
                  <a:extLst>
                    <a:ext uri="{9D8B030D-6E8A-4147-A177-3AD203B41FA5}">
                      <a16:colId xmlns:a16="http://schemas.microsoft.com/office/drawing/2014/main" val="3574233362"/>
                    </a:ext>
                  </a:extLst>
                </a:gridCol>
                <a:gridCol w="606097">
                  <a:extLst>
                    <a:ext uri="{9D8B030D-6E8A-4147-A177-3AD203B41FA5}">
                      <a16:colId xmlns:a16="http://schemas.microsoft.com/office/drawing/2014/main" val="2075950144"/>
                    </a:ext>
                  </a:extLst>
                </a:gridCol>
                <a:gridCol w="606097">
                  <a:extLst>
                    <a:ext uri="{9D8B030D-6E8A-4147-A177-3AD203B41FA5}">
                      <a16:colId xmlns:a16="http://schemas.microsoft.com/office/drawing/2014/main" val="4040144524"/>
                    </a:ext>
                  </a:extLst>
                </a:gridCol>
                <a:gridCol w="606097">
                  <a:extLst>
                    <a:ext uri="{9D8B030D-6E8A-4147-A177-3AD203B41FA5}">
                      <a16:colId xmlns:a16="http://schemas.microsoft.com/office/drawing/2014/main" val="3996122147"/>
                    </a:ext>
                  </a:extLst>
                </a:gridCol>
                <a:gridCol w="606097">
                  <a:extLst>
                    <a:ext uri="{9D8B030D-6E8A-4147-A177-3AD203B41FA5}">
                      <a16:colId xmlns:a16="http://schemas.microsoft.com/office/drawing/2014/main" val="3520944068"/>
                    </a:ext>
                  </a:extLst>
                </a:gridCol>
              </a:tblGrid>
              <a:tr h="539972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428783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16910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>
                        <a:solidFill>
                          <a:srgbClr val="FFC000"/>
                        </a:solidFill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L" sz="1800" kern="1200" dirty="0">
                        <a:solidFill>
                          <a:schemeClr val="tx1"/>
                        </a:solidFill>
                        <a:highlight>
                          <a:srgbClr val="FF00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879432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00778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09293"/>
                  </a:ext>
                </a:extLst>
              </a:tr>
              <a:tr h="539972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345555"/>
                  </a:ext>
                </a:extLst>
              </a:tr>
            </a:tbl>
          </a:graphicData>
        </a:graphic>
      </p:graphicFrame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8292871E-DFA7-1D58-617E-3150DD99B3EF}"/>
              </a:ext>
            </a:extLst>
          </p:cNvPr>
          <p:cNvSpPr/>
          <p:nvPr/>
        </p:nvSpPr>
        <p:spPr>
          <a:xfrm>
            <a:off x="679142" y="2329969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51AD4B09-83A7-3EF1-E71E-B41761011B27}"/>
              </a:ext>
            </a:extLst>
          </p:cNvPr>
          <p:cNvSpPr/>
          <p:nvPr/>
        </p:nvSpPr>
        <p:spPr>
          <a:xfrm>
            <a:off x="679142" y="2855750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43B04D21-87FA-15C0-52A8-E381EEED5A0B}"/>
              </a:ext>
            </a:extLst>
          </p:cNvPr>
          <p:cNvSpPr/>
          <p:nvPr/>
        </p:nvSpPr>
        <p:spPr>
          <a:xfrm>
            <a:off x="679141" y="3357501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B68F9493-FF7D-8863-4259-194AFFAC9DE9}"/>
              </a:ext>
            </a:extLst>
          </p:cNvPr>
          <p:cNvSpPr/>
          <p:nvPr/>
        </p:nvSpPr>
        <p:spPr>
          <a:xfrm>
            <a:off x="670342" y="3897164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7B0B0F13-814F-C9DE-C756-A27D9AEF9557}"/>
              </a:ext>
            </a:extLst>
          </p:cNvPr>
          <p:cNvSpPr/>
          <p:nvPr/>
        </p:nvSpPr>
        <p:spPr>
          <a:xfrm>
            <a:off x="679141" y="4436827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735B422E-54D4-9C5E-6CB0-899276B42C90}"/>
              </a:ext>
            </a:extLst>
          </p:cNvPr>
          <p:cNvSpPr/>
          <p:nvPr/>
        </p:nvSpPr>
        <p:spPr>
          <a:xfrm>
            <a:off x="658647" y="5496948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B42278B9-7019-A6C9-65E5-60BA0030044A}"/>
              </a:ext>
            </a:extLst>
          </p:cNvPr>
          <p:cNvSpPr/>
          <p:nvPr/>
        </p:nvSpPr>
        <p:spPr>
          <a:xfrm>
            <a:off x="679141" y="4980075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D739CC6E-CDD4-C5A5-344D-4D93B956D65E}"/>
              </a:ext>
            </a:extLst>
          </p:cNvPr>
          <p:cNvSpPr/>
          <p:nvPr/>
        </p:nvSpPr>
        <p:spPr>
          <a:xfrm>
            <a:off x="1288742" y="2363761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B16B6906-AE80-95A6-27A8-42EBB6CE0845}"/>
              </a:ext>
            </a:extLst>
          </p:cNvPr>
          <p:cNvSpPr/>
          <p:nvPr/>
        </p:nvSpPr>
        <p:spPr>
          <a:xfrm>
            <a:off x="1288742" y="2889542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1B5B0083-50A3-5D4C-6ABE-A0259347ABF5}"/>
              </a:ext>
            </a:extLst>
          </p:cNvPr>
          <p:cNvSpPr/>
          <p:nvPr/>
        </p:nvSpPr>
        <p:spPr>
          <a:xfrm>
            <a:off x="1288741" y="3391293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92BDF3D6-B246-FB9F-20D7-01AFB7D273E9}"/>
              </a:ext>
            </a:extLst>
          </p:cNvPr>
          <p:cNvSpPr/>
          <p:nvPr/>
        </p:nvSpPr>
        <p:spPr>
          <a:xfrm>
            <a:off x="1279942" y="3930956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2A200A5D-E907-7050-DAF4-E3C1FC83DF76}"/>
              </a:ext>
            </a:extLst>
          </p:cNvPr>
          <p:cNvSpPr/>
          <p:nvPr/>
        </p:nvSpPr>
        <p:spPr>
          <a:xfrm>
            <a:off x="1288741" y="4470619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65E9BB71-7BBD-4691-2C39-EF8FB448A55F}"/>
              </a:ext>
            </a:extLst>
          </p:cNvPr>
          <p:cNvSpPr/>
          <p:nvPr/>
        </p:nvSpPr>
        <p:spPr>
          <a:xfrm>
            <a:off x="1268247" y="5530740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EA2B98AD-4538-BAA2-3A43-5B2990D03F00}"/>
              </a:ext>
            </a:extLst>
          </p:cNvPr>
          <p:cNvSpPr/>
          <p:nvPr/>
        </p:nvSpPr>
        <p:spPr>
          <a:xfrm>
            <a:off x="1288741" y="5013867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4A846EC3-7401-2F83-54A2-44A877CA25D0}"/>
              </a:ext>
            </a:extLst>
          </p:cNvPr>
          <p:cNvSpPr/>
          <p:nvPr/>
        </p:nvSpPr>
        <p:spPr>
          <a:xfrm>
            <a:off x="1906899" y="2330994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56F1EDC1-63DB-C667-2A25-A2B41E462164}"/>
              </a:ext>
            </a:extLst>
          </p:cNvPr>
          <p:cNvSpPr/>
          <p:nvPr/>
        </p:nvSpPr>
        <p:spPr>
          <a:xfrm>
            <a:off x="1906899" y="2856775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DEB2DDEC-54EC-CCCE-445B-13DC48E43827}"/>
              </a:ext>
            </a:extLst>
          </p:cNvPr>
          <p:cNvSpPr/>
          <p:nvPr/>
        </p:nvSpPr>
        <p:spPr>
          <a:xfrm>
            <a:off x="1906898" y="3358526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4F56798E-7CBF-7FC7-05E1-A57CE0467108}"/>
              </a:ext>
            </a:extLst>
          </p:cNvPr>
          <p:cNvSpPr/>
          <p:nvPr/>
        </p:nvSpPr>
        <p:spPr>
          <a:xfrm>
            <a:off x="1898099" y="3898189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4616F705-FDF1-3B7E-2028-03F1974ADD64}"/>
              </a:ext>
            </a:extLst>
          </p:cNvPr>
          <p:cNvSpPr/>
          <p:nvPr/>
        </p:nvSpPr>
        <p:spPr>
          <a:xfrm>
            <a:off x="1906898" y="4437852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D8559DA4-E462-6F93-4DD1-F7229E923973}"/>
              </a:ext>
            </a:extLst>
          </p:cNvPr>
          <p:cNvSpPr/>
          <p:nvPr/>
        </p:nvSpPr>
        <p:spPr>
          <a:xfrm>
            <a:off x="1886404" y="5497973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AFBB1076-5D3D-D2B0-EACF-AC19A30404E6}"/>
              </a:ext>
            </a:extLst>
          </p:cNvPr>
          <p:cNvSpPr/>
          <p:nvPr/>
        </p:nvSpPr>
        <p:spPr>
          <a:xfrm>
            <a:off x="1906898" y="4981100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23B0B006-6708-5DD3-B806-9F353E0123BB}"/>
              </a:ext>
            </a:extLst>
          </p:cNvPr>
          <p:cNvSpPr/>
          <p:nvPr/>
        </p:nvSpPr>
        <p:spPr>
          <a:xfrm>
            <a:off x="2495622" y="2363761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0D444150-86D5-EB47-707F-8FFC286AF2E3}"/>
              </a:ext>
            </a:extLst>
          </p:cNvPr>
          <p:cNvSpPr/>
          <p:nvPr/>
        </p:nvSpPr>
        <p:spPr>
          <a:xfrm>
            <a:off x="2495622" y="2889542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C5BC4A0B-DBE7-F25B-0E71-E53A1A26E873}"/>
              </a:ext>
            </a:extLst>
          </p:cNvPr>
          <p:cNvSpPr/>
          <p:nvPr/>
        </p:nvSpPr>
        <p:spPr>
          <a:xfrm>
            <a:off x="2495621" y="3391293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4052339B-B56C-6859-4A59-798AF6ECCB4C}"/>
              </a:ext>
            </a:extLst>
          </p:cNvPr>
          <p:cNvSpPr/>
          <p:nvPr/>
        </p:nvSpPr>
        <p:spPr>
          <a:xfrm>
            <a:off x="2486822" y="3930956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079CBC90-C8CF-A029-7BF9-7424351EBA73}"/>
              </a:ext>
            </a:extLst>
          </p:cNvPr>
          <p:cNvSpPr/>
          <p:nvPr/>
        </p:nvSpPr>
        <p:spPr>
          <a:xfrm>
            <a:off x="2495621" y="4470619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36F1B54D-B344-4F70-F5FA-1F080E1DA44F}"/>
              </a:ext>
            </a:extLst>
          </p:cNvPr>
          <p:cNvSpPr/>
          <p:nvPr/>
        </p:nvSpPr>
        <p:spPr>
          <a:xfrm>
            <a:off x="2475127" y="5530740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F9836535-D427-8788-3C69-A9F16F4B5228}"/>
              </a:ext>
            </a:extLst>
          </p:cNvPr>
          <p:cNvSpPr/>
          <p:nvPr/>
        </p:nvSpPr>
        <p:spPr>
          <a:xfrm>
            <a:off x="2495621" y="5013867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19609CF9-9358-B70D-0451-0CD90A03EFE3}"/>
              </a:ext>
            </a:extLst>
          </p:cNvPr>
          <p:cNvSpPr/>
          <p:nvPr/>
        </p:nvSpPr>
        <p:spPr>
          <a:xfrm>
            <a:off x="3087666" y="2373700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7" name="Flowchart: Connector 36">
            <a:extLst>
              <a:ext uri="{FF2B5EF4-FFF2-40B4-BE49-F238E27FC236}">
                <a16:creationId xmlns:a16="http://schemas.microsoft.com/office/drawing/2014/main" id="{B7B77CE3-9A32-AC97-1C42-B0F8C9945513}"/>
              </a:ext>
            </a:extLst>
          </p:cNvPr>
          <p:cNvSpPr/>
          <p:nvPr/>
        </p:nvSpPr>
        <p:spPr>
          <a:xfrm>
            <a:off x="3087666" y="2899481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076EB53B-B42D-2813-0599-DDD048EC2E16}"/>
              </a:ext>
            </a:extLst>
          </p:cNvPr>
          <p:cNvSpPr/>
          <p:nvPr/>
        </p:nvSpPr>
        <p:spPr>
          <a:xfrm>
            <a:off x="3087665" y="3401232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9" name="Flowchart: Connector 38">
            <a:extLst>
              <a:ext uri="{FF2B5EF4-FFF2-40B4-BE49-F238E27FC236}">
                <a16:creationId xmlns:a16="http://schemas.microsoft.com/office/drawing/2014/main" id="{AF4FA39A-C62C-74D2-87D2-BBD6AECB918B}"/>
              </a:ext>
            </a:extLst>
          </p:cNvPr>
          <p:cNvSpPr/>
          <p:nvPr/>
        </p:nvSpPr>
        <p:spPr>
          <a:xfrm>
            <a:off x="3078866" y="3940895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BA9C086D-E03A-2767-E819-996853A22C15}"/>
              </a:ext>
            </a:extLst>
          </p:cNvPr>
          <p:cNvSpPr/>
          <p:nvPr/>
        </p:nvSpPr>
        <p:spPr>
          <a:xfrm>
            <a:off x="3087665" y="4480558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72BE635C-5503-9A17-E8C3-4252A5F7FFDA}"/>
              </a:ext>
            </a:extLst>
          </p:cNvPr>
          <p:cNvSpPr/>
          <p:nvPr/>
        </p:nvSpPr>
        <p:spPr>
          <a:xfrm>
            <a:off x="3067171" y="5540679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909E4F09-3C14-3EAB-5453-B2FED9B95BDB}"/>
              </a:ext>
            </a:extLst>
          </p:cNvPr>
          <p:cNvSpPr/>
          <p:nvPr/>
        </p:nvSpPr>
        <p:spPr>
          <a:xfrm>
            <a:off x="3087665" y="5023806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663D4E35-1F08-0F85-D24E-26424A146BE4}"/>
              </a:ext>
            </a:extLst>
          </p:cNvPr>
          <p:cNvSpPr/>
          <p:nvPr/>
        </p:nvSpPr>
        <p:spPr>
          <a:xfrm>
            <a:off x="3714609" y="2375750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4" name="Flowchart: Connector 43">
            <a:extLst>
              <a:ext uri="{FF2B5EF4-FFF2-40B4-BE49-F238E27FC236}">
                <a16:creationId xmlns:a16="http://schemas.microsoft.com/office/drawing/2014/main" id="{66F237FB-DC27-1444-320C-13257BFD0BDF}"/>
              </a:ext>
            </a:extLst>
          </p:cNvPr>
          <p:cNvSpPr/>
          <p:nvPr/>
        </p:nvSpPr>
        <p:spPr>
          <a:xfrm>
            <a:off x="3714609" y="2901531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5" name="Flowchart: Connector 44">
            <a:extLst>
              <a:ext uri="{FF2B5EF4-FFF2-40B4-BE49-F238E27FC236}">
                <a16:creationId xmlns:a16="http://schemas.microsoft.com/office/drawing/2014/main" id="{7523F933-34CF-CC83-C2DF-5A0C1E543F42}"/>
              </a:ext>
            </a:extLst>
          </p:cNvPr>
          <p:cNvSpPr/>
          <p:nvPr/>
        </p:nvSpPr>
        <p:spPr>
          <a:xfrm>
            <a:off x="3714608" y="3403282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6" name="Flowchart: Connector 45">
            <a:extLst>
              <a:ext uri="{FF2B5EF4-FFF2-40B4-BE49-F238E27FC236}">
                <a16:creationId xmlns:a16="http://schemas.microsoft.com/office/drawing/2014/main" id="{FB351294-0F11-5CB4-A9A2-62EAAF19EC2E}"/>
              </a:ext>
            </a:extLst>
          </p:cNvPr>
          <p:cNvSpPr/>
          <p:nvPr/>
        </p:nvSpPr>
        <p:spPr>
          <a:xfrm>
            <a:off x="3705809" y="3942945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7" name="Flowchart: Connector 46">
            <a:extLst>
              <a:ext uri="{FF2B5EF4-FFF2-40B4-BE49-F238E27FC236}">
                <a16:creationId xmlns:a16="http://schemas.microsoft.com/office/drawing/2014/main" id="{C79846F6-6C12-C65E-1D96-FD93ED69FAD9}"/>
              </a:ext>
            </a:extLst>
          </p:cNvPr>
          <p:cNvSpPr/>
          <p:nvPr/>
        </p:nvSpPr>
        <p:spPr>
          <a:xfrm>
            <a:off x="3714608" y="4482608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8" name="Flowchart: Connector 47">
            <a:extLst>
              <a:ext uri="{FF2B5EF4-FFF2-40B4-BE49-F238E27FC236}">
                <a16:creationId xmlns:a16="http://schemas.microsoft.com/office/drawing/2014/main" id="{E3E6EC31-0C03-CA12-8B74-C3D6C016DAAD}"/>
              </a:ext>
            </a:extLst>
          </p:cNvPr>
          <p:cNvSpPr/>
          <p:nvPr/>
        </p:nvSpPr>
        <p:spPr>
          <a:xfrm>
            <a:off x="3694114" y="5542729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9" name="Flowchart: Connector 48">
            <a:extLst>
              <a:ext uri="{FF2B5EF4-FFF2-40B4-BE49-F238E27FC236}">
                <a16:creationId xmlns:a16="http://schemas.microsoft.com/office/drawing/2014/main" id="{93D27F8E-270C-5763-B062-8FE4C8B7AB79}"/>
              </a:ext>
            </a:extLst>
          </p:cNvPr>
          <p:cNvSpPr/>
          <p:nvPr/>
        </p:nvSpPr>
        <p:spPr>
          <a:xfrm>
            <a:off x="3714608" y="5025856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0" name="Flowchart: Connector 49">
            <a:extLst>
              <a:ext uri="{FF2B5EF4-FFF2-40B4-BE49-F238E27FC236}">
                <a16:creationId xmlns:a16="http://schemas.microsoft.com/office/drawing/2014/main" id="{F599ED1F-4AEB-2367-08A4-693AE4113843}"/>
              </a:ext>
            </a:extLst>
          </p:cNvPr>
          <p:cNvSpPr/>
          <p:nvPr/>
        </p:nvSpPr>
        <p:spPr>
          <a:xfrm>
            <a:off x="4293575" y="2363761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1" name="Flowchart: Connector 50">
            <a:extLst>
              <a:ext uri="{FF2B5EF4-FFF2-40B4-BE49-F238E27FC236}">
                <a16:creationId xmlns:a16="http://schemas.microsoft.com/office/drawing/2014/main" id="{66D41360-57A7-CA03-BF4A-1B762E248B5D}"/>
              </a:ext>
            </a:extLst>
          </p:cNvPr>
          <p:cNvSpPr/>
          <p:nvPr/>
        </p:nvSpPr>
        <p:spPr>
          <a:xfrm>
            <a:off x="4293575" y="2889542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2" name="Flowchart: Connector 51">
            <a:extLst>
              <a:ext uri="{FF2B5EF4-FFF2-40B4-BE49-F238E27FC236}">
                <a16:creationId xmlns:a16="http://schemas.microsoft.com/office/drawing/2014/main" id="{0660CAFE-042B-4F0C-F793-F482CF891B8C}"/>
              </a:ext>
            </a:extLst>
          </p:cNvPr>
          <p:cNvSpPr/>
          <p:nvPr/>
        </p:nvSpPr>
        <p:spPr>
          <a:xfrm>
            <a:off x="4293574" y="3391293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3" name="Flowchart: Connector 52">
            <a:extLst>
              <a:ext uri="{FF2B5EF4-FFF2-40B4-BE49-F238E27FC236}">
                <a16:creationId xmlns:a16="http://schemas.microsoft.com/office/drawing/2014/main" id="{7B0A1665-46D3-EC38-1535-6940A06C1CCD}"/>
              </a:ext>
            </a:extLst>
          </p:cNvPr>
          <p:cNvSpPr/>
          <p:nvPr/>
        </p:nvSpPr>
        <p:spPr>
          <a:xfrm>
            <a:off x="4284775" y="3930956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4" name="Flowchart: Connector 53">
            <a:extLst>
              <a:ext uri="{FF2B5EF4-FFF2-40B4-BE49-F238E27FC236}">
                <a16:creationId xmlns:a16="http://schemas.microsoft.com/office/drawing/2014/main" id="{2B42BCF7-58E5-EB01-21BE-781C7100971D}"/>
              </a:ext>
            </a:extLst>
          </p:cNvPr>
          <p:cNvSpPr/>
          <p:nvPr/>
        </p:nvSpPr>
        <p:spPr>
          <a:xfrm>
            <a:off x="4293574" y="4470619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5" name="Flowchart: Connector 54">
            <a:extLst>
              <a:ext uri="{FF2B5EF4-FFF2-40B4-BE49-F238E27FC236}">
                <a16:creationId xmlns:a16="http://schemas.microsoft.com/office/drawing/2014/main" id="{4868E68A-0F3C-FD02-3B5B-3F68309887C1}"/>
              </a:ext>
            </a:extLst>
          </p:cNvPr>
          <p:cNvSpPr/>
          <p:nvPr/>
        </p:nvSpPr>
        <p:spPr>
          <a:xfrm>
            <a:off x="4273080" y="5530740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1509C2B1-9099-7E90-1AFD-50554D53307B}"/>
              </a:ext>
            </a:extLst>
          </p:cNvPr>
          <p:cNvSpPr/>
          <p:nvPr/>
        </p:nvSpPr>
        <p:spPr>
          <a:xfrm>
            <a:off x="4293574" y="5013867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63E0BF-82CB-95FB-DB2B-FD8B3AA2699A}"/>
              </a:ext>
            </a:extLst>
          </p:cNvPr>
          <p:cNvSpPr/>
          <p:nvPr/>
        </p:nvSpPr>
        <p:spPr>
          <a:xfrm>
            <a:off x="6715448" y="3357501"/>
            <a:ext cx="616155" cy="6754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7" name="Flowchart: Connector 56">
            <a:extLst>
              <a:ext uri="{FF2B5EF4-FFF2-40B4-BE49-F238E27FC236}">
                <a16:creationId xmlns:a16="http://schemas.microsoft.com/office/drawing/2014/main" id="{ABC5D98B-AF1D-C298-BCD3-2C3EA5675611}"/>
              </a:ext>
            </a:extLst>
          </p:cNvPr>
          <p:cNvSpPr/>
          <p:nvPr/>
        </p:nvSpPr>
        <p:spPr>
          <a:xfrm>
            <a:off x="6628135" y="3283470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8" name="Flowchart: Connector 57">
            <a:extLst>
              <a:ext uri="{FF2B5EF4-FFF2-40B4-BE49-F238E27FC236}">
                <a16:creationId xmlns:a16="http://schemas.microsoft.com/office/drawing/2014/main" id="{C311F0EA-BDF3-57FC-7E5C-40F8A60BAEBF}"/>
              </a:ext>
            </a:extLst>
          </p:cNvPr>
          <p:cNvSpPr/>
          <p:nvPr/>
        </p:nvSpPr>
        <p:spPr>
          <a:xfrm>
            <a:off x="7244290" y="3270612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24CFF4D3-06DA-8172-80AB-F557552FA6AB}"/>
              </a:ext>
            </a:extLst>
          </p:cNvPr>
          <p:cNvSpPr/>
          <p:nvPr/>
        </p:nvSpPr>
        <p:spPr>
          <a:xfrm>
            <a:off x="6628135" y="3924252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62" name="Flowchart: Connector 61">
            <a:extLst>
              <a:ext uri="{FF2B5EF4-FFF2-40B4-BE49-F238E27FC236}">
                <a16:creationId xmlns:a16="http://schemas.microsoft.com/office/drawing/2014/main" id="{CC272D2F-E4F9-31ED-65BC-AC2277B25C53}"/>
              </a:ext>
            </a:extLst>
          </p:cNvPr>
          <p:cNvSpPr/>
          <p:nvPr/>
        </p:nvSpPr>
        <p:spPr>
          <a:xfrm>
            <a:off x="7244290" y="3911394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46A1C32-3D14-32F2-3F3A-B6DE3E85BE7B}"/>
              </a:ext>
            </a:extLst>
          </p:cNvPr>
          <p:cNvSpPr txBox="1"/>
          <p:nvPr/>
        </p:nvSpPr>
        <p:spPr>
          <a:xfrm flipH="1">
            <a:off x="6511467" y="2889542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  <a:endParaRPr lang="en-IL" b="1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90C3E72-FC8B-B399-F1FB-EC57C88524F6}"/>
              </a:ext>
            </a:extLst>
          </p:cNvPr>
          <p:cNvSpPr txBox="1"/>
          <p:nvPr/>
        </p:nvSpPr>
        <p:spPr>
          <a:xfrm flipH="1">
            <a:off x="7214935" y="2900987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  <a:endParaRPr lang="en-IL" b="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BEF271-D051-482A-8988-7FAF984BEE2D}"/>
              </a:ext>
            </a:extLst>
          </p:cNvPr>
          <p:cNvSpPr txBox="1"/>
          <p:nvPr/>
        </p:nvSpPr>
        <p:spPr>
          <a:xfrm flipH="1">
            <a:off x="6598780" y="4107022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  <a:endParaRPr lang="en-IL" b="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86126E9-23D3-092B-63AB-CAC05B0F4EE1}"/>
              </a:ext>
            </a:extLst>
          </p:cNvPr>
          <p:cNvSpPr txBox="1"/>
          <p:nvPr/>
        </p:nvSpPr>
        <p:spPr>
          <a:xfrm flipH="1">
            <a:off x="7214935" y="4098800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</a:t>
            </a:r>
            <a:endParaRPr lang="en-IL" b="1" dirty="0"/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60E8488C-1D36-6F3B-F5FB-6A9292D33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7757" y="3179428"/>
            <a:ext cx="2867025" cy="904875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C67C0D67-0A91-90BB-6B98-D96524DCB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479" y="4742480"/>
            <a:ext cx="343852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76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658BCE5-F391-4708-9DAA-7D5E2A86104E}"/>
              </a:ext>
            </a:extLst>
          </p:cNvPr>
          <p:cNvSpPr/>
          <p:nvPr/>
        </p:nvSpPr>
        <p:spPr>
          <a:xfrm>
            <a:off x="2455958" y="209093"/>
            <a:ext cx="7304268" cy="675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Interaction Round-to-Face Lattice models (IRF)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FCFAE7-0290-4E3C-9DE3-C6A02CB63405}"/>
              </a:ext>
            </a:extLst>
          </p:cNvPr>
          <p:cNvSpPr txBox="1"/>
          <p:nvPr/>
        </p:nvSpPr>
        <p:spPr>
          <a:xfrm flipH="1">
            <a:off x="587013" y="1542783"/>
            <a:ext cx="297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of the model:  N</a:t>
            </a:r>
            <a:endParaRPr lang="en-IL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63E0BF-82CB-95FB-DB2B-FD8B3AA2699A}"/>
              </a:ext>
            </a:extLst>
          </p:cNvPr>
          <p:cNvSpPr/>
          <p:nvPr/>
        </p:nvSpPr>
        <p:spPr>
          <a:xfrm>
            <a:off x="6449522" y="1882910"/>
            <a:ext cx="616155" cy="6754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7" name="Flowchart: Connector 56">
            <a:extLst>
              <a:ext uri="{FF2B5EF4-FFF2-40B4-BE49-F238E27FC236}">
                <a16:creationId xmlns:a16="http://schemas.microsoft.com/office/drawing/2014/main" id="{ABC5D98B-AF1D-C298-BCD3-2C3EA5675611}"/>
              </a:ext>
            </a:extLst>
          </p:cNvPr>
          <p:cNvSpPr/>
          <p:nvPr/>
        </p:nvSpPr>
        <p:spPr>
          <a:xfrm>
            <a:off x="6362209" y="1808879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8" name="Flowchart: Connector 57">
            <a:extLst>
              <a:ext uri="{FF2B5EF4-FFF2-40B4-BE49-F238E27FC236}">
                <a16:creationId xmlns:a16="http://schemas.microsoft.com/office/drawing/2014/main" id="{C311F0EA-BDF3-57FC-7E5C-40F8A60BAEBF}"/>
              </a:ext>
            </a:extLst>
          </p:cNvPr>
          <p:cNvSpPr/>
          <p:nvPr/>
        </p:nvSpPr>
        <p:spPr>
          <a:xfrm>
            <a:off x="6978364" y="1796021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24CFF4D3-06DA-8172-80AB-F557552FA6AB}"/>
              </a:ext>
            </a:extLst>
          </p:cNvPr>
          <p:cNvSpPr/>
          <p:nvPr/>
        </p:nvSpPr>
        <p:spPr>
          <a:xfrm>
            <a:off x="6362209" y="2449661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62" name="Flowchart: Connector 61">
            <a:extLst>
              <a:ext uri="{FF2B5EF4-FFF2-40B4-BE49-F238E27FC236}">
                <a16:creationId xmlns:a16="http://schemas.microsoft.com/office/drawing/2014/main" id="{CC272D2F-E4F9-31ED-65BC-AC2277B25C53}"/>
              </a:ext>
            </a:extLst>
          </p:cNvPr>
          <p:cNvSpPr/>
          <p:nvPr/>
        </p:nvSpPr>
        <p:spPr>
          <a:xfrm>
            <a:off x="6978364" y="2436803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46A1C32-3D14-32F2-3F3A-B6DE3E85BE7B}"/>
              </a:ext>
            </a:extLst>
          </p:cNvPr>
          <p:cNvSpPr txBox="1"/>
          <p:nvPr/>
        </p:nvSpPr>
        <p:spPr>
          <a:xfrm flipH="1">
            <a:off x="6245541" y="1414951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  <a:endParaRPr lang="en-IL" b="1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90C3E72-FC8B-B399-F1FB-EC57C88524F6}"/>
              </a:ext>
            </a:extLst>
          </p:cNvPr>
          <p:cNvSpPr txBox="1"/>
          <p:nvPr/>
        </p:nvSpPr>
        <p:spPr>
          <a:xfrm flipH="1">
            <a:off x="6949009" y="1426396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  <a:endParaRPr lang="en-IL" b="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BEF271-D051-482A-8988-7FAF984BEE2D}"/>
              </a:ext>
            </a:extLst>
          </p:cNvPr>
          <p:cNvSpPr txBox="1"/>
          <p:nvPr/>
        </p:nvSpPr>
        <p:spPr>
          <a:xfrm flipH="1">
            <a:off x="6332854" y="2632431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  <a:endParaRPr lang="en-IL" b="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86126E9-23D3-092B-63AB-CAC05B0F4EE1}"/>
              </a:ext>
            </a:extLst>
          </p:cNvPr>
          <p:cNvSpPr txBox="1"/>
          <p:nvPr/>
        </p:nvSpPr>
        <p:spPr>
          <a:xfrm flipH="1">
            <a:off x="6949009" y="2624209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</a:t>
            </a:r>
            <a:endParaRPr lang="en-IL" b="1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52036E0-6708-EEB3-5508-1F774A43F81D}"/>
              </a:ext>
            </a:extLst>
          </p:cNvPr>
          <p:cNvSpPr txBox="1"/>
          <p:nvPr/>
        </p:nvSpPr>
        <p:spPr>
          <a:xfrm flipH="1">
            <a:off x="7652477" y="1171244"/>
            <a:ext cx="297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Affine Lie algebras:  </a:t>
            </a:r>
            <a:endParaRPr lang="en-I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044D43-F320-0712-33BC-F706666C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2683" y="1130087"/>
            <a:ext cx="2357966" cy="444473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67D04344-5166-4FBB-3984-FF374E1D2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2905" y="1748920"/>
            <a:ext cx="1080880" cy="301102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7A7E7EEE-3D1D-3ED9-DD95-7B885A7CF9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9181" y="2249872"/>
            <a:ext cx="1733550" cy="428625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DAF68A5A-0FBD-1713-443D-6587BB71FC96}"/>
              </a:ext>
            </a:extLst>
          </p:cNvPr>
          <p:cNvSpPr txBox="1"/>
          <p:nvPr/>
        </p:nvSpPr>
        <p:spPr>
          <a:xfrm flipH="1">
            <a:off x="7652477" y="1173451"/>
            <a:ext cx="297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Affine Lie algebras:  </a:t>
            </a:r>
            <a:endParaRPr lang="en-IL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4C923A0-C45F-20E5-B577-6FEB924261CF}"/>
              </a:ext>
            </a:extLst>
          </p:cNvPr>
          <p:cNvSpPr txBox="1"/>
          <p:nvPr/>
        </p:nvSpPr>
        <p:spPr>
          <a:xfrm flipH="1">
            <a:off x="8433864" y="2274553"/>
            <a:ext cx="93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Basis:  </a:t>
            </a:r>
            <a:endParaRPr lang="en-IL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69ED0C68-1617-4774-2BE4-388DC3E45B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69181" y="2816802"/>
            <a:ext cx="2791468" cy="369194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015B10C4-CB95-7CD9-D40B-72A5EE743E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1077" y="3434004"/>
            <a:ext cx="5886450" cy="1038225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8A8AED49-1BF8-2FCE-2877-4DAB8DE03903}"/>
              </a:ext>
            </a:extLst>
          </p:cNvPr>
          <p:cNvSpPr txBox="1"/>
          <p:nvPr/>
        </p:nvSpPr>
        <p:spPr>
          <a:xfrm flipH="1">
            <a:off x="5581673" y="4449621"/>
            <a:ext cx="2511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“Rules of the game ”:  </a:t>
            </a:r>
            <a:endParaRPr lang="en-IL" dirty="0"/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4FF73019-BA3D-2FC3-CAA9-C92FBEA7EE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10445" y="4409298"/>
            <a:ext cx="4401750" cy="443342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33541937-0AC3-DA33-C5FB-AD130015FC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4474" y="2001660"/>
            <a:ext cx="2945980" cy="2610097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9544F51E-E0C3-2F35-CC00-CA69BBFFE2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4473" y="5587083"/>
            <a:ext cx="1409700" cy="1019175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35643A9E-182F-CCF8-5136-1E97F9AE930C}"/>
              </a:ext>
            </a:extLst>
          </p:cNvPr>
          <p:cNvSpPr txBox="1"/>
          <p:nvPr/>
        </p:nvSpPr>
        <p:spPr>
          <a:xfrm flipH="1">
            <a:off x="596952" y="4668886"/>
            <a:ext cx="3012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find the Boltzmann weights of this model?</a:t>
            </a:r>
            <a:endParaRPr lang="en-IL" dirty="0"/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AA10D96B-E731-CECE-08A6-C1A5F307DF2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82395" y="5528254"/>
            <a:ext cx="9829800" cy="1095375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5A8E3A77-50A9-7532-7BC0-104DF7FC3813}"/>
              </a:ext>
            </a:extLst>
          </p:cNvPr>
          <p:cNvSpPr txBox="1"/>
          <p:nvPr/>
        </p:nvSpPr>
        <p:spPr>
          <a:xfrm flipH="1">
            <a:off x="5501884" y="5118514"/>
            <a:ext cx="2511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Yang-Baxter equation:</a:t>
            </a:r>
            <a:endParaRPr lang="en-IL" dirty="0"/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39591C12-7497-453D-F720-BBA5E15BD556}"/>
              </a:ext>
            </a:extLst>
          </p:cNvPr>
          <p:cNvCxnSpPr/>
          <p:nvPr/>
        </p:nvCxnSpPr>
        <p:spPr>
          <a:xfrm>
            <a:off x="1361661" y="5303180"/>
            <a:ext cx="0" cy="382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01F6F1FC-9D62-4D43-1EBC-9DAFA5DF530D}"/>
              </a:ext>
            </a:extLst>
          </p:cNvPr>
          <p:cNvCxnSpPr>
            <a:cxnSpLocks/>
          </p:cNvCxnSpPr>
          <p:nvPr/>
        </p:nvCxnSpPr>
        <p:spPr>
          <a:xfrm>
            <a:off x="1786723" y="6075941"/>
            <a:ext cx="6692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81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658BCE5-F391-4708-9DAA-7D5E2A86104E}"/>
              </a:ext>
            </a:extLst>
          </p:cNvPr>
          <p:cNvSpPr/>
          <p:nvPr/>
        </p:nvSpPr>
        <p:spPr>
          <a:xfrm>
            <a:off x="2455958" y="209093"/>
            <a:ext cx="7304268" cy="675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Interaction Round-to-Face Lattice models (IRF)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FCFAE7-0290-4E3C-9DE3-C6A02CB63405}"/>
              </a:ext>
            </a:extLst>
          </p:cNvPr>
          <p:cNvSpPr txBox="1"/>
          <p:nvPr/>
        </p:nvSpPr>
        <p:spPr>
          <a:xfrm flipH="1">
            <a:off x="587013" y="1542783"/>
            <a:ext cx="297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Definition of the model:  N</a:t>
            </a:r>
            <a:endParaRPr lang="en-IL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63E0BF-82CB-95FB-DB2B-FD8B3AA2699A}"/>
              </a:ext>
            </a:extLst>
          </p:cNvPr>
          <p:cNvSpPr/>
          <p:nvPr/>
        </p:nvSpPr>
        <p:spPr>
          <a:xfrm>
            <a:off x="6449522" y="1882910"/>
            <a:ext cx="616155" cy="6754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7" name="Flowchart: Connector 56">
            <a:extLst>
              <a:ext uri="{FF2B5EF4-FFF2-40B4-BE49-F238E27FC236}">
                <a16:creationId xmlns:a16="http://schemas.microsoft.com/office/drawing/2014/main" id="{ABC5D98B-AF1D-C298-BCD3-2C3EA5675611}"/>
              </a:ext>
            </a:extLst>
          </p:cNvPr>
          <p:cNvSpPr/>
          <p:nvPr/>
        </p:nvSpPr>
        <p:spPr>
          <a:xfrm>
            <a:off x="6362209" y="1808879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58" name="Flowchart: Connector 57">
            <a:extLst>
              <a:ext uri="{FF2B5EF4-FFF2-40B4-BE49-F238E27FC236}">
                <a16:creationId xmlns:a16="http://schemas.microsoft.com/office/drawing/2014/main" id="{C311F0EA-BDF3-57FC-7E5C-40F8A60BAEBF}"/>
              </a:ext>
            </a:extLst>
          </p:cNvPr>
          <p:cNvSpPr/>
          <p:nvPr/>
        </p:nvSpPr>
        <p:spPr>
          <a:xfrm>
            <a:off x="6978364" y="1796021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24CFF4D3-06DA-8172-80AB-F557552FA6AB}"/>
              </a:ext>
            </a:extLst>
          </p:cNvPr>
          <p:cNvSpPr/>
          <p:nvPr/>
        </p:nvSpPr>
        <p:spPr>
          <a:xfrm>
            <a:off x="6362209" y="2449661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62" name="Flowchart: Connector 61">
            <a:extLst>
              <a:ext uri="{FF2B5EF4-FFF2-40B4-BE49-F238E27FC236}">
                <a16:creationId xmlns:a16="http://schemas.microsoft.com/office/drawing/2014/main" id="{CC272D2F-E4F9-31ED-65BC-AC2277B25C53}"/>
              </a:ext>
            </a:extLst>
          </p:cNvPr>
          <p:cNvSpPr/>
          <p:nvPr/>
        </p:nvSpPr>
        <p:spPr>
          <a:xfrm>
            <a:off x="6978364" y="2436803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46A1C32-3D14-32F2-3F3A-B6DE3E85BE7B}"/>
              </a:ext>
            </a:extLst>
          </p:cNvPr>
          <p:cNvSpPr txBox="1"/>
          <p:nvPr/>
        </p:nvSpPr>
        <p:spPr>
          <a:xfrm flipH="1">
            <a:off x="6245541" y="1415416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  <a:endParaRPr lang="en-IL" b="1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90C3E72-FC8B-B399-F1FB-EC57C88524F6}"/>
              </a:ext>
            </a:extLst>
          </p:cNvPr>
          <p:cNvSpPr txBox="1"/>
          <p:nvPr/>
        </p:nvSpPr>
        <p:spPr>
          <a:xfrm flipH="1">
            <a:off x="6949009" y="1426396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  <a:endParaRPr lang="en-IL" b="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BEF271-D051-482A-8988-7FAF984BEE2D}"/>
              </a:ext>
            </a:extLst>
          </p:cNvPr>
          <p:cNvSpPr txBox="1"/>
          <p:nvPr/>
        </p:nvSpPr>
        <p:spPr>
          <a:xfrm flipH="1">
            <a:off x="6332854" y="2632431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  <a:endParaRPr lang="en-IL" b="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86126E9-23D3-092B-63AB-CAC05B0F4EE1}"/>
              </a:ext>
            </a:extLst>
          </p:cNvPr>
          <p:cNvSpPr txBox="1"/>
          <p:nvPr/>
        </p:nvSpPr>
        <p:spPr>
          <a:xfrm flipH="1">
            <a:off x="6949009" y="2624209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</a:t>
            </a:r>
            <a:endParaRPr lang="en-IL" b="1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52036E0-6708-EEB3-5508-1F774A43F81D}"/>
              </a:ext>
            </a:extLst>
          </p:cNvPr>
          <p:cNvSpPr txBox="1"/>
          <p:nvPr/>
        </p:nvSpPr>
        <p:spPr>
          <a:xfrm flipH="1">
            <a:off x="7652477" y="1171244"/>
            <a:ext cx="297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Affine Lie algebras:  </a:t>
            </a:r>
            <a:endParaRPr lang="en-I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044D43-F320-0712-33BC-F706666C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2683" y="1130087"/>
            <a:ext cx="2357966" cy="444473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67D04344-5166-4FBB-3984-FF374E1D2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2905" y="1748920"/>
            <a:ext cx="1080880" cy="301102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7A7E7EEE-3D1D-3ED9-DD95-7B885A7CF9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9181" y="2249872"/>
            <a:ext cx="1733550" cy="428625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DAF68A5A-0FBD-1713-443D-6587BB71FC96}"/>
              </a:ext>
            </a:extLst>
          </p:cNvPr>
          <p:cNvSpPr txBox="1"/>
          <p:nvPr/>
        </p:nvSpPr>
        <p:spPr>
          <a:xfrm flipH="1">
            <a:off x="7652477" y="1173451"/>
            <a:ext cx="297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Affine Lie algebras:  </a:t>
            </a:r>
            <a:endParaRPr lang="en-IL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4C923A0-C45F-20E5-B577-6FEB924261CF}"/>
              </a:ext>
            </a:extLst>
          </p:cNvPr>
          <p:cNvSpPr txBox="1"/>
          <p:nvPr/>
        </p:nvSpPr>
        <p:spPr>
          <a:xfrm flipH="1">
            <a:off x="8433864" y="2274553"/>
            <a:ext cx="93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Basis:  </a:t>
            </a:r>
            <a:endParaRPr lang="en-IL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69ED0C68-1617-4774-2BE4-388DC3E45B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69181" y="2816802"/>
            <a:ext cx="2791468" cy="369194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015B10C4-CB95-7CD9-D40B-72A5EE743E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1076" y="3434038"/>
            <a:ext cx="5886450" cy="1038225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8A8AED49-1BF8-2FCE-2877-4DAB8DE03903}"/>
              </a:ext>
            </a:extLst>
          </p:cNvPr>
          <p:cNvSpPr txBox="1"/>
          <p:nvPr/>
        </p:nvSpPr>
        <p:spPr>
          <a:xfrm flipH="1">
            <a:off x="5581673" y="4449621"/>
            <a:ext cx="2511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“Rules of the game ”:  </a:t>
            </a:r>
            <a:endParaRPr lang="en-IL" dirty="0"/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4FF73019-BA3D-2FC3-CAA9-C92FBEA7EE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10445" y="4409298"/>
            <a:ext cx="4401750" cy="443342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33541937-0AC3-DA33-C5FB-AD130015FC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4474" y="2001660"/>
            <a:ext cx="2945980" cy="2610097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9544F51E-E0C3-2F35-CC00-CA69BBFFE2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4473" y="5587083"/>
            <a:ext cx="1409700" cy="1019175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35643A9E-182F-CCF8-5136-1E97F9AE930C}"/>
              </a:ext>
            </a:extLst>
          </p:cNvPr>
          <p:cNvSpPr txBox="1"/>
          <p:nvPr/>
        </p:nvSpPr>
        <p:spPr>
          <a:xfrm flipH="1">
            <a:off x="587013" y="4666049"/>
            <a:ext cx="3012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find the Boltzmann weights of this model? </a:t>
            </a:r>
            <a:endParaRPr lang="en-IL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A8E3A77-50A9-7532-7BC0-104DF7FC3813}"/>
              </a:ext>
            </a:extLst>
          </p:cNvPr>
          <p:cNvSpPr txBox="1"/>
          <p:nvPr/>
        </p:nvSpPr>
        <p:spPr>
          <a:xfrm flipH="1">
            <a:off x="5501884" y="4943048"/>
            <a:ext cx="2511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Yang-Baxter equation:</a:t>
            </a:r>
            <a:endParaRPr lang="en-IL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6319FE-2F51-D813-A84D-4D17F4CF8CAE}"/>
              </a:ext>
            </a:extLst>
          </p:cNvPr>
          <p:cNvSpPr txBox="1"/>
          <p:nvPr/>
        </p:nvSpPr>
        <p:spPr>
          <a:xfrm flipH="1">
            <a:off x="2784506" y="5518806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  <a:endParaRPr lang="en-IL" b="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A47554E-8D8A-67DF-F23D-3EB1162DF19E}"/>
              </a:ext>
            </a:extLst>
          </p:cNvPr>
          <p:cNvSpPr txBox="1"/>
          <p:nvPr/>
        </p:nvSpPr>
        <p:spPr>
          <a:xfrm flipH="1">
            <a:off x="3661113" y="5558562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  <a:endParaRPr lang="en-IL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E46F291-DF84-D580-CAC6-8AE793668A52}"/>
              </a:ext>
            </a:extLst>
          </p:cNvPr>
          <p:cNvSpPr txBox="1"/>
          <p:nvPr/>
        </p:nvSpPr>
        <p:spPr>
          <a:xfrm flipH="1">
            <a:off x="2235163" y="6368446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  <a:endParaRPr lang="en-IL" b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3923EF1-0DEE-A5EB-0B49-00E192F2165F}"/>
              </a:ext>
            </a:extLst>
          </p:cNvPr>
          <p:cNvSpPr txBox="1"/>
          <p:nvPr/>
        </p:nvSpPr>
        <p:spPr>
          <a:xfrm flipH="1">
            <a:off x="3351563" y="6369963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</a:t>
            </a:r>
            <a:endParaRPr lang="en-IL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E0BD86A-315B-D0B1-F6D1-93DA4AD2D171}"/>
              </a:ext>
            </a:extLst>
          </p:cNvPr>
          <p:cNvSpPr txBox="1"/>
          <p:nvPr/>
        </p:nvSpPr>
        <p:spPr>
          <a:xfrm>
            <a:off x="1944173" y="5916746"/>
            <a:ext cx="371686" cy="373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</a:t>
            </a:r>
            <a:endParaRPr lang="en-IL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D3FBE7E-2418-F9C7-7D4A-9D4842C70AD6}"/>
              </a:ext>
            </a:extLst>
          </p:cNvPr>
          <p:cNvSpPr txBox="1"/>
          <p:nvPr/>
        </p:nvSpPr>
        <p:spPr>
          <a:xfrm flipH="1">
            <a:off x="3001482" y="5992211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IL" dirty="0"/>
          </a:p>
        </p:txBody>
      </p:sp>
      <p:sp>
        <p:nvSpPr>
          <p:cNvPr id="55" name="Parallelogram 54">
            <a:extLst>
              <a:ext uri="{FF2B5EF4-FFF2-40B4-BE49-F238E27FC236}">
                <a16:creationId xmlns:a16="http://schemas.microsoft.com/office/drawing/2014/main" id="{4C1A40FD-34A1-9AC6-8D20-34EA8AD294D0}"/>
              </a:ext>
            </a:extLst>
          </p:cNvPr>
          <p:cNvSpPr/>
          <p:nvPr/>
        </p:nvSpPr>
        <p:spPr>
          <a:xfrm>
            <a:off x="2553792" y="5858329"/>
            <a:ext cx="1249506" cy="675490"/>
          </a:xfrm>
          <a:prstGeom prst="parallelogram">
            <a:avLst>
              <a:gd name="adj" fmla="val 6943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0AD86C8-D094-B9F7-A5DB-0D2FF9B24905}"/>
              </a:ext>
            </a:extLst>
          </p:cNvPr>
          <p:cNvGrpSpPr/>
          <p:nvPr/>
        </p:nvGrpSpPr>
        <p:grpSpPr>
          <a:xfrm>
            <a:off x="5631055" y="5664364"/>
            <a:ext cx="1199466" cy="944727"/>
            <a:chOff x="1928191" y="1212574"/>
            <a:chExt cx="3101009" cy="2802835"/>
          </a:xfrm>
        </p:grpSpPr>
        <p:sp>
          <p:nvSpPr>
            <p:cNvPr id="71" name="Hexagon 70">
              <a:extLst>
                <a:ext uri="{FF2B5EF4-FFF2-40B4-BE49-F238E27FC236}">
                  <a16:creationId xmlns:a16="http://schemas.microsoft.com/office/drawing/2014/main" id="{5393831E-596E-3AE9-A2C8-1D81354FF681}"/>
                </a:ext>
              </a:extLst>
            </p:cNvPr>
            <p:cNvSpPr/>
            <p:nvPr/>
          </p:nvSpPr>
          <p:spPr>
            <a:xfrm>
              <a:off x="1928191" y="1212574"/>
              <a:ext cx="3101009" cy="2802835"/>
            </a:xfrm>
            <a:prstGeom prst="hex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 dirty="0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66764A0F-C3A5-1DC6-0267-6922ED59B812}"/>
                </a:ext>
              </a:extLst>
            </p:cNvPr>
            <p:cNvCxnSpPr>
              <a:cxnSpLocks/>
              <a:stCxn id="71" idx="3"/>
            </p:cNvCxnSpPr>
            <p:nvPr/>
          </p:nvCxnSpPr>
          <p:spPr>
            <a:xfrm flipV="1">
              <a:off x="1928191" y="2613991"/>
              <a:ext cx="1729409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31CAF87-2F1D-6513-C07D-CB13E02F6C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57600" y="1212574"/>
              <a:ext cx="677718" cy="14014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D383069-5860-01F3-17BA-D6C4D43EDDCD}"/>
                </a:ext>
              </a:extLst>
            </p:cNvPr>
            <p:cNvCxnSpPr>
              <a:cxnSpLocks/>
              <a:endCxn id="71" idx="1"/>
            </p:cNvCxnSpPr>
            <p:nvPr/>
          </p:nvCxnSpPr>
          <p:spPr>
            <a:xfrm>
              <a:off x="3657600" y="2613991"/>
              <a:ext cx="670891" cy="14014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AD9BB27B-9B1A-BD5D-B1B5-D8A4F6C10C9E}"/>
              </a:ext>
            </a:extLst>
          </p:cNvPr>
          <p:cNvSpPr txBox="1"/>
          <p:nvPr/>
        </p:nvSpPr>
        <p:spPr>
          <a:xfrm flipH="1">
            <a:off x="5634852" y="5348851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  <a:endParaRPr lang="en-IL" b="1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4DF7892-7DB7-F226-8A50-CEC77E959830}"/>
              </a:ext>
            </a:extLst>
          </p:cNvPr>
          <p:cNvSpPr txBox="1"/>
          <p:nvPr/>
        </p:nvSpPr>
        <p:spPr>
          <a:xfrm flipH="1">
            <a:off x="6463646" y="5375876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  <a:endParaRPr lang="en-IL" b="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8FC7808-8AC5-3968-859A-ACD4A37EC078}"/>
              </a:ext>
            </a:extLst>
          </p:cNvPr>
          <p:cNvSpPr txBox="1"/>
          <p:nvPr/>
        </p:nvSpPr>
        <p:spPr>
          <a:xfrm flipH="1">
            <a:off x="5379036" y="5955439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</a:t>
            </a:r>
            <a:endParaRPr lang="en-IL" b="1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7111000-4DAA-A743-1626-898228FFF9D8}"/>
              </a:ext>
            </a:extLst>
          </p:cNvPr>
          <p:cNvSpPr txBox="1"/>
          <p:nvPr/>
        </p:nvSpPr>
        <p:spPr>
          <a:xfrm flipH="1">
            <a:off x="6461756" y="6547912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</a:t>
            </a:r>
            <a:endParaRPr lang="en-IL" b="1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FD645E7-30F5-BBA8-F6DB-FB165FF854E1}"/>
              </a:ext>
            </a:extLst>
          </p:cNvPr>
          <p:cNvSpPr txBox="1"/>
          <p:nvPr/>
        </p:nvSpPr>
        <p:spPr>
          <a:xfrm flipH="1">
            <a:off x="5722634" y="6534508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</a:t>
            </a:r>
            <a:endParaRPr lang="en-IL" b="1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0AFF7D-D64A-AD72-5E44-879A18C8FBBB}"/>
              </a:ext>
            </a:extLst>
          </p:cNvPr>
          <p:cNvSpPr txBox="1"/>
          <p:nvPr/>
        </p:nvSpPr>
        <p:spPr>
          <a:xfrm flipH="1">
            <a:off x="6789309" y="5957443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  <a:endParaRPr lang="en-IL" b="1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6D5DF9B-D9D8-0669-0397-90A9192FAE88}"/>
              </a:ext>
            </a:extLst>
          </p:cNvPr>
          <p:cNvSpPr txBox="1"/>
          <p:nvPr/>
        </p:nvSpPr>
        <p:spPr>
          <a:xfrm flipH="1">
            <a:off x="3002726" y="5989828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IL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420BB43-56F8-3F26-61A5-1D099B9C9BE4}"/>
              </a:ext>
            </a:extLst>
          </p:cNvPr>
          <p:cNvSpPr txBox="1"/>
          <p:nvPr/>
        </p:nvSpPr>
        <p:spPr>
          <a:xfrm flipH="1">
            <a:off x="5814121" y="5588847"/>
            <a:ext cx="637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u+v</a:t>
            </a:r>
            <a:endParaRPr lang="en-IL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E9742DB-4187-0D3E-5088-E32A02232472}"/>
              </a:ext>
            </a:extLst>
          </p:cNvPr>
          <p:cNvSpPr txBox="1"/>
          <p:nvPr/>
        </p:nvSpPr>
        <p:spPr>
          <a:xfrm flipH="1">
            <a:off x="5957055" y="6262577"/>
            <a:ext cx="43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IL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6DD7DA3-E25B-3C00-66A1-DA1FD9AE7752}"/>
              </a:ext>
            </a:extLst>
          </p:cNvPr>
          <p:cNvSpPr txBox="1"/>
          <p:nvPr/>
        </p:nvSpPr>
        <p:spPr>
          <a:xfrm flipH="1">
            <a:off x="6480463" y="5925546"/>
            <a:ext cx="48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endParaRPr lang="en-IL" dirty="0"/>
          </a:p>
        </p:txBody>
      </p:sp>
      <p:sp>
        <p:nvSpPr>
          <p:cNvPr id="103" name="Flowchart: Connector 102">
            <a:extLst>
              <a:ext uri="{FF2B5EF4-FFF2-40B4-BE49-F238E27FC236}">
                <a16:creationId xmlns:a16="http://schemas.microsoft.com/office/drawing/2014/main" id="{DD30FB57-ABAC-A591-04C8-9382272D199A}"/>
              </a:ext>
            </a:extLst>
          </p:cNvPr>
          <p:cNvSpPr/>
          <p:nvPr/>
        </p:nvSpPr>
        <p:spPr>
          <a:xfrm>
            <a:off x="6260553" y="6059168"/>
            <a:ext cx="72301" cy="11457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2DCD8085-5E9C-78E0-C539-534C53D86F2F}"/>
              </a:ext>
            </a:extLst>
          </p:cNvPr>
          <p:cNvGrpSpPr/>
          <p:nvPr/>
        </p:nvGrpSpPr>
        <p:grpSpPr>
          <a:xfrm rot="10800000">
            <a:off x="9292465" y="5610351"/>
            <a:ext cx="1116401" cy="941895"/>
            <a:chOff x="6096000" y="2613990"/>
            <a:chExt cx="3101009" cy="2802835"/>
          </a:xfrm>
        </p:grpSpPr>
        <p:sp>
          <p:nvSpPr>
            <p:cNvPr id="105" name="Hexagon 104">
              <a:extLst>
                <a:ext uri="{FF2B5EF4-FFF2-40B4-BE49-F238E27FC236}">
                  <a16:creationId xmlns:a16="http://schemas.microsoft.com/office/drawing/2014/main" id="{EC6547F3-3D72-6887-1354-382C0166BB0B}"/>
                </a:ext>
              </a:extLst>
            </p:cNvPr>
            <p:cNvSpPr/>
            <p:nvPr/>
          </p:nvSpPr>
          <p:spPr>
            <a:xfrm>
              <a:off x="6096000" y="2613990"/>
              <a:ext cx="3101009" cy="2802835"/>
            </a:xfrm>
            <a:prstGeom prst="hex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 dirty="0"/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BC319DA7-EC36-ACDA-70AB-946AA04B7709}"/>
                </a:ext>
              </a:extLst>
            </p:cNvPr>
            <p:cNvCxnSpPr>
              <a:cxnSpLocks/>
              <a:stCxn id="105" idx="3"/>
            </p:cNvCxnSpPr>
            <p:nvPr/>
          </p:nvCxnSpPr>
          <p:spPr>
            <a:xfrm flipV="1">
              <a:off x="6096000" y="4015407"/>
              <a:ext cx="1729409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FBFBC08C-84DA-FBFD-3037-201C71EC84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25409" y="2613990"/>
              <a:ext cx="677718" cy="14014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5A2BE7C0-3E9E-D2BE-35D2-DD0BC8E17FE2}"/>
                </a:ext>
              </a:extLst>
            </p:cNvPr>
            <p:cNvCxnSpPr>
              <a:cxnSpLocks/>
              <a:endCxn id="105" idx="1"/>
            </p:cNvCxnSpPr>
            <p:nvPr/>
          </p:nvCxnSpPr>
          <p:spPr>
            <a:xfrm>
              <a:off x="7825409" y="4015407"/>
              <a:ext cx="670891" cy="14014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D87F92AC-EB45-3D5C-F48B-B5A50C4442AF}"/>
              </a:ext>
            </a:extLst>
          </p:cNvPr>
          <p:cNvSpPr txBox="1"/>
          <p:nvPr/>
        </p:nvSpPr>
        <p:spPr>
          <a:xfrm flipH="1">
            <a:off x="9258092" y="5299321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  <a:endParaRPr lang="en-IL" b="1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65B7DBF1-F4AF-23DE-876A-2A390EC5F9E9}"/>
              </a:ext>
            </a:extLst>
          </p:cNvPr>
          <p:cNvSpPr txBox="1"/>
          <p:nvPr/>
        </p:nvSpPr>
        <p:spPr>
          <a:xfrm flipH="1">
            <a:off x="10086886" y="5326346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  <a:endParaRPr lang="en-IL" b="1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CAF7D0C5-B290-C87E-00C3-8C40F7F360E2}"/>
              </a:ext>
            </a:extLst>
          </p:cNvPr>
          <p:cNvSpPr txBox="1"/>
          <p:nvPr/>
        </p:nvSpPr>
        <p:spPr>
          <a:xfrm flipH="1">
            <a:off x="9002276" y="5905909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</a:t>
            </a:r>
            <a:endParaRPr lang="en-IL" b="1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C6F50E9-F04A-CF0C-2B8D-AA885052796C}"/>
              </a:ext>
            </a:extLst>
          </p:cNvPr>
          <p:cNvSpPr txBox="1"/>
          <p:nvPr/>
        </p:nvSpPr>
        <p:spPr>
          <a:xfrm flipH="1">
            <a:off x="10084996" y="6498382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</a:t>
            </a:r>
            <a:endParaRPr lang="en-IL" b="1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71A2C747-15F3-D783-690D-68C09A11DD29}"/>
              </a:ext>
            </a:extLst>
          </p:cNvPr>
          <p:cNvSpPr txBox="1"/>
          <p:nvPr/>
        </p:nvSpPr>
        <p:spPr>
          <a:xfrm flipH="1">
            <a:off x="9345874" y="6484978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</a:t>
            </a:r>
            <a:endParaRPr lang="en-IL" b="1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21B07C9-FA4F-5271-15F4-11BF8E8363F0}"/>
              </a:ext>
            </a:extLst>
          </p:cNvPr>
          <p:cNvSpPr txBox="1"/>
          <p:nvPr/>
        </p:nvSpPr>
        <p:spPr>
          <a:xfrm flipH="1">
            <a:off x="9724946" y="6111490"/>
            <a:ext cx="712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u+v</a:t>
            </a:r>
            <a:endParaRPr lang="en-IL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2521F003-BA7E-56CF-9815-6D82D36BAFDC}"/>
              </a:ext>
            </a:extLst>
          </p:cNvPr>
          <p:cNvSpPr txBox="1"/>
          <p:nvPr/>
        </p:nvSpPr>
        <p:spPr>
          <a:xfrm flipH="1">
            <a:off x="9814715" y="5624892"/>
            <a:ext cx="43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IL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9D05E13-DC96-C45B-8CDE-8CA2F3D9C756}"/>
              </a:ext>
            </a:extLst>
          </p:cNvPr>
          <p:cNvSpPr txBox="1"/>
          <p:nvPr/>
        </p:nvSpPr>
        <p:spPr>
          <a:xfrm flipH="1">
            <a:off x="9370535" y="5883731"/>
            <a:ext cx="48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endParaRPr lang="en-IL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73A0B29-C794-2038-8681-2924D35BE2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56859" y="5875748"/>
            <a:ext cx="488500" cy="533942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23C88EF7-371C-52BE-5E04-5A8FD63787F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23834" y="5829954"/>
            <a:ext cx="488500" cy="533942"/>
          </a:xfrm>
          <a:prstGeom prst="rect">
            <a:avLst/>
          </a:prstGeom>
        </p:spPr>
      </p:pic>
      <p:sp>
        <p:nvSpPr>
          <p:cNvPr id="139" name="TextBox 138">
            <a:extLst>
              <a:ext uri="{FF2B5EF4-FFF2-40B4-BE49-F238E27FC236}">
                <a16:creationId xmlns:a16="http://schemas.microsoft.com/office/drawing/2014/main" id="{4DA7F086-5D41-BB54-548D-201D45B0FD4A}"/>
              </a:ext>
            </a:extLst>
          </p:cNvPr>
          <p:cNvSpPr txBox="1"/>
          <p:nvPr/>
        </p:nvSpPr>
        <p:spPr>
          <a:xfrm flipH="1">
            <a:off x="4968311" y="6313716"/>
            <a:ext cx="379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  <a:endParaRPr lang="en-IL" b="1" dirty="0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6B890644-03BA-3CB0-53DD-7FE388CFD545}"/>
              </a:ext>
            </a:extLst>
          </p:cNvPr>
          <p:cNvSpPr txBox="1"/>
          <p:nvPr/>
        </p:nvSpPr>
        <p:spPr>
          <a:xfrm flipH="1">
            <a:off x="6058754" y="5811838"/>
            <a:ext cx="198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  <a:endParaRPr lang="en-IL" b="1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B5BB2D71-16CA-E335-E764-0DC112A0F9DD}"/>
              </a:ext>
            </a:extLst>
          </p:cNvPr>
          <p:cNvSpPr txBox="1"/>
          <p:nvPr/>
        </p:nvSpPr>
        <p:spPr>
          <a:xfrm flipH="1">
            <a:off x="8422444" y="6274515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  <a:endParaRPr lang="en-IL" b="1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C811157-EFB9-61C3-1546-9E800B43029A}"/>
              </a:ext>
            </a:extLst>
          </p:cNvPr>
          <p:cNvSpPr txBox="1"/>
          <p:nvPr/>
        </p:nvSpPr>
        <p:spPr>
          <a:xfrm flipH="1">
            <a:off x="9660867" y="5685035"/>
            <a:ext cx="26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  <a:endParaRPr lang="en-IL" b="1" dirty="0"/>
          </a:p>
        </p:txBody>
      </p:sp>
      <p:sp>
        <p:nvSpPr>
          <p:cNvPr id="145" name="Flowchart: Connector 144">
            <a:extLst>
              <a:ext uri="{FF2B5EF4-FFF2-40B4-BE49-F238E27FC236}">
                <a16:creationId xmlns:a16="http://schemas.microsoft.com/office/drawing/2014/main" id="{8E82E577-71CD-2E20-D365-3A2B0397559B}"/>
              </a:ext>
            </a:extLst>
          </p:cNvPr>
          <p:cNvSpPr/>
          <p:nvPr/>
        </p:nvSpPr>
        <p:spPr>
          <a:xfrm>
            <a:off x="9731882" y="6020398"/>
            <a:ext cx="72301" cy="11457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271D505A-B88A-2FC7-AF7A-4C63D8C22A64}"/>
              </a:ext>
            </a:extLst>
          </p:cNvPr>
          <p:cNvSpPr txBox="1"/>
          <p:nvPr/>
        </p:nvSpPr>
        <p:spPr>
          <a:xfrm flipH="1">
            <a:off x="10373392" y="5869701"/>
            <a:ext cx="32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  <a:endParaRPr lang="en-IL" b="1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06452B49-B3A3-2F04-33B2-775A7ABE084E}"/>
              </a:ext>
            </a:extLst>
          </p:cNvPr>
          <p:cNvSpPr txBox="1"/>
          <p:nvPr/>
        </p:nvSpPr>
        <p:spPr>
          <a:xfrm>
            <a:off x="7519151" y="5925546"/>
            <a:ext cx="371686" cy="373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750832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94">
            <a:extLst>
              <a:ext uri="{FF2B5EF4-FFF2-40B4-BE49-F238E27FC236}">
                <a16:creationId xmlns:a16="http://schemas.microsoft.com/office/drawing/2014/main" id="{C39BDDF7-44E3-02AB-E13E-928D79DA2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589" y="5449651"/>
            <a:ext cx="6438900" cy="923925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58D25537-D162-D20A-C68F-B15B9035B9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3978" y="4175337"/>
            <a:ext cx="3390091" cy="729384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867C612B-17DF-A007-B7BE-3D2FEE3404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5440" y="4182775"/>
            <a:ext cx="4942498" cy="817516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8053E6BC-131D-5954-296F-568B8CC629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270" y="3319522"/>
            <a:ext cx="5032931" cy="884481"/>
          </a:xfrm>
          <a:prstGeom prst="rect">
            <a:avLst/>
          </a:prstGeom>
        </p:spPr>
      </p:pic>
      <p:sp>
        <p:nvSpPr>
          <p:cNvPr id="111" name="Rectangle 110">
            <a:extLst>
              <a:ext uri="{FF2B5EF4-FFF2-40B4-BE49-F238E27FC236}">
                <a16:creationId xmlns:a16="http://schemas.microsoft.com/office/drawing/2014/main" id="{77D87A98-2C7C-4C17-2816-185B1D88FF3E}"/>
              </a:ext>
            </a:extLst>
          </p:cNvPr>
          <p:cNvSpPr/>
          <p:nvPr/>
        </p:nvSpPr>
        <p:spPr>
          <a:xfrm>
            <a:off x="2643736" y="111122"/>
            <a:ext cx="7406499" cy="313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Solutions of Jimbo-Miwa-Okado models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E1ECAE34-D887-C143-AEA8-93A0099797C1}"/>
              </a:ext>
            </a:extLst>
          </p:cNvPr>
          <p:cNvSpPr txBox="1"/>
          <p:nvPr/>
        </p:nvSpPr>
        <p:spPr>
          <a:xfrm flipH="1">
            <a:off x="3497414" y="1908341"/>
            <a:ext cx="5726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 other physical quantities  we can compute?</a:t>
            </a:r>
          </a:p>
          <a:p>
            <a:endParaRPr lang="en-IL" dirty="0"/>
          </a:p>
        </p:txBody>
      </p:sp>
      <p:pic>
        <p:nvPicPr>
          <p:cNvPr id="116" name="Picture 115">
            <a:extLst>
              <a:ext uri="{FF2B5EF4-FFF2-40B4-BE49-F238E27FC236}">
                <a16:creationId xmlns:a16="http://schemas.microsoft.com/office/drawing/2014/main" id="{73D717CE-44EB-E5C8-334F-2998EF2085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6737" y="2231506"/>
            <a:ext cx="3438525" cy="102870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B8AAD491-98E9-D548-F9E9-5FA49B3D6B23}"/>
              </a:ext>
            </a:extLst>
          </p:cNvPr>
          <p:cNvSpPr txBox="1"/>
          <p:nvPr/>
        </p:nvSpPr>
        <p:spPr>
          <a:xfrm flipH="1">
            <a:off x="141265" y="4113002"/>
            <a:ext cx="33480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compute it we use:  the CTM method of Baxter; Some simplifications; Inversion relation of BW</a:t>
            </a:r>
            <a:endParaRPr lang="en-IL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F19FC84-1926-F4CE-E737-726001095390}"/>
              </a:ext>
            </a:extLst>
          </p:cNvPr>
          <p:cNvSpPr txBox="1"/>
          <p:nvPr/>
        </p:nvSpPr>
        <p:spPr>
          <a:xfrm flipH="1">
            <a:off x="141265" y="5687790"/>
            <a:ext cx="3348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Relation of LSP with the branching functions</a:t>
            </a:r>
            <a:endParaRPr lang="en-IL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2D076B0-CA83-8AEA-4A3F-4F05C7167DE5}"/>
              </a:ext>
            </a:extLst>
          </p:cNvPr>
          <p:cNvSpPr txBox="1"/>
          <p:nvPr/>
        </p:nvSpPr>
        <p:spPr>
          <a:xfrm flipH="1">
            <a:off x="9513516" y="2954953"/>
            <a:ext cx="2063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Crossing multipliers</a:t>
            </a:r>
            <a:endParaRPr lang="en-IL" dirty="0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AF8376A9-A631-785B-4C2A-8C1AD2083F52}"/>
              </a:ext>
            </a:extLst>
          </p:cNvPr>
          <p:cNvCxnSpPr>
            <a:cxnSpLocks/>
          </p:cNvCxnSpPr>
          <p:nvPr/>
        </p:nvCxnSpPr>
        <p:spPr>
          <a:xfrm>
            <a:off x="10479023" y="3260206"/>
            <a:ext cx="0" cy="100121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DC0E6B5E-325F-4C7E-8181-A7D9D54D970E}"/>
              </a:ext>
            </a:extLst>
          </p:cNvPr>
          <p:cNvSpPr txBox="1"/>
          <p:nvPr/>
        </p:nvSpPr>
        <p:spPr>
          <a:xfrm flipH="1">
            <a:off x="7461505" y="3565145"/>
            <a:ext cx="4855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Principal specialized character a representation</a:t>
            </a:r>
            <a:endParaRPr lang="en-IL" b="1" dirty="0"/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10E140C9-A522-22EC-6852-D1AB48FDB1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1265" y="1544669"/>
            <a:ext cx="2096378" cy="1884331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EB1312F5-34A0-04CA-4CFC-816DA2B980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37643" y="2407385"/>
            <a:ext cx="269447" cy="246613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04185CAC-C437-B5D6-7B79-93A5E32202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2008" y="5313331"/>
            <a:ext cx="2615163" cy="310476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F98C6908-EA44-E05C-9F78-D5B1D46317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03861" y="5763159"/>
            <a:ext cx="710788" cy="570962"/>
          </a:xfrm>
          <a:prstGeom prst="rect">
            <a:avLst/>
          </a:prstGeom>
        </p:spPr>
      </p:pic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CDF59A8F-51A6-42C6-A3D0-AA52C64A5DC6}"/>
              </a:ext>
            </a:extLst>
          </p:cNvPr>
          <p:cNvCxnSpPr/>
          <p:nvPr/>
        </p:nvCxnSpPr>
        <p:spPr>
          <a:xfrm>
            <a:off x="2738437" y="6010955"/>
            <a:ext cx="95862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1" name="Picture 100">
            <a:extLst>
              <a:ext uri="{FF2B5EF4-FFF2-40B4-BE49-F238E27FC236}">
                <a16:creationId xmlns:a16="http://schemas.microsoft.com/office/drawing/2014/main" id="{4377BB7F-F5FB-9E86-9591-988012FD37A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1265" y="871319"/>
            <a:ext cx="2425246" cy="617160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8CE1EBA1-3F14-984D-52FB-9E80DB2E4A9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23291" y="676390"/>
            <a:ext cx="9276428" cy="94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12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88E5D89F-FA40-1FE6-A8AA-B2800196C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696" y="5487264"/>
            <a:ext cx="1945090" cy="78331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B174178-A595-9812-9CA8-6C92733884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414" y="5483015"/>
            <a:ext cx="4467225" cy="752475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9D6EECB8-50A0-4638-55EB-95FBC6146BD1}"/>
              </a:ext>
            </a:extLst>
          </p:cNvPr>
          <p:cNvSpPr/>
          <p:nvPr/>
        </p:nvSpPr>
        <p:spPr>
          <a:xfrm>
            <a:off x="2643736" y="111122"/>
            <a:ext cx="7277504" cy="711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Generalization and Gepner method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A953AD8-FB54-4C7B-7C78-1F98B7F8C341}"/>
              </a:ext>
            </a:extLst>
          </p:cNvPr>
          <p:cNvSpPr txBox="1"/>
          <p:nvPr/>
        </p:nvSpPr>
        <p:spPr>
          <a:xfrm>
            <a:off x="398703" y="822372"/>
            <a:ext cx="68922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Generalization of the admissible conditions (rules of the game)</a:t>
            </a:r>
            <a:endParaRPr lang="en-US" b="0" dirty="0"/>
          </a:p>
          <a:p>
            <a:endParaRPr lang="en-IL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44B9A1F-9A55-C842-AF90-EB7709BDD623}"/>
              </a:ext>
            </a:extLst>
          </p:cNvPr>
          <p:cNvSpPr/>
          <p:nvPr/>
        </p:nvSpPr>
        <p:spPr>
          <a:xfrm>
            <a:off x="3026800" y="1469722"/>
            <a:ext cx="616155" cy="6754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0FF20EA4-416D-0260-21CA-AC055B347C1A}"/>
              </a:ext>
            </a:extLst>
          </p:cNvPr>
          <p:cNvSpPr/>
          <p:nvPr/>
        </p:nvSpPr>
        <p:spPr>
          <a:xfrm>
            <a:off x="2939487" y="1395691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E4031414-52FF-9D1C-145D-3FEE45DC409F}"/>
              </a:ext>
            </a:extLst>
          </p:cNvPr>
          <p:cNvSpPr/>
          <p:nvPr/>
        </p:nvSpPr>
        <p:spPr>
          <a:xfrm>
            <a:off x="3555642" y="1382833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5B115942-BD55-9A42-09C0-7E039913CFE8}"/>
              </a:ext>
            </a:extLst>
          </p:cNvPr>
          <p:cNvSpPr/>
          <p:nvPr/>
        </p:nvSpPr>
        <p:spPr>
          <a:xfrm>
            <a:off x="2939487" y="2036473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F0A21730-4CC3-F927-24D3-A80AF3D51362}"/>
              </a:ext>
            </a:extLst>
          </p:cNvPr>
          <p:cNvSpPr/>
          <p:nvPr/>
        </p:nvSpPr>
        <p:spPr>
          <a:xfrm>
            <a:off x="3555642" y="2023615"/>
            <a:ext cx="174625" cy="21088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159359C-DA73-113F-B86F-328A40AA56EA}"/>
              </a:ext>
            </a:extLst>
          </p:cNvPr>
          <p:cNvSpPr txBox="1"/>
          <p:nvPr/>
        </p:nvSpPr>
        <p:spPr>
          <a:xfrm flipH="1">
            <a:off x="2822819" y="997732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  <a:endParaRPr lang="en-IL" b="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6099113-40E1-20BF-6670-EEFA666D7A7F}"/>
              </a:ext>
            </a:extLst>
          </p:cNvPr>
          <p:cNvSpPr txBox="1"/>
          <p:nvPr/>
        </p:nvSpPr>
        <p:spPr>
          <a:xfrm flipH="1">
            <a:off x="3526287" y="1013208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  <a:endParaRPr lang="en-IL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65FE58-6327-554E-7EC6-D2D59F16926A}"/>
              </a:ext>
            </a:extLst>
          </p:cNvPr>
          <p:cNvSpPr txBox="1"/>
          <p:nvPr/>
        </p:nvSpPr>
        <p:spPr>
          <a:xfrm flipH="1">
            <a:off x="2910132" y="2219243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  <a:endParaRPr lang="en-IL" b="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2E66225-4727-9304-FDA7-F62DAB3A9F14}"/>
              </a:ext>
            </a:extLst>
          </p:cNvPr>
          <p:cNvSpPr txBox="1"/>
          <p:nvPr/>
        </p:nvSpPr>
        <p:spPr>
          <a:xfrm flipH="1">
            <a:off x="3526287" y="2211021"/>
            <a:ext cx="407960" cy="38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</a:t>
            </a:r>
            <a:endParaRPr lang="en-IL" b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4C1276-D439-60C1-1E5E-2941750CDC70}"/>
              </a:ext>
            </a:extLst>
          </p:cNvPr>
          <p:cNvSpPr txBox="1"/>
          <p:nvPr/>
        </p:nvSpPr>
        <p:spPr>
          <a:xfrm flipH="1">
            <a:off x="7652477" y="1171244"/>
            <a:ext cx="297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Affine Lie algebras:  </a:t>
            </a:r>
            <a:endParaRPr lang="en-IL" dirty="0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AE442D19-2C4B-2BB0-6BDD-38A1B9F73D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2683" y="1130087"/>
            <a:ext cx="2357966" cy="444473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B9925D4F-3EE2-6B1D-BE3E-BE10DE6DC3AE}"/>
              </a:ext>
            </a:extLst>
          </p:cNvPr>
          <p:cNvSpPr txBox="1"/>
          <p:nvPr/>
        </p:nvSpPr>
        <p:spPr>
          <a:xfrm flipH="1">
            <a:off x="7652477" y="1173451"/>
            <a:ext cx="2972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Affine Lie algebras:  </a:t>
            </a:r>
            <a:endParaRPr lang="en-IL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B00CAB-2DA5-B4AF-AC86-B0613C01CEFF}"/>
              </a:ext>
            </a:extLst>
          </p:cNvPr>
          <p:cNvSpPr txBox="1"/>
          <p:nvPr/>
        </p:nvSpPr>
        <p:spPr>
          <a:xfrm flipH="1">
            <a:off x="8272497" y="1772831"/>
            <a:ext cx="93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Basis:  </a:t>
            </a:r>
            <a:endParaRPr lang="en-IL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190CDF7-AEF9-0E5B-4363-957DDA098476}"/>
              </a:ext>
            </a:extLst>
          </p:cNvPr>
          <p:cNvSpPr txBox="1"/>
          <p:nvPr/>
        </p:nvSpPr>
        <p:spPr>
          <a:xfrm flipH="1">
            <a:off x="398703" y="2742612"/>
            <a:ext cx="2511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“Rules of the game ”:  </a:t>
            </a:r>
            <a:endParaRPr lang="en-IL" dirty="0"/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67076411-F3CE-F13B-A8B2-727EB4B466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9334" y="2705607"/>
            <a:ext cx="4401750" cy="4433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D3A2258-3265-2855-3C82-943D99C248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4417" y="1595147"/>
            <a:ext cx="866775" cy="3048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169EE01-1608-C456-8654-0F1CD637B8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44405" y="1294751"/>
            <a:ext cx="1104371" cy="48577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5634736-2C35-A8B8-4B52-09E9DDC074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97243" y="2783760"/>
            <a:ext cx="1104371" cy="485775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A55762C3-E56E-C854-0F0E-4C0F6196BE9C}"/>
              </a:ext>
            </a:extLst>
          </p:cNvPr>
          <p:cNvSpPr txBox="1"/>
          <p:nvPr/>
        </p:nvSpPr>
        <p:spPr>
          <a:xfrm>
            <a:off x="398703" y="3179587"/>
            <a:ext cx="68922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Generalization of the rules: </a:t>
            </a:r>
            <a:endParaRPr lang="en-US" b="0" dirty="0"/>
          </a:p>
          <a:p>
            <a:endParaRPr lang="en-IL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07B04E9-9E89-A951-7899-F66DE7EFC0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02127" y="3099180"/>
            <a:ext cx="2057400" cy="71437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FFF5A65D-727B-715E-8FED-6772C4430EBF}"/>
              </a:ext>
            </a:extLst>
          </p:cNvPr>
          <p:cNvSpPr txBox="1"/>
          <p:nvPr/>
        </p:nvSpPr>
        <p:spPr>
          <a:xfrm>
            <a:off x="488102" y="3873757"/>
            <a:ext cx="689229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Gepner’s method:   With this method we can find Boltzmann weights of any IRF models based on any algebra once we have: </a:t>
            </a:r>
            <a:endParaRPr lang="en-US" b="0" dirty="0"/>
          </a:p>
          <a:p>
            <a:endParaRPr lang="en-IL" dirty="0"/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9AE0C50F-7BDC-AB55-C04C-5DFBE0D1B96B}"/>
              </a:ext>
            </a:extLst>
          </p:cNvPr>
          <p:cNvSpPr/>
          <p:nvPr/>
        </p:nvSpPr>
        <p:spPr>
          <a:xfrm>
            <a:off x="7511947" y="3490388"/>
            <a:ext cx="440152" cy="163977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6FD6B49-2D80-2195-8889-3C9EAD6FD487}"/>
              </a:ext>
            </a:extLst>
          </p:cNvPr>
          <p:cNvSpPr txBox="1"/>
          <p:nvPr/>
        </p:nvSpPr>
        <p:spPr>
          <a:xfrm flipH="1">
            <a:off x="7952099" y="3490389"/>
            <a:ext cx="2511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Fusion rules of fluctuation variables:  </a:t>
            </a:r>
            <a:endParaRPr lang="en-IL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C7689A-2BC2-71FE-83CE-220423D947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160915" y="3576495"/>
            <a:ext cx="1857375" cy="66675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1C62734C-0377-3D77-B245-1BA012F2F68D}"/>
              </a:ext>
            </a:extLst>
          </p:cNvPr>
          <p:cNvSpPr txBox="1"/>
          <p:nvPr/>
        </p:nvSpPr>
        <p:spPr>
          <a:xfrm flipH="1">
            <a:off x="7952099" y="4206838"/>
            <a:ext cx="2511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Braiding matrices of the CFT related to the IRF model in question</a:t>
            </a:r>
            <a:endParaRPr lang="en-IL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7A864E-CFEC-5013-C920-62A04D71307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4900035"/>
            <a:ext cx="1392129" cy="3446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D93DD13-276F-51E4-993D-1B418DB99BB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13083" y="4900035"/>
            <a:ext cx="1531151" cy="301917"/>
          </a:xfrm>
          <a:prstGeom prst="rect">
            <a:avLst/>
          </a:prstGeom>
        </p:spPr>
      </p:pic>
      <p:grpSp>
        <p:nvGrpSpPr>
          <p:cNvPr id="67" name="Group 66">
            <a:extLst>
              <a:ext uri="{FF2B5EF4-FFF2-40B4-BE49-F238E27FC236}">
                <a16:creationId xmlns:a16="http://schemas.microsoft.com/office/drawing/2014/main" id="{66748118-E7C6-6662-4605-A63B8C4E9949}"/>
              </a:ext>
            </a:extLst>
          </p:cNvPr>
          <p:cNvGrpSpPr/>
          <p:nvPr/>
        </p:nvGrpSpPr>
        <p:grpSpPr>
          <a:xfrm>
            <a:off x="6932505" y="5547704"/>
            <a:ext cx="576475" cy="434014"/>
            <a:chOff x="4810486" y="712210"/>
            <a:chExt cx="1150835" cy="920792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FC86E8CC-6A3E-93D8-8357-E46EAA2A83EE}"/>
                </a:ext>
              </a:extLst>
            </p:cNvPr>
            <p:cNvCxnSpPr>
              <a:cxnSpLocks/>
            </p:cNvCxnSpPr>
            <p:nvPr/>
          </p:nvCxnSpPr>
          <p:spPr>
            <a:xfrm>
              <a:off x="5070155" y="713865"/>
              <a:ext cx="317008" cy="45209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04F4942B-7DF6-8E9C-3632-E9B0CA9DAFC7}"/>
                </a:ext>
              </a:extLst>
            </p:cNvPr>
            <p:cNvCxnSpPr>
              <a:cxnSpLocks/>
            </p:cNvCxnSpPr>
            <p:nvPr/>
          </p:nvCxnSpPr>
          <p:spPr>
            <a:xfrm>
              <a:off x="4810486" y="1631346"/>
              <a:ext cx="154029" cy="1656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C955EE-C383-2182-8B4E-CC03F528CF2A}"/>
                </a:ext>
              </a:extLst>
            </p:cNvPr>
            <p:cNvCxnSpPr>
              <a:cxnSpLocks/>
            </p:cNvCxnSpPr>
            <p:nvPr/>
          </p:nvCxnSpPr>
          <p:spPr>
            <a:xfrm>
              <a:off x="4964515" y="1633002"/>
              <a:ext cx="59634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3A09233-4252-1B07-953E-1B9B64724B1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87163" y="712210"/>
              <a:ext cx="332260" cy="453749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26EF5B0-BF03-46F1-0020-36579EFDF240}"/>
                </a:ext>
              </a:extLst>
            </p:cNvPr>
            <p:cNvCxnSpPr>
              <a:cxnSpLocks/>
            </p:cNvCxnSpPr>
            <p:nvPr/>
          </p:nvCxnSpPr>
          <p:spPr>
            <a:xfrm>
              <a:off x="5560863" y="1631346"/>
              <a:ext cx="40045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7787E32-C307-D0DE-9838-037D06629B51}"/>
                </a:ext>
              </a:extLst>
            </p:cNvPr>
            <p:cNvCxnSpPr>
              <a:cxnSpLocks/>
            </p:cNvCxnSpPr>
            <p:nvPr/>
          </p:nvCxnSpPr>
          <p:spPr>
            <a:xfrm>
              <a:off x="5387163" y="1165959"/>
              <a:ext cx="0" cy="465387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5C8523C3-23E8-A647-3CF9-F2018102790F}"/>
              </a:ext>
            </a:extLst>
          </p:cNvPr>
          <p:cNvSpPr txBox="1"/>
          <p:nvPr/>
        </p:nvSpPr>
        <p:spPr>
          <a:xfrm>
            <a:off x="7004594" y="5355702"/>
            <a:ext cx="50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/>
              <a:t>j</a:t>
            </a:r>
          </a:p>
          <a:p>
            <a:endParaRPr lang="en-IL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C3803D6-A8FF-F2B1-EA2D-70E838697910}"/>
              </a:ext>
            </a:extLst>
          </p:cNvPr>
          <p:cNvSpPr txBox="1"/>
          <p:nvPr/>
        </p:nvSpPr>
        <p:spPr>
          <a:xfrm>
            <a:off x="7337462" y="5355702"/>
            <a:ext cx="50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/>
              <a:t>k</a:t>
            </a:r>
          </a:p>
          <a:p>
            <a:endParaRPr lang="en-IL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ED693CA-6858-472C-7C06-6E06757FD1A5}"/>
              </a:ext>
            </a:extLst>
          </p:cNvPr>
          <p:cNvSpPr txBox="1"/>
          <p:nvPr/>
        </p:nvSpPr>
        <p:spPr>
          <a:xfrm>
            <a:off x="6849744" y="5975075"/>
            <a:ext cx="5380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/>
              <a:t>i</a:t>
            </a:r>
          </a:p>
          <a:p>
            <a:endParaRPr lang="en-IL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72C056E-12D4-3D06-D4D4-C6859774C510}"/>
              </a:ext>
            </a:extLst>
          </p:cNvPr>
          <p:cNvSpPr txBox="1"/>
          <p:nvPr/>
        </p:nvSpPr>
        <p:spPr>
          <a:xfrm>
            <a:off x="7474816" y="5975075"/>
            <a:ext cx="5380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/>
              <a:t>l</a:t>
            </a:r>
          </a:p>
          <a:p>
            <a:endParaRPr lang="en-IL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CE6780B-AD31-B3FD-8B7F-A726C295DC2F}"/>
              </a:ext>
            </a:extLst>
          </p:cNvPr>
          <p:cNvSpPr txBox="1"/>
          <p:nvPr/>
        </p:nvSpPr>
        <p:spPr>
          <a:xfrm>
            <a:off x="7158488" y="5740422"/>
            <a:ext cx="5380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/>
              <a:t>p’</a:t>
            </a:r>
          </a:p>
          <a:p>
            <a:endParaRPr lang="en-IL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790A28F-EBEA-C857-FFD7-5981AF4946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207814" y="5940003"/>
            <a:ext cx="2524125" cy="1009650"/>
          </a:xfrm>
          <a:prstGeom prst="rect">
            <a:avLst/>
          </a:prstGeom>
        </p:spPr>
      </p:pic>
      <p:grpSp>
        <p:nvGrpSpPr>
          <p:cNvPr id="90" name="Group 89">
            <a:extLst>
              <a:ext uri="{FF2B5EF4-FFF2-40B4-BE49-F238E27FC236}">
                <a16:creationId xmlns:a16="http://schemas.microsoft.com/office/drawing/2014/main" id="{3A3DC25F-2CA9-CD59-A9BA-8576BA656B3A}"/>
              </a:ext>
            </a:extLst>
          </p:cNvPr>
          <p:cNvGrpSpPr/>
          <p:nvPr/>
        </p:nvGrpSpPr>
        <p:grpSpPr>
          <a:xfrm>
            <a:off x="4326971" y="5256496"/>
            <a:ext cx="1194565" cy="1475173"/>
            <a:chOff x="1810281" y="1706963"/>
            <a:chExt cx="2950843" cy="3120082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4F8492D9-7609-E998-6938-68853F7517AB}"/>
                </a:ext>
              </a:extLst>
            </p:cNvPr>
            <p:cNvCxnSpPr>
              <a:cxnSpLocks/>
            </p:cNvCxnSpPr>
            <p:nvPr/>
          </p:nvCxnSpPr>
          <p:spPr>
            <a:xfrm>
              <a:off x="3007249" y="2419107"/>
              <a:ext cx="0" cy="824948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E349701E-D8FC-65C3-3722-64997072DAE1}"/>
                </a:ext>
              </a:extLst>
            </p:cNvPr>
            <p:cNvCxnSpPr>
              <a:cxnSpLocks/>
            </p:cNvCxnSpPr>
            <p:nvPr/>
          </p:nvCxnSpPr>
          <p:spPr>
            <a:xfrm>
              <a:off x="2162423" y="3244055"/>
              <a:ext cx="844826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27C96745-0E25-496B-9C72-BBE4F29935FA}"/>
                </a:ext>
              </a:extLst>
            </p:cNvPr>
            <p:cNvCxnSpPr>
              <a:cxnSpLocks/>
            </p:cNvCxnSpPr>
            <p:nvPr/>
          </p:nvCxnSpPr>
          <p:spPr>
            <a:xfrm>
              <a:off x="3007249" y="3244055"/>
              <a:ext cx="59634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8F981160-8901-5933-5183-BBF4F9A10F55}"/>
                </a:ext>
              </a:extLst>
            </p:cNvPr>
            <p:cNvCxnSpPr>
              <a:cxnSpLocks/>
            </p:cNvCxnSpPr>
            <p:nvPr/>
          </p:nvCxnSpPr>
          <p:spPr>
            <a:xfrm>
              <a:off x="3603597" y="2419107"/>
              <a:ext cx="0" cy="824948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68F6B7B-5577-B044-B20C-AD50486FE069}"/>
                </a:ext>
              </a:extLst>
            </p:cNvPr>
            <p:cNvCxnSpPr>
              <a:cxnSpLocks/>
            </p:cNvCxnSpPr>
            <p:nvPr/>
          </p:nvCxnSpPr>
          <p:spPr>
            <a:xfrm>
              <a:off x="3603597" y="3242399"/>
              <a:ext cx="844826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00A38D32-DD2D-2531-5D59-FD8BC466356F}"/>
                </a:ext>
              </a:extLst>
            </p:cNvPr>
            <p:cNvSpPr txBox="1"/>
            <p:nvPr/>
          </p:nvSpPr>
          <p:spPr>
            <a:xfrm>
              <a:off x="3378477" y="1729893"/>
              <a:ext cx="264879" cy="17558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/>
                <a:t>k</a:t>
              </a:r>
            </a:p>
            <a:p>
              <a:endParaRPr lang="en-IL" dirty="0"/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8F9F9324-3B43-EEF4-C25F-20200991109E}"/>
                </a:ext>
              </a:extLst>
            </p:cNvPr>
            <p:cNvSpPr txBox="1"/>
            <p:nvPr/>
          </p:nvSpPr>
          <p:spPr>
            <a:xfrm>
              <a:off x="2713840" y="1706963"/>
              <a:ext cx="264879" cy="17558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/>
                <a:t>j</a:t>
              </a:r>
            </a:p>
            <a:p>
              <a:endParaRPr lang="en-IL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71F0AC51-B2E7-74F9-BB62-30AE85472734}"/>
                </a:ext>
              </a:extLst>
            </p:cNvPr>
            <p:cNvSpPr txBox="1"/>
            <p:nvPr/>
          </p:nvSpPr>
          <p:spPr>
            <a:xfrm>
              <a:off x="1810281" y="2988215"/>
              <a:ext cx="264880" cy="175583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/>
                <a:t>i</a:t>
              </a:r>
            </a:p>
            <a:p>
              <a:endParaRPr lang="en-IL" dirty="0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6F66A07E-8E76-4E2A-FA43-5D5EEDEBEE94}"/>
                </a:ext>
              </a:extLst>
            </p:cNvPr>
            <p:cNvSpPr txBox="1"/>
            <p:nvPr/>
          </p:nvSpPr>
          <p:spPr>
            <a:xfrm>
              <a:off x="4496244" y="3033375"/>
              <a:ext cx="264880" cy="8262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/>
                <a:t>l</a:t>
              </a:r>
              <a:endParaRPr lang="en-IL" sz="1000" dirty="0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54CDDC77-0032-E66E-0998-3AF2DD8CEA8E}"/>
                </a:ext>
              </a:extLst>
            </p:cNvPr>
            <p:cNvSpPr txBox="1"/>
            <p:nvPr/>
          </p:nvSpPr>
          <p:spPr>
            <a:xfrm>
              <a:off x="3009266" y="3071210"/>
              <a:ext cx="264880" cy="175583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/>
                <a:t>p</a:t>
              </a:r>
            </a:p>
            <a:p>
              <a:endParaRPr lang="en-IL" dirty="0"/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D8989032-03EA-D73E-1079-EA6A1F05412D}"/>
              </a:ext>
            </a:extLst>
          </p:cNvPr>
          <p:cNvGrpSpPr/>
          <p:nvPr/>
        </p:nvGrpSpPr>
        <p:grpSpPr>
          <a:xfrm>
            <a:off x="11508924" y="6086653"/>
            <a:ext cx="576475" cy="434014"/>
            <a:chOff x="4810486" y="712210"/>
            <a:chExt cx="1150835" cy="920792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94535F2B-FC65-CE0E-73B4-CEA7B7E9783F}"/>
                </a:ext>
              </a:extLst>
            </p:cNvPr>
            <p:cNvCxnSpPr>
              <a:cxnSpLocks/>
            </p:cNvCxnSpPr>
            <p:nvPr/>
          </p:nvCxnSpPr>
          <p:spPr>
            <a:xfrm>
              <a:off x="5070155" y="713865"/>
              <a:ext cx="317008" cy="45209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75D7375D-A634-4864-0158-B2F026FDB07C}"/>
                </a:ext>
              </a:extLst>
            </p:cNvPr>
            <p:cNvCxnSpPr>
              <a:cxnSpLocks/>
            </p:cNvCxnSpPr>
            <p:nvPr/>
          </p:nvCxnSpPr>
          <p:spPr>
            <a:xfrm>
              <a:off x="4810486" y="1631346"/>
              <a:ext cx="154029" cy="1656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1A8A5703-B5DC-8A91-A0A9-5EE236C499A1}"/>
                </a:ext>
              </a:extLst>
            </p:cNvPr>
            <p:cNvCxnSpPr>
              <a:cxnSpLocks/>
            </p:cNvCxnSpPr>
            <p:nvPr/>
          </p:nvCxnSpPr>
          <p:spPr>
            <a:xfrm>
              <a:off x="4964515" y="1633002"/>
              <a:ext cx="59634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9D0D381E-417C-D70F-D05C-2C89185400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87163" y="712210"/>
              <a:ext cx="332260" cy="453749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90EBB8ED-1112-D4AD-94DC-1001B6AFDA9B}"/>
                </a:ext>
              </a:extLst>
            </p:cNvPr>
            <p:cNvCxnSpPr>
              <a:cxnSpLocks/>
            </p:cNvCxnSpPr>
            <p:nvPr/>
          </p:nvCxnSpPr>
          <p:spPr>
            <a:xfrm>
              <a:off x="5560863" y="1631346"/>
              <a:ext cx="40045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3BFDA3B0-096F-7B2F-C7AC-8574C19E8D7E}"/>
                </a:ext>
              </a:extLst>
            </p:cNvPr>
            <p:cNvCxnSpPr>
              <a:cxnSpLocks/>
            </p:cNvCxnSpPr>
            <p:nvPr/>
          </p:nvCxnSpPr>
          <p:spPr>
            <a:xfrm>
              <a:off x="5387163" y="1165959"/>
              <a:ext cx="0" cy="465387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id="{D33BE6DE-5D13-BC56-D8FF-A2368E1CB6EC}"/>
              </a:ext>
            </a:extLst>
          </p:cNvPr>
          <p:cNvSpPr txBox="1"/>
          <p:nvPr/>
        </p:nvSpPr>
        <p:spPr>
          <a:xfrm>
            <a:off x="11581013" y="5894651"/>
            <a:ext cx="50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/>
              <a:t>j</a:t>
            </a:r>
          </a:p>
          <a:p>
            <a:endParaRPr lang="en-IL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D4B3287-5925-9DE1-121E-A2B56E7160D9}"/>
              </a:ext>
            </a:extLst>
          </p:cNvPr>
          <p:cNvSpPr txBox="1"/>
          <p:nvPr/>
        </p:nvSpPr>
        <p:spPr>
          <a:xfrm>
            <a:off x="11913881" y="5894651"/>
            <a:ext cx="50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/>
              <a:t>k</a:t>
            </a:r>
          </a:p>
          <a:p>
            <a:endParaRPr lang="en-IL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99CF790-8F2C-68C4-4D0B-A1C445934ECB}"/>
              </a:ext>
            </a:extLst>
          </p:cNvPr>
          <p:cNvSpPr txBox="1"/>
          <p:nvPr/>
        </p:nvSpPr>
        <p:spPr>
          <a:xfrm>
            <a:off x="11734907" y="6279371"/>
            <a:ext cx="5380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/>
              <a:t>p’</a:t>
            </a:r>
          </a:p>
          <a:p>
            <a:endParaRPr lang="en-IL" dirty="0"/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0CF0D923-B57B-C3CF-B412-04C80B4A41D6}"/>
              </a:ext>
            </a:extLst>
          </p:cNvPr>
          <p:cNvGrpSpPr/>
          <p:nvPr/>
        </p:nvGrpSpPr>
        <p:grpSpPr>
          <a:xfrm>
            <a:off x="8244449" y="5886641"/>
            <a:ext cx="1194565" cy="1475173"/>
            <a:chOff x="1810281" y="1706963"/>
            <a:chExt cx="2950843" cy="3120082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B1025F1D-00F6-1E85-C0B6-E3BA5B8273F7}"/>
                </a:ext>
              </a:extLst>
            </p:cNvPr>
            <p:cNvCxnSpPr>
              <a:cxnSpLocks/>
            </p:cNvCxnSpPr>
            <p:nvPr/>
          </p:nvCxnSpPr>
          <p:spPr>
            <a:xfrm>
              <a:off x="3007249" y="2419107"/>
              <a:ext cx="0" cy="824948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7B405FBD-34DC-42C4-9559-0599C4002938}"/>
                </a:ext>
              </a:extLst>
            </p:cNvPr>
            <p:cNvCxnSpPr>
              <a:cxnSpLocks/>
            </p:cNvCxnSpPr>
            <p:nvPr/>
          </p:nvCxnSpPr>
          <p:spPr>
            <a:xfrm>
              <a:off x="2162423" y="3244055"/>
              <a:ext cx="844826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77E02CE-F760-9536-BABC-DAF891218B99}"/>
                </a:ext>
              </a:extLst>
            </p:cNvPr>
            <p:cNvCxnSpPr>
              <a:cxnSpLocks/>
            </p:cNvCxnSpPr>
            <p:nvPr/>
          </p:nvCxnSpPr>
          <p:spPr>
            <a:xfrm>
              <a:off x="3007249" y="3244055"/>
              <a:ext cx="59634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429E871F-3517-9B2F-B2DA-B5FCCE019F3D}"/>
                </a:ext>
              </a:extLst>
            </p:cNvPr>
            <p:cNvCxnSpPr>
              <a:cxnSpLocks/>
            </p:cNvCxnSpPr>
            <p:nvPr/>
          </p:nvCxnSpPr>
          <p:spPr>
            <a:xfrm>
              <a:off x="3603597" y="2419107"/>
              <a:ext cx="0" cy="824948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7BEFFD29-5A3F-F57E-66EB-42124343F101}"/>
                </a:ext>
              </a:extLst>
            </p:cNvPr>
            <p:cNvCxnSpPr>
              <a:cxnSpLocks/>
            </p:cNvCxnSpPr>
            <p:nvPr/>
          </p:nvCxnSpPr>
          <p:spPr>
            <a:xfrm>
              <a:off x="3603597" y="3242399"/>
              <a:ext cx="844826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30429C1B-3368-DC29-12B2-DF3274B9C52F}"/>
                </a:ext>
              </a:extLst>
            </p:cNvPr>
            <p:cNvSpPr txBox="1"/>
            <p:nvPr/>
          </p:nvSpPr>
          <p:spPr>
            <a:xfrm>
              <a:off x="3378477" y="1729893"/>
              <a:ext cx="264879" cy="17558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/>
                <a:t>k</a:t>
              </a:r>
            </a:p>
            <a:p>
              <a:endParaRPr lang="en-IL" dirty="0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DD02FB8F-BA57-1A05-0323-E33784CCED03}"/>
                </a:ext>
              </a:extLst>
            </p:cNvPr>
            <p:cNvSpPr txBox="1"/>
            <p:nvPr/>
          </p:nvSpPr>
          <p:spPr>
            <a:xfrm>
              <a:off x="2713840" y="1706963"/>
              <a:ext cx="264879" cy="17558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/>
                <a:t>j</a:t>
              </a:r>
            </a:p>
            <a:p>
              <a:endParaRPr lang="en-IL" dirty="0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E7175140-F436-B3ED-FDC9-06FF106813C8}"/>
                </a:ext>
              </a:extLst>
            </p:cNvPr>
            <p:cNvSpPr txBox="1"/>
            <p:nvPr/>
          </p:nvSpPr>
          <p:spPr>
            <a:xfrm>
              <a:off x="1810281" y="2988215"/>
              <a:ext cx="264880" cy="175583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/>
                <a:t>i</a:t>
              </a:r>
            </a:p>
            <a:p>
              <a:endParaRPr lang="en-IL" dirty="0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2AA202CC-B1EC-83F9-40C0-6A3B4F86BAB1}"/>
                </a:ext>
              </a:extLst>
            </p:cNvPr>
            <p:cNvSpPr txBox="1"/>
            <p:nvPr/>
          </p:nvSpPr>
          <p:spPr>
            <a:xfrm>
              <a:off x="4496244" y="3033375"/>
              <a:ext cx="264880" cy="8262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/>
                <a:t>l</a:t>
              </a:r>
              <a:endParaRPr lang="en-IL" sz="1000" dirty="0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E15FF1B3-310D-8752-B8E8-99286C40E158}"/>
                </a:ext>
              </a:extLst>
            </p:cNvPr>
            <p:cNvSpPr txBox="1"/>
            <p:nvPr/>
          </p:nvSpPr>
          <p:spPr>
            <a:xfrm>
              <a:off x="3009266" y="3071210"/>
              <a:ext cx="264880" cy="175583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/>
                <a:t>p</a:t>
              </a:r>
            </a:p>
            <a:p>
              <a:endParaRPr lang="en-IL" dirty="0"/>
            </a:p>
          </p:txBody>
        </p:sp>
      </p:grpSp>
      <p:sp>
        <p:nvSpPr>
          <p:cNvPr id="122" name="TextBox 121">
            <a:extLst>
              <a:ext uri="{FF2B5EF4-FFF2-40B4-BE49-F238E27FC236}">
                <a16:creationId xmlns:a16="http://schemas.microsoft.com/office/drawing/2014/main" id="{F2D1D30B-2548-4EFA-371F-323B106C3153}"/>
              </a:ext>
            </a:extLst>
          </p:cNvPr>
          <p:cNvSpPr txBox="1"/>
          <p:nvPr/>
        </p:nvSpPr>
        <p:spPr>
          <a:xfrm>
            <a:off x="11415172" y="6540981"/>
            <a:ext cx="5380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/>
              <a:t>i</a:t>
            </a:r>
          </a:p>
          <a:p>
            <a:endParaRPr lang="en-IL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2DE28E0F-B8B8-C423-4577-B0AA1223767E}"/>
              </a:ext>
            </a:extLst>
          </p:cNvPr>
          <p:cNvSpPr txBox="1"/>
          <p:nvPr/>
        </p:nvSpPr>
        <p:spPr>
          <a:xfrm>
            <a:off x="11964226" y="6540981"/>
            <a:ext cx="5380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/>
              <a:t>l</a:t>
            </a:r>
          </a:p>
          <a:p>
            <a:endParaRPr lang="en-IL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5BBE4B7-0AEC-5683-5C06-A323CF13B9CA}"/>
              </a:ext>
            </a:extLst>
          </p:cNvPr>
          <p:cNvCxnSpPr>
            <a:cxnSpLocks/>
            <a:endCxn id="25" idx="2"/>
          </p:cNvCxnSpPr>
          <p:nvPr/>
        </p:nvCxnSpPr>
        <p:spPr>
          <a:xfrm flipV="1">
            <a:off x="7952099" y="5130167"/>
            <a:ext cx="0" cy="1727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5CA493F-1F13-6341-0583-A16FEDD69FF6}"/>
              </a:ext>
            </a:extLst>
          </p:cNvPr>
          <p:cNvCxnSpPr>
            <a:cxnSpLocks/>
          </p:cNvCxnSpPr>
          <p:nvPr/>
        </p:nvCxnSpPr>
        <p:spPr>
          <a:xfrm>
            <a:off x="9783845" y="5175520"/>
            <a:ext cx="637743" cy="9111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Picture 81">
            <a:extLst>
              <a:ext uri="{FF2B5EF4-FFF2-40B4-BE49-F238E27FC236}">
                <a16:creationId xmlns:a16="http://schemas.microsoft.com/office/drawing/2014/main" id="{66273380-FFAB-7B1E-004E-66912D9AFEB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58318" y="1723342"/>
            <a:ext cx="1656854" cy="409662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D8E06951-5BAE-7B23-9EF5-0EAEF081B5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91705" y="2209579"/>
            <a:ext cx="86677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430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EDD99-2C0F-4A21-A71F-82EC3C55E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Conclusions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F6E8A1-EBCA-4984-AA73-749CFE7C58E3}"/>
              </a:ext>
            </a:extLst>
          </p:cNvPr>
          <p:cNvSpPr txBox="1"/>
          <p:nvPr/>
        </p:nvSpPr>
        <p:spPr>
          <a:xfrm>
            <a:off x="3234721" y="2190750"/>
            <a:ext cx="675041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en-US" dirty="0">
                <a:cs typeface="Calibri" panose="020F0502020204030204"/>
              </a:rPr>
              <a:t>We expect that our conjecture about the LSP  of other IRF models based on the other AL algebras holds.  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2B11F182-AF22-4CDC-AFF6-FB9910293346}"/>
              </a:ext>
            </a:extLst>
          </p:cNvPr>
          <p:cNvSpPr/>
          <p:nvPr/>
        </p:nvSpPr>
        <p:spPr>
          <a:xfrm>
            <a:off x="3084576" y="2190750"/>
            <a:ext cx="280416" cy="34602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B940CA-8083-7DBC-9D45-CC44752F8050}"/>
              </a:ext>
            </a:extLst>
          </p:cNvPr>
          <p:cNvSpPr txBox="1"/>
          <p:nvPr/>
        </p:nvSpPr>
        <p:spPr>
          <a:xfrm>
            <a:off x="3234720" y="3152477"/>
            <a:ext cx="70979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en-US" dirty="0">
                <a:cs typeface="Calibri" panose="020F0502020204030204"/>
              </a:rPr>
              <a:t>We can check this proposal for some specific new models (algebras).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E78864-5242-68EC-7EE8-C56C0D7920EF}"/>
              </a:ext>
            </a:extLst>
          </p:cNvPr>
          <p:cNvSpPr txBox="1"/>
          <p:nvPr/>
        </p:nvSpPr>
        <p:spPr>
          <a:xfrm>
            <a:off x="3234720" y="3837205"/>
            <a:ext cx="675041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en-US" dirty="0">
                <a:cs typeface="Calibri" panose="020F0502020204030204"/>
              </a:rPr>
              <a:t>The method here discussed is a powerful method that can help us to solve new interesting IRF models. We plan to apply this method to solve new models.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164772-791D-D636-211A-045B3C8D6E35}"/>
              </a:ext>
            </a:extLst>
          </p:cNvPr>
          <p:cNvSpPr txBox="1"/>
          <p:nvPr/>
        </p:nvSpPr>
        <p:spPr>
          <a:xfrm>
            <a:off x="3234720" y="5075931"/>
            <a:ext cx="709799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en-US" dirty="0">
                <a:cs typeface="Calibri" panose="020F0502020204030204"/>
              </a:rPr>
              <a:t>[</a:t>
            </a:r>
            <a:r>
              <a:rPr lang="de-DE" sz="1800" b="0" i="0" dirty="0">
                <a:solidFill>
                  <a:srgbClr val="000000"/>
                </a:solidFill>
                <a:effectLst/>
                <a:latin typeface="CMR10"/>
              </a:rPr>
              <a:t>M.Gaberdiel, Gopakumar, </a:t>
            </a:r>
            <a:r>
              <a:rPr lang="en-US" sz="1100" b="0" i="0" dirty="0">
                <a:effectLst/>
                <a:latin typeface="-apple-system"/>
              </a:rPr>
              <a:t>An AdS</a:t>
            </a:r>
            <a:r>
              <a:rPr lang="en-US" sz="1100" b="0" i="0" dirty="0">
                <a:effectLst/>
                <a:latin typeface="KaTeX_Main"/>
              </a:rPr>
              <a:t>_3​</a:t>
            </a:r>
            <a:r>
              <a:rPr lang="en-US" sz="1100" b="0" i="0" dirty="0">
                <a:effectLst/>
                <a:latin typeface="-apple-system"/>
              </a:rPr>
              <a:t> Dual for Minimal Model CFTs] </a:t>
            </a:r>
            <a:r>
              <a:rPr lang="en-US" b="0" i="0" dirty="0">
                <a:effectLst/>
                <a:latin typeface="-apple-system"/>
              </a:rPr>
              <a:t>. Is the LSP  related to some models which live in an AdS_3?</a:t>
            </a:r>
          </a:p>
          <a:p>
            <a:br>
              <a:rPr lang="de-DE" dirty="0"/>
            </a:b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35800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3B93C-708E-4220-AE18-B17DC1B4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17" y="1806299"/>
            <a:ext cx="11217965" cy="306387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2501621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3660</TotalTime>
  <Words>568</Words>
  <Application>Microsoft Office PowerPoint</Application>
  <PresentationFormat>Widescreen</PresentationFormat>
  <Paragraphs>129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-apple-system</vt:lpstr>
      <vt:lpstr>Arial</vt:lpstr>
      <vt:lpstr>Calibri</vt:lpstr>
      <vt:lpstr>Calibri Light</vt:lpstr>
      <vt:lpstr>CMR10</vt:lpstr>
      <vt:lpstr>KaTeX_Main</vt:lpstr>
      <vt:lpstr>Lucida Grande</vt:lpstr>
      <vt:lpstr>Roboto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Juanjo</dc:creator>
  <cp:lastModifiedBy>Juan Ramos</cp:lastModifiedBy>
  <cp:revision>1805</cp:revision>
  <dcterms:created xsi:type="dcterms:W3CDTF">2021-10-03T17:18:21Z</dcterms:created>
  <dcterms:modified xsi:type="dcterms:W3CDTF">2022-07-07T16:08:18Z</dcterms:modified>
</cp:coreProperties>
</file>