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5" autoAdjust="0"/>
    <p:restoredTop sz="94660"/>
  </p:normalViewPr>
  <p:slideViewPr>
    <p:cSldViewPr snapToGrid="0">
      <p:cViewPr>
        <p:scale>
          <a:sx n="125" d="100"/>
          <a:sy n="125" d="100"/>
        </p:scale>
        <p:origin x="534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2F82-A7C2-4CD0-96EC-0921BBB86F9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A092-6DC5-4516-B948-AC4AEABD3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15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2F82-A7C2-4CD0-96EC-0921BBB86F9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A092-6DC5-4516-B948-AC4AEABD3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9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2F82-A7C2-4CD0-96EC-0921BBB86F9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A092-6DC5-4516-B948-AC4AEABD3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63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2F82-A7C2-4CD0-96EC-0921BBB86F9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A092-6DC5-4516-B948-AC4AEABD3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59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2F82-A7C2-4CD0-96EC-0921BBB86F9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A092-6DC5-4516-B948-AC4AEABD3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48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2F82-A7C2-4CD0-96EC-0921BBB86F9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A092-6DC5-4516-B948-AC4AEABD3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08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2F82-A7C2-4CD0-96EC-0921BBB86F9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A092-6DC5-4516-B948-AC4AEABD3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76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2F82-A7C2-4CD0-96EC-0921BBB86F9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A092-6DC5-4516-B948-AC4AEABD3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28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2F82-A7C2-4CD0-96EC-0921BBB86F9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A092-6DC5-4516-B948-AC4AEABD3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16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2F82-A7C2-4CD0-96EC-0921BBB86F9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A092-6DC5-4516-B948-AC4AEABD3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9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2F82-A7C2-4CD0-96EC-0921BBB86F9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2A092-6DC5-4516-B948-AC4AEABD3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04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2F82-A7C2-4CD0-96EC-0921BBB86F95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2A092-6DC5-4516-B948-AC4AEABD3F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79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38E020B-FE1C-E60B-5114-D4E094AA0BC0}"/>
              </a:ext>
            </a:extLst>
          </p:cNvPr>
          <p:cNvSpPr/>
          <p:nvPr/>
        </p:nvSpPr>
        <p:spPr>
          <a:xfrm>
            <a:off x="0" y="9632"/>
            <a:ext cx="9144000" cy="9868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4CCD6A-E30F-921A-8132-A832DF17480E}"/>
              </a:ext>
            </a:extLst>
          </p:cNvPr>
          <p:cNvSpPr txBox="1"/>
          <p:nvPr/>
        </p:nvSpPr>
        <p:spPr>
          <a:xfrm>
            <a:off x="223603" y="84854"/>
            <a:ext cx="7798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Multicritical Point Principle and Its Phenomenology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FDDACB-2CEE-9FD7-944D-29A05F9F92A8}"/>
              </a:ext>
            </a:extLst>
          </p:cNvPr>
          <p:cNvSpPr txBox="1"/>
          <p:nvPr/>
        </p:nvSpPr>
        <p:spPr>
          <a:xfrm>
            <a:off x="246775" y="505120"/>
            <a:ext cx="93904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Yuta Hamada</a:t>
            </a:r>
            <a:r>
              <a:rPr lang="en-US" altLang="ja-JP" sz="1100" baseline="30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(a)</a:t>
            </a:r>
            <a:r>
              <a: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altLang="ja-JP" sz="1100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Hikaru</a:t>
            </a:r>
            <a:r>
              <a: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Kawai</a:t>
            </a:r>
            <a:r>
              <a:rPr lang="en-US" altLang="ja-JP" sz="1100" baseline="30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(b)</a:t>
            </a:r>
            <a:r>
              <a: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altLang="ja-JP" sz="1100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Kiyoharu</a:t>
            </a:r>
            <a:r>
              <a: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Kawana</a:t>
            </a:r>
            <a:r>
              <a:rPr lang="en-US" altLang="ja-JP" sz="1100" baseline="30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(c)</a:t>
            </a:r>
            <a:r>
              <a: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 Kin-</a:t>
            </a:r>
            <a:r>
              <a:rPr lang="en-US" altLang="ja-JP" sz="1100" dirty="0" err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ya</a:t>
            </a:r>
            <a:r>
              <a: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Oda</a:t>
            </a:r>
            <a:r>
              <a:rPr lang="en-US" altLang="ja-JP" sz="1100" baseline="30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(d)</a:t>
            </a:r>
            <a:r>
              <a:rPr lang="en-US" altLang="ja-JP" sz="1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altLang="ja-JP" sz="1100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Kei Yagyu</a:t>
            </a:r>
            <a:r>
              <a:rPr lang="en-US" altLang="ja-JP" sz="1100" u="sng" baseline="30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(e)</a:t>
            </a:r>
            <a:endParaRPr lang="ja-JP" altLang="en-US" sz="1100" u="sng" baseline="30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C01F1CC-C2F7-971A-95C3-C9E2FFDABAA0}"/>
              </a:ext>
            </a:extLst>
          </p:cNvPr>
          <p:cNvSpPr txBox="1"/>
          <p:nvPr/>
        </p:nvSpPr>
        <p:spPr>
          <a:xfrm>
            <a:off x="240817" y="738976"/>
            <a:ext cx="584036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(a) KEK, (b) National Taiwan U., (c) Seoul National U., (d) Tokyo Woman’s Christian U., (e) Osaka U.</a:t>
            </a:r>
            <a:r>
              <a:rPr lang="en-US" altLang="ja-JP" sz="900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ja-JP" altLang="en-US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5EAE1C-C355-C133-47B2-3F49BB042CAE}"/>
              </a:ext>
            </a:extLst>
          </p:cNvPr>
          <p:cNvSpPr txBox="1"/>
          <p:nvPr/>
        </p:nvSpPr>
        <p:spPr>
          <a:xfrm>
            <a:off x="6086157" y="474445"/>
            <a:ext cx="2865926" cy="457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825" i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Eur. Phys. J. C </a:t>
            </a:r>
            <a:r>
              <a:rPr lang="en-US" altLang="ja-JP" sz="825" b="1" i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82</a:t>
            </a:r>
            <a:r>
              <a:rPr lang="en-US" altLang="ja-JP" sz="825" i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 5, 481 (2202.04221 [hep-</a:t>
            </a:r>
            <a:r>
              <a:rPr lang="en-US" altLang="ja-JP" sz="825" i="1" dirty="0" err="1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ph</a:t>
            </a:r>
            <a:r>
              <a:rPr lang="en-US" altLang="ja-JP" sz="825" i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])</a:t>
            </a:r>
          </a:p>
          <a:p>
            <a:pPr>
              <a:lnSpc>
                <a:spcPct val="150000"/>
              </a:lnSpc>
            </a:pPr>
            <a:r>
              <a:rPr lang="en-US" altLang="ja-JP" sz="825" i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JHEP </a:t>
            </a:r>
            <a:r>
              <a:rPr lang="en-US" altLang="ja-JP" sz="825" b="1" i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</a:t>
            </a:r>
            <a:r>
              <a:rPr lang="en-US" altLang="ja-JP" sz="825" i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 087 (2008.08700 [hep-</a:t>
            </a:r>
            <a:r>
              <a:rPr lang="en-US" altLang="ja-JP" sz="825" i="1" dirty="0" err="1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ph</a:t>
            </a:r>
            <a:r>
              <a:rPr lang="en-US" altLang="ja-JP" sz="825" i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])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AE70BA87-EEFE-D988-A5F6-15F4E0E160F8}"/>
              </a:ext>
            </a:extLst>
          </p:cNvPr>
          <p:cNvCxnSpPr/>
          <p:nvPr/>
        </p:nvCxnSpPr>
        <p:spPr>
          <a:xfrm>
            <a:off x="0" y="3807823"/>
            <a:ext cx="914400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C971E754-3F82-E8DF-1904-7EBA21B2B731}"/>
              </a:ext>
            </a:extLst>
          </p:cNvPr>
          <p:cNvCxnSpPr>
            <a:cxnSpLocks/>
          </p:cNvCxnSpPr>
          <p:nvPr/>
        </p:nvCxnSpPr>
        <p:spPr>
          <a:xfrm flipH="1" flipV="1">
            <a:off x="4800601" y="996458"/>
            <a:ext cx="51235" cy="586154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6BAD12C-1FC6-44A4-C678-C3C615F70AAC}"/>
              </a:ext>
            </a:extLst>
          </p:cNvPr>
          <p:cNvSpPr txBox="1"/>
          <p:nvPr/>
        </p:nvSpPr>
        <p:spPr>
          <a:xfrm>
            <a:off x="29625" y="1067434"/>
            <a:ext cx="29509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p"/>
            </a:pPr>
            <a:r>
              <a:rPr lang="en-US" altLang="ja-JP" sz="105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Multicritical point principle (MPP)?</a:t>
            </a:r>
            <a:endParaRPr lang="ja-JP" altLang="en-US" sz="105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500E1961-4FB7-CA01-1B87-3665906B4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944" y="4738240"/>
            <a:ext cx="1937374" cy="1450566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25FB9F2-A9A8-65AF-FC32-5CE8CEAB090E}"/>
              </a:ext>
            </a:extLst>
          </p:cNvPr>
          <p:cNvSpPr txBox="1"/>
          <p:nvPr/>
        </p:nvSpPr>
        <p:spPr>
          <a:xfrm>
            <a:off x="255884" y="1322328"/>
            <a:ext cx="38546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r>
              <a:rPr lang="en-US" altLang="ja-JP" sz="10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h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~ 125 GeV and m</a:t>
            </a:r>
            <a:r>
              <a:rPr lang="en-US" altLang="ja-JP" sz="10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~ 171 GeV can indicate </a:t>
            </a:r>
            <a:r>
              <a:rPr lang="en-US" altLang="ja-JP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criticality.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D9B9BF8-BCB0-2B16-BDD5-268A9C4E2FDF}"/>
              </a:ext>
            </a:extLst>
          </p:cNvPr>
          <p:cNvSpPr txBox="1"/>
          <p:nvPr/>
        </p:nvSpPr>
        <p:spPr>
          <a:xfrm>
            <a:off x="2870266" y="1022787"/>
            <a:ext cx="1620771" cy="266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800" i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Froggatt &amp; Nielsen (1995)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113026F8-92C2-8564-5F22-A0E1E5740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5" y="1875515"/>
            <a:ext cx="2084207" cy="1311619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997300F6-5C80-E5EB-0191-F305D5D845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186" y="1563130"/>
            <a:ext cx="693381" cy="238167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F5511F-3D16-B0D9-758E-53A04243E10F}"/>
              </a:ext>
            </a:extLst>
          </p:cNvPr>
          <p:cNvSpPr txBox="1"/>
          <p:nvPr/>
        </p:nvSpPr>
        <p:spPr>
          <a:xfrm>
            <a:off x="1766130" y="3048679"/>
            <a:ext cx="627095" cy="3347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 [GeV]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3850A06-F504-CF87-C706-52E8E31CEF9B}"/>
              </a:ext>
            </a:extLst>
          </p:cNvPr>
          <p:cNvSpPr txBox="1"/>
          <p:nvPr/>
        </p:nvSpPr>
        <p:spPr>
          <a:xfrm>
            <a:off x="188170" y="1626487"/>
            <a:ext cx="21372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800" i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Hamada, Kawai, Oda, Park (2015)</a:t>
            </a:r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032E3AF4-3D80-1CF7-8277-41D34534A641}"/>
              </a:ext>
            </a:extLst>
          </p:cNvPr>
          <p:cNvSpPr/>
          <p:nvPr/>
        </p:nvSpPr>
        <p:spPr>
          <a:xfrm>
            <a:off x="2261483" y="2051047"/>
            <a:ext cx="301978" cy="31860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B69321C-69E0-D404-DEBB-EAC9717E6F65}"/>
              </a:ext>
            </a:extLst>
          </p:cNvPr>
          <p:cNvSpPr txBox="1"/>
          <p:nvPr/>
        </p:nvSpPr>
        <p:spPr>
          <a:xfrm>
            <a:off x="2077193" y="2393853"/>
            <a:ext cx="7554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Generalize</a:t>
            </a:r>
            <a:endParaRPr lang="ja-JP" altLang="en-US" sz="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1C6BD33-95A2-6A49-CBDB-2EA7F94FE5A4}"/>
              </a:ext>
            </a:extLst>
          </p:cNvPr>
          <p:cNvSpPr txBox="1"/>
          <p:nvPr/>
        </p:nvSpPr>
        <p:spPr>
          <a:xfrm>
            <a:off x="2675842" y="1933854"/>
            <a:ext cx="1989518" cy="45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MPP: Parameters are tuned to one of the multicritical points of vacua.</a:t>
            </a: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956F43AD-CCD8-FA34-6281-549E5822CA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5689" y="2660298"/>
            <a:ext cx="1027946" cy="650062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F374C59-B193-B1EF-D2B7-4FC7DD7833D8}"/>
              </a:ext>
            </a:extLst>
          </p:cNvPr>
          <p:cNvSpPr txBox="1"/>
          <p:nvPr/>
        </p:nvSpPr>
        <p:spPr>
          <a:xfrm>
            <a:off x="3876918" y="3273717"/>
            <a:ext cx="909130" cy="25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788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V’ = V’’ =0</a:t>
            </a: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2539FD65-BDFF-23C2-196D-C2FB78AAD2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3542" y="2565863"/>
            <a:ext cx="972669" cy="775247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1181447-C200-876F-3511-8A15D7BF6DB5}"/>
              </a:ext>
            </a:extLst>
          </p:cNvPr>
          <p:cNvSpPr txBox="1"/>
          <p:nvPr/>
        </p:nvSpPr>
        <p:spPr>
          <a:xfrm>
            <a:off x="2718366" y="2296459"/>
            <a:ext cx="1460656" cy="3145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ja-JP" sz="825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E.g., 1 parameter tuning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7A471C7-7475-0B13-5236-C36FAA4F8590}"/>
              </a:ext>
            </a:extLst>
          </p:cNvPr>
          <p:cNvSpPr txBox="1"/>
          <p:nvPr/>
        </p:nvSpPr>
        <p:spPr>
          <a:xfrm>
            <a:off x="2814737" y="3238323"/>
            <a:ext cx="867489" cy="25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788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Deg. vacua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5DBF850-2D5A-5FAA-0C4D-45838855A4DB}"/>
              </a:ext>
            </a:extLst>
          </p:cNvPr>
          <p:cNvSpPr txBox="1"/>
          <p:nvPr/>
        </p:nvSpPr>
        <p:spPr>
          <a:xfrm>
            <a:off x="5137" y="3919191"/>
            <a:ext cx="23596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p"/>
            </a:pPr>
            <a:r>
              <a:rPr lang="en-US" altLang="ja-JP" sz="105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Minimal model with MPP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317079B-08CD-CC76-FB34-AF5B5310FAA8}"/>
              </a:ext>
            </a:extLst>
          </p:cNvPr>
          <p:cNvSpPr txBox="1"/>
          <p:nvPr/>
        </p:nvSpPr>
        <p:spPr>
          <a:xfrm>
            <a:off x="62871" y="3515309"/>
            <a:ext cx="47559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 propose a minimal model for DM and dim. transmutation in the MPP.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008B672-B678-8BE9-49E2-0FEFEBCEE84E}"/>
              </a:ext>
            </a:extLst>
          </p:cNvPr>
          <p:cNvSpPr txBox="1"/>
          <p:nvPr/>
        </p:nvSpPr>
        <p:spPr>
          <a:xfrm>
            <a:off x="4857579" y="1067610"/>
            <a:ext cx="31045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p"/>
            </a:pPr>
            <a:r>
              <a:rPr lang="en-US" altLang="ja-JP" sz="105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Potential at finite temperature </a:t>
            </a:r>
            <a:endParaRPr lang="ja-JP" altLang="en-US" sz="105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D0A54A2-9437-763B-8DF2-009C7BF47FDD}"/>
              </a:ext>
            </a:extLst>
          </p:cNvPr>
          <p:cNvSpPr txBox="1"/>
          <p:nvPr/>
        </p:nvSpPr>
        <p:spPr>
          <a:xfrm>
            <a:off x="4922649" y="3874504"/>
            <a:ext cx="30394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p"/>
            </a:pPr>
            <a:r>
              <a:rPr lang="en-US" altLang="ja-JP" sz="105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Results</a:t>
            </a:r>
            <a:endParaRPr lang="ja-JP" altLang="en-US" sz="105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74B853C-2DAD-DDCD-1E13-8CD0C6ED49C2}"/>
              </a:ext>
            </a:extLst>
          </p:cNvPr>
          <p:cNvSpPr txBox="1"/>
          <p:nvPr/>
        </p:nvSpPr>
        <p:spPr>
          <a:xfrm>
            <a:off x="13065" y="4389899"/>
            <a:ext cx="2973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Scalar potential with a maximal criticality: 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C0A9628-2CEC-38AB-1239-4DF9653AD371}"/>
              </a:ext>
            </a:extLst>
          </p:cNvPr>
          <p:cNvSpPr txBox="1"/>
          <p:nvPr/>
        </p:nvSpPr>
        <p:spPr>
          <a:xfrm>
            <a:off x="130329" y="5764475"/>
            <a:ext cx="25661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*M is a scale where </a:t>
            </a:r>
            <a:r>
              <a:rPr lang="en-US" altLang="ja-JP" sz="7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7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Φ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(coef. of Φ</a:t>
            </a:r>
            <a:r>
              <a:rPr lang="en-US" altLang="ja-JP" sz="7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vanishes. </a:t>
            </a:r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F11337B8-3105-BB1A-B7D7-D87CA4E1AA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6" y="4786731"/>
            <a:ext cx="3596102" cy="266797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6FB06D23-AC1D-B7AF-3961-710A4D7185F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45" y="6022837"/>
            <a:ext cx="1106446" cy="200056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0CD15770-277D-B5F1-45B9-BDAFCCB64B9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8" y="5140970"/>
            <a:ext cx="4047256" cy="311835"/>
          </a:xfrm>
          <a:prstGeom prst="rect">
            <a:avLst/>
          </a:prstGeom>
        </p:spPr>
      </p:pic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CEC98BF7-4DA7-1AED-38B8-1A7FEF91F2FE}"/>
              </a:ext>
            </a:extLst>
          </p:cNvPr>
          <p:cNvCxnSpPr/>
          <p:nvPr/>
        </p:nvCxnSpPr>
        <p:spPr>
          <a:xfrm flipV="1">
            <a:off x="2095564" y="5410045"/>
            <a:ext cx="0" cy="16459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28B2B82E-98E0-39C5-8168-2E575FA6C9F1}"/>
              </a:ext>
            </a:extLst>
          </p:cNvPr>
          <p:cNvSpPr txBox="1"/>
          <p:nvPr/>
        </p:nvSpPr>
        <p:spPr>
          <a:xfrm>
            <a:off x="1488130" y="5621579"/>
            <a:ext cx="1597290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88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Maximal (triple) criticality</a:t>
            </a:r>
          </a:p>
        </p:txBody>
      </p:sp>
      <p:pic>
        <p:nvPicPr>
          <p:cNvPr id="80" name="図 79">
            <a:extLst>
              <a:ext uri="{FF2B5EF4-FFF2-40B4-BE49-F238E27FC236}">
                <a16:creationId xmlns:a16="http://schemas.microsoft.com/office/drawing/2014/main" id="{DF17D6C8-5F0C-FDC7-9252-861B3A4379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891780"/>
            <a:ext cx="346370" cy="232716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E0DB8978-7E08-35E8-A7CC-EAA5C2E96BC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17" y="5509683"/>
            <a:ext cx="681520" cy="226604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66B87A87-7A45-9C15-558F-A252133367B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589" y="1414026"/>
            <a:ext cx="4124947" cy="543397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9786FC52-0A8E-207B-51BA-782BAB99138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113366" y="2291076"/>
            <a:ext cx="1557842" cy="947247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853B4101-E789-BDBB-94F8-9A0643C47C9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889" y="2999627"/>
            <a:ext cx="315329" cy="146435"/>
          </a:xfrm>
          <a:prstGeom prst="rect">
            <a:avLst/>
          </a:prstGeom>
        </p:spPr>
      </p:pic>
      <p:pic>
        <p:nvPicPr>
          <p:cNvPr id="90" name="図 89">
            <a:extLst>
              <a:ext uri="{FF2B5EF4-FFF2-40B4-BE49-F238E27FC236}">
                <a16:creationId xmlns:a16="http://schemas.microsoft.com/office/drawing/2014/main" id="{9371A52F-93EB-888D-9090-6FD85AF88E9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956" y="2115305"/>
            <a:ext cx="504749" cy="168104"/>
          </a:xfrm>
          <a:prstGeom prst="rect">
            <a:avLst/>
          </a:prstGeom>
        </p:spPr>
      </p:pic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E5C9AC19-DB5B-085D-93BF-2BB0B15DE3E9}"/>
              </a:ext>
            </a:extLst>
          </p:cNvPr>
          <p:cNvGrpSpPr/>
          <p:nvPr/>
        </p:nvGrpSpPr>
        <p:grpSpPr>
          <a:xfrm>
            <a:off x="7299692" y="2021906"/>
            <a:ext cx="1814683" cy="1191136"/>
            <a:chOff x="5113799" y="3310445"/>
            <a:chExt cx="4499900" cy="2535754"/>
          </a:xfrm>
        </p:grpSpPr>
        <p:pic>
          <p:nvPicPr>
            <p:cNvPr id="92" name="図 91">
              <a:extLst>
                <a:ext uri="{FF2B5EF4-FFF2-40B4-BE49-F238E27FC236}">
                  <a16:creationId xmlns:a16="http://schemas.microsoft.com/office/drawing/2014/main" id="{E9F219A0-C6B2-D40E-22C3-BE1347E851C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403909" y="3842496"/>
              <a:ext cx="3324663" cy="2003703"/>
            </a:xfrm>
            <a:prstGeom prst="rect">
              <a:avLst/>
            </a:prstGeom>
          </p:spPr>
        </p:pic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B14AE7FD-2A31-178D-9CA4-4ED5111A26CB}"/>
                </a:ext>
              </a:extLst>
            </p:cNvPr>
            <p:cNvSpPr txBox="1"/>
            <p:nvPr/>
          </p:nvSpPr>
          <p:spPr>
            <a:xfrm>
              <a:off x="5113799" y="3310445"/>
              <a:ext cx="1777987" cy="568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825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</a:t>
              </a:r>
              <a:r>
                <a:rPr lang="en-US" altLang="ja-JP" sz="825" baseline="-25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825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[GeV]</a:t>
              </a:r>
              <a:endParaRPr lang="ja-JP" altLang="en-US" sz="825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F9DC3014-C59B-1C67-F76C-46131ADEF467}"/>
                </a:ext>
              </a:extLst>
            </p:cNvPr>
            <p:cNvSpPr txBox="1"/>
            <p:nvPr/>
          </p:nvSpPr>
          <p:spPr>
            <a:xfrm>
              <a:off x="8759561" y="5234303"/>
              <a:ext cx="854138" cy="568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825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λ</a:t>
              </a:r>
              <a:r>
                <a:rPr lang="en-US" altLang="ja-JP" sz="825" baseline="-250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ΦS</a:t>
              </a:r>
              <a:endParaRPr lang="ja-JP" altLang="en-US" sz="825" baseline="-25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0B6E7F87-CD9D-083E-FFEA-5A5C3EAFDB7B}"/>
                </a:ext>
              </a:extLst>
            </p:cNvPr>
            <p:cNvSpPr txBox="1"/>
            <p:nvPr/>
          </p:nvSpPr>
          <p:spPr>
            <a:xfrm>
              <a:off x="7550845" y="3391122"/>
              <a:ext cx="2011380" cy="511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ja-JP" sz="7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 = 1 TeV</a:t>
              </a:r>
              <a:endParaRPr lang="ja-JP" altLang="en-US" sz="700" baseline="-25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DA8B9582-02C4-44C3-D478-F7FBCC7DCE20}"/>
              </a:ext>
            </a:extLst>
          </p:cNvPr>
          <p:cNvSpPr txBox="1"/>
          <p:nvPr/>
        </p:nvSpPr>
        <p:spPr>
          <a:xfrm>
            <a:off x="5032707" y="6193477"/>
            <a:ext cx="3958975" cy="490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DM mass is well predicted to be ~ 2 TeV and GW signature can be 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detected at DECIGO and/or BBO. 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7C4B21A8-1AF8-E3F0-4654-9BAA24A3A943}"/>
              </a:ext>
            </a:extLst>
          </p:cNvPr>
          <p:cNvSpPr txBox="1"/>
          <p:nvPr/>
        </p:nvSpPr>
        <p:spPr>
          <a:xfrm>
            <a:off x="5257093" y="3524667"/>
            <a:ext cx="3359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 sz="1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order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phase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transition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can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be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realized! 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GWs?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E6DA688B-87B6-8932-1950-A0AE623302D6}"/>
              </a:ext>
            </a:extLst>
          </p:cNvPr>
          <p:cNvSpPr/>
          <p:nvPr/>
        </p:nvSpPr>
        <p:spPr>
          <a:xfrm>
            <a:off x="-11167" y="6647331"/>
            <a:ext cx="9163556" cy="2135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F7060C22-34FC-D3C2-FA78-FF7A9BCB7809}"/>
              </a:ext>
            </a:extLst>
          </p:cNvPr>
          <p:cNvSpPr txBox="1"/>
          <p:nvPr/>
        </p:nvSpPr>
        <p:spPr>
          <a:xfrm>
            <a:off x="95864" y="6654343"/>
            <a:ext cx="584036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ICHEP2022, Bologna (Italy), 8</a:t>
            </a:r>
            <a:r>
              <a:rPr lang="en-US" altLang="ja-JP" sz="900" baseline="30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</a:t>
            </a:r>
            <a:r>
              <a:rPr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July, 2022</a:t>
            </a:r>
            <a:endParaRPr lang="ja-JP" altLang="en-US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66968A81-B3E0-C02B-58C4-F57953345A22}"/>
              </a:ext>
            </a:extLst>
          </p:cNvPr>
          <p:cNvSpPr txBox="1"/>
          <p:nvPr/>
        </p:nvSpPr>
        <p:spPr>
          <a:xfrm>
            <a:off x="4753636" y="6654343"/>
            <a:ext cx="436074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Questions/Comments are welcome!</a:t>
            </a:r>
            <a:r>
              <a:rPr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→ </a:t>
            </a:r>
            <a:r>
              <a:rPr lang="en-US" altLang="ja-JP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yagyu@het.phys.sci.osaka-u.ac.jp</a:t>
            </a:r>
            <a:endParaRPr lang="ja-JP" altLang="en-US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C43B089F-A3E3-5B5F-E6F8-830FED5EBA76}"/>
              </a:ext>
            </a:extLst>
          </p:cNvPr>
          <p:cNvSpPr txBox="1"/>
          <p:nvPr/>
        </p:nvSpPr>
        <p:spPr>
          <a:xfrm>
            <a:off x="20587" y="4149751"/>
            <a:ext cx="3993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SM + </a:t>
            </a:r>
            <a:r>
              <a:rPr lang="en-US" altLang="ja-JP" sz="10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Φ &amp; S (real scalars, singlet under SM)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with a Z</a:t>
            </a:r>
            <a:r>
              <a:rPr lang="en-US" altLang="ja-JP" sz="10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sym.</a:t>
            </a:r>
          </a:p>
        </p:txBody>
      </p:sp>
      <p:sp>
        <p:nvSpPr>
          <p:cNvPr id="104" name="左中かっこ 103">
            <a:extLst>
              <a:ext uri="{FF2B5EF4-FFF2-40B4-BE49-F238E27FC236}">
                <a16:creationId xmlns:a16="http://schemas.microsoft.com/office/drawing/2014/main" id="{BE0D204E-D7B6-5038-8D6C-370CCA58BEF7}"/>
              </a:ext>
            </a:extLst>
          </p:cNvPr>
          <p:cNvSpPr/>
          <p:nvPr/>
        </p:nvSpPr>
        <p:spPr>
          <a:xfrm>
            <a:off x="3982886" y="4003123"/>
            <a:ext cx="45719" cy="455088"/>
          </a:xfrm>
          <a:prstGeom prst="leftBrace">
            <a:avLst>
              <a:gd name="adj1" fmla="val 8333"/>
              <a:gd name="adj2" fmla="val 6104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4811EEF6-B894-1D4B-D1CC-609DB066CC67}"/>
              </a:ext>
            </a:extLst>
          </p:cNvPr>
          <p:cNvSpPr txBox="1"/>
          <p:nvPr/>
        </p:nvSpPr>
        <p:spPr>
          <a:xfrm>
            <a:off x="4023962" y="3923358"/>
            <a:ext cx="1655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→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-S </a:t>
            </a:r>
          </a:p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(to be DM)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D1A43BDF-5139-EB70-109B-855E340F52A9}"/>
              </a:ext>
            </a:extLst>
          </p:cNvPr>
          <p:cNvSpPr txBox="1"/>
          <p:nvPr/>
        </p:nvSpPr>
        <p:spPr>
          <a:xfrm>
            <a:off x="4023962" y="4357027"/>
            <a:ext cx="729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Others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even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31429184-8BF3-9227-9D86-3993D5CB4067}"/>
              </a:ext>
            </a:extLst>
          </p:cNvPr>
          <p:cNvSpPr txBox="1"/>
          <p:nvPr/>
        </p:nvSpPr>
        <p:spPr>
          <a:xfrm>
            <a:off x="4834423" y="4052846"/>
            <a:ext cx="4288990" cy="490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Model parameters: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9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9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H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altLang="ja-JP" sz="9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9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ΦH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altLang="ja-JP" sz="9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9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ΦS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altLang="ja-JP" sz="9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9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SH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M (</a:t>
            </a:r>
            <a:r>
              <a:rPr lang="en-US" altLang="ja-JP" sz="9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9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S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: not relevant to </a:t>
            </a:r>
            <a:r>
              <a:rPr lang="en-US" altLang="ja-JP" sz="9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pheno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.)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        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 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r>
              <a:rPr lang="en-US" altLang="ja-JP" sz="9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~125 GeV, v~246 GeV, m</a:t>
            </a:r>
            <a:r>
              <a:rPr lang="en-US" altLang="ja-JP" sz="9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(DM mass), </a:t>
            </a:r>
            <a:r>
              <a:rPr lang="en-US" altLang="ja-JP" sz="9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v</a:t>
            </a:r>
            <a:r>
              <a:rPr lang="en-US" altLang="ja-JP" sz="9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Φ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altLang="ja-JP" sz="9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9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SH</a:t>
            </a:r>
            <a:endParaRPr lang="en-US" altLang="ja-JP" sz="900" baseline="-25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CA93FE2-773D-320B-E4BF-D60439D1AE8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126205" y="5516219"/>
            <a:ext cx="1489951" cy="1089642"/>
          </a:xfrm>
          <a:prstGeom prst="rect">
            <a:avLst/>
          </a:prstGeom>
        </p:spPr>
      </p:pic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8922E4D1-CEF0-9663-374F-8BD6B32410CD}"/>
              </a:ext>
            </a:extLst>
          </p:cNvPr>
          <p:cNvCxnSpPr>
            <a:cxnSpLocks/>
          </p:cNvCxnSpPr>
          <p:nvPr/>
        </p:nvCxnSpPr>
        <p:spPr>
          <a:xfrm>
            <a:off x="2943810" y="6304977"/>
            <a:ext cx="860364" cy="0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BCA3D33-FBDF-F20F-00CE-09AC1DBE1E8A}"/>
              </a:ext>
            </a:extLst>
          </p:cNvPr>
          <p:cNvSpPr txBox="1"/>
          <p:nvPr/>
        </p:nvSpPr>
        <p:spPr>
          <a:xfrm>
            <a:off x="3580724" y="6118459"/>
            <a:ext cx="54897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Φ = Φ</a:t>
            </a:r>
            <a:r>
              <a:rPr lang="en-US" altLang="ja-JP" sz="5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</a:t>
            </a:r>
            <a:endParaRPr lang="ja-JP" altLang="en-US" sz="500" baseline="-25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A48B5A6C-8C95-1C35-947D-DAAC41078D7D}"/>
              </a:ext>
            </a:extLst>
          </p:cNvPr>
          <p:cNvCxnSpPr>
            <a:cxnSpLocks/>
          </p:cNvCxnSpPr>
          <p:nvPr/>
        </p:nvCxnSpPr>
        <p:spPr>
          <a:xfrm>
            <a:off x="4253951" y="6062236"/>
            <a:ext cx="0" cy="297598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C247F69-A13F-8066-AD38-3B9CD4A5320F}"/>
              </a:ext>
            </a:extLst>
          </p:cNvPr>
          <p:cNvSpPr txBox="1"/>
          <p:nvPr/>
        </p:nvSpPr>
        <p:spPr>
          <a:xfrm>
            <a:off x="3844860" y="5851623"/>
            <a:ext cx="6683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v</a:t>
            </a:r>
            <a:r>
              <a:rPr lang="en-US" altLang="ja-JP" sz="7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Φ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~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1.1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772342A3-76D2-FF94-B9F1-741F2047C70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87" y="6051509"/>
            <a:ext cx="1386810" cy="325183"/>
          </a:xfrm>
          <a:prstGeom prst="rect">
            <a:avLst/>
          </a:prstGeom>
        </p:spPr>
      </p:pic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35844986-1AFC-E708-7B04-D843E6ED6EBD}"/>
              </a:ext>
            </a:extLst>
          </p:cNvPr>
          <p:cNvSpPr txBox="1"/>
          <p:nvPr/>
        </p:nvSpPr>
        <p:spPr>
          <a:xfrm>
            <a:off x="135249" y="6344470"/>
            <a:ext cx="15972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Dim. transmutation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31AE151F-D4FE-8440-B6BC-2C4A5B365139}"/>
              </a:ext>
            </a:extLst>
          </p:cNvPr>
          <p:cNvSpPr txBox="1"/>
          <p:nvPr/>
        </p:nvSpPr>
        <p:spPr>
          <a:xfrm>
            <a:off x="3400379" y="5574637"/>
            <a:ext cx="10494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6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ΦS</a:t>
            </a:r>
            <a:r>
              <a:rPr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= 1, M = 1 TeV</a:t>
            </a:r>
            <a:endParaRPr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8" name="図 77">
            <a:extLst>
              <a:ext uri="{FF2B5EF4-FFF2-40B4-BE49-F238E27FC236}">
                <a16:creationId xmlns:a16="http://schemas.microsoft.com/office/drawing/2014/main" id="{FDE8041B-2A46-60A4-2D88-73884BBC1CE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009557" y="1026364"/>
            <a:ext cx="644998" cy="244975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1E988728-F70F-7C80-9DCD-F045CCAB2157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720" y="1334206"/>
            <a:ext cx="970956" cy="232343"/>
          </a:xfrm>
          <a:prstGeom prst="rect">
            <a:avLst/>
          </a:prstGeom>
        </p:spPr>
      </p:pic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267F0A1E-426A-B6A2-DC15-3CC587B560B2}"/>
              </a:ext>
            </a:extLst>
          </p:cNvPr>
          <p:cNvSpPr/>
          <p:nvPr/>
        </p:nvSpPr>
        <p:spPr>
          <a:xfrm>
            <a:off x="1555750" y="4738240"/>
            <a:ext cx="809084" cy="320646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377A251-8B1D-3AB8-86AE-E979AB88E71E}"/>
              </a:ext>
            </a:extLst>
          </p:cNvPr>
          <p:cNvSpPr txBox="1"/>
          <p:nvPr/>
        </p:nvSpPr>
        <p:spPr>
          <a:xfrm>
            <a:off x="1845074" y="4556940"/>
            <a:ext cx="2436908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88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Trigger the EWSB when Φ develops a VEV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230A9868-7545-E794-49C4-5DE7BEE086F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335" y="2114266"/>
            <a:ext cx="482213" cy="114371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BFCF2D8F-ABF6-2851-D9F6-8313947578C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469" y="2364623"/>
            <a:ext cx="510584" cy="103264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F1B4573C-9510-E68C-FBA8-439BB8D5CFA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675" y="2594743"/>
            <a:ext cx="478874" cy="109805"/>
          </a:xfrm>
          <a:prstGeom prst="rect">
            <a:avLst/>
          </a:prstGeom>
        </p:spPr>
      </p:pic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A3050E7-1327-61A7-3C30-A3E211857190}"/>
              </a:ext>
            </a:extLst>
          </p:cNvPr>
          <p:cNvSpPr txBox="1"/>
          <p:nvPr/>
        </p:nvSpPr>
        <p:spPr>
          <a:xfrm>
            <a:off x="5239850" y="3257711"/>
            <a:ext cx="3359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Critical temperature (T</a:t>
            </a:r>
            <a:r>
              <a:rPr lang="en-US" altLang="ja-JP" sz="10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is determined only by </a:t>
            </a:r>
            <a:r>
              <a:rPr lang="en-US" altLang="ja-JP" sz="1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1000" baseline="-25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ΦS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399E1719-0BD1-5743-250D-8128416DB260}"/>
              </a:ext>
            </a:extLst>
          </p:cNvPr>
          <p:cNvSpPr txBox="1"/>
          <p:nvPr/>
        </p:nvSpPr>
        <p:spPr>
          <a:xfrm rot="18721427">
            <a:off x="5850575" y="5306113"/>
            <a:ext cx="1241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DM abundance </a:t>
            </a:r>
          </a:p>
          <a:p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cannot be explained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BB4D7DAC-D19A-5BE0-D9A9-D79D74AAAD2C}"/>
              </a:ext>
            </a:extLst>
          </p:cNvPr>
          <p:cNvSpPr txBox="1"/>
          <p:nvPr/>
        </p:nvSpPr>
        <p:spPr>
          <a:xfrm>
            <a:off x="4834718" y="4509952"/>
            <a:ext cx="1636394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7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Landau pole below 10</a:t>
            </a:r>
            <a:r>
              <a:rPr lang="en-US" altLang="ja-JP" sz="700" baseline="30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en-US" altLang="ja-JP" sz="7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GeV</a:t>
            </a:r>
            <a:endParaRPr lang="ja-JP" altLang="en-US" sz="7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0B93B0A-EA01-53C1-8627-6EFB3C12A8D9}"/>
              </a:ext>
            </a:extLst>
          </p:cNvPr>
          <p:cNvCxnSpPr>
            <a:cxnSpLocks/>
          </p:cNvCxnSpPr>
          <p:nvPr/>
        </p:nvCxnSpPr>
        <p:spPr>
          <a:xfrm flipH="1">
            <a:off x="5790874" y="4712254"/>
            <a:ext cx="593" cy="257736"/>
          </a:xfrm>
          <a:prstGeom prst="straightConnector1">
            <a:avLst/>
          </a:prstGeom>
          <a:ln w="127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F4F1540D-1073-2EA3-DA89-5A6F6246EB2B}"/>
              </a:ext>
            </a:extLst>
          </p:cNvPr>
          <p:cNvSpPr txBox="1"/>
          <p:nvPr/>
        </p:nvSpPr>
        <p:spPr>
          <a:xfrm>
            <a:off x="4814820" y="6015851"/>
            <a:ext cx="1636394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700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Excluded by XENON1T</a:t>
            </a:r>
            <a:endParaRPr lang="ja-JP" altLang="en-US" sz="700" dirty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2" name="直線矢印コネクタ 111">
            <a:extLst>
              <a:ext uri="{FF2B5EF4-FFF2-40B4-BE49-F238E27FC236}">
                <a16:creationId xmlns:a16="http://schemas.microsoft.com/office/drawing/2014/main" id="{22D3CB6D-6E2B-4296-5089-D51AC2C86F77}"/>
              </a:ext>
            </a:extLst>
          </p:cNvPr>
          <p:cNvCxnSpPr>
            <a:cxnSpLocks/>
          </p:cNvCxnSpPr>
          <p:nvPr/>
        </p:nvCxnSpPr>
        <p:spPr>
          <a:xfrm flipH="1" flipV="1">
            <a:off x="5524217" y="5668096"/>
            <a:ext cx="794033" cy="476209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図 52">
            <a:extLst>
              <a:ext uri="{FF2B5EF4-FFF2-40B4-BE49-F238E27FC236}">
                <a16:creationId xmlns:a16="http://schemas.microsoft.com/office/drawing/2014/main" id="{5E2D14EB-27F1-E2D7-ACED-46A48D0901FB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976546" y="4795591"/>
            <a:ext cx="2113074" cy="1373498"/>
          </a:xfrm>
          <a:prstGeom prst="rect">
            <a:avLst/>
          </a:prstGeom>
        </p:spPr>
      </p:pic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7215B96E-810E-3501-9259-7F8489D3E1AF}"/>
              </a:ext>
            </a:extLst>
          </p:cNvPr>
          <p:cNvSpPr txBox="1"/>
          <p:nvPr/>
        </p:nvSpPr>
        <p:spPr>
          <a:xfrm>
            <a:off x="7388455" y="5736287"/>
            <a:ext cx="1279656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7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Sound wave dominated</a:t>
            </a:r>
            <a:endParaRPr lang="ja-JP" altLang="en-US" sz="7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EFF0A88E-41C5-DDF9-F472-C9DBA7F31FA3}"/>
              </a:ext>
            </a:extLst>
          </p:cNvPr>
          <p:cNvSpPr txBox="1"/>
          <p:nvPr/>
        </p:nvSpPr>
        <p:spPr>
          <a:xfrm>
            <a:off x="7378603" y="4530375"/>
            <a:ext cx="1435008" cy="280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Gravitational wave spectrum</a:t>
            </a: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A6FBD2F5-57EF-07DB-1B2E-B6A465A5EFF9}"/>
              </a:ext>
            </a:extLst>
          </p:cNvPr>
          <p:cNvSpPr txBox="1"/>
          <p:nvPr/>
        </p:nvSpPr>
        <p:spPr>
          <a:xfrm>
            <a:off x="6300608" y="6061040"/>
            <a:ext cx="1020584" cy="24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7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Excluded by LHC</a:t>
            </a:r>
            <a:endParaRPr lang="ja-JP" altLang="en-US" sz="7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414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</TotalTime>
  <Words>418</Words>
  <Application>Microsoft Office PowerPoint</Application>
  <PresentationFormat>画面に合わせる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yagyu kei</dc:creator>
  <cp:lastModifiedBy>yagyu kei</cp:lastModifiedBy>
  <cp:revision>258</cp:revision>
  <cp:lastPrinted>2022-07-05T23:27:01Z</cp:lastPrinted>
  <dcterms:created xsi:type="dcterms:W3CDTF">2022-07-04T22:46:13Z</dcterms:created>
  <dcterms:modified xsi:type="dcterms:W3CDTF">2022-07-05T23:28:04Z</dcterms:modified>
</cp:coreProperties>
</file>