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7"/>
  </p:notesMasterIdLst>
  <p:handoutMasterIdLst>
    <p:handoutMasterId r:id="rId18"/>
  </p:handoutMasterIdLst>
  <p:sldIdLst>
    <p:sldId id="559" r:id="rId2"/>
    <p:sldId id="1998" r:id="rId3"/>
    <p:sldId id="1981" r:id="rId4"/>
    <p:sldId id="1996" r:id="rId5"/>
    <p:sldId id="1977" r:id="rId6"/>
    <p:sldId id="1984" r:id="rId7"/>
    <p:sldId id="1985" r:id="rId8"/>
    <p:sldId id="1988" r:id="rId9"/>
    <p:sldId id="1990" r:id="rId10"/>
    <p:sldId id="1991" r:id="rId11"/>
    <p:sldId id="1992" r:id="rId12"/>
    <p:sldId id="1993" r:id="rId13"/>
    <p:sldId id="1995" r:id="rId14"/>
    <p:sldId id="1976" r:id="rId15"/>
    <p:sldId id="567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надий Козлов" initials="Г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3300"/>
    <a:srgbClr val="FF6600"/>
    <a:srgbClr val="CCFFFF"/>
    <a:srgbClr val="33CC33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87432" autoAdjust="0"/>
  </p:normalViewPr>
  <p:slideViewPr>
    <p:cSldViewPr>
      <p:cViewPr varScale="1">
        <p:scale>
          <a:sx n="77" d="100"/>
          <a:sy n="77" d="100"/>
        </p:scale>
        <p:origin x="2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68D4ADD-6E40-054E-B3D8-CC6B47FD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F70751-62C0-2346-9D2A-C7C1760519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96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ru-RU" dirty="0">
                <a:ea typeface="ＭＳ Ｐゴシック" charset="-128"/>
              </a:rPr>
              <a:t>Despite</a:t>
            </a:r>
            <a:r>
              <a:rPr lang="en-US" altLang="ru-RU" baseline="0" dirty="0">
                <a:ea typeface="ＭＳ Ｐゴシック" charset="-128"/>
              </a:rPr>
              <a:t> the efforts in search for dark matter the latter still is hidden to us.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defTabSz="457200" eaLnBrk="1" hangingPunct="1">
              <a:spcBef>
                <a:spcPct val="0"/>
              </a:spcBef>
            </a:pPr>
            <a:endParaRPr lang="ru-RU" altLang="ru-RU" dirty="0">
              <a:ea typeface="ＭＳ Ｐゴシック" charset="-128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74067E-A282-2145-9E1A-13A630CDB8F1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fld id="{8F5C7BC0-404E-2941-8BF4-A8F05D2BBC36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2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fld id="{8F5C7BC0-404E-2941-8BF4-A8F05D2BBC36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36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  <a:p>
            <a:endParaRPr lang="ru-RU" dirty="0"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fld id="{8F5C7BC0-404E-2941-8BF4-A8F05D2BBC36}" type="slidenum">
              <a:rPr lang="pl-PL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67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6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4FF2-1FED-BB45-9087-FEE32471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72A0-EA7E-3148-88C5-B97F848B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1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A198-E5E2-2245-8F5A-74A35C11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0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AEEB-2989-124A-8107-17755D18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8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6A95-CFEC-B442-A1D8-F15EFADC1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6123-99B3-F049-8BFA-2F5897E43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E5BB-34F8-2F4B-98DA-4722D7ECB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46FF-33A2-3843-9F8E-C482166E5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1E50-FC46-AD48-8064-12F9534A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F02C-23D2-9047-B27D-57121DD10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A6CC-F616-F54C-8E05-64FEBD0CB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5A55-0453-6E4F-BD50-55A89A7B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67AB-92E1-5048-B7AC-5F341F2B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579005C-5562-9B4A-AF9F-1185113FE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0.png"/><Relationship Id="rId10" Type="http://schemas.openxmlformats.org/officeDocument/2006/relationships/image" Target="../media/image191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11"/>
          <p:cNvSpPr>
            <a:spLocks noChangeAspect="1" noChangeArrowheads="1"/>
          </p:cNvSpPr>
          <p:nvPr/>
        </p:nvSpPr>
        <p:spPr bwMode="auto">
          <a:xfrm>
            <a:off x="0" y="414338"/>
            <a:ext cx="90424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4000" b="1" i="1" dirty="0">
                <a:solidFill>
                  <a:srgbClr val="FFFF00"/>
                </a:solidFill>
                <a:ea typeface="Arial" charset="0"/>
                <a:cs typeface="SimSun" charset="-122"/>
              </a:rPr>
              <a:t> </a:t>
            </a:r>
            <a:r>
              <a:rPr kumimoji="1" lang="en-US" alt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Boson Stars, Primary Photons &amp; Phase Transitions </a:t>
            </a:r>
          </a:p>
          <a:p>
            <a:pPr algn="just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2800" b="1" dirty="0">
                <a:solidFill>
                  <a:schemeClr val="bg1"/>
                </a:solidFill>
                <a:ea typeface="Arial" charset="0"/>
                <a:cs typeface="SimSun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ru-RU" altLang="ru-RU" sz="4000" b="1" dirty="0">
                <a:solidFill>
                  <a:schemeClr val="bg1"/>
                </a:solidFill>
                <a:ea typeface="Arial" charset="0"/>
                <a:cs typeface="SimSun" charset="-122"/>
              </a:rPr>
              <a:t> </a:t>
            </a:r>
            <a:endParaRPr lang="en-US" altLang="ru-RU" sz="40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G. </a:t>
            </a:r>
            <a:r>
              <a:rPr lang="en-US" alt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Kozlov</a:t>
            </a:r>
            <a:endParaRPr lang="en-US" altLang="ru-RU" sz="2400" b="1" dirty="0">
              <a:solidFill>
                <a:schemeClr val="bg1"/>
              </a:solidFill>
              <a:latin typeface="Times New Roman" panose="02020603050405020304" pitchFamily="18" charset="0"/>
              <a:ea typeface="MS PGothic" charset="-128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 dirty="0">
                <a:solidFill>
                  <a:schemeClr val="bg1"/>
                </a:solidFill>
                <a:latin typeface="Calibri" charset="0"/>
                <a:ea typeface="MS PGothic" charset="-128"/>
                <a:cs typeface="SimSun" charset="-122"/>
              </a:rPr>
              <a:t> </a:t>
            </a:r>
          </a:p>
        </p:txBody>
      </p:sp>
      <p:sp>
        <p:nvSpPr>
          <p:cNvPr id="16388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08.07.2022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0FA8BF-630E-7B49-AF64-84929F63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8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435087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Primary photons from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13669" y="731069"/>
                <a:ext cx="9030331" cy="156966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Primary (direct)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𝑟𝑎𝑑𝑖𝑎𝑡𝑒𝑑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𝑩𝑺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𝑡h𝑟𝑜𝑢𝑔h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𝑑𝑒𝑐𝑎𝑦𝑠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𝑠𝑐𝑎𝑙𝑎𝑟𝑠</m:t>
                    </m:r>
                  </m:oMath>
                </a14:m>
                <a:endParaRPr lang="en-US" sz="2400" b="0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Indications?    Observables?      What’s happed @ PT?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" y="731069"/>
                <a:ext cx="9030331" cy="1569660"/>
              </a:xfrm>
              <a:prstGeom prst="rect">
                <a:avLst/>
              </a:prstGeom>
              <a:blipFill>
                <a:blip r:embed="rId2"/>
                <a:stretch>
                  <a:fillRect l="-983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48DC4-FF9F-2B4C-B3F5-95B0E265B621}"/>
                  </a:ext>
                </a:extLst>
              </p:cNvPr>
              <p:cNvSpPr txBox="1"/>
              <p:nvPr/>
            </p:nvSpPr>
            <p:spPr>
              <a:xfrm>
                <a:off x="127582" y="2993014"/>
                <a:ext cx="9030331" cy="116826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Hidden scalar – SM sector: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𝑡𝑟𝑒𝑒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𝑎𝑛𝑜𝑚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bSup>
                      </m:e>
                    </m:d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↪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contrast to SM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48DC4-FF9F-2B4C-B3F5-95B0E265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" y="2993014"/>
                <a:ext cx="9030331" cy="1168269"/>
              </a:xfrm>
              <a:prstGeom prst="rect">
                <a:avLst/>
              </a:prstGeom>
              <a:blipFill>
                <a:blip r:embed="rId3"/>
                <a:stretch>
                  <a:fillRect l="-1264" b="-73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B7A1A-B544-EC48-BDC7-E700A8292FA4}"/>
                  </a:ext>
                </a:extLst>
              </p:cNvPr>
              <p:cNvSpPr txBox="1"/>
              <p:nvPr/>
            </p:nvSpPr>
            <p:spPr>
              <a:xfrm>
                <a:off x="113666" y="4581128"/>
                <a:ext cx="9030331" cy="13930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Hidden scalars couple to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𝑔𝑔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𝒆𝒗𝒆𝒏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𝒃𝒆𝒇𝒐𝒓𝒆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b="1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𝑟𝑢𝑛𝑛𝑖𝑛𝑔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𝑙𝑜𝑜𝑝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𝑡𝑟𝑎𝑐𝑒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𝑎𝑛𝑜𝑚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↰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𝐸𝑀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𝜇𝜈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acc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p>
                        </m:sSup>
                      </m:e>
                    </m:nary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9B7A1A-B544-EC48-BDC7-E700A8292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6" y="4581128"/>
                <a:ext cx="9030331" cy="1393010"/>
              </a:xfrm>
              <a:prstGeom prst="rect">
                <a:avLst/>
              </a:prstGeom>
              <a:blipFill>
                <a:blip r:embed="rId4"/>
                <a:stretch>
                  <a:fillRect l="-843" t="-3636" b="-6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B3B307A-DEB6-6749-8209-4159E9360963}"/>
              </a:ext>
            </a:extLst>
          </p:cNvPr>
          <p:cNvSpPr txBox="1"/>
          <p:nvPr/>
        </p:nvSpPr>
        <p:spPr>
          <a:xfrm>
            <a:off x="323528" y="2385261"/>
            <a:ext cx="40463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exact scale symmetry: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667B23E-9FA3-0249-8818-3F3D6FD4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2339752" y="131125"/>
            <a:ext cx="318228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“glueballs”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13669" y="731069"/>
                <a:ext cx="9030331" cy="181376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3399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𝐶𝐷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𝐸𝑀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𝑐𝑜𝑛𝑓𝑜𝑟𝑚𝑎𝑙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𝑠𝑒𝑐𝑡𝑜𝑟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𝑖𝑔h𝑡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𝑒𝑎𝑣𝑦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𝑎𝑏𝑜𝑣𝑒</m:t>
                            </m:r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</m:nary>
                      </m:e>
                    </m:nary>
                  </m:oMath>
                </a14:m>
                <a:endParaRPr lang="en-US" sz="2400" b="0" dirty="0">
                  <a:solidFill>
                    <a:srgbClr val="8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quark-lepton conformal condition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“glueball” mass splits light and heavy states !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" y="731069"/>
                <a:ext cx="9030331" cy="1813766"/>
              </a:xfrm>
              <a:prstGeom prst="rect">
                <a:avLst/>
              </a:prstGeom>
              <a:blipFill>
                <a:blip r:embed="rId2"/>
                <a:stretch>
                  <a:fillRect l="-983" t="-60839" b="-30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66057-EF13-024D-A4D4-348D306969E9}"/>
                  </a:ext>
                </a:extLst>
              </p:cNvPr>
              <p:cNvSpPr txBox="1"/>
              <p:nvPr/>
            </p:nvSpPr>
            <p:spPr>
              <a:xfrm>
                <a:off x="1" y="2355766"/>
                <a:ext cx="9144000" cy="163596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sSubSup>
                      <m:sSubSup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𝑙𝑖𝑔h𝑡</m:t>
                        </m:r>
                      </m:sup>
                    </m:sSubSup>
                  </m:oMath>
                </a14:m>
                <a:r>
                  <a:rPr lang="ru-RU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𝑙𝑖𝑔h𝑡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𝐶𝑂𝑈𝑃𝐿𝐼𝑁𝐺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𝑆𝑇𝑅𝐸𝑁𝐺𝑇𝐻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~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𝑔𝑔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𝑔𝑔h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14!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𝑖𝑛𝑐𝑟𝑒𝑎𝑠𝑒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66057-EF13-024D-A4D4-348D30696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55766"/>
                <a:ext cx="9144000" cy="1635961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45051F-2897-AB4D-83E3-8315E43050DE}"/>
                  </a:ext>
                </a:extLst>
              </p:cNvPr>
              <p:cNvSpPr txBox="1"/>
              <p:nvPr/>
            </p:nvSpPr>
            <p:spPr>
              <a:xfrm>
                <a:off x="113669" y="3991727"/>
                <a:ext cx="8916600" cy="73206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Low-energy eff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e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𝑙𝑖𝑔h𝑡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𝜇𝜈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e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𝐸𝑀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≈0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45051F-2897-AB4D-83E3-8315E4305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" y="3991727"/>
                <a:ext cx="8916600" cy="732060"/>
              </a:xfrm>
              <a:prstGeom prst="rect">
                <a:avLst/>
              </a:prstGeom>
              <a:blipFill>
                <a:blip r:embed="rId4"/>
                <a:stretch>
                  <a:fillRect l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980004-91D2-B240-908E-8CC7361284AC}"/>
                  </a:ext>
                </a:extLst>
              </p:cNvPr>
              <p:cNvSpPr txBox="1"/>
              <p:nvPr/>
            </p:nvSpPr>
            <p:spPr>
              <a:xfrm>
                <a:off x="239745" y="4740610"/>
                <a:ext cx="8310696" cy="142789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Primary photons emission: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−8/3</m:t>
                    </m:r>
                    <m:r>
                      <a:rPr lang="en-US" sz="20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↰</m:t>
                    </m:r>
                  </m:oMath>
                </a14:m>
                <a:endParaRPr lang="en-US" sz="2000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e>
                      </m:d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𝑎𝑛𝑜𝑚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𝑎𝑛𝑜𝑚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𝐸𝑀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980004-91D2-B240-908E-8CC736128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5" y="4740610"/>
                <a:ext cx="8310696" cy="1427891"/>
              </a:xfrm>
              <a:prstGeom prst="rect">
                <a:avLst/>
              </a:prstGeom>
              <a:blipFill>
                <a:blip r:embed="rId5"/>
                <a:stretch>
                  <a:fillRect l="-916" t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C5A3BD-EDFC-824C-9D3A-B7797236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0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Primary photons. Observation.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13669" y="539673"/>
                <a:ext cx="9030331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BSs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unstable, showers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   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𝑐𝑜𝑛𝑓𝑜𝑟𝑚𝑎𝑙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𝑎𝑛𝑜𝑚𝑎𝑙𝑦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" y="539673"/>
                <a:ext cx="9030331" cy="461665"/>
              </a:xfrm>
              <a:prstGeom prst="rect">
                <a:avLst/>
              </a:prstGeom>
              <a:blipFill>
                <a:blip r:embed="rId2"/>
                <a:stretch>
                  <a:fillRect l="-983" t="-7895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A86AC-D82C-3E44-A54E-4C904DB3C5C2}"/>
                  </a:ext>
                </a:extLst>
              </p:cNvPr>
              <p:cNvSpPr txBox="1"/>
              <p:nvPr/>
            </p:nvSpPr>
            <p:spPr>
              <a:xfrm>
                <a:off x="137939" y="1268760"/>
                <a:ext cx="9030331" cy="8626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𝑒𝑠𝑐𝑎𝑝𝑒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𝑑𝑒𝑐𝑖𝑠𝑖𝑣𝑒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𝑤𝑎𝑦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𝑜𝑏𝑠𝑒𝑟𝑣𝑒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&amp;</m:t>
                    </m:r>
                  </m:oMath>
                </a14:m>
                <a:endParaRPr lang="en-US" sz="24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𝑑𝑖𝑓𝑓𝑒𝑟𝑒𝑛𝑡𝑖𝑎𝑡𝑒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𝑝𝑟𝑖𝑚𝑎𝑟𝑦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ordinary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,…)</m:t>
                    </m:r>
                  </m:oMath>
                </a14:m>
                <a:endParaRPr lang="en-US" sz="24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A86AC-D82C-3E44-A54E-4C904DB3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9" y="1268760"/>
                <a:ext cx="9030331" cy="862608"/>
              </a:xfrm>
              <a:prstGeom prst="rect">
                <a:avLst/>
              </a:prstGeom>
              <a:blipFill>
                <a:blip r:embed="rId3"/>
                <a:stretch>
                  <a:fillRect l="-843" t="-4348" b="-11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DF928E-1E7C-FD49-87EE-B5AA54BEF982}"/>
                  </a:ext>
                </a:extLst>
              </p:cNvPr>
              <p:cNvSpPr txBox="1"/>
              <p:nvPr/>
            </p:nvSpPr>
            <p:spPr>
              <a:xfrm>
                <a:off x="137939" y="2257226"/>
                <a:ext cx="9030331" cy="169277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Fluctuation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𝑝𝑟𝑜𝑑𝑢𝑐𝑡𝑖𝑜𝑛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𝑎𝑝𝑝𝑟𝑜𝑥𝑖𝑚𝑎𝑡𝑒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𝑐𝑜𝑛𝑓𝑜𝑟𝑚𝑎𝑙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𝑠𝑒𝑐𝑡𝑜𝑟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𝑝𝑟𝑜𝑥𝑖𝑚𝑖𝑡𝑦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≈0.3</m:t>
                    </m:r>
                    <m:r>
                      <m:rPr>
                        <m:sty m:val="p"/>
                      </m:rPr>
                      <a:rPr lang="el-GR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en-US" sz="24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𝐵𝑅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𝑎𝑛𝑜𝑚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DF928E-1E7C-FD49-87EE-B5AA54BE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39" y="2257226"/>
                <a:ext cx="9030331" cy="1692771"/>
              </a:xfrm>
              <a:prstGeom prst="rect">
                <a:avLst/>
              </a:prstGeom>
              <a:blipFill>
                <a:blip r:embed="rId4"/>
                <a:stretch>
                  <a:fillRect l="-843" t="-2985"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00AE0F-6056-9C48-9BBC-A44C086541AA}"/>
                  </a:ext>
                </a:extLst>
              </p:cNvPr>
              <p:cNvSpPr txBox="1"/>
              <p:nvPr/>
            </p:nvSpPr>
            <p:spPr>
              <a:xfrm>
                <a:off x="399019" y="3953512"/>
                <a:ext cx="8637477" cy="27926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Abundant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𝑒𝑠𝑐𝑎𝑝𝑒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 </m:t>
                    </m:r>
                  </m:oMath>
                </a14:m>
                <a:endParaRPr lang="en-US" sz="28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with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separates conformal phase from the one with chiral symmetry</a:t>
                </a:r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rgbClr val="8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Result:</a:t>
                </a:r>
                <a:r>
                  <a:rPr lang="en-US" sz="24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Fluctuation of the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BSs</a:t>
                </a:r>
                <a:r>
                  <a:rPr lang="en-US" sz="28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the proximity to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IRFP </a:t>
                </a:r>
                <a:r>
                  <a:rPr lang="en-US" sz="28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00AE0F-6056-9C48-9BBC-A44C08654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9" y="3953512"/>
                <a:ext cx="8637477" cy="2792624"/>
              </a:xfrm>
              <a:prstGeom prst="rect">
                <a:avLst/>
              </a:prstGeom>
              <a:blipFill>
                <a:blip r:embed="rId5"/>
                <a:stretch>
                  <a:fillRect l="-1320" t="-1810" r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0B31F-C7F6-AF42-8DCD-429A59CC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3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536402" y="68136"/>
            <a:ext cx="531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SU(N)  Hidden sector in the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13668" y="717333"/>
                <a:ext cx="7410660" cy="217450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SU(N) hidden. Direct coupling. “Glueball”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8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𝑐𝑢𝑡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𝑐𝑢𝑡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𝑆𝑈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h𝑖𝑑𝑑𝑒𝑛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𝑔𝑎𝑢𝑔𝑒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𝑔𝑟𝑜𝑢𝑝</m:t>
                        </m:r>
                      </m:sub>
                    </m:sSub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717333"/>
                <a:ext cx="7410660" cy="2174506"/>
              </a:xfrm>
              <a:prstGeom prst="rect">
                <a:avLst/>
              </a:prstGeom>
              <a:blipFill>
                <a:blip r:embed="rId2"/>
                <a:stretch>
                  <a:fillRect l="-1370" t="-2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89210A-F0AC-5341-880A-8182096A4237}"/>
              </a:ext>
            </a:extLst>
          </p:cNvPr>
          <p:cNvSpPr txBox="1"/>
          <p:nvPr/>
        </p:nvSpPr>
        <p:spPr>
          <a:xfrm>
            <a:off x="7524328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Soni</a:t>
            </a:r>
            <a:r>
              <a:rPr lang="en-US" dirty="0"/>
              <a:t> (2016)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261723-59CA-874A-B9E1-579CBB9FBB6D}"/>
                  </a:ext>
                </a:extLst>
              </p:cNvPr>
              <p:cNvSpPr txBox="1"/>
              <p:nvPr/>
            </p:nvSpPr>
            <p:spPr>
              <a:xfrm>
                <a:off x="113668" y="2516303"/>
                <a:ext cx="8916664" cy="206454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𝑒𝑚𝑖𝑠𝑠𝑖𝑜𝑛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𝑑𝑖𝑟𝑒𝑐𝑡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𝑝𝑜𝑖𝑛𝑡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𝑙𝑖𝑘𝑒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𝑩𝑺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4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𝑐𝑢𝑡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value N for a self-interacting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𝑀𝑎𝑥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0.1 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𝐺𝑒𝑉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3/4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261723-59CA-874A-B9E1-579CBB9FB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2516303"/>
                <a:ext cx="8916664" cy="2064540"/>
              </a:xfrm>
              <a:prstGeom prst="rect">
                <a:avLst/>
              </a:prstGeom>
              <a:blipFill>
                <a:blip r:embed="rId3"/>
                <a:stretch>
                  <a:fillRect l="-853" t="-1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25185-3D72-9B41-8BB8-227717225FD0}"/>
                  </a:ext>
                </a:extLst>
              </p:cNvPr>
              <p:cNvSpPr txBox="1"/>
              <p:nvPr/>
            </p:nvSpPr>
            <p:spPr>
              <a:xfrm>
                <a:off x="113668" y="4156685"/>
                <a:ext cx="8787960" cy="271055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Combined result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𝒄𝒐𝒏𝒇𝒐𝒓𝒎𝒂𝒍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𝒂𝒏𝒐𝒎𝒂𝒍𝒚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↔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𝑺𝑼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𝒉𝒊𝒅𝒅𝒆𝒏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&gt;3.4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=330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𝑀𝑒𝑉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</m:t>
                          </m:r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𝑐𝑢𝑡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5.2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𝐺𝑒𝑉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25185-3D72-9B41-8BB8-22771722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4156685"/>
                <a:ext cx="8787960" cy="2710550"/>
              </a:xfrm>
              <a:prstGeom prst="rect">
                <a:avLst/>
              </a:prstGeom>
              <a:blipFill>
                <a:blip r:embed="rId4"/>
                <a:stretch>
                  <a:fillRect l="-866" t="-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A73E4-615A-3F46-A151-F9EDB2B8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D14671-B7F9-B046-85FD-F49FF2E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041B2-AA35-174F-853B-2A46E72C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83771-457A-9741-95B0-4FE25CE703CD}"/>
              </a:ext>
            </a:extLst>
          </p:cNvPr>
          <p:cNvSpPr txBox="1"/>
          <p:nvPr/>
        </p:nvSpPr>
        <p:spPr>
          <a:xfrm>
            <a:off x="1763688" y="15476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3A736-90C1-D54E-BEC1-73018AA7D671}"/>
              </a:ext>
            </a:extLst>
          </p:cNvPr>
          <p:cNvSpPr txBox="1"/>
          <p:nvPr/>
        </p:nvSpPr>
        <p:spPr>
          <a:xfrm>
            <a:off x="146154" y="767820"/>
            <a:ext cx="874846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lightest hidden scalar field likely </a:t>
            </a:r>
            <a:r>
              <a:rPr lang="en-US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dilaton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“glueball” 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4FD1E-1552-9947-A6CC-B1A57BFB8501}"/>
              </a:ext>
            </a:extLst>
          </p:cNvPr>
          <p:cNvSpPr txBox="1"/>
          <p:nvPr/>
        </p:nvSpPr>
        <p:spPr>
          <a:xfrm>
            <a:off x="116837" y="1446928"/>
            <a:ext cx="8807097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</a:t>
            </a:r>
            <a:r>
              <a:rPr lang="en-US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BEC into compact massive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cosmic rays.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A5B89B-A752-264E-99C6-33B64C5650BB}"/>
                  </a:ext>
                </a:extLst>
              </p:cNvPr>
              <p:cNvSpPr txBox="1"/>
              <p:nvPr/>
            </p:nvSpPr>
            <p:spPr>
              <a:xfrm>
                <a:off x="109359" y="3657940"/>
                <a:ext cx="8851692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scan, non-monotonous behavior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fluctuation at </a:t>
                </a: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PT/CP vicinity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A5B89B-A752-264E-99C6-33B64C56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9" y="3657940"/>
                <a:ext cx="8851692" cy="369332"/>
              </a:xfrm>
              <a:prstGeom prst="rect">
                <a:avLst/>
              </a:prstGeom>
              <a:blipFill>
                <a:blip r:embed="rId2"/>
                <a:stretch>
                  <a:fillRect l="-1146" t="-27586" r="-1289" b="-48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7E61B3-D054-8C4E-8408-E0FB4C678C5A}"/>
                  </a:ext>
                </a:extLst>
              </p:cNvPr>
              <p:cNvSpPr txBox="1"/>
              <p:nvPr/>
            </p:nvSpPr>
            <p:spPr>
              <a:xfrm>
                <a:off x="94540" y="4497895"/>
                <a:ext cx="8851692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 PT &amp; CP signature: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showers increase 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𝑑𝑒𝑐𝑎𝑦𝑠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7E61B3-D054-8C4E-8408-E0FB4C678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0" y="4497895"/>
                <a:ext cx="8851692" cy="369332"/>
              </a:xfrm>
              <a:prstGeom prst="rect">
                <a:avLst/>
              </a:prstGeom>
              <a:blipFill>
                <a:blip r:embed="rId3"/>
                <a:stretch>
                  <a:fillRect l="-1003" t="-23333" b="-4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F13EEE-D529-5341-BA98-869B39A808BD}"/>
                  </a:ext>
                </a:extLst>
              </p:cNvPr>
              <p:cNvSpPr txBox="1"/>
              <p:nvPr/>
            </p:nvSpPr>
            <p:spPr>
              <a:xfrm>
                <a:off x="92803" y="5226406"/>
                <a:ext cx="8898157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 Observation: measuring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yields, fitting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QFT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F13EEE-D529-5341-BA98-869B39A80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" y="5226406"/>
                <a:ext cx="8898157" cy="369332"/>
              </a:xfrm>
              <a:prstGeom prst="rect">
                <a:avLst/>
              </a:prstGeom>
              <a:blipFill>
                <a:blip r:embed="rId4"/>
                <a:stretch>
                  <a:fillRect l="-997" t="-23333" b="-4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AC7A5F-5AE5-DC4D-A367-382B607C9054}"/>
              </a:ext>
            </a:extLst>
          </p:cNvPr>
          <p:cNvSpPr txBox="1"/>
          <p:nvPr/>
        </p:nvSpPr>
        <p:spPr>
          <a:xfrm>
            <a:off x="109359" y="2173912"/>
            <a:ext cx="9269076" cy="10933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/>
              <a:t>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hides a part of scalar DM from observations. After formation, becoming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large,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leptons via decays of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or emit primary photons.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B31D1F-79EF-024D-936A-F7FA0766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2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TextBox 4"/>
          <p:cNvSpPr txBox="1">
            <a:spLocks noChangeArrowheads="1"/>
          </p:cNvSpPr>
          <p:nvPr/>
        </p:nvSpPr>
        <p:spPr bwMode="auto">
          <a:xfrm>
            <a:off x="2244970" y="4957397"/>
            <a:ext cx="5157181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ru-RU" altLang="ru-RU" sz="3692">
                <a:solidFill>
                  <a:schemeClr val="bg1"/>
                </a:solidFill>
                <a:latin typeface="Comic Sans MS" charset="0"/>
                <a:ea typeface="SimSun" charset="-122"/>
              </a:rPr>
              <a:t>Спасибо за внимание!</a:t>
            </a:r>
            <a:endParaRPr lang="ru-RU" altLang="ru-RU" sz="1292">
              <a:solidFill>
                <a:schemeClr val="bg1"/>
              </a:solidFill>
              <a:latin typeface="Comic Sans MS" charset="0"/>
              <a:ea typeface="SimSun" charset="-122"/>
            </a:endParaRPr>
          </a:p>
        </p:txBody>
      </p:sp>
      <p:pic>
        <p:nvPicPr>
          <p:cNvPr id="117043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" y="-32964"/>
            <a:ext cx="9175654" cy="627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0437" name="TextBox 4"/>
          <p:cNvSpPr txBox="1">
            <a:spLocks noChangeArrowheads="1"/>
          </p:cNvSpPr>
          <p:nvPr/>
        </p:nvSpPr>
        <p:spPr bwMode="auto">
          <a:xfrm>
            <a:off x="6316906" y="5589240"/>
            <a:ext cx="2827094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ru-RU" sz="3692" dirty="0">
                <a:solidFill>
                  <a:schemeClr val="bg1"/>
                </a:solidFill>
                <a:latin typeface="Comic Sans MS" charset="0"/>
                <a:ea typeface="SimSun" charset="-122"/>
              </a:rPr>
              <a:t>Thank you! </a:t>
            </a:r>
            <a:endParaRPr lang="ru-RU" altLang="ru-RU" sz="1477" dirty="0">
              <a:solidFill>
                <a:schemeClr val="bg1"/>
              </a:solidFill>
              <a:latin typeface="Comic Sans MS" charset="0"/>
              <a:ea typeface="SimSun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1315828"/>
            <a:ext cx="13002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19"/>
          <p:cNvSpPr/>
          <p:nvPr/>
        </p:nvSpPr>
        <p:spPr>
          <a:xfrm>
            <a:off x="3811628" y="3750135"/>
            <a:ext cx="2344548" cy="1551073"/>
          </a:xfrm>
          <a:prstGeom prst="ellipse">
            <a:avLst/>
          </a:prstGeom>
          <a:solidFill>
            <a:srgbClr val="FFFF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US" sz="2000" b="1" dirty="0" err="1"/>
              <a:t>dilaton</a:t>
            </a:r>
            <a:endParaRPr lang="en-US" sz="2000" b="1" dirty="0"/>
          </a:p>
          <a:p>
            <a:pPr algn="ctr">
              <a:lnSpc>
                <a:spcPct val="100000"/>
              </a:lnSpc>
            </a:pPr>
            <a:r>
              <a:rPr lang="en-US" sz="2000" b="1" dirty="0"/>
              <a:t>“glueball”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&amp;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   dark </a:t>
            </a:r>
            <a:r>
              <a:rPr lang="en-US" sz="2000" b="1" dirty="0"/>
              <a:t>photon</a:t>
            </a:r>
            <a:r>
              <a:rPr lang="en-US" sz="2400" b="1" dirty="0"/>
              <a:t> </a:t>
            </a:r>
            <a:r>
              <a:rPr lang="en-US" sz="2400" b="1" i="1" dirty="0"/>
              <a:t> </a:t>
            </a:r>
            <a:endParaRPr lang="en-U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08.07.2022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13318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53" name="Equation" r:id="rId5" imgW="127000" imgH="190500" progId="Equation.3">
                  <p:embed/>
                </p:oleObj>
              </mc:Choice>
              <mc:Fallback>
                <p:oleObj name="Equation" r:id="rId5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F997FCE-3E5B-354B-BA50-17335C06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11" name="CustomShape 19">
            <a:extLst>
              <a:ext uri="{FF2B5EF4-FFF2-40B4-BE49-F238E27FC236}">
                <a16:creationId xmlns:a16="http://schemas.microsoft.com/office/drawing/2014/main" id="{926EE6F4-5681-9A47-A5CD-E9B01609875B}"/>
              </a:ext>
            </a:extLst>
          </p:cNvPr>
          <p:cNvSpPr/>
          <p:nvPr/>
        </p:nvSpPr>
        <p:spPr>
          <a:xfrm>
            <a:off x="4355975" y="2844225"/>
            <a:ext cx="1164209" cy="584775"/>
          </a:xfrm>
          <a:prstGeom prst="ellipse">
            <a:avLst/>
          </a:prstGeom>
          <a:solidFill>
            <a:schemeClr val="accent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US" sz="2000" b="1" i="1" dirty="0"/>
              <a:t>     portals</a:t>
            </a:r>
            <a:r>
              <a:rPr lang="en-US" sz="3200" b="1" i="1" dirty="0"/>
              <a:t> </a:t>
            </a:r>
            <a:r>
              <a:rPr lang="en-US" sz="2400" b="1" dirty="0"/>
              <a:t> </a:t>
            </a:r>
            <a:r>
              <a:rPr lang="en-US" sz="2400" b="1" i="1" dirty="0"/>
              <a:t> </a:t>
            </a:r>
            <a:endParaRPr lang="en-U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9C65F5-8B54-5B4A-8169-93CD0999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5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08.07.2022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/>
              <p:nvPr/>
            </p:nvSpPr>
            <p:spPr>
              <a:xfrm>
                <a:off x="50006" y="681820"/>
                <a:ext cx="9043987" cy="409964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phenomena in Universe are governed by </a:t>
                </a:r>
                <a:r>
                  <a:rPr lang="en-US" sz="22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principles of symmetries /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SSB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scales in </a:t>
                </a:r>
                <a:r>
                  <a:rPr lang="en-US" sz="20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PP/Cosmology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subjects of the light scalars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dilatons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origin of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BSs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𝑷𝑻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Critical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 on Evolving &amp; Fluctuating of scalars in the early Universe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corresponds to an initial thermal state (hidden sector) invariant under conf. group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Cross-over influence, formation of bound states (scalars), approximately stable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BEC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dilatons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the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BSs</a:t>
                </a:r>
              </a:p>
              <a:p>
                <a:pPr>
                  <a:lnSpc>
                    <a:spcPct val="150000"/>
                  </a:lnSpc>
                </a:pP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" y="681820"/>
                <a:ext cx="9043987" cy="4099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EEF464-E057-6947-B507-07A710CC14DF}"/>
              </a:ext>
            </a:extLst>
          </p:cNvPr>
          <p:cNvSpPr txBox="1"/>
          <p:nvPr/>
        </p:nvSpPr>
        <p:spPr>
          <a:xfrm>
            <a:off x="1696990" y="153297"/>
            <a:ext cx="65474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Symmetries, PT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 Stars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64F41D-F351-EA4F-AC20-61CA17C6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BD40C1-0BAE-3F40-9759-D277D44D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9A0C7-04A4-B64C-9ED2-5D0037F0FE40}"/>
              </a:ext>
            </a:extLst>
          </p:cNvPr>
          <p:cNvSpPr txBox="1"/>
          <p:nvPr/>
        </p:nvSpPr>
        <p:spPr>
          <a:xfrm>
            <a:off x="116638" y="4762715"/>
            <a:ext cx="8824767" cy="487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@ finite T is identified through observables (measured quantities)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A1427-0AA5-1642-80CF-53B103027A78}"/>
              </a:ext>
            </a:extLst>
          </p:cNvPr>
          <p:cNvSpPr txBox="1"/>
          <p:nvPr/>
        </p:nvSpPr>
        <p:spPr>
          <a:xfrm>
            <a:off x="276335" y="5416452"/>
            <a:ext cx="8701409" cy="738664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Primary (direct) photons 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registration at the detector.</a:t>
            </a:r>
            <a:r>
              <a:rPr lang="en-US" sz="2800" b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r>
              <a:rPr lang="en-US" sz="2000" dirty="0">
                <a:ea typeface="Cambria Math" panose="02040503050406030204" pitchFamily="18" charset="0"/>
              </a:rPr>
              <a:t>                    </a:t>
            </a:r>
            <a:r>
              <a:rPr lang="en-US" sz="20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“Primary” operator means not a derivative of another operator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125588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08.07.2022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/>
              <p:nvPr/>
            </p:nvSpPr>
            <p:spPr>
              <a:xfrm>
                <a:off x="113270" y="492443"/>
                <a:ext cx="9043987" cy="572156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𝑒𝑙𝑓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𝑖𝑛𝑡𝑒𝑟𝑎𝑐𝑡𝑖𝑜𝑛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𝑔𝑟𝑎𝑣𝑖𝑡𝑎𝑡𝑖𝑜𝑛𝑎𝑙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𝑒𝑞𝑢𝑖𝑙𝑖𝑏𝑟𝑖𝑢𝑚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star 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Colpi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Shapiro, Wasserman (1986)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𝑅𝑒𝑝𝑢𝑙𝑠𝑖𝑣𝑒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𝑟𝑖𝑠𝑒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𝑑𝑒𝑛𝑠𝑒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𝑚𝑎𝑠𝑠𝑖𝑣𝑒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𝑩𝑺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𝑑𝑖𝑙𝑎𝑡𝑜𝑛𝑠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/”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𝑔𝑙𝑢𝑒𝑏𝑎𝑙𝑙𝑠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“Glueball” case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“Heavy”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𝑠𝑡𝑎𝑟</m:t>
                        </m:r>
                      </m:sup>
                    </m:sSub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rad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𝑤𝑑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𝑤𝑑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1.7∙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err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Dilaton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case. Boson star as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dilaton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garland mixed with the Higgs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f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constrained by LHC data.         </a:t>
                </a:r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“Light”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/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𝑠𝑡𝑎𝑟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𝜋𝜁</m:t>
                            </m:r>
                          </m:den>
                        </m:f>
                      </m:e>
                    </m:rad>
                    <m:sSup>
                      <m:s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33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33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33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𝑤𝑑</m:t>
                        </m:r>
                      </m:sub>
                    </m:sSub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1.7∙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3399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𝑤𝑑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(2022)</m:t>
                    </m:r>
                  </m:oMath>
                </a14:m>
                <a:endParaRPr lang="en-US" sz="2000" i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0" y="492443"/>
                <a:ext cx="9043987" cy="5721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EEF464-E057-6947-B507-07A710CC14DF}"/>
              </a:ext>
            </a:extLst>
          </p:cNvPr>
          <p:cNvSpPr txBox="1"/>
          <p:nvPr/>
        </p:nvSpPr>
        <p:spPr>
          <a:xfrm>
            <a:off x="2558618" y="0"/>
            <a:ext cx="38884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 stars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45912B-9E15-B247-A4F5-85C7079E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E13ABA-3A33-1B48-ADCF-F0D8BCEB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583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08.07.2022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/>
              <p:nvPr/>
            </p:nvSpPr>
            <p:spPr>
              <a:xfrm>
                <a:off x="16625" y="55548"/>
                <a:ext cx="9173883" cy="666592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 longevity in time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governed by principles of symmetry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2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𝑩𝑺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𝑑𝑒𝑝𝑒𝑛𝑑𝑠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𝑜𝑛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   </m:t>
                        </m:r>
                      </m:e>
                    </m:nary>
                  </m:oMath>
                </a14:m>
                <a:endParaRPr lang="en-US" sz="22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     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hidden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scalar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garland</m:t>
                    </m:r>
                  </m:oMath>
                </a14:m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GK (2022) 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𝑠𝑦𝑚𝑚𝑒𝑡𝑟𝑦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𝐋𝐋𝐏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if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𝑩𝑺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sSubSup>
                          <m:sSub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7.7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LLPs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&gt;40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𝐿𝐿𝑃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=40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𝐶𝑀𝑆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2021</m:t>
                        </m:r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𝑩𝑺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&lt;4∙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 </m:t>
                    </m:r>
                  </m:oMath>
                </a14:m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400" b="0" i="0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NP</m:t>
                            </m:r>
                          </m:sub>
                        </m:sSub>
                        <m:r>
                          <a:rPr lang="en-US" sz="2400" b="0" i="0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~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0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0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TeV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E76062-FBAD-FF45-8B9C-23756204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" y="55548"/>
                <a:ext cx="9173883" cy="6665927"/>
              </a:xfrm>
              <a:prstGeom prst="rect">
                <a:avLst/>
              </a:prstGeom>
              <a:blipFill>
                <a:blip r:embed="rId3"/>
                <a:stretch>
                  <a:fillRect l="-1657" r="-1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EEF464-E057-6947-B507-07A710CC14DF}"/>
              </a:ext>
            </a:extLst>
          </p:cNvPr>
          <p:cNvSpPr txBox="1"/>
          <p:nvPr/>
        </p:nvSpPr>
        <p:spPr>
          <a:xfrm>
            <a:off x="2558618" y="0"/>
            <a:ext cx="38884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 star. Lifetime.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45912B-9E15-B247-A4F5-85C7079E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Kozlov      Bologna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E13ABA-3A33-1B48-ADCF-F0D8BCEB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344820"/>
            <a:ext cx="2133600" cy="476250"/>
          </a:xfrm>
        </p:spPr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541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95194" y="38008"/>
            <a:ext cx="485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model.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 star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/>
              <p:nvPr/>
            </p:nvSpPr>
            <p:spPr>
              <a:xfrm>
                <a:off x="164249" y="965160"/>
                <a:ext cx="8784976" cy="149214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   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           ↓</m:t>
                    </m:r>
                  </m:oMath>
                </a14:m>
                <a:endParaRPr kumimoji="0" lang="en-US" sz="2400" b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                                          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Higgs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2400" b="0" i="1" u="none" strike="noStrike" kern="1200" cap="none" spc="0" normalizeH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h𝑖𝑑𝑑𝑒𝑛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𝑠𝑐𝑎𝑙𝑎𝑟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𝑔𝑎𝑟𝑙𝑎𝑛𝑑</m:t>
                    </m:r>
                  </m:oMath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49" y="965160"/>
                <a:ext cx="8784976" cy="1492140"/>
              </a:xfrm>
              <a:prstGeom prst="rect">
                <a:avLst/>
              </a:prstGeom>
              <a:blipFill>
                <a:blip r:embed="rId2"/>
                <a:stretch>
                  <a:fillRect t="-5000" b="-3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1E2332-F4D7-BF4E-A475-87069649B43B}"/>
                  </a:ext>
                </a:extLst>
              </p:cNvPr>
              <p:cNvSpPr txBox="1"/>
              <p:nvPr/>
            </p:nvSpPr>
            <p:spPr>
              <a:xfrm>
                <a:off x="179512" y="2563476"/>
                <a:ext cx="8784976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∗2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1E2332-F4D7-BF4E-A475-87069649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63476"/>
                <a:ext cx="8784976" cy="693908"/>
              </a:xfrm>
              <a:prstGeom prst="rect">
                <a:avLst/>
              </a:prstGeom>
              <a:blipFill>
                <a:blip r:embed="rId3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8EB377-D58C-F746-9597-943C01F76BC8}"/>
                  </a:ext>
                </a:extLst>
              </p:cNvPr>
              <p:cNvSpPr txBox="1"/>
              <p:nvPr/>
            </p:nvSpPr>
            <p:spPr>
              <a:xfrm>
                <a:off x="-2196752" y="3330673"/>
                <a:ext cx="85646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kumimoji="0" lang="el-G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8EB377-D58C-F746-9597-943C01F76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52" y="3330673"/>
                <a:ext cx="8564645" cy="369332"/>
              </a:xfrm>
              <a:prstGeom prst="rect">
                <a:avLst/>
              </a:prstGeom>
              <a:blipFill>
                <a:blip r:embed="rId4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BE9B56C-D04B-014B-9C32-D3504303A322}"/>
              </a:ext>
            </a:extLst>
          </p:cNvPr>
          <p:cNvSpPr txBox="1"/>
          <p:nvPr/>
        </p:nvSpPr>
        <p:spPr>
          <a:xfrm>
            <a:off x="199779" y="482476"/>
            <a:ext cx="817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massive scalar in the asymptotic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space-time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103084-65F9-0D4A-9721-ADE6EE388DAB}"/>
                  </a:ext>
                </a:extLst>
              </p:cNvPr>
              <p:cNvSpPr txBox="1"/>
              <p:nvPr/>
            </p:nvSpPr>
            <p:spPr>
              <a:xfrm>
                <a:off x="5111873" y="3194865"/>
                <a:ext cx="4026942" cy="405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𝐷𝑃</m:t>
                          </m:r>
                        </m:e>
                      </m:d>
                    </m:oMath>
                  </m:oMathPara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103084-65F9-0D4A-9721-ADE6EE38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73" y="3194865"/>
                <a:ext cx="4026942" cy="405752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F1290-2FE9-164C-BCA3-DD78640E16F5}"/>
                  </a:ext>
                </a:extLst>
              </p:cNvPr>
              <p:cNvSpPr txBox="1"/>
              <p:nvPr/>
            </p:nvSpPr>
            <p:spPr>
              <a:xfrm>
                <a:off x="2035967" y="3724871"/>
                <a:ext cx="4179768" cy="7858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𝜔𝜙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kumimoji="0" lang="el-GR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F1290-2FE9-164C-BCA3-DD78640E1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67" y="3724871"/>
                <a:ext cx="4179768" cy="785856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9D1F8-6E6C-F545-A049-AE19FEC16F02}"/>
                  </a:ext>
                </a:extLst>
              </p:cNvPr>
              <p:cNvSpPr txBox="1"/>
              <p:nvPr/>
            </p:nvSpPr>
            <p:spPr>
              <a:xfrm>
                <a:off x="199779" y="4552411"/>
                <a:ext cx="6168114" cy="62914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7721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den>
                    </m:f>
                    <m:f>
                      <m:f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𝐼𝑚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9D1F8-6E6C-F545-A049-AE19FEC1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9" y="4552411"/>
                <a:ext cx="6168114" cy="629147"/>
              </a:xfrm>
              <a:prstGeom prst="rect">
                <a:avLst/>
              </a:prstGeom>
              <a:blipFill>
                <a:blip r:embed="rId7"/>
                <a:stretch>
                  <a:fillRect l="-1646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8D05D-ABF8-914D-9C87-377D0D510BFF}"/>
                  </a:ext>
                </a:extLst>
              </p:cNvPr>
              <p:cNvSpPr txBox="1"/>
              <p:nvPr/>
            </p:nvSpPr>
            <p:spPr>
              <a:xfrm>
                <a:off x="98909" y="5282511"/>
                <a:ext cx="8865580" cy="39030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342900" lvl="0" indent="-342900"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𝐷𝑃𝑀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𝑫𝑷</m:t>
                            </m:r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𝑫𝑷</m:t>
                            </m:r>
                          </m:sub>
                          <m:sup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𝒄𝒐𝒏𝒔𝒕</m:t>
                            </m:r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𝑫𝑷</m:t>
                                </m:r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</m:e>
                              <m:sup>
                                <m:r>
                                  <a:rPr kumimoji="0" lang="en-US" sz="2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8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kumimoji="0" lang="en-US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</m:e>
                      <m:sub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𝐺𝐾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(2021)</m:t>
                    </m:r>
                  </m:oMath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8D05D-ABF8-914D-9C87-377D0D510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9" y="5282511"/>
                <a:ext cx="8865580" cy="390300"/>
              </a:xfrm>
              <a:prstGeom prst="rect">
                <a:avLst/>
              </a:prstGeom>
              <a:blipFill>
                <a:blip r:embed="rId8"/>
                <a:stretch>
                  <a:fillRect l="-1574" t="-9375" r="-1288" b="-28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648C85-F51F-A544-85FB-BF8988A7D2EC}"/>
                  </a:ext>
                </a:extLst>
              </p:cNvPr>
              <p:cNvSpPr txBox="1"/>
              <p:nvPr/>
            </p:nvSpPr>
            <p:spPr>
              <a:xfrm>
                <a:off x="98908" y="5725132"/>
                <a:ext cx="9039907" cy="1164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;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                                                                                    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vacuum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b="1" i="1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648C85-F51F-A544-85FB-BF8988A7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8" y="5725132"/>
                <a:ext cx="9039907" cy="1164165"/>
              </a:xfrm>
              <a:prstGeom prst="rect">
                <a:avLst/>
              </a:prstGeom>
              <a:blipFill>
                <a:blip r:embed="rId9"/>
                <a:stretch>
                  <a:fillRect t="-52174" b="-16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3AB2BE-BCF8-5843-8C87-9DEF2F2C3AEE}"/>
                  </a:ext>
                </a:extLst>
              </p:cNvPr>
              <p:cNvSpPr txBox="1"/>
              <p:nvPr/>
            </p:nvSpPr>
            <p:spPr>
              <a:xfrm>
                <a:off x="6282581" y="4653198"/>
                <a:ext cx="27072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∆+</m:t>
                          </m:r>
                          <m:r>
                            <a:rPr lang="en-US" sz="2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3AB2BE-BCF8-5843-8C87-9DEF2F2C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81" y="4653198"/>
                <a:ext cx="27072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B9A1A-C76B-9743-8C5B-AD295D40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2830" y="6213311"/>
            <a:ext cx="2133600" cy="476250"/>
          </a:xfrm>
        </p:spPr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21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33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BS.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Warm scenario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8BA2-B9B9-BC45-A7CF-E161A85F3446}"/>
                  </a:ext>
                </a:extLst>
              </p:cNvPr>
              <p:cNvSpPr txBox="1"/>
              <p:nvPr/>
            </p:nvSpPr>
            <p:spPr>
              <a:xfrm>
                <a:off x="-1218" y="726297"/>
                <a:ext cx="9074535" cy="4789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 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quantum states)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stat. equilibrium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𝑆𝑝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0" lang="ru-RU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8BA2-B9B9-BC45-A7CF-E161A85F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8" y="726297"/>
                <a:ext cx="9074535" cy="478977"/>
              </a:xfrm>
              <a:prstGeom prst="rect">
                <a:avLst/>
              </a:prstGeom>
              <a:blipFill>
                <a:blip r:embed="rId2"/>
                <a:stretch>
                  <a:fillRect l="-840" t="-2564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6BFB4B-CD7E-0448-B495-0EA5BBCA4F52}"/>
                  </a:ext>
                </a:extLst>
              </p:cNvPr>
              <p:cNvSpPr txBox="1"/>
              <p:nvPr/>
            </p:nvSpPr>
            <p:spPr>
              <a:xfrm>
                <a:off x="171215" y="2057343"/>
                <a:ext cx="8776941" cy="67595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𝐸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                                                                                                      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random fluctuation</a:t>
                </a:r>
                <a:endPara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6BFB4B-CD7E-0448-B495-0EA5BBCA4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5" y="2057343"/>
                <a:ext cx="8776941" cy="675954"/>
              </a:xfrm>
              <a:prstGeom prst="rect">
                <a:avLst/>
              </a:prstGeom>
              <a:blipFill>
                <a:blip r:embed="rId3"/>
                <a:stretch>
                  <a:fillRect t="-1852" b="-20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5D08E0-AD96-7A4A-BC1E-CF19CE0A2910}"/>
                  </a:ext>
                </a:extLst>
              </p:cNvPr>
              <p:cNvSpPr txBox="1"/>
              <p:nvPr/>
            </p:nvSpPr>
            <p:spPr>
              <a:xfrm>
                <a:off x="164797" y="1406206"/>
                <a:ext cx="8776941" cy="419474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representatio</m:t>
                        </m:r>
                        <m:r>
                          <a:rPr lang="en-US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5D08E0-AD96-7A4A-BC1E-CF19CE0A2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7" y="1406206"/>
                <a:ext cx="8776941" cy="419474"/>
              </a:xfrm>
              <a:prstGeom prst="rect">
                <a:avLst/>
              </a:prstGeom>
              <a:blipFill>
                <a:blip r:embed="rId4"/>
                <a:stretch>
                  <a:fillRect l="-1156" t="-147059" b="-20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/>
              <p:nvPr/>
            </p:nvSpPr>
            <p:spPr>
              <a:xfrm>
                <a:off x="255418" y="2830360"/>
                <a:ext cx="8888582" cy="137435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to formation &amp; evolution of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 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 </m:t>
                          </m:r>
                          <m:acc>
                            <m:accPr>
                              <m:chr m:val="̅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@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𝐶𝑃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den>
                          </m:f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 </m:t>
                          </m:r>
                          <m:acc>
                            <m:accPr>
                              <m:chr m:val="̅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≅1 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𝑷𝑻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!</m:t>
                          </m:r>
                        </m:e>
                      </m:nary>
                    </m:oMath>
                  </m:oMathPara>
                </a14:m>
                <a:endParaRPr kumimoji="0" lang="ru-RU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8" y="2830360"/>
                <a:ext cx="8888582" cy="1374351"/>
              </a:xfrm>
              <a:prstGeom prst="rect">
                <a:avLst/>
              </a:prstGeom>
              <a:blipFill>
                <a:blip r:embed="rId5"/>
                <a:stretch>
                  <a:fillRect l="-1854" t="-62385" r="-571" b="-133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CB0D3C-7B1A-BC41-A9D9-A4BE9517CCCB}"/>
                  </a:ext>
                </a:extLst>
              </p:cNvPr>
              <p:cNvSpPr txBox="1"/>
              <p:nvPr/>
            </p:nvSpPr>
            <p:spPr>
              <a:xfrm>
                <a:off x="0" y="4506252"/>
                <a:ext cx="9400330" cy="50045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𝑜𝑡𝑒𝑛𝑡𝑖𝑎𝑙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/4</m:t>
                        </m:r>
                      </m:e>
                    </m:d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−1/4</m:t>
                        </m:r>
                      </m:e>
                    </m:d>
                  </m:oMath>
                </a14:m>
                <a:endParaRPr kumimoji="0" lang="ru-RU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CB0D3C-7B1A-BC41-A9D9-A4BE9517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06252"/>
                <a:ext cx="9400330" cy="500458"/>
              </a:xfrm>
              <a:prstGeom prst="rect">
                <a:avLst/>
              </a:prstGeom>
              <a:blipFill>
                <a:blip r:embed="rId6"/>
                <a:stretch>
                  <a:fillRect l="-946" t="-10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040D37-F920-4B48-B93C-BEE78B6A5E72}"/>
                  </a:ext>
                </a:extLst>
              </p:cNvPr>
              <p:cNvSpPr txBox="1"/>
              <p:nvPr/>
            </p:nvSpPr>
            <p:spPr>
              <a:xfrm>
                <a:off x="222166" y="5323245"/>
                <a:ext cx="8725989" cy="53796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kumimoji="0" lang="ru-RU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kumimoji="0" lang="ru-RU" sz="240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         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thermochemical potential </a:t>
                </a:r>
                <a:endParaRPr kumimoji="0" lang="ru-RU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040D37-F920-4B48-B93C-BEE78B6A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6" y="5323245"/>
                <a:ext cx="8725989" cy="537968"/>
              </a:xfrm>
              <a:prstGeom prst="rect">
                <a:avLst/>
              </a:prstGeom>
              <a:blipFill>
                <a:blip r:embed="rId7"/>
                <a:stretch>
                  <a:fillRect t="-127273" b="-188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D88B6-F09C-2C48-B72D-D7E9D887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4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4723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Warm scenario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(cont’d</a:t>
            </a:r>
            <a:r>
              <a:rPr lang="en-US" sz="2400" i="1" dirty="0"/>
              <a:t>)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8BA2-B9B9-BC45-A7CF-E161A85F3446}"/>
                  </a:ext>
                </a:extLst>
              </p:cNvPr>
              <p:cNvSpPr txBox="1"/>
              <p:nvPr/>
            </p:nvSpPr>
            <p:spPr>
              <a:xfrm>
                <a:off x="0" y="609808"/>
                <a:ext cx="9144000" cy="16921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sSubSup>
                      <m:sSub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𝑔𝐻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p>
                    </m:sSubSup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“glueball” &amp;  gluons </a:t>
                </a:r>
                <a:r>
                  <a:rPr lang="en-US" sz="2400" i="1" dirty="0" err="1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d.o.f</a:t>
                </a: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𝐻𝑎𝑎𝑟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𝑚𝑒𝑎𝑠𝑢𝑟𝑒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Wingdings" pitchFamily="2" charset="2"/>
                  <a:buChar char="§"/>
                  <a:defRPr/>
                </a:pPr>
                <a:endParaRPr kumimoji="0" lang="ru-RU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8BA2-B9B9-BC45-A7CF-E161A85F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808"/>
                <a:ext cx="9144000" cy="1692130"/>
              </a:xfrm>
              <a:prstGeom prst="rect">
                <a:avLst/>
              </a:prstGeom>
              <a:blipFill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/>
              <p:nvPr/>
            </p:nvSpPr>
            <p:spPr>
              <a:xfrm>
                <a:off x="118719" y="2165971"/>
                <a:ext cx="8888582" cy="81419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342900" lvl="0" indent="-342900">
                  <a:buFont typeface="Wingdings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60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ru-RU" sz="260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kumimoji="0" lang="ru-RU" sz="260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0" lang="ru-RU" sz="260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ru-RU" sz="260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ru-RU" sz="260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kumimoji="0" lang="ru-RU" sz="26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nary>
                    <m:sSub>
                      <m:sSubPr>
                        <m:ctrlPr>
                          <a:rPr kumimoji="0" lang="ru-RU" sz="260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num>
                      <m:den>
                        <m:r>
                          <a:rPr lang="ru-R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kumimoji="0" lang="ru-RU" sz="2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6446A3-016B-C047-A044-0DD46C35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9" y="2165971"/>
                <a:ext cx="8888582" cy="814197"/>
              </a:xfrm>
              <a:prstGeom prst="rect">
                <a:avLst/>
              </a:prstGeom>
              <a:blipFill>
                <a:blip r:embed="rId3"/>
                <a:stretch>
                  <a:fillRect l="-1854" t="-56923" r="-285" b="-10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CB0D3C-7B1A-BC41-A9D9-A4BE9517CCCB}"/>
                  </a:ext>
                </a:extLst>
              </p:cNvPr>
              <p:cNvSpPr txBox="1"/>
              <p:nvPr/>
            </p:nvSpPr>
            <p:spPr>
              <a:xfrm>
                <a:off x="92363" y="3648786"/>
                <a:ext cx="8888582" cy="178920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ru-RU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ru-RU" sz="24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ru-RU" sz="24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→∞ 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⇒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𝒍𝒊𝒈𝒉𝒕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3399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𝒅𝒊𝒍𝒂𝒕𝒐𝒏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     “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𝑔𝑙𝑢𝑒𝑏𝑎𝑙𝑙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”  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𝑔𝑔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kumimoji="0" lang="en-US" sz="240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endParaRPr kumimoji="0" lang="en-US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ground state of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0" lang="ru-RU" sz="240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CB0D3C-7B1A-BC41-A9D9-A4BE9517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3648786"/>
                <a:ext cx="8888582" cy="1789208"/>
              </a:xfrm>
              <a:prstGeom prst="rect">
                <a:avLst/>
              </a:prstGeom>
              <a:blipFill>
                <a:blip r:embed="rId4"/>
                <a:stretch>
                  <a:fillRect l="-4280" t="-101408" b="-10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374B85-9626-8744-9BD7-DB4C200AA073}"/>
                  </a:ext>
                </a:extLst>
              </p:cNvPr>
              <p:cNvSpPr txBox="1"/>
              <p:nvPr/>
            </p:nvSpPr>
            <p:spPr>
              <a:xfrm>
                <a:off x="72967" y="5673865"/>
                <a:ext cx="8998066" cy="86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𝐹𝑜𝑟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𝐵𝐸𝐶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𝑓𝑜𝑟𝑚𝑎𝑡𝑖𝑜𝑛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bounded by self-gravity</a:t>
                </a:r>
              </a:p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</a:t>
                </a:r>
                <a:r>
                  <a:rPr lang="en-US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i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374B85-9626-8744-9BD7-DB4C200A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" y="5673865"/>
                <a:ext cx="8998066" cy="865493"/>
              </a:xfrm>
              <a:prstGeom prst="rect">
                <a:avLst/>
              </a:prstGeom>
              <a:blipFill>
                <a:blip r:embed="rId5"/>
                <a:stretch>
                  <a:fillRect l="-282" r="-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1F0B16A-65CA-4E43-A104-6057E5050238}"/>
              </a:ext>
            </a:extLst>
          </p:cNvPr>
          <p:cNvSpPr txBox="1"/>
          <p:nvPr/>
        </p:nvSpPr>
        <p:spPr>
          <a:xfrm>
            <a:off x="149629" y="3225338"/>
            <a:ext cx="811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to condensed formation of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early Universe 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7E2AE-39E9-8741-A315-3716CF10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313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&amp; cold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374B85-9626-8744-9BD7-DB4C200AA073}"/>
                  </a:ext>
                </a:extLst>
              </p:cNvPr>
              <p:cNvSpPr txBox="1"/>
              <p:nvPr/>
            </p:nvSpPr>
            <p:spPr>
              <a:xfrm>
                <a:off x="104751" y="431421"/>
                <a:ext cx="9218612" cy="105137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𝒂𝒓𝒎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𝑪𝒐𝒍𝒅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~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374B85-9626-8744-9BD7-DB4C200A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" y="431421"/>
                <a:ext cx="9218612" cy="1051378"/>
              </a:xfrm>
              <a:prstGeom prst="rect">
                <a:avLst/>
              </a:prstGeom>
              <a:blipFill>
                <a:blip r:embed="rId2"/>
                <a:stretch>
                  <a:fillRect t="-170238" b="-236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104CB-6FF1-2345-B0F6-E148D781625E}"/>
                  </a:ext>
                </a:extLst>
              </p:cNvPr>
              <p:cNvSpPr txBox="1"/>
              <p:nvPr/>
            </p:nvSpPr>
            <p:spPr>
              <a:xfrm>
                <a:off x="379071" y="1599809"/>
                <a:ext cx="7257115" cy="122533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Minimization of the probability to formation of the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</m:den>
                      </m:f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acc>
                            <m:accPr>
                              <m:chr m:val="̅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      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104CB-6FF1-2345-B0F6-E148D781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1" y="1599809"/>
                <a:ext cx="7257115" cy="1225335"/>
              </a:xfrm>
              <a:prstGeom prst="rect">
                <a:avLst/>
              </a:prstGeom>
              <a:blipFill>
                <a:blip r:embed="rId3"/>
                <a:stretch>
                  <a:fillRect l="-1049" t="-4124" r="-350" b="-4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04751" y="2761747"/>
                <a:ext cx="7896329" cy="701089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Warm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2,612…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−2/3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" y="2761747"/>
                <a:ext cx="7896329" cy="701089"/>
              </a:xfrm>
              <a:prstGeom prst="rect">
                <a:avLst/>
              </a:prstGeom>
              <a:blipFill>
                <a:blip r:embed="rId4"/>
                <a:stretch>
                  <a:fillRect l="-1124"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48DC4-FF9F-2B4C-B3F5-95B0E265B621}"/>
                  </a:ext>
                </a:extLst>
              </p:cNvPr>
              <p:cNvSpPr txBox="1"/>
              <p:nvPr/>
            </p:nvSpPr>
            <p:spPr>
              <a:xfrm>
                <a:off x="104751" y="3370641"/>
                <a:ext cx="8098948" cy="70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length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ξ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2,612…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2/3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48DC4-FF9F-2B4C-B3F5-95B0E265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" y="3370641"/>
                <a:ext cx="8098948" cy="706604"/>
              </a:xfrm>
              <a:prstGeom prst="rect">
                <a:avLst/>
              </a:prstGeom>
              <a:blipFill>
                <a:blip r:embed="rId5"/>
                <a:stretch>
                  <a:fillRect l="-939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3A96A4-3700-E24D-9EF5-BF045C211365}"/>
                  </a:ext>
                </a:extLst>
              </p:cNvPr>
              <p:cNvSpPr txBox="1"/>
              <p:nvPr/>
            </p:nvSpPr>
            <p:spPr>
              <a:xfrm>
                <a:off x="104751" y="4080014"/>
                <a:ext cx="9039249" cy="247106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Fluctuation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𝑏𝑒𝑐𝑜𝑚𝑒𝑠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𝑚𝑜𝑟𝑒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𝑐𝑜𝑟𝑟𝑒𝑙𝑎𝑡𝑒𝑑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𝑔𝑟𝑜𝑢𝑛𝑑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(indicator of PT)</a:t>
                </a:r>
                <a:endParaRPr lang="ru-RU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𝑘𝑛𝑜𝑤𝑛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@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Stephanov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(2005)</a:t>
                </a:r>
                <a:endParaRPr lang="en-US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finite &amp; small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inverse density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𝑐𝑎𝑢𝑠𝑒𝑑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2400" b="0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Short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𝑙𝑒𝑛𝑔𝑡h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𝑜𝑛𝑐𝑒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&lt;1.</m:t>
                    </m:r>
                  </m:oMath>
                </a14:m>
                <a:endParaRPr lang="en-US" sz="2400" b="0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3A96A4-3700-E24D-9EF5-BF045C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" y="4080014"/>
                <a:ext cx="9039249" cy="2471061"/>
              </a:xfrm>
              <a:prstGeom prst="rect">
                <a:avLst/>
              </a:prstGeom>
              <a:blipFill>
                <a:blip r:embed="rId6"/>
                <a:stretch>
                  <a:fillRect l="-842" t="-1531" r="-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A2731C8-6A12-D14B-B033-89C4D96F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2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F0BA3-F86A-5E4B-8BEC-03C6DFF6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08.07.2022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A7611-271C-F24D-A745-6976044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Kozlov      Bologna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7435-8BBD-E748-82F4-676FA205FD54}"/>
              </a:ext>
            </a:extLst>
          </p:cNvPr>
          <p:cNvSpPr txBox="1"/>
          <p:nvPr/>
        </p:nvSpPr>
        <p:spPr>
          <a:xfrm>
            <a:off x="1937470" y="2145"/>
            <a:ext cx="530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BS.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Fluctuations of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observables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/>
              <p:nvPr/>
            </p:nvSpPr>
            <p:spPr>
              <a:xfrm>
                <a:off x="179512" y="569743"/>
                <a:ext cx="8964488" cy="260770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Event-by-event fluctuation of scalar’s density @ T  </a:t>
                </a:r>
                <a:r>
                  <a:rPr lang="en-US" sz="2400" b="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</a:t>
                </a:r>
                <a:r>
                  <a:rPr lang="en-US" sz="2400" b="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volume V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400" b="0" i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↳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800" b="0" i="1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sharply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86F3E2-4132-AE45-9D36-F0FE7E27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9743"/>
                <a:ext cx="8964488" cy="2607702"/>
              </a:xfrm>
              <a:prstGeom prst="rect">
                <a:avLst/>
              </a:prstGeom>
              <a:blipFill>
                <a:blip r:embed="rId2"/>
                <a:stretch>
                  <a:fillRect l="-990" t="-41262" b="-34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61CBA-05A7-004C-AA33-6015FA744CB5}"/>
                  </a:ext>
                </a:extLst>
              </p:cNvPr>
              <p:cNvSpPr txBox="1"/>
              <p:nvPr/>
            </p:nvSpPr>
            <p:spPr>
              <a:xfrm>
                <a:off x="160453" y="2996952"/>
                <a:ext cx="8964488" cy="305070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24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400" b="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approached (vicinity of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sz="2400" b="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2,612….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b="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dependence of the scalar mass</a:t>
                </a:r>
              </a:p>
              <a:p>
                <a: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2,612…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Non-monotonous rising </a:t>
                </a:r>
                <a:r>
                  <a:rPr lang="en-US" sz="24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𝒘𝒊𝒕𝒉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→∞)</m:t>
                    </m:r>
                  </m:oMath>
                </a14:m>
                <a:r>
                  <a:rPr lang="en-US" sz="24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61CBA-05A7-004C-AA33-6015FA74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3" y="2996952"/>
                <a:ext cx="8964488" cy="3050707"/>
              </a:xfrm>
              <a:prstGeom prst="rect">
                <a:avLst/>
              </a:prstGeom>
              <a:blipFill>
                <a:blip r:embed="rId3"/>
                <a:stretch>
                  <a:fillRect l="-850" t="-36929" b="-14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FD119-E135-BA42-AB7F-6CBC7CD8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A6CC-F616-F54C-8E05-64FEBD0CB4D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4386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88583</TotalTime>
  <Words>1510</Words>
  <Application>Microsoft Macintosh PowerPoint</Application>
  <PresentationFormat>Экран (4:3)</PresentationFormat>
  <Paragraphs>205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Courier New</vt:lpstr>
      <vt:lpstr>Helvetica Neue Light</vt:lpstr>
      <vt:lpstr>Times New Roman</vt:lpstr>
      <vt:lpstr>Wingdings</vt:lpstr>
      <vt:lpstr>1_Default Design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jacek</dc:creator>
  <cp:lastModifiedBy>Microsoft Office User</cp:lastModifiedBy>
  <cp:revision>1433</cp:revision>
  <cp:lastPrinted>1601-01-01T00:00:00Z</cp:lastPrinted>
  <dcterms:created xsi:type="dcterms:W3CDTF">2005-06-25T14:16:38Z</dcterms:created>
  <dcterms:modified xsi:type="dcterms:W3CDTF">2022-07-02T11:08:04Z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