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80" r:id="rId2"/>
    <p:sldId id="507" r:id="rId3"/>
    <p:sldId id="508" r:id="rId4"/>
    <p:sldId id="440" r:id="rId5"/>
    <p:sldId id="509" r:id="rId6"/>
    <p:sldId id="518" r:id="rId7"/>
    <p:sldId id="512" r:id="rId8"/>
    <p:sldId id="510" r:id="rId9"/>
    <p:sldId id="464" r:id="rId10"/>
    <p:sldId id="447" r:id="rId11"/>
    <p:sldId id="521" r:id="rId12"/>
    <p:sldId id="470" r:id="rId13"/>
    <p:sldId id="483" r:id="rId14"/>
    <p:sldId id="493" r:id="rId15"/>
    <p:sldId id="520" r:id="rId16"/>
    <p:sldId id="516" r:id="rId17"/>
    <p:sldId id="486" r:id="rId18"/>
    <p:sldId id="514" r:id="rId19"/>
    <p:sldId id="523" r:id="rId20"/>
    <p:sldId id="492" r:id="rId21"/>
    <p:sldId id="522" r:id="rId22"/>
    <p:sldId id="51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odinho" initials="AG" lastIdx="12" clrIdx="0">
    <p:extLst/>
  </p:cmAuthor>
  <p:cmAuthor id="2" name="Kristine Kotte-Eriksen" initials="KK" lastIdx="2" clrIdx="1">
    <p:extLst>
      <p:ext uri="{19B8F6BF-5375-455C-9EA6-DF929625EA0E}">
        <p15:presenceInfo xmlns:p15="http://schemas.microsoft.com/office/powerpoint/2012/main" userId="S-1-5-21-1526224874-1540688658-1361462980-7333337" providerId="AD"/>
      </p:ext>
    </p:extLst>
  </p:cmAuthor>
  <p:cmAuthor id="3" name="Louise Zelia Carvalho" initials="LZC" lastIdx="2" clrIdx="2">
    <p:extLst>
      <p:ext uri="{19B8F6BF-5375-455C-9EA6-DF929625EA0E}">
        <p15:presenceInfo xmlns:p15="http://schemas.microsoft.com/office/powerpoint/2012/main" userId="S-1-5-21-1526224874-1540688658-1361462980-22930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46A"/>
    <a:srgbClr val="FFD44B"/>
    <a:srgbClr val="F69302"/>
    <a:srgbClr val="112F4C"/>
    <a:srgbClr val="0E163E"/>
    <a:srgbClr val="001646"/>
    <a:srgbClr val="001B58"/>
    <a:srgbClr val="AA3B72"/>
    <a:srgbClr val="1D6CC3"/>
    <a:srgbClr val="1F7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367" autoAdjust="0"/>
  </p:normalViewPr>
  <p:slideViewPr>
    <p:cSldViewPr snapToObjects="1">
      <p:cViewPr varScale="1">
        <p:scale>
          <a:sx n="63" d="100"/>
          <a:sy n="63" d="100"/>
        </p:scale>
        <p:origin x="76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carvalh\AppData\Local\Microsoft\Windows\INetCache\Content.Outlook\Q0DQQG37\HR_Dashboards_DI25by25_2021_10_19%20(00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carvalh\AppData\Local\Microsoft\Windows\INetCache\Content.Outlook\Q0DQQG37\HR_Dashboards_DI25by25_2021_10_19%20(00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carvalh\AppData\Local\Microsoft\Windows\INetCache\Content.Outlook\Q0DQQG37\HR_Dashboards_DI25by25_2021_10_19%20(00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[HR_Dashboards_DI25by25_2021_10_19 (002).xlsx]Dep_nat_num!dep_nat_num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Departmental Nationality Numbers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Dep_nat_num!$B$3:$B$4</c:f>
              <c:strCache>
                <c:ptCount val="1"/>
                <c:pt idx="0">
                  <c:v>HR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Dep_nat_num!$A$5:$A$24</c:f>
              <c:strCache>
                <c:ptCount val="19"/>
                <c:pt idx="0">
                  <c:v>AT</c:v>
                </c:pt>
                <c:pt idx="1">
                  <c:v>BE</c:v>
                </c:pt>
                <c:pt idx="2">
                  <c:v>CH</c:v>
                </c:pt>
                <c:pt idx="3">
                  <c:v>CZ</c:v>
                </c:pt>
                <c:pt idx="4">
                  <c:v>DE</c:v>
                </c:pt>
                <c:pt idx="5">
                  <c:v>ES</c:v>
                </c:pt>
                <c:pt idx="6">
                  <c:v>FI</c:v>
                </c:pt>
                <c:pt idx="7">
                  <c:v>FR</c:v>
                </c:pt>
                <c:pt idx="8">
                  <c:v>GB</c:v>
                </c:pt>
                <c:pt idx="9">
                  <c:v>GR</c:v>
                </c:pt>
                <c:pt idx="10">
                  <c:v>IT</c:v>
                </c:pt>
                <c:pt idx="11">
                  <c:v>LT</c:v>
                </c:pt>
                <c:pt idx="12">
                  <c:v>NL</c:v>
                </c:pt>
                <c:pt idx="13">
                  <c:v>PL</c:v>
                </c:pt>
                <c:pt idx="14">
                  <c:v>PT</c:v>
                </c:pt>
                <c:pt idx="15">
                  <c:v>RO</c:v>
                </c:pt>
                <c:pt idx="16">
                  <c:v>SE</c:v>
                </c:pt>
                <c:pt idx="17">
                  <c:v>SK</c:v>
                </c:pt>
                <c:pt idx="18">
                  <c:v>UA</c:v>
                </c:pt>
              </c:strCache>
            </c:strRef>
          </c:cat>
          <c:val>
            <c:numRef>
              <c:f>Dep_nat_num!$B$5:$B$24</c:f>
              <c:numCache>
                <c:formatCode>General</c:formatCode>
                <c:ptCount val="19"/>
                <c:pt idx="0">
                  <c:v>1</c:v>
                </c:pt>
                <c:pt idx="1">
                  <c:v>7</c:v>
                </c:pt>
                <c:pt idx="2">
                  <c:v>9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  <c:pt idx="7">
                  <c:v>35</c:v>
                </c:pt>
                <c:pt idx="8">
                  <c:v>10</c:v>
                </c:pt>
                <c:pt idx="9">
                  <c:v>2</c:v>
                </c:pt>
                <c:pt idx="10">
                  <c:v>5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8C-4344-BE86-2492DDC45E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582403216"/>
        <c:axId val="582401904"/>
      </c:barChart>
      <c:catAx>
        <c:axId val="58240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401904"/>
        <c:crosses val="autoZero"/>
        <c:auto val="1"/>
        <c:lblAlgn val="ctr"/>
        <c:lblOffset val="100"/>
        <c:noMultiLvlLbl val="0"/>
      </c:catAx>
      <c:valAx>
        <c:axId val="582401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40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[HR_Dashboards_DI25by25_2021_10_19 (002).xlsx]Grp_nat_num!grp_nat_num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Groups Nationality Numbers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Grp_nat_num!$B$3:$B$4</c:f>
              <c:strCache>
                <c:ptCount val="1"/>
                <c:pt idx="0">
                  <c:v>CBS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Grp_nat_num!$A$5:$A$24</c:f>
              <c:strCache>
                <c:ptCount val="19"/>
                <c:pt idx="0">
                  <c:v>AT</c:v>
                </c:pt>
                <c:pt idx="1">
                  <c:v>BE</c:v>
                </c:pt>
                <c:pt idx="2">
                  <c:v>CH</c:v>
                </c:pt>
                <c:pt idx="3">
                  <c:v>CZ</c:v>
                </c:pt>
                <c:pt idx="4">
                  <c:v>DE</c:v>
                </c:pt>
                <c:pt idx="5">
                  <c:v>ES</c:v>
                </c:pt>
                <c:pt idx="6">
                  <c:v>FI</c:v>
                </c:pt>
                <c:pt idx="7">
                  <c:v>FR</c:v>
                </c:pt>
                <c:pt idx="8">
                  <c:v>GB</c:v>
                </c:pt>
                <c:pt idx="9">
                  <c:v>GR</c:v>
                </c:pt>
                <c:pt idx="10">
                  <c:v>IT</c:v>
                </c:pt>
                <c:pt idx="11">
                  <c:v>LT</c:v>
                </c:pt>
                <c:pt idx="12">
                  <c:v>NL</c:v>
                </c:pt>
                <c:pt idx="13">
                  <c:v>PL</c:v>
                </c:pt>
                <c:pt idx="14">
                  <c:v>PT</c:v>
                </c:pt>
                <c:pt idx="15">
                  <c:v>RO</c:v>
                </c:pt>
                <c:pt idx="16">
                  <c:v>SE</c:v>
                </c:pt>
                <c:pt idx="17">
                  <c:v>SK</c:v>
                </c:pt>
                <c:pt idx="18">
                  <c:v>UA</c:v>
                </c:pt>
              </c:strCache>
            </c:strRef>
          </c:cat>
          <c:val>
            <c:numRef>
              <c:f>Grp_nat_num!$B$5:$B$24</c:f>
              <c:numCache>
                <c:formatCode>General</c:formatCode>
                <c:ptCount val="19"/>
                <c:pt idx="2">
                  <c:v>3</c:v>
                </c:pt>
                <c:pt idx="3">
                  <c:v>1</c:v>
                </c:pt>
                <c:pt idx="5">
                  <c:v>2</c:v>
                </c:pt>
                <c:pt idx="7">
                  <c:v>11</c:v>
                </c:pt>
                <c:pt idx="8">
                  <c:v>1</c:v>
                </c:pt>
                <c:pt idx="12">
                  <c:v>1</c:v>
                </c:pt>
                <c:pt idx="14">
                  <c:v>1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9C-4B96-86DD-F08E249BB0B2}"/>
            </c:ext>
          </c:extLst>
        </c:ser>
        <c:ser>
          <c:idx val="1"/>
          <c:order val="1"/>
          <c:tx>
            <c:strRef>
              <c:f>Grp_nat_num!$C$3:$C$4</c:f>
              <c:strCache>
                <c:ptCount val="1"/>
                <c:pt idx="0">
                  <c:v>DHO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Grp_nat_num!$A$5:$A$24</c:f>
              <c:strCache>
                <c:ptCount val="19"/>
                <c:pt idx="0">
                  <c:v>AT</c:v>
                </c:pt>
                <c:pt idx="1">
                  <c:v>BE</c:v>
                </c:pt>
                <c:pt idx="2">
                  <c:v>CH</c:v>
                </c:pt>
                <c:pt idx="3">
                  <c:v>CZ</c:v>
                </c:pt>
                <c:pt idx="4">
                  <c:v>DE</c:v>
                </c:pt>
                <c:pt idx="5">
                  <c:v>ES</c:v>
                </c:pt>
                <c:pt idx="6">
                  <c:v>FI</c:v>
                </c:pt>
                <c:pt idx="7">
                  <c:v>FR</c:v>
                </c:pt>
                <c:pt idx="8">
                  <c:v>GB</c:v>
                </c:pt>
                <c:pt idx="9">
                  <c:v>GR</c:v>
                </c:pt>
                <c:pt idx="10">
                  <c:v>IT</c:v>
                </c:pt>
                <c:pt idx="11">
                  <c:v>LT</c:v>
                </c:pt>
                <c:pt idx="12">
                  <c:v>NL</c:v>
                </c:pt>
                <c:pt idx="13">
                  <c:v>PL</c:v>
                </c:pt>
                <c:pt idx="14">
                  <c:v>PT</c:v>
                </c:pt>
                <c:pt idx="15">
                  <c:v>RO</c:v>
                </c:pt>
                <c:pt idx="16">
                  <c:v>SE</c:v>
                </c:pt>
                <c:pt idx="17">
                  <c:v>SK</c:v>
                </c:pt>
                <c:pt idx="18">
                  <c:v>UA</c:v>
                </c:pt>
              </c:strCache>
            </c:strRef>
          </c:cat>
          <c:val>
            <c:numRef>
              <c:f>Grp_nat_num!$C$5:$C$24</c:f>
              <c:numCache>
                <c:formatCode>General</c:formatCode>
                <c:ptCount val="19"/>
                <c:pt idx="1">
                  <c:v>1</c:v>
                </c:pt>
                <c:pt idx="2">
                  <c:v>3</c:v>
                </c:pt>
                <c:pt idx="4">
                  <c:v>1</c:v>
                </c:pt>
                <c:pt idx="7">
                  <c:v>8</c:v>
                </c:pt>
                <c:pt idx="8">
                  <c:v>2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9C-4B96-86DD-F08E249BB0B2}"/>
            </c:ext>
          </c:extLst>
        </c:ser>
        <c:ser>
          <c:idx val="2"/>
          <c:order val="2"/>
          <c:tx>
            <c:strRef>
              <c:f>Grp_nat_num!$D$3:$D$4</c:f>
              <c:strCache>
                <c:ptCount val="1"/>
                <c:pt idx="0">
                  <c:v>LD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Grp_nat_num!$A$5:$A$24</c:f>
              <c:strCache>
                <c:ptCount val="19"/>
                <c:pt idx="0">
                  <c:v>AT</c:v>
                </c:pt>
                <c:pt idx="1">
                  <c:v>BE</c:v>
                </c:pt>
                <c:pt idx="2">
                  <c:v>CH</c:v>
                </c:pt>
                <c:pt idx="3">
                  <c:v>CZ</c:v>
                </c:pt>
                <c:pt idx="4">
                  <c:v>DE</c:v>
                </c:pt>
                <c:pt idx="5">
                  <c:v>ES</c:v>
                </c:pt>
                <c:pt idx="6">
                  <c:v>FI</c:v>
                </c:pt>
                <c:pt idx="7">
                  <c:v>FR</c:v>
                </c:pt>
                <c:pt idx="8">
                  <c:v>GB</c:v>
                </c:pt>
                <c:pt idx="9">
                  <c:v>GR</c:v>
                </c:pt>
                <c:pt idx="10">
                  <c:v>IT</c:v>
                </c:pt>
                <c:pt idx="11">
                  <c:v>LT</c:v>
                </c:pt>
                <c:pt idx="12">
                  <c:v>NL</c:v>
                </c:pt>
                <c:pt idx="13">
                  <c:v>PL</c:v>
                </c:pt>
                <c:pt idx="14">
                  <c:v>PT</c:v>
                </c:pt>
                <c:pt idx="15">
                  <c:v>RO</c:v>
                </c:pt>
                <c:pt idx="16">
                  <c:v>SE</c:v>
                </c:pt>
                <c:pt idx="17">
                  <c:v>SK</c:v>
                </c:pt>
                <c:pt idx="18">
                  <c:v>UA</c:v>
                </c:pt>
              </c:strCache>
            </c:strRef>
          </c:cat>
          <c:val>
            <c:numRef>
              <c:f>Grp_nat_num!$D$5:$D$24</c:f>
              <c:numCache>
                <c:formatCode>General</c:formatCode>
                <c:ptCount val="19"/>
                <c:pt idx="1">
                  <c:v>1</c:v>
                </c:pt>
                <c:pt idx="2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9C-4B96-86DD-F08E249BB0B2}"/>
            </c:ext>
          </c:extLst>
        </c:ser>
        <c:ser>
          <c:idx val="3"/>
          <c:order val="3"/>
          <c:tx>
            <c:strRef>
              <c:f>Grp_nat_num!$E$3:$E$4</c:f>
              <c:strCache>
                <c:ptCount val="1"/>
                <c:pt idx="0">
                  <c:v>PXE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Grp_nat_num!$A$5:$A$24</c:f>
              <c:strCache>
                <c:ptCount val="19"/>
                <c:pt idx="0">
                  <c:v>AT</c:v>
                </c:pt>
                <c:pt idx="1">
                  <c:v>BE</c:v>
                </c:pt>
                <c:pt idx="2">
                  <c:v>CH</c:v>
                </c:pt>
                <c:pt idx="3">
                  <c:v>CZ</c:v>
                </c:pt>
                <c:pt idx="4">
                  <c:v>DE</c:v>
                </c:pt>
                <c:pt idx="5">
                  <c:v>ES</c:v>
                </c:pt>
                <c:pt idx="6">
                  <c:v>FI</c:v>
                </c:pt>
                <c:pt idx="7">
                  <c:v>FR</c:v>
                </c:pt>
                <c:pt idx="8">
                  <c:v>GB</c:v>
                </c:pt>
                <c:pt idx="9">
                  <c:v>GR</c:v>
                </c:pt>
                <c:pt idx="10">
                  <c:v>IT</c:v>
                </c:pt>
                <c:pt idx="11">
                  <c:v>LT</c:v>
                </c:pt>
                <c:pt idx="12">
                  <c:v>NL</c:v>
                </c:pt>
                <c:pt idx="13">
                  <c:v>PL</c:v>
                </c:pt>
                <c:pt idx="14">
                  <c:v>PT</c:v>
                </c:pt>
                <c:pt idx="15">
                  <c:v>RO</c:v>
                </c:pt>
                <c:pt idx="16">
                  <c:v>SE</c:v>
                </c:pt>
                <c:pt idx="17">
                  <c:v>SK</c:v>
                </c:pt>
                <c:pt idx="18">
                  <c:v>UA</c:v>
                </c:pt>
              </c:strCache>
            </c:strRef>
          </c:cat>
          <c:val>
            <c:numRef>
              <c:f>Grp_nat_num!$E$5:$E$24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4">
                  <c:v>1</c:v>
                </c:pt>
                <c:pt idx="6">
                  <c:v>1</c:v>
                </c:pt>
                <c:pt idx="7">
                  <c:v>6</c:v>
                </c:pt>
                <c:pt idx="8">
                  <c:v>2</c:v>
                </c:pt>
                <c:pt idx="10">
                  <c:v>2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9C-4B96-86DD-F08E249BB0B2}"/>
            </c:ext>
          </c:extLst>
        </c:ser>
        <c:ser>
          <c:idx val="4"/>
          <c:order val="4"/>
          <c:tx>
            <c:strRef>
              <c:f>Grp_nat_num!$F$3:$F$4</c:f>
              <c:strCache>
                <c:ptCount val="1"/>
                <c:pt idx="0">
                  <c:v>SA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Grp_nat_num!$A$5:$A$24</c:f>
              <c:strCache>
                <c:ptCount val="19"/>
                <c:pt idx="0">
                  <c:v>AT</c:v>
                </c:pt>
                <c:pt idx="1">
                  <c:v>BE</c:v>
                </c:pt>
                <c:pt idx="2">
                  <c:v>CH</c:v>
                </c:pt>
                <c:pt idx="3">
                  <c:v>CZ</c:v>
                </c:pt>
                <c:pt idx="4">
                  <c:v>DE</c:v>
                </c:pt>
                <c:pt idx="5">
                  <c:v>ES</c:v>
                </c:pt>
                <c:pt idx="6">
                  <c:v>FI</c:v>
                </c:pt>
                <c:pt idx="7">
                  <c:v>FR</c:v>
                </c:pt>
                <c:pt idx="8">
                  <c:v>GB</c:v>
                </c:pt>
                <c:pt idx="9">
                  <c:v>GR</c:v>
                </c:pt>
                <c:pt idx="10">
                  <c:v>IT</c:v>
                </c:pt>
                <c:pt idx="11">
                  <c:v>LT</c:v>
                </c:pt>
                <c:pt idx="12">
                  <c:v>NL</c:v>
                </c:pt>
                <c:pt idx="13">
                  <c:v>PL</c:v>
                </c:pt>
                <c:pt idx="14">
                  <c:v>PT</c:v>
                </c:pt>
                <c:pt idx="15">
                  <c:v>RO</c:v>
                </c:pt>
                <c:pt idx="16">
                  <c:v>SE</c:v>
                </c:pt>
                <c:pt idx="17">
                  <c:v>SK</c:v>
                </c:pt>
                <c:pt idx="18">
                  <c:v>UA</c:v>
                </c:pt>
              </c:strCache>
            </c:strRef>
          </c:cat>
          <c:val>
            <c:numRef>
              <c:f>Grp_nat_num!$F$5:$F$24</c:f>
              <c:numCache>
                <c:formatCode>General</c:formatCode>
                <c:ptCount val="19"/>
                <c:pt idx="1">
                  <c:v>1</c:v>
                </c:pt>
                <c:pt idx="7">
                  <c:v>1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9C-4B96-86DD-F08E249BB0B2}"/>
            </c:ext>
          </c:extLst>
        </c:ser>
        <c:ser>
          <c:idx val="5"/>
          <c:order val="5"/>
          <c:tx>
            <c:strRef>
              <c:f>Grp_nat_num!$G$3:$G$4</c:f>
              <c:strCache>
                <c:ptCount val="1"/>
                <c:pt idx="0">
                  <c:v>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Grp_nat_num!$A$5:$A$24</c:f>
              <c:strCache>
                <c:ptCount val="19"/>
                <c:pt idx="0">
                  <c:v>AT</c:v>
                </c:pt>
                <c:pt idx="1">
                  <c:v>BE</c:v>
                </c:pt>
                <c:pt idx="2">
                  <c:v>CH</c:v>
                </c:pt>
                <c:pt idx="3">
                  <c:v>CZ</c:v>
                </c:pt>
                <c:pt idx="4">
                  <c:v>DE</c:v>
                </c:pt>
                <c:pt idx="5">
                  <c:v>ES</c:v>
                </c:pt>
                <c:pt idx="6">
                  <c:v>FI</c:v>
                </c:pt>
                <c:pt idx="7">
                  <c:v>FR</c:v>
                </c:pt>
                <c:pt idx="8">
                  <c:v>GB</c:v>
                </c:pt>
                <c:pt idx="9">
                  <c:v>GR</c:v>
                </c:pt>
                <c:pt idx="10">
                  <c:v>IT</c:v>
                </c:pt>
                <c:pt idx="11">
                  <c:v>LT</c:v>
                </c:pt>
                <c:pt idx="12">
                  <c:v>NL</c:v>
                </c:pt>
                <c:pt idx="13">
                  <c:v>PL</c:v>
                </c:pt>
                <c:pt idx="14">
                  <c:v>PT</c:v>
                </c:pt>
                <c:pt idx="15">
                  <c:v>RO</c:v>
                </c:pt>
                <c:pt idx="16">
                  <c:v>SE</c:v>
                </c:pt>
                <c:pt idx="17">
                  <c:v>SK</c:v>
                </c:pt>
                <c:pt idx="18">
                  <c:v>UA</c:v>
                </c:pt>
              </c:strCache>
            </c:strRef>
          </c:cat>
          <c:val>
            <c:numRef>
              <c:f>Grp_nat_num!$G$5:$G$24</c:f>
              <c:numCache>
                <c:formatCode>General</c:formatCode>
                <c:ptCount val="19"/>
                <c:pt idx="1">
                  <c:v>3</c:v>
                </c:pt>
                <c:pt idx="2">
                  <c:v>1</c:v>
                </c:pt>
                <c:pt idx="5">
                  <c:v>1</c:v>
                </c:pt>
                <c:pt idx="7">
                  <c:v>4</c:v>
                </c:pt>
                <c:pt idx="8">
                  <c:v>3</c:v>
                </c:pt>
                <c:pt idx="9">
                  <c:v>1</c:v>
                </c:pt>
                <c:pt idx="11">
                  <c:v>1</c:v>
                </c:pt>
                <c:pt idx="13">
                  <c:v>1</c:v>
                </c:pt>
                <c:pt idx="15">
                  <c:v>1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29C-4B96-86DD-F08E249BB0B2}"/>
            </c:ext>
          </c:extLst>
        </c:ser>
        <c:ser>
          <c:idx val="6"/>
          <c:order val="6"/>
          <c:tx>
            <c:strRef>
              <c:f>Grp_nat_num!$H$3:$H$4</c:f>
              <c:strCache>
                <c:ptCount val="1"/>
                <c:pt idx="0">
                  <c:v>(blank)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Grp_nat_num!$A$5:$A$24</c:f>
              <c:strCache>
                <c:ptCount val="19"/>
                <c:pt idx="0">
                  <c:v>AT</c:v>
                </c:pt>
                <c:pt idx="1">
                  <c:v>BE</c:v>
                </c:pt>
                <c:pt idx="2">
                  <c:v>CH</c:v>
                </c:pt>
                <c:pt idx="3">
                  <c:v>CZ</c:v>
                </c:pt>
                <c:pt idx="4">
                  <c:v>DE</c:v>
                </c:pt>
                <c:pt idx="5">
                  <c:v>ES</c:v>
                </c:pt>
                <c:pt idx="6">
                  <c:v>FI</c:v>
                </c:pt>
                <c:pt idx="7">
                  <c:v>FR</c:v>
                </c:pt>
                <c:pt idx="8">
                  <c:v>GB</c:v>
                </c:pt>
                <c:pt idx="9">
                  <c:v>GR</c:v>
                </c:pt>
                <c:pt idx="10">
                  <c:v>IT</c:v>
                </c:pt>
                <c:pt idx="11">
                  <c:v>LT</c:v>
                </c:pt>
                <c:pt idx="12">
                  <c:v>NL</c:v>
                </c:pt>
                <c:pt idx="13">
                  <c:v>PL</c:v>
                </c:pt>
                <c:pt idx="14">
                  <c:v>PT</c:v>
                </c:pt>
                <c:pt idx="15">
                  <c:v>RO</c:v>
                </c:pt>
                <c:pt idx="16">
                  <c:v>SE</c:v>
                </c:pt>
                <c:pt idx="17">
                  <c:v>SK</c:v>
                </c:pt>
                <c:pt idx="18">
                  <c:v>UA</c:v>
                </c:pt>
              </c:strCache>
            </c:strRef>
          </c:cat>
          <c:val>
            <c:numRef>
              <c:f>Grp_nat_num!$H$5:$H$24</c:f>
              <c:numCache>
                <c:formatCode>General</c:formatCode>
                <c:ptCount val="19"/>
                <c:pt idx="7">
                  <c:v>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9C-4B96-86DD-F08E249BB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388740240"/>
        <c:axId val="388744504"/>
      </c:barChart>
      <c:catAx>
        <c:axId val="38874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744504"/>
        <c:crosses val="autoZero"/>
        <c:auto val="1"/>
        <c:lblAlgn val="ctr"/>
        <c:lblOffset val="100"/>
        <c:noMultiLvlLbl val="0"/>
      </c:catAx>
      <c:valAx>
        <c:axId val="388744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74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[HR_Dashboards_DI25by25_2021_10_19 (002).xlsx]Grp_gender_num!grp_gen_num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Groups Gender Numbers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Grp_gender_num!$B$3:$B$4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Grp_gender_num!$A$5:$A$12</c:f>
              <c:strCache>
                <c:ptCount val="7"/>
                <c:pt idx="0">
                  <c:v>CBS</c:v>
                </c:pt>
                <c:pt idx="1">
                  <c:v>DHO</c:v>
                </c:pt>
                <c:pt idx="2">
                  <c:v>LD</c:v>
                </c:pt>
                <c:pt idx="3">
                  <c:v>PXE</c:v>
                </c:pt>
                <c:pt idx="4">
                  <c:v>SA</c:v>
                </c:pt>
                <c:pt idx="5">
                  <c:v>TA</c:v>
                </c:pt>
                <c:pt idx="6">
                  <c:v>(blank)</c:v>
                </c:pt>
              </c:strCache>
            </c:strRef>
          </c:cat>
          <c:val>
            <c:numRef>
              <c:f>Grp_gender_num!$B$5:$B$12</c:f>
              <c:numCache>
                <c:formatCode>General</c:formatCode>
                <c:ptCount val="7"/>
                <c:pt idx="0">
                  <c:v>20</c:v>
                </c:pt>
                <c:pt idx="1">
                  <c:v>14</c:v>
                </c:pt>
                <c:pt idx="2">
                  <c:v>6</c:v>
                </c:pt>
                <c:pt idx="3">
                  <c:v>13</c:v>
                </c:pt>
                <c:pt idx="4">
                  <c:v>3</c:v>
                </c:pt>
                <c:pt idx="5">
                  <c:v>15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F9-4D5D-9BCC-2F47BE87822B}"/>
            </c:ext>
          </c:extLst>
        </c:ser>
        <c:ser>
          <c:idx val="1"/>
          <c:order val="1"/>
          <c:tx>
            <c:strRef>
              <c:f>Grp_gender_num!$C$3:$C$4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Grp_gender_num!$A$5:$A$12</c:f>
              <c:strCache>
                <c:ptCount val="7"/>
                <c:pt idx="0">
                  <c:v>CBS</c:v>
                </c:pt>
                <c:pt idx="1">
                  <c:v>DHO</c:v>
                </c:pt>
                <c:pt idx="2">
                  <c:v>LD</c:v>
                </c:pt>
                <c:pt idx="3">
                  <c:v>PXE</c:v>
                </c:pt>
                <c:pt idx="4">
                  <c:v>SA</c:v>
                </c:pt>
                <c:pt idx="5">
                  <c:v>TA</c:v>
                </c:pt>
                <c:pt idx="6">
                  <c:v>(blank)</c:v>
                </c:pt>
              </c:strCache>
            </c:strRef>
          </c:cat>
          <c:val>
            <c:numRef>
              <c:f>Grp_gender_num!$C$5:$C$12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F9-4D5D-9BCC-2F47BE8782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31382224"/>
        <c:axId val="331382552"/>
      </c:barChart>
      <c:catAx>
        <c:axId val="33138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82552"/>
        <c:crosses val="autoZero"/>
        <c:auto val="1"/>
        <c:lblAlgn val="ctr"/>
        <c:lblOffset val="100"/>
        <c:noMultiLvlLbl val="0"/>
      </c:catAx>
      <c:valAx>
        <c:axId val="331382552"/>
        <c:scaling>
          <c:orientation val="minMax"/>
          <c:min val="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8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F5594-9EBC-4F49-9D87-41EE09DA4608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9696A1-AF24-431B-A564-C8C1633FBAE6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400" dirty="0" smtClean="0"/>
            <a:t>Personnel</a:t>
          </a:r>
          <a:endParaRPr lang="en-US" sz="2400" dirty="0"/>
        </a:p>
      </dgm:t>
    </dgm:pt>
    <dgm:pt modelId="{5EC45E36-A9F0-4945-B654-E29B0272595D}" type="parTrans" cxnId="{0369B17B-C8AF-4E79-B9D1-DE65EA443D38}">
      <dgm:prSet/>
      <dgm:spPr/>
      <dgm:t>
        <a:bodyPr/>
        <a:lstStyle/>
        <a:p>
          <a:endParaRPr lang="en-US"/>
        </a:p>
      </dgm:t>
    </dgm:pt>
    <dgm:pt modelId="{A04B5BC3-5348-483F-9C1F-C602FD83CB44}" type="sibTrans" cxnId="{0369B17B-C8AF-4E79-B9D1-DE65EA443D38}">
      <dgm:prSet/>
      <dgm:spPr/>
      <dgm:t>
        <a:bodyPr/>
        <a:lstStyle/>
        <a:p>
          <a:endParaRPr lang="en-US"/>
        </a:p>
      </dgm:t>
    </dgm:pt>
    <dgm:pt modelId="{DB79940E-DBE2-4083-8C1E-CB489E38FCC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dirty="0" smtClean="0">
              <a:solidFill>
                <a:schemeClr val="tx2"/>
              </a:solidFill>
            </a:rPr>
            <a:t>Management</a:t>
          </a:r>
          <a:endParaRPr lang="en-US" sz="2400" dirty="0">
            <a:solidFill>
              <a:schemeClr val="tx2"/>
            </a:solidFill>
          </a:endParaRPr>
        </a:p>
      </dgm:t>
    </dgm:pt>
    <dgm:pt modelId="{47D313FB-970B-4CDC-B8F7-F9895ABD7E40}" type="parTrans" cxnId="{E20942FF-4455-420F-8D5E-5DB2B39FEC37}">
      <dgm:prSet/>
      <dgm:spPr/>
      <dgm:t>
        <a:bodyPr/>
        <a:lstStyle/>
        <a:p>
          <a:endParaRPr lang="en-US"/>
        </a:p>
      </dgm:t>
    </dgm:pt>
    <dgm:pt modelId="{D36E3B73-7F3F-4C9E-BB69-E5C351A17AE6}" type="sibTrans" cxnId="{E20942FF-4455-420F-8D5E-5DB2B39FEC37}">
      <dgm:prSet/>
      <dgm:spPr/>
      <dgm:t>
        <a:bodyPr/>
        <a:lstStyle/>
        <a:p>
          <a:endParaRPr lang="en-US"/>
        </a:p>
      </dgm:t>
    </dgm:pt>
    <dgm:pt modelId="{BC188E18-362B-4D2C-9648-47B18F51301D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D&amp;I Programme</a:t>
          </a:r>
          <a:endParaRPr lang="en-US" dirty="0">
            <a:solidFill>
              <a:schemeClr val="tx1"/>
            </a:solidFill>
          </a:endParaRPr>
        </a:p>
      </dgm:t>
    </dgm:pt>
    <dgm:pt modelId="{230DB0DC-1241-45DF-8CE0-911FF863B66F}" type="parTrans" cxnId="{95CEB884-5F69-4C6F-835D-8CA7914213CB}">
      <dgm:prSet/>
      <dgm:spPr/>
      <dgm:t>
        <a:bodyPr/>
        <a:lstStyle/>
        <a:p>
          <a:endParaRPr lang="en-US"/>
        </a:p>
      </dgm:t>
    </dgm:pt>
    <dgm:pt modelId="{179A2C1E-8876-49B5-B7C6-C1A83FF4ED27}" type="sibTrans" cxnId="{95CEB884-5F69-4C6F-835D-8CA7914213CB}">
      <dgm:prSet/>
      <dgm:spPr/>
      <dgm:t>
        <a:bodyPr/>
        <a:lstStyle/>
        <a:p>
          <a:endParaRPr lang="en-US"/>
        </a:p>
      </dgm:t>
    </dgm:pt>
    <dgm:pt modelId="{E797D077-A29B-460D-9C0B-909EE318F5CB}">
      <dgm:prSet phldrT="[Text]"/>
      <dgm:spPr/>
    </dgm:pt>
    <dgm:pt modelId="{AC32CA7C-709E-40DF-B4F2-8DCA05921D70}" type="parTrans" cxnId="{4D866BEB-B5D7-4D67-8529-7AE3271F7439}">
      <dgm:prSet/>
      <dgm:spPr/>
      <dgm:t>
        <a:bodyPr/>
        <a:lstStyle/>
        <a:p>
          <a:endParaRPr lang="en-US"/>
        </a:p>
      </dgm:t>
    </dgm:pt>
    <dgm:pt modelId="{F1951732-0772-4FA8-BC0B-7E0C066F5845}" type="sibTrans" cxnId="{4D866BEB-B5D7-4D67-8529-7AE3271F7439}">
      <dgm:prSet/>
      <dgm:spPr/>
      <dgm:t>
        <a:bodyPr/>
        <a:lstStyle/>
        <a:p>
          <a:endParaRPr lang="en-US"/>
        </a:p>
      </dgm:t>
    </dgm:pt>
    <dgm:pt modelId="{657F3FEE-024B-40DA-99DC-4EDF46B83899}">
      <dgm:prSet phldrT="[Text]"/>
      <dgm:spPr/>
    </dgm:pt>
    <dgm:pt modelId="{C6E7F2E9-B267-4AE1-A655-84E9C8BC8261}" type="parTrans" cxnId="{28A624AF-6EDD-410C-AD2B-066A3B6BB885}">
      <dgm:prSet/>
      <dgm:spPr/>
      <dgm:t>
        <a:bodyPr/>
        <a:lstStyle/>
        <a:p>
          <a:endParaRPr lang="en-US"/>
        </a:p>
      </dgm:t>
    </dgm:pt>
    <dgm:pt modelId="{C666321C-4E8F-4ECF-86FF-59F289D4E2BC}" type="sibTrans" cxnId="{28A624AF-6EDD-410C-AD2B-066A3B6BB885}">
      <dgm:prSet/>
      <dgm:spPr/>
      <dgm:t>
        <a:bodyPr/>
        <a:lstStyle/>
        <a:p>
          <a:endParaRPr lang="en-US"/>
        </a:p>
      </dgm:t>
    </dgm:pt>
    <dgm:pt modelId="{5F207D35-A629-472A-91E1-D941ECF2172E}">
      <dgm:prSet phldrT="[Text]"/>
      <dgm:spPr/>
      <dgm:t>
        <a:bodyPr/>
        <a:lstStyle/>
        <a:p>
          <a:endParaRPr lang="en-US" dirty="0"/>
        </a:p>
      </dgm:t>
    </dgm:pt>
    <dgm:pt modelId="{BD836C07-AE3A-46FD-975D-E2331F431D6A}" type="parTrans" cxnId="{E88667E1-BAAC-4A78-8EEB-C139E3AD2A6A}">
      <dgm:prSet/>
      <dgm:spPr/>
      <dgm:t>
        <a:bodyPr/>
        <a:lstStyle/>
        <a:p>
          <a:endParaRPr lang="en-US"/>
        </a:p>
      </dgm:t>
    </dgm:pt>
    <dgm:pt modelId="{E34829F9-47CB-4A36-A0F6-5D32B4002E51}" type="sibTrans" cxnId="{E88667E1-BAAC-4A78-8EEB-C139E3AD2A6A}">
      <dgm:prSet/>
      <dgm:spPr/>
      <dgm:t>
        <a:bodyPr/>
        <a:lstStyle/>
        <a:p>
          <a:endParaRPr lang="en-US"/>
        </a:p>
      </dgm:t>
    </dgm:pt>
    <dgm:pt modelId="{E19B8DF7-77EA-4C64-B713-75219A34F7E1}">
      <dgm:prSet/>
      <dgm:spPr/>
    </dgm:pt>
    <dgm:pt modelId="{3A39874B-15F6-4D50-9D4F-61CD5E00D270}" type="parTrans" cxnId="{E0145EFF-23CF-4354-999F-8751D1135CE3}">
      <dgm:prSet/>
      <dgm:spPr/>
      <dgm:t>
        <a:bodyPr/>
        <a:lstStyle/>
        <a:p>
          <a:endParaRPr lang="en-US"/>
        </a:p>
      </dgm:t>
    </dgm:pt>
    <dgm:pt modelId="{E003B15B-E1EA-4B1D-8948-B62648CB8DCC}" type="sibTrans" cxnId="{E0145EFF-23CF-4354-999F-8751D1135CE3}">
      <dgm:prSet/>
      <dgm:spPr/>
      <dgm:t>
        <a:bodyPr/>
        <a:lstStyle/>
        <a:p>
          <a:endParaRPr lang="en-US"/>
        </a:p>
      </dgm:t>
    </dgm:pt>
    <dgm:pt modelId="{C2814ABA-2E4B-4560-A86C-80EAD656FBB2}" type="pres">
      <dgm:prSet presAssocID="{155F5594-9EBC-4F49-9D87-41EE09DA4608}" presName="Name0" presStyleCnt="0">
        <dgm:presLayoutVars>
          <dgm:chMax val="4"/>
          <dgm:resizeHandles val="exact"/>
        </dgm:presLayoutVars>
      </dgm:prSet>
      <dgm:spPr/>
    </dgm:pt>
    <dgm:pt modelId="{13F29611-B781-43CB-93CE-2C1C16A9F410}" type="pres">
      <dgm:prSet presAssocID="{155F5594-9EBC-4F49-9D87-41EE09DA4608}" presName="ellipse" presStyleLbl="trBgShp" presStyleIdx="0" presStyleCnt="1"/>
      <dgm:spPr/>
    </dgm:pt>
    <dgm:pt modelId="{175F37EC-4B27-463C-8837-BCA1C6925189}" type="pres">
      <dgm:prSet presAssocID="{155F5594-9EBC-4F49-9D87-41EE09DA4608}" presName="arrow1" presStyleLbl="fgShp" presStyleIdx="0" presStyleCnt="1"/>
      <dgm:spPr/>
    </dgm:pt>
    <dgm:pt modelId="{2EB3E95B-B525-4A87-BB5C-B64D0C2618B6}" type="pres">
      <dgm:prSet presAssocID="{155F5594-9EBC-4F49-9D87-41EE09DA4608}" presName="rectangle" presStyleLbl="revTx" presStyleIdx="0" presStyleCnt="1">
        <dgm:presLayoutVars>
          <dgm:bulletEnabled val="1"/>
        </dgm:presLayoutVars>
      </dgm:prSet>
      <dgm:spPr/>
    </dgm:pt>
    <dgm:pt modelId="{9427F410-6930-42B2-B25B-17BAD2AFC25F}" type="pres">
      <dgm:prSet presAssocID="{DB79940E-DBE2-4083-8C1E-CB489E38FCC8}" presName="item1" presStyleLbl="node1" presStyleIdx="0" presStyleCnt="3" custScaleX="139368" custScaleY="110606" custLinFactNeighborX="-7808" custLinFactNeighborY="-3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0FD92-E853-4382-8E16-F1823468DAA5}" type="pres">
      <dgm:prSet presAssocID="{BC188E18-362B-4D2C-9648-47B18F51301D}" presName="item2" presStyleLbl="node1" presStyleIdx="1" presStyleCnt="3" custScaleX="174564" custScaleY="148247" custLinFactNeighborX="-18858" custLinFactNeighborY="-11090">
        <dgm:presLayoutVars>
          <dgm:bulletEnabled val="1"/>
        </dgm:presLayoutVars>
      </dgm:prSet>
      <dgm:spPr/>
    </dgm:pt>
    <dgm:pt modelId="{55601862-6B5E-40B1-8F5B-0FB8D7239C00}" type="pres">
      <dgm:prSet presAssocID="{5F207D35-A629-472A-91E1-D941ECF2172E}" presName="item3" presStyleLbl="node1" presStyleIdx="2" presStyleCnt="3" custScaleX="157775" custScaleY="127133" custLinFactNeighborX="32952" custLinFactNeighborY="1788">
        <dgm:presLayoutVars>
          <dgm:bulletEnabled val="1"/>
        </dgm:presLayoutVars>
      </dgm:prSet>
      <dgm:spPr/>
    </dgm:pt>
    <dgm:pt modelId="{3668C87A-FB67-420C-9490-1DC7B2A8147E}" type="pres">
      <dgm:prSet presAssocID="{155F5594-9EBC-4F49-9D87-41EE09DA4608}" presName="funnel" presStyleLbl="trAlignAcc1" presStyleIdx="0" presStyleCnt="1" custScaleX="136686" custScaleY="132195" custLinFactNeighborX="-1242" custLinFactNeighborY="15779"/>
      <dgm:spPr>
        <a:solidFill>
          <a:srgbClr val="FFFF00">
            <a:alpha val="40000"/>
          </a:srgbClr>
        </a:solidFill>
      </dgm:spPr>
    </dgm:pt>
  </dgm:ptLst>
  <dgm:cxnLst>
    <dgm:cxn modelId="{E88667E1-BAAC-4A78-8EEB-C139E3AD2A6A}" srcId="{155F5594-9EBC-4F49-9D87-41EE09DA4608}" destId="{5F207D35-A629-472A-91E1-D941ECF2172E}" srcOrd="3" destOrd="0" parTransId="{BD836C07-AE3A-46FD-975D-E2331F431D6A}" sibTransId="{E34829F9-47CB-4A36-A0F6-5D32B4002E51}"/>
    <dgm:cxn modelId="{4D866BEB-B5D7-4D67-8529-7AE3271F7439}" srcId="{155F5594-9EBC-4F49-9D87-41EE09DA4608}" destId="{E797D077-A29B-460D-9C0B-909EE318F5CB}" srcOrd="4" destOrd="0" parTransId="{AC32CA7C-709E-40DF-B4F2-8DCA05921D70}" sibTransId="{F1951732-0772-4FA8-BC0B-7E0C066F5845}"/>
    <dgm:cxn modelId="{0369B17B-C8AF-4E79-B9D1-DE65EA443D38}" srcId="{155F5594-9EBC-4F49-9D87-41EE09DA4608}" destId="{ED9696A1-AF24-431B-A564-C8C1633FBAE6}" srcOrd="0" destOrd="0" parTransId="{5EC45E36-A9F0-4945-B654-E29B0272595D}" sibTransId="{A04B5BC3-5348-483F-9C1F-C602FD83CB44}"/>
    <dgm:cxn modelId="{E0145EFF-23CF-4354-999F-8751D1135CE3}" srcId="{155F5594-9EBC-4F49-9D87-41EE09DA4608}" destId="{E19B8DF7-77EA-4C64-B713-75219A34F7E1}" srcOrd="6" destOrd="0" parTransId="{3A39874B-15F6-4D50-9D4F-61CD5E00D270}" sibTransId="{E003B15B-E1EA-4B1D-8948-B62648CB8DCC}"/>
    <dgm:cxn modelId="{28A624AF-6EDD-410C-AD2B-066A3B6BB885}" srcId="{155F5594-9EBC-4F49-9D87-41EE09DA4608}" destId="{657F3FEE-024B-40DA-99DC-4EDF46B83899}" srcOrd="5" destOrd="0" parTransId="{C6E7F2E9-B267-4AE1-A655-84E9C8BC8261}" sibTransId="{C666321C-4E8F-4ECF-86FF-59F289D4E2BC}"/>
    <dgm:cxn modelId="{34C2FF5D-D1F2-4EBD-95D7-1F3B71C5E015}" type="presOf" srcId="{ED9696A1-AF24-431B-A564-C8C1633FBAE6}" destId="{55601862-6B5E-40B1-8F5B-0FB8D7239C00}" srcOrd="0" destOrd="0" presId="urn:microsoft.com/office/officeart/2005/8/layout/funnel1"/>
    <dgm:cxn modelId="{95CEB884-5F69-4C6F-835D-8CA7914213CB}" srcId="{155F5594-9EBC-4F49-9D87-41EE09DA4608}" destId="{BC188E18-362B-4D2C-9648-47B18F51301D}" srcOrd="2" destOrd="0" parTransId="{230DB0DC-1241-45DF-8CE0-911FF863B66F}" sibTransId="{179A2C1E-8876-49B5-B7C6-C1A83FF4ED27}"/>
    <dgm:cxn modelId="{9638D9D1-C57A-469D-8F55-F5DB5F137617}" type="presOf" srcId="{5F207D35-A629-472A-91E1-D941ECF2172E}" destId="{2EB3E95B-B525-4A87-BB5C-B64D0C2618B6}" srcOrd="0" destOrd="0" presId="urn:microsoft.com/office/officeart/2005/8/layout/funnel1"/>
    <dgm:cxn modelId="{D93663C8-5B09-42D9-8F01-5C573FCE55C4}" type="presOf" srcId="{155F5594-9EBC-4F49-9D87-41EE09DA4608}" destId="{C2814ABA-2E4B-4560-A86C-80EAD656FBB2}" srcOrd="0" destOrd="0" presId="urn:microsoft.com/office/officeart/2005/8/layout/funnel1"/>
    <dgm:cxn modelId="{E20942FF-4455-420F-8D5E-5DB2B39FEC37}" srcId="{155F5594-9EBC-4F49-9D87-41EE09DA4608}" destId="{DB79940E-DBE2-4083-8C1E-CB489E38FCC8}" srcOrd="1" destOrd="0" parTransId="{47D313FB-970B-4CDC-B8F7-F9895ABD7E40}" sibTransId="{D36E3B73-7F3F-4C9E-BB69-E5C351A17AE6}"/>
    <dgm:cxn modelId="{C968AD7C-C6E4-4DD1-B983-ACC875F325F4}" type="presOf" srcId="{DB79940E-DBE2-4083-8C1E-CB489E38FCC8}" destId="{A200FD92-E853-4382-8E16-F1823468DAA5}" srcOrd="0" destOrd="0" presId="urn:microsoft.com/office/officeart/2005/8/layout/funnel1"/>
    <dgm:cxn modelId="{A091236D-3310-4820-8DAB-7FD0D04625A3}" type="presOf" srcId="{BC188E18-362B-4D2C-9648-47B18F51301D}" destId="{9427F410-6930-42B2-B25B-17BAD2AFC25F}" srcOrd="0" destOrd="0" presId="urn:microsoft.com/office/officeart/2005/8/layout/funnel1"/>
    <dgm:cxn modelId="{22AECA49-4F4E-4884-AAD2-17FF880D90D8}" type="presParOf" srcId="{C2814ABA-2E4B-4560-A86C-80EAD656FBB2}" destId="{13F29611-B781-43CB-93CE-2C1C16A9F410}" srcOrd="0" destOrd="0" presId="urn:microsoft.com/office/officeart/2005/8/layout/funnel1"/>
    <dgm:cxn modelId="{3275F4CF-4371-428C-A08F-A133E26E71D8}" type="presParOf" srcId="{C2814ABA-2E4B-4560-A86C-80EAD656FBB2}" destId="{175F37EC-4B27-463C-8837-BCA1C6925189}" srcOrd="1" destOrd="0" presId="urn:microsoft.com/office/officeart/2005/8/layout/funnel1"/>
    <dgm:cxn modelId="{58A99787-6CE1-4C50-B8E3-609B65C6AC97}" type="presParOf" srcId="{C2814ABA-2E4B-4560-A86C-80EAD656FBB2}" destId="{2EB3E95B-B525-4A87-BB5C-B64D0C2618B6}" srcOrd="2" destOrd="0" presId="urn:microsoft.com/office/officeart/2005/8/layout/funnel1"/>
    <dgm:cxn modelId="{84FCA4FA-7FF6-4FC4-9683-5C94E1BB5118}" type="presParOf" srcId="{C2814ABA-2E4B-4560-A86C-80EAD656FBB2}" destId="{9427F410-6930-42B2-B25B-17BAD2AFC25F}" srcOrd="3" destOrd="0" presId="urn:microsoft.com/office/officeart/2005/8/layout/funnel1"/>
    <dgm:cxn modelId="{F25E3EE3-2358-47AD-8DBF-2A4259AF3AA9}" type="presParOf" srcId="{C2814ABA-2E4B-4560-A86C-80EAD656FBB2}" destId="{A200FD92-E853-4382-8E16-F1823468DAA5}" srcOrd="4" destOrd="0" presId="urn:microsoft.com/office/officeart/2005/8/layout/funnel1"/>
    <dgm:cxn modelId="{16971EBE-6826-47C8-BD05-596A385C597D}" type="presParOf" srcId="{C2814ABA-2E4B-4560-A86C-80EAD656FBB2}" destId="{55601862-6B5E-40B1-8F5B-0FB8D7239C00}" srcOrd="5" destOrd="0" presId="urn:microsoft.com/office/officeart/2005/8/layout/funnel1"/>
    <dgm:cxn modelId="{C9A70702-63F8-4C08-9EDD-081E6C316388}" type="presParOf" srcId="{C2814ABA-2E4B-4560-A86C-80EAD656FBB2}" destId="{3668C87A-FB67-420C-9490-1DC7B2A8147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8C47DA-94FB-4488-9B59-1D9AA9723EAE}" type="doc">
      <dgm:prSet loTypeId="urn:microsoft.com/office/officeart/2005/8/layout/arrow2" loCatId="process" qsTypeId="urn:microsoft.com/office/officeart/2005/8/quickstyle/simple1" qsCatId="simple" csTypeId="urn:microsoft.com/office/officeart/2005/8/colors/colorful3" csCatId="colorful" phldr="1"/>
      <dgm:spPr/>
    </dgm:pt>
    <dgm:pt modelId="{84F3C8C0-8619-4A51-A97E-6710CD5E7732}">
      <dgm:prSet phldrT="[Text]"/>
      <dgm:spPr/>
      <dgm:t>
        <a:bodyPr/>
        <a:lstStyle/>
        <a:p>
          <a:pPr algn="r"/>
          <a:r>
            <a:rPr lang="en-US" dirty="0" smtClean="0">
              <a:solidFill>
                <a:schemeClr val="bg1"/>
              </a:solidFill>
            </a:rPr>
            <a:t>2020</a:t>
          </a:r>
          <a:endParaRPr lang="en-US" dirty="0">
            <a:solidFill>
              <a:schemeClr val="bg1"/>
            </a:solidFill>
          </a:endParaRPr>
        </a:p>
      </dgm:t>
    </dgm:pt>
    <dgm:pt modelId="{A2AC6148-4FB4-4EC9-8905-E3DCB185B162}" type="parTrans" cxnId="{A004EA8E-F79C-4C3E-B52C-69401C6E1BC4}">
      <dgm:prSet/>
      <dgm:spPr/>
      <dgm:t>
        <a:bodyPr/>
        <a:lstStyle/>
        <a:p>
          <a:endParaRPr lang="en-US"/>
        </a:p>
      </dgm:t>
    </dgm:pt>
    <dgm:pt modelId="{556D206C-60CF-469D-8AA1-C685B9CAB668}" type="sibTrans" cxnId="{A004EA8E-F79C-4C3E-B52C-69401C6E1BC4}">
      <dgm:prSet/>
      <dgm:spPr/>
      <dgm:t>
        <a:bodyPr/>
        <a:lstStyle/>
        <a:p>
          <a:endParaRPr lang="en-US"/>
        </a:p>
      </dgm:t>
    </dgm:pt>
    <dgm:pt modelId="{F683D5DB-7D10-4774-AB3E-BB7397B5F6F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2021</a:t>
          </a:r>
          <a:endParaRPr lang="en-US" dirty="0">
            <a:solidFill>
              <a:schemeClr val="tx1"/>
            </a:solidFill>
          </a:endParaRPr>
        </a:p>
      </dgm:t>
    </dgm:pt>
    <dgm:pt modelId="{1DA837A2-AAF1-45BB-BE8A-8411DACF4787}" type="parTrans" cxnId="{59D6AA5C-132C-4E79-BF8F-7367BB8375B5}">
      <dgm:prSet/>
      <dgm:spPr/>
      <dgm:t>
        <a:bodyPr/>
        <a:lstStyle/>
        <a:p>
          <a:endParaRPr lang="en-US"/>
        </a:p>
      </dgm:t>
    </dgm:pt>
    <dgm:pt modelId="{EC75AC12-851B-4174-8AEE-76EF63A12404}" type="sibTrans" cxnId="{59D6AA5C-132C-4E79-BF8F-7367BB8375B5}">
      <dgm:prSet/>
      <dgm:spPr/>
      <dgm:t>
        <a:bodyPr/>
        <a:lstStyle/>
        <a:p>
          <a:endParaRPr lang="en-US"/>
        </a:p>
      </dgm:t>
    </dgm:pt>
    <dgm:pt modelId="{A76B0DBB-BCAE-4D44-BCAD-61FAD01F4D76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beyond</a:t>
          </a:r>
          <a:endParaRPr lang="en-US" dirty="0">
            <a:solidFill>
              <a:srgbClr val="FF0000"/>
            </a:solidFill>
          </a:endParaRPr>
        </a:p>
      </dgm:t>
    </dgm:pt>
    <dgm:pt modelId="{7B78C4FC-C267-4E64-84E2-CD79FFE9636D}" type="parTrans" cxnId="{69EAA5A1-87D8-40A2-8E0E-29CD37846B94}">
      <dgm:prSet/>
      <dgm:spPr/>
      <dgm:t>
        <a:bodyPr/>
        <a:lstStyle/>
        <a:p>
          <a:endParaRPr lang="en-US"/>
        </a:p>
      </dgm:t>
    </dgm:pt>
    <dgm:pt modelId="{2699F7B4-4B00-4F1D-B6BA-9A897B04AEBD}" type="sibTrans" cxnId="{69EAA5A1-87D8-40A2-8E0E-29CD37846B94}">
      <dgm:prSet/>
      <dgm:spPr/>
      <dgm:t>
        <a:bodyPr/>
        <a:lstStyle/>
        <a:p>
          <a:endParaRPr lang="en-US"/>
        </a:p>
      </dgm:t>
    </dgm:pt>
    <dgm:pt modelId="{03F904BF-E4F5-4AE5-A31E-E14F1A656A60}" type="pres">
      <dgm:prSet presAssocID="{698C47DA-94FB-4488-9B59-1D9AA9723EAE}" presName="arrowDiagram" presStyleCnt="0">
        <dgm:presLayoutVars>
          <dgm:chMax val="5"/>
          <dgm:dir/>
          <dgm:resizeHandles val="exact"/>
        </dgm:presLayoutVars>
      </dgm:prSet>
      <dgm:spPr/>
    </dgm:pt>
    <dgm:pt modelId="{A88C5BA9-20E6-4315-ABAB-5238CF5F2212}" type="pres">
      <dgm:prSet presAssocID="{698C47DA-94FB-4488-9B59-1D9AA9723EAE}" presName="arrow" presStyleLbl="bgShp" presStyleIdx="0" presStyleCnt="1"/>
      <dgm:spPr/>
    </dgm:pt>
    <dgm:pt modelId="{E8F82315-BDB4-4508-AF39-808B6837668D}" type="pres">
      <dgm:prSet presAssocID="{698C47DA-94FB-4488-9B59-1D9AA9723EAE}" presName="arrowDiagram3" presStyleCnt="0"/>
      <dgm:spPr/>
    </dgm:pt>
    <dgm:pt modelId="{80596C05-7EFC-4A01-B7FB-9CC31061D1C6}" type="pres">
      <dgm:prSet presAssocID="{84F3C8C0-8619-4A51-A97E-6710CD5E7732}" presName="bullet3a" presStyleLbl="node1" presStyleIdx="0" presStyleCnt="3"/>
      <dgm:spPr/>
    </dgm:pt>
    <dgm:pt modelId="{4F89B06C-F783-4F70-B8C3-B9C57A792567}" type="pres">
      <dgm:prSet presAssocID="{84F3C8C0-8619-4A51-A97E-6710CD5E7732}" presName="textBox3a" presStyleLbl="revTx" presStyleIdx="0" presStyleCnt="3" custScaleX="71021" custScaleY="59702" custLinFactNeighborX="-15641" custLinFactNeighborY="-13881">
        <dgm:presLayoutVars>
          <dgm:bulletEnabled val="1"/>
        </dgm:presLayoutVars>
      </dgm:prSet>
      <dgm:spPr/>
    </dgm:pt>
    <dgm:pt modelId="{47904B5E-8FE4-484C-B236-A8371B879548}" type="pres">
      <dgm:prSet presAssocID="{F683D5DB-7D10-4774-AB3E-BB7397B5F6FA}" presName="bullet3b" presStyleLbl="node1" presStyleIdx="1" presStyleCnt="3"/>
      <dgm:spPr/>
    </dgm:pt>
    <dgm:pt modelId="{C62F3815-B76B-4F8B-9DBC-66F2AAB440A3}" type="pres">
      <dgm:prSet presAssocID="{F683D5DB-7D10-4774-AB3E-BB7397B5F6FA}" presName="textBox3b" presStyleLbl="revTx" presStyleIdx="1" presStyleCnt="3">
        <dgm:presLayoutVars>
          <dgm:bulletEnabled val="1"/>
        </dgm:presLayoutVars>
      </dgm:prSet>
      <dgm:spPr/>
    </dgm:pt>
    <dgm:pt modelId="{A9935F1D-CD7B-45E4-A476-8982DF8B3DE0}" type="pres">
      <dgm:prSet presAssocID="{A76B0DBB-BCAE-4D44-BCAD-61FAD01F4D76}" presName="bullet3c" presStyleLbl="node1" presStyleIdx="2" presStyleCnt="3"/>
      <dgm:spPr/>
    </dgm:pt>
    <dgm:pt modelId="{23650AFB-1B27-46B9-AC8F-5F2ED9B2B002}" type="pres">
      <dgm:prSet presAssocID="{A76B0DBB-BCAE-4D44-BCAD-61FAD01F4D76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C2109F19-0C9C-4D2E-A60F-542F9A81FB5A}" type="presOf" srcId="{F683D5DB-7D10-4774-AB3E-BB7397B5F6FA}" destId="{C62F3815-B76B-4F8B-9DBC-66F2AAB440A3}" srcOrd="0" destOrd="0" presId="urn:microsoft.com/office/officeart/2005/8/layout/arrow2"/>
    <dgm:cxn modelId="{69EAA5A1-87D8-40A2-8E0E-29CD37846B94}" srcId="{698C47DA-94FB-4488-9B59-1D9AA9723EAE}" destId="{A76B0DBB-BCAE-4D44-BCAD-61FAD01F4D76}" srcOrd="2" destOrd="0" parTransId="{7B78C4FC-C267-4E64-84E2-CD79FFE9636D}" sibTransId="{2699F7B4-4B00-4F1D-B6BA-9A897B04AEBD}"/>
    <dgm:cxn modelId="{A004EA8E-F79C-4C3E-B52C-69401C6E1BC4}" srcId="{698C47DA-94FB-4488-9B59-1D9AA9723EAE}" destId="{84F3C8C0-8619-4A51-A97E-6710CD5E7732}" srcOrd="0" destOrd="0" parTransId="{A2AC6148-4FB4-4EC9-8905-E3DCB185B162}" sibTransId="{556D206C-60CF-469D-8AA1-C685B9CAB668}"/>
    <dgm:cxn modelId="{F89CEA5F-115B-4CCB-A5AC-F67E8F6B0C25}" type="presOf" srcId="{A76B0DBB-BCAE-4D44-BCAD-61FAD01F4D76}" destId="{23650AFB-1B27-46B9-AC8F-5F2ED9B2B002}" srcOrd="0" destOrd="0" presId="urn:microsoft.com/office/officeart/2005/8/layout/arrow2"/>
    <dgm:cxn modelId="{8E1F2598-B6E1-4A4F-87D7-884C7C91D1EE}" type="presOf" srcId="{84F3C8C0-8619-4A51-A97E-6710CD5E7732}" destId="{4F89B06C-F783-4F70-B8C3-B9C57A792567}" srcOrd="0" destOrd="0" presId="urn:microsoft.com/office/officeart/2005/8/layout/arrow2"/>
    <dgm:cxn modelId="{59D6AA5C-132C-4E79-BF8F-7367BB8375B5}" srcId="{698C47DA-94FB-4488-9B59-1D9AA9723EAE}" destId="{F683D5DB-7D10-4774-AB3E-BB7397B5F6FA}" srcOrd="1" destOrd="0" parTransId="{1DA837A2-AAF1-45BB-BE8A-8411DACF4787}" sibTransId="{EC75AC12-851B-4174-8AEE-76EF63A12404}"/>
    <dgm:cxn modelId="{B6557CD8-7A5C-44F0-9BC0-D513260B26F3}" type="presOf" srcId="{698C47DA-94FB-4488-9B59-1D9AA9723EAE}" destId="{03F904BF-E4F5-4AE5-A31E-E14F1A656A60}" srcOrd="0" destOrd="0" presId="urn:microsoft.com/office/officeart/2005/8/layout/arrow2"/>
    <dgm:cxn modelId="{BD79DE9C-0E8E-412A-BAE6-077DFA4EEDDC}" type="presParOf" srcId="{03F904BF-E4F5-4AE5-A31E-E14F1A656A60}" destId="{A88C5BA9-20E6-4315-ABAB-5238CF5F2212}" srcOrd="0" destOrd="0" presId="urn:microsoft.com/office/officeart/2005/8/layout/arrow2"/>
    <dgm:cxn modelId="{5F296E55-C3E6-49FA-84FA-BEC8494065E4}" type="presParOf" srcId="{03F904BF-E4F5-4AE5-A31E-E14F1A656A60}" destId="{E8F82315-BDB4-4508-AF39-808B6837668D}" srcOrd="1" destOrd="0" presId="urn:microsoft.com/office/officeart/2005/8/layout/arrow2"/>
    <dgm:cxn modelId="{567A402F-45B0-4248-8918-6B61E40F1828}" type="presParOf" srcId="{E8F82315-BDB4-4508-AF39-808B6837668D}" destId="{80596C05-7EFC-4A01-B7FB-9CC31061D1C6}" srcOrd="0" destOrd="0" presId="urn:microsoft.com/office/officeart/2005/8/layout/arrow2"/>
    <dgm:cxn modelId="{4CD29873-FE45-4D00-BA7C-5155B14ABE3B}" type="presParOf" srcId="{E8F82315-BDB4-4508-AF39-808B6837668D}" destId="{4F89B06C-F783-4F70-B8C3-B9C57A792567}" srcOrd="1" destOrd="0" presId="urn:microsoft.com/office/officeart/2005/8/layout/arrow2"/>
    <dgm:cxn modelId="{8248B2D2-1935-4074-8192-B6D06F5171FC}" type="presParOf" srcId="{E8F82315-BDB4-4508-AF39-808B6837668D}" destId="{47904B5E-8FE4-484C-B236-A8371B879548}" srcOrd="2" destOrd="0" presId="urn:microsoft.com/office/officeart/2005/8/layout/arrow2"/>
    <dgm:cxn modelId="{BD42BBAF-8BCB-4604-9A3E-5C3D63280F3D}" type="presParOf" srcId="{E8F82315-BDB4-4508-AF39-808B6837668D}" destId="{C62F3815-B76B-4F8B-9DBC-66F2AAB440A3}" srcOrd="3" destOrd="0" presId="urn:microsoft.com/office/officeart/2005/8/layout/arrow2"/>
    <dgm:cxn modelId="{2ADF8941-1FDC-4346-BD25-F6403E68A1CD}" type="presParOf" srcId="{E8F82315-BDB4-4508-AF39-808B6837668D}" destId="{A9935F1D-CD7B-45E4-A476-8982DF8B3DE0}" srcOrd="4" destOrd="0" presId="urn:microsoft.com/office/officeart/2005/8/layout/arrow2"/>
    <dgm:cxn modelId="{DE53DB51-75DC-4C27-882A-CE0AB758990E}" type="presParOf" srcId="{E8F82315-BDB4-4508-AF39-808B6837668D}" destId="{23650AFB-1B27-46B9-AC8F-5F2ED9B2B00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29611-B781-43CB-93CE-2C1C16A9F410}">
      <dsp:nvSpPr>
        <dsp:cNvPr id="0" name=""/>
        <dsp:cNvSpPr/>
      </dsp:nvSpPr>
      <dsp:spPr>
        <a:xfrm>
          <a:off x="1889033" y="535025"/>
          <a:ext cx="4448602" cy="154494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F37EC-4B27-463C-8837-BCA1C6925189}">
      <dsp:nvSpPr>
        <dsp:cNvPr id="0" name=""/>
        <dsp:cNvSpPr/>
      </dsp:nvSpPr>
      <dsp:spPr>
        <a:xfrm>
          <a:off x="3689165" y="4318061"/>
          <a:ext cx="862132" cy="55176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3E95B-B525-4A87-BB5C-B64D0C2618B6}">
      <dsp:nvSpPr>
        <dsp:cNvPr id="0" name=""/>
        <dsp:cNvSpPr/>
      </dsp:nvSpPr>
      <dsp:spPr>
        <a:xfrm>
          <a:off x="2051114" y="4759473"/>
          <a:ext cx="4138234" cy="103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>
        <a:off x="2051114" y="4759473"/>
        <a:ext cx="4138234" cy="1034558"/>
      </dsp:txXfrm>
    </dsp:sp>
    <dsp:sp modelId="{9427F410-6930-42B2-B25B-17BAD2AFC25F}">
      <dsp:nvSpPr>
        <dsp:cNvPr id="0" name=""/>
        <dsp:cNvSpPr/>
      </dsp:nvSpPr>
      <dsp:spPr>
        <a:xfrm>
          <a:off x="3079762" y="2061264"/>
          <a:ext cx="2162765" cy="1716425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D&amp;I Programme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396492" y="2312629"/>
        <a:ext cx="1529305" cy="1213695"/>
      </dsp:txXfrm>
    </dsp:sp>
    <dsp:sp modelId="{A200FD92-E853-4382-8E16-F1823468DAA5}">
      <dsp:nvSpPr>
        <dsp:cNvPr id="0" name=""/>
        <dsp:cNvSpPr/>
      </dsp:nvSpPr>
      <dsp:spPr>
        <a:xfrm>
          <a:off x="1524765" y="488605"/>
          <a:ext cx="2708950" cy="230055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2"/>
              </a:solidFill>
            </a:rPr>
            <a:t>Management</a:t>
          </a:r>
          <a:endParaRPr lang="en-US" sz="2400" kern="1200" dirty="0">
            <a:solidFill>
              <a:schemeClr val="tx2"/>
            </a:solidFill>
          </a:endParaRPr>
        </a:p>
      </dsp:txBody>
      <dsp:txXfrm>
        <a:off x="1921482" y="825513"/>
        <a:ext cx="1915516" cy="1626737"/>
      </dsp:txXfrm>
    </dsp:sp>
    <dsp:sp modelId="{55601862-6B5E-40B1-8F5B-0FB8D7239C00}">
      <dsp:nvSpPr>
        <dsp:cNvPr id="0" name=""/>
        <dsp:cNvSpPr/>
      </dsp:nvSpPr>
      <dsp:spPr>
        <a:xfrm>
          <a:off x="4045365" y="477078"/>
          <a:ext cx="2448412" cy="1972898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Personnel</a:t>
          </a:r>
          <a:endParaRPr lang="en-US" sz="2400" kern="1200" dirty="0"/>
        </a:p>
      </dsp:txBody>
      <dsp:txXfrm>
        <a:off x="4403927" y="766002"/>
        <a:ext cx="1731288" cy="1395050"/>
      </dsp:txXfrm>
    </dsp:sp>
    <dsp:sp modelId="{3668C87A-FB67-420C-9490-1DC7B2A8147E}">
      <dsp:nvSpPr>
        <dsp:cNvPr id="0" name=""/>
        <dsp:cNvSpPr/>
      </dsp:nvSpPr>
      <dsp:spPr>
        <a:xfrm>
          <a:off x="760709" y="333054"/>
          <a:ext cx="6599118" cy="5105836"/>
        </a:xfrm>
        <a:prstGeom prst="funnel">
          <a:avLst/>
        </a:prstGeom>
        <a:solidFill>
          <a:srgbClr val="FFFF00">
            <a:alpha val="4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C5BA9-20E6-4315-ABAB-5238CF5F2212}">
      <dsp:nvSpPr>
        <dsp:cNvPr id="0" name=""/>
        <dsp:cNvSpPr/>
      </dsp:nvSpPr>
      <dsp:spPr>
        <a:xfrm>
          <a:off x="267803" y="0"/>
          <a:ext cx="7488833" cy="468052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96C05-7EFC-4A01-B7FB-9CC31061D1C6}">
      <dsp:nvSpPr>
        <dsp:cNvPr id="0" name=""/>
        <dsp:cNvSpPr/>
      </dsp:nvSpPr>
      <dsp:spPr>
        <a:xfrm>
          <a:off x="1218885" y="3230495"/>
          <a:ext cx="194709" cy="1947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9B06C-F783-4F70-B8C3-B9C57A792567}">
      <dsp:nvSpPr>
        <dsp:cNvPr id="0" name=""/>
        <dsp:cNvSpPr/>
      </dsp:nvSpPr>
      <dsp:spPr>
        <a:xfrm>
          <a:off x="1296147" y="3412635"/>
          <a:ext cx="1239244" cy="807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173" tIns="0" rIns="0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2020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1296147" y="3412635"/>
        <a:ext cx="1239244" cy="807571"/>
      </dsp:txXfrm>
    </dsp:sp>
    <dsp:sp modelId="{47904B5E-8FE4-484C-B236-A8371B879548}">
      <dsp:nvSpPr>
        <dsp:cNvPr id="0" name=""/>
        <dsp:cNvSpPr/>
      </dsp:nvSpPr>
      <dsp:spPr>
        <a:xfrm>
          <a:off x="2937572" y="1958329"/>
          <a:ext cx="351975" cy="351975"/>
        </a:xfrm>
        <a:prstGeom prst="ellipse">
          <a:avLst/>
        </a:prstGeom>
        <a:solidFill>
          <a:schemeClr val="accent3">
            <a:hueOff val="6747464"/>
            <a:satOff val="-31678"/>
            <a:lumOff val="1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F3815-B76B-4F8B-9DBC-66F2AAB440A3}">
      <dsp:nvSpPr>
        <dsp:cNvPr id="0" name=""/>
        <dsp:cNvSpPr/>
      </dsp:nvSpPr>
      <dsp:spPr>
        <a:xfrm>
          <a:off x="3113559" y="2134317"/>
          <a:ext cx="1797320" cy="2546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504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2021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3113559" y="2134317"/>
        <a:ext cx="1797320" cy="2546203"/>
      </dsp:txXfrm>
    </dsp:sp>
    <dsp:sp modelId="{A9935F1D-CD7B-45E4-A476-8982DF8B3DE0}">
      <dsp:nvSpPr>
        <dsp:cNvPr id="0" name=""/>
        <dsp:cNvSpPr/>
      </dsp:nvSpPr>
      <dsp:spPr>
        <a:xfrm>
          <a:off x="5004490" y="1184171"/>
          <a:ext cx="486774" cy="486774"/>
        </a:xfrm>
        <a:prstGeom prst="ellipse">
          <a:avLst/>
        </a:prstGeom>
        <a:solidFill>
          <a:schemeClr val="accent3">
            <a:hueOff val="13494927"/>
            <a:satOff val="-63357"/>
            <a:lumOff val="2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50AFB-1B27-46B9-AC8F-5F2ED9B2B002}">
      <dsp:nvSpPr>
        <dsp:cNvPr id="0" name=""/>
        <dsp:cNvSpPr/>
      </dsp:nvSpPr>
      <dsp:spPr>
        <a:xfrm>
          <a:off x="5247877" y="1427558"/>
          <a:ext cx="1797320" cy="3252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932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FF0000"/>
              </a:solidFill>
            </a:rPr>
            <a:t>beyond</a:t>
          </a:r>
          <a:endParaRPr lang="en-US" sz="3600" kern="1200" dirty="0">
            <a:solidFill>
              <a:srgbClr val="FF0000"/>
            </a:solidFill>
          </a:endParaRPr>
        </a:p>
      </dsp:txBody>
      <dsp:txXfrm>
        <a:off x="5247877" y="1427558"/>
        <a:ext cx="1797320" cy="3252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CB0CAB-A528-CD45-8F12-922B94DEC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AD8C8-453F-104C-B81F-526301CF4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2EAA-2733-D14F-950A-8F424038586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BBD38-63DF-604F-9396-6BB8561251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8731-E0D0-B242-9967-4E9E135D8D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750F-00B8-E148-9878-D197EE9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00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D062E-52F7-A14D-A443-1F3854784447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0EE9E-52B8-AA4F-8DD5-ED0FB4E5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9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F38DB-CAFA-D341-B4D5-64BB60628E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63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D4C81-F64F-40E0-88B7-EA16181E750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fr-FR" sz="1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53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05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 smtClean="0"/>
              <a:t>Barriers: D&amp;I Reporting,</a:t>
            </a:r>
            <a:r>
              <a:rPr lang="en-US" sz="1200" b="0" baseline="0" dirty="0" smtClean="0"/>
              <a:t> bring the activists to the table</a:t>
            </a:r>
            <a:endParaRPr lang="en-US" sz="1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76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F38DB-CAFA-D341-B4D5-64BB60628E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11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30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 fontAlgn="base">
              <a:buFont typeface="Arial" panose="020B0604020202020204" pitchFamily="34" charset="0"/>
              <a:buNone/>
            </a:pP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F38DB-CAFA-D341-B4D5-64BB60628E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3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03" y="2169047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053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7" y="2427287"/>
            <a:ext cx="5616575" cy="3773488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27287"/>
            <a:ext cx="5611813" cy="3773488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511762-E0C9-6C4A-9015-D9D3D4FF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4ADB-6629-445A-8768-7AB80235088F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689900-D127-9840-8E06-B694B9FE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398DFD-572D-D549-8BBF-A86A1DFF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861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34" userDrawn="1">
          <p15:clr>
            <a:srgbClr val="FBAE40"/>
          </p15:clr>
        </p15:guide>
        <p15:guide id="2" orient="horz" pos="152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5616574" cy="10657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2117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588863-2E7B-784C-BD2D-8C3D0E7E1D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2071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522D55-126D-415D-AD8B-5F153770319B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1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2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44F130-B5B4-40C3-9D47-8CC9FB8ADA4F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47B07ADD-2F17-5640-985B-72FA646913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159226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41C95B-0CD0-B44F-9130-66CCD53B86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396970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036724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C543E3-40B8-48CB-996D-C062144379CD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55B7D9F-7313-2F46-8079-FEA6DAA0CF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5613" y="1592263"/>
            <a:ext cx="3708400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ECDCA30-A5C6-3549-9DAD-01819664F1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4681" y="396970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332EED6-F049-354D-90C1-2CDBDFEB15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59263" y="159226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46E76A3-B525-534D-9396-8E4D08F06F6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9263" y="3978015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407050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s and 2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0609-1753-094D-A27B-B1604B6E44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25DF65C-D57A-4228-AFA5-230D3A45CEBD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80C24-4584-494A-B2E2-7C02911E02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BEDBAA-E014-4E48-AA09-5D0DC18C0C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C9037A8-3728-274F-ADAC-4D3957FCBA4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2200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8458318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2420938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779F7E-9707-2542-A19F-DD09A53038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5613" y="2416175"/>
            <a:ext cx="3713187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r>
              <a:rPr lang="en-US"/>
              <a:t>Drag and Drop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3848" y="2429902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8B498F4F-2EAB-46A0-8EC9-9D0618ABA87D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353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3 Pictures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16386" y="1601376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16386" y="2732442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92779609-B854-4A5F-A309-286625259DF7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E95B09-A858-4A4A-B159-8C5B917D41E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75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FF76D54-8841-EA4B-B514-DFCE90D05C8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50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ED6363A-4107-5A4F-9E1E-0E88F802ABE9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232388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1039F33-9CD5-004A-9F94-52D16B2EB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32388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5502073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Horizontal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776" y="1592263"/>
            <a:ext cx="11376024" cy="256390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1A1B692-E9A1-4BE5-BD1C-8370F233D336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6855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Horizontal and text 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92263"/>
            <a:ext cx="12192000" cy="29458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5D10925-0922-455F-9245-A2B5E943AEAC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839061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FEBF6-CE90-CC4E-8695-4D9E4AF1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53E5-4C15-4069-8E13-F3E44A4F4700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BCDCA-F2B2-9249-AB85-06169E6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4A1B0-EF49-4F43-ACA9-49641973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2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B3E2A-0B0F-434E-B8B5-23D05F72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AFDB-6A20-4884-A6AC-1F9A414D1EE1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ECA80-B569-3D47-B163-138B2BA8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8CA65-7C13-A442-AF74-D3BBDBCB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25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8F7083-D188-D543-8008-F25F138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FD2-CF82-4099-B2AF-84833752C9E9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980EB7-C2CB-9D4D-8C5E-3EB09317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4050C-1801-2345-9DC3-F06B163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08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3763-5414-8544-AF6D-F8D5C9B1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D9F7-81E6-42C6-A62B-CEF2BA8A09D8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8A5D0-906E-0046-B0F3-9628330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140E-F283-BD43-9D8C-905BDA4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3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59AC4-96B9-704B-82C7-32D5BEFF3254}"/>
              </a:ext>
            </a:extLst>
          </p:cNvPr>
          <p:cNvSpPr txBox="1"/>
          <p:nvPr userDrawn="1"/>
        </p:nvSpPr>
        <p:spPr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CH" dirty="0" err="1"/>
              <a:t>home.cern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196E8-CA32-8449-8B2F-F83D475B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1904" y="2244864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73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Content 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/>
              <a:buChar char="•"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/>
              <a:buChar char="•"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 bwMode="auto">
          <a:xfrm>
            <a:off x="3248526" y="6408000"/>
            <a:ext cx="867862" cy="365125"/>
          </a:xfrm>
        </p:spPr>
        <p:txBody>
          <a:bodyPr/>
          <a:lstStyle/>
          <a:p>
            <a:pPr>
              <a:defRPr/>
            </a:pPr>
            <a:fld id="{5A2D8E4C-A0BF-5444-9C74-A3C2242D2F23}" type="datetime1">
              <a:rPr lang="en-US" smtClean="0"/>
              <a:t>7/8/2022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 bwMode="auto">
          <a:xfrm>
            <a:off x="4259262" y="6408000"/>
            <a:ext cx="6572221" cy="365125"/>
          </a:xfrm>
        </p:spPr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 bwMode="auto">
          <a:xfrm>
            <a:off x="11064552" y="6408000"/>
            <a:ext cx="681254" cy="365125"/>
          </a:xfrm>
        </p:spPr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61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623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73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8ADC9-30DB-1243-8F69-09A7AAEA84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6D6D28-7860-E045-9091-E722B9476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700252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942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3853-B8B5-4A13-BD96-7427BEC1D80F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EF8B-60A8-4980-A0FC-DDC4704C351F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2504" y="5741875"/>
            <a:ext cx="1012280" cy="365125"/>
          </a:xfrm>
        </p:spPr>
        <p:txBody>
          <a:bodyPr/>
          <a:lstStyle/>
          <a:p>
            <a:r>
              <a:rPr lang="en-US" dirty="0" smtClean="0"/>
              <a:t>slide</a:t>
            </a:r>
            <a:fld id="{4594B3CA-A909-41D7-B846-E2DDAEB5DD0E}" type="slidenum">
              <a:rPr lang="en-US" smtClean="0"/>
              <a:pPr/>
              <a:t>‹#›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1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822C-8B6B-4574-B952-9FE8A5532465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BAAC3B-64E8-6A4D-B184-3057E6D0D0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439863"/>
            <a:ext cx="11376025" cy="4760912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91332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colour 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B6E0-915E-6A4B-BE3D-83464DDC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185B5-CF74-D44D-A9E3-83166F09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57AE9F-BED1-4563-9493-3ECDA19C7B8C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60124-268E-2640-B552-632FCB92FC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D4B92-ED84-1D4C-81AB-7D7F79EF89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 | Presentation 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E223B3-FDCC-6949-9C0B-F052B97037C1}"/>
              </a:ext>
            </a:extLst>
          </p:cNvPr>
          <p:cNvCxnSpPr/>
          <p:nvPr userDrawn="1"/>
        </p:nvCxnSpPr>
        <p:spPr>
          <a:xfrm>
            <a:off x="407987" y="6266608"/>
            <a:ext cx="113760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5082788-0C78-F842-A18F-84667EAC7E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988" y="6364800"/>
            <a:ext cx="4953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55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1A8103C-80BA-7941-AEF5-FB81302B57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9980"/>
            <a:ext cx="12192000" cy="623075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2" y="-48846"/>
            <a:ext cx="4116387" cy="6249621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8772-1EB5-48FC-AB4E-560B82CF65AD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0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2264"/>
            <a:ext cx="5616575" cy="46085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92264"/>
            <a:ext cx="5611813" cy="4608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A8A69A-7619-C44B-A930-6AC38A3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B470-5B7D-411D-92B9-1B0FD85A60F9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55D6E3-4871-704B-B795-99BD30EA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E4B464-E744-A34F-B223-6B55497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2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85228" y="6378349"/>
            <a:ext cx="6311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8DBC9A-1B4F-47EC-9A34-DDD2DB42C814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46" y="6383848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2" y="6383848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Presenter | Presentation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9C6532-AEDE-354E-83AD-7F67D706DF38}"/>
              </a:ext>
            </a:extLst>
          </p:cNvPr>
          <p:cNvCxnSpPr/>
          <p:nvPr userDrawn="1"/>
        </p:nvCxnSpPr>
        <p:spPr>
          <a:xfrm>
            <a:off x="407987" y="6266608"/>
            <a:ext cx="1137602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26E9AC2-DB3F-3043-BAF1-FDB172EA2CD8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407988" y="6364599"/>
            <a:ext cx="4953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2" r:id="rId3"/>
    <p:sldLayoutId id="2147483650" r:id="rId4"/>
    <p:sldLayoutId id="2147483665" r:id="rId5"/>
    <p:sldLayoutId id="2147483668" r:id="rId6"/>
    <p:sldLayoutId id="2147483677" r:id="rId7"/>
    <p:sldLayoutId id="2147483674" r:id="rId8"/>
    <p:sldLayoutId id="2147483652" r:id="rId9"/>
    <p:sldLayoutId id="2147483653" r:id="rId10"/>
    <p:sldLayoutId id="2147483661" r:id="rId11"/>
    <p:sldLayoutId id="2147483666" r:id="rId12"/>
    <p:sldLayoutId id="2147483667" r:id="rId13"/>
    <p:sldLayoutId id="2147483658" r:id="rId14"/>
    <p:sldLayoutId id="2147483659" r:id="rId15"/>
    <p:sldLayoutId id="2147483673" r:id="rId16"/>
    <p:sldLayoutId id="2147483660" r:id="rId17"/>
    <p:sldLayoutId id="2147483671" r:id="rId18"/>
    <p:sldLayoutId id="2147483651" r:id="rId19"/>
    <p:sldLayoutId id="2147483654" r:id="rId20"/>
    <p:sldLayoutId id="2147483669" r:id="rId21"/>
    <p:sldLayoutId id="2147483655" r:id="rId22"/>
    <p:sldLayoutId id="2147483678" r:id="rId23"/>
    <p:sldLayoutId id="2147483679" r:id="rId24"/>
    <p:sldLayoutId id="2147483680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400"/>
        </a:spcAft>
        <a:buFont typeface="Arial"/>
        <a:buNone/>
        <a:tabLst/>
        <a:defRPr sz="21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charset="0"/>
        <a:buChar char="•"/>
        <a:tabLst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6" pos="3795" userDrawn="1">
          <p15:clr>
            <a:srgbClr val="F26B43"/>
          </p15:clr>
        </p15:guide>
        <p15:guide id="7" pos="3885" userDrawn="1">
          <p15:clr>
            <a:srgbClr val="F26B43"/>
          </p15:clr>
        </p15:guide>
        <p15:guide id="8" pos="5087" userDrawn="1">
          <p15:clr>
            <a:srgbClr val="F26B43"/>
          </p15:clr>
        </p15:guide>
        <p15:guide id="9" pos="4997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2409" userDrawn="1">
          <p15:clr>
            <a:srgbClr val="F26B43"/>
          </p15:clr>
        </p15:guide>
        <p15:guide id="14" orient="horz" pos="913" userDrawn="1">
          <p15:clr>
            <a:srgbClr val="F26B43"/>
          </p15:clr>
        </p15:guide>
        <p15:guide id="15" orient="horz" pos="1003" userDrawn="1">
          <p15:clr>
            <a:srgbClr val="F26B43"/>
          </p15:clr>
        </p15:guide>
        <p15:guide id="16" orient="horz" pos="2500" userDrawn="1">
          <p15:clr>
            <a:srgbClr val="F26B43"/>
          </p15:clr>
        </p15:guide>
        <p15:guide id="17" pos="6312" userDrawn="1">
          <p15:clr>
            <a:srgbClr val="F26B43"/>
          </p15:clr>
        </p15:guide>
        <p15:guide id="18" pos="62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3.png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5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ds.cern.ch/record/2809746/files/CERN-HR-STAFF-STAT-2021-RESTR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C446A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91344" y="5910116"/>
            <a:ext cx="5832648" cy="83125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Louise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Carvalho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Diversity &amp; Inclusion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Programme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Leader, CERN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"/>
          <a:stretch/>
        </p:blipFill>
        <p:spPr>
          <a:xfrm>
            <a:off x="2927648" y="440775"/>
            <a:ext cx="6348255" cy="358881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 bwMode="auto">
          <a:xfrm>
            <a:off x="413762" y="4293096"/>
            <a:ext cx="11376025" cy="1224136"/>
          </a:xfrm>
        </p:spPr>
        <p:txBody>
          <a:bodyPr/>
          <a:lstStyle/>
          <a:p>
            <a:pPr algn="ctr">
              <a:defRPr/>
            </a:pPr>
            <a:r>
              <a:rPr lang="en-US" sz="4400" dirty="0" smtClean="0"/>
              <a:t>D&amp;I Evolution at CERN since Higgs Boson</a:t>
            </a:r>
            <a:br>
              <a:rPr lang="en-US" sz="4400" dirty="0" smtClean="0"/>
            </a:br>
            <a:r>
              <a:rPr lang="en-US" sz="3600" dirty="0" smtClean="0"/>
              <a:t> </a:t>
            </a:r>
            <a:r>
              <a:rPr lang="en-US" sz="3600" dirty="0"/>
              <a:t>~ </a:t>
            </a:r>
            <a:r>
              <a:rPr lang="en-US" sz="3200" b="0" dirty="0" smtClean="0"/>
              <a:t>ICHEP 2022, </a:t>
            </a:r>
            <a:r>
              <a:rPr lang="en-US" sz="3200" b="0" dirty="0" smtClean="0"/>
              <a:t>Bologna </a:t>
            </a:r>
            <a:r>
              <a:rPr lang="en-US" sz="3600" dirty="0" smtClean="0"/>
              <a:t>~ </a:t>
            </a:r>
            <a:r>
              <a:rPr lang="en-US" sz="4400" dirty="0"/>
              <a:t/>
            </a:r>
            <a:br>
              <a:rPr lang="en-US" sz="4400" dirty="0"/>
            </a:br>
            <a:endParaRPr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04512" y="6413293"/>
            <a:ext cx="15829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CH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 July 2022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C4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517"/>
            <a:ext cx="12192000" cy="54186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151784" y="1412776"/>
            <a:ext cx="3224335" cy="2781148"/>
          </a:xfrm>
          <a:prstGeom prst="ellipse">
            <a:avLst/>
          </a:prstGeom>
          <a:solidFill>
            <a:schemeClr val="accent3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GB" sz="1600" i="1" dirty="0" smtClean="0">
                <a:solidFill>
                  <a:schemeClr val="bg1"/>
                </a:solidFill>
              </a:rPr>
              <a:t>“</a:t>
            </a:r>
            <a:r>
              <a:rPr lang="en-GB" sz="1600" i="1" dirty="0">
                <a:solidFill>
                  <a:schemeClr val="bg1"/>
                </a:solidFill>
              </a:rPr>
              <a:t>The particle physics </a:t>
            </a:r>
            <a:endParaRPr lang="en-GB" sz="1600" i="1" dirty="0" smtClean="0">
              <a:solidFill>
                <a:schemeClr val="bg1"/>
              </a:solidFill>
            </a:endParaRPr>
          </a:p>
          <a:p>
            <a:pPr algn="ctr"/>
            <a:r>
              <a:rPr lang="en-GB" sz="1600" i="1" dirty="0" smtClean="0">
                <a:solidFill>
                  <a:schemeClr val="bg1"/>
                </a:solidFill>
              </a:rPr>
              <a:t>community commits to</a:t>
            </a:r>
          </a:p>
          <a:p>
            <a:pPr algn="ctr"/>
            <a:r>
              <a:rPr lang="en-GB" sz="1600" i="1" dirty="0" smtClean="0">
                <a:solidFill>
                  <a:schemeClr val="bg1"/>
                </a:solidFill>
              </a:rPr>
              <a:t> </a:t>
            </a:r>
            <a:r>
              <a:rPr lang="en-GB" sz="1600" i="1" dirty="0">
                <a:solidFill>
                  <a:schemeClr val="bg1"/>
                </a:solidFill>
              </a:rPr>
              <a:t>placing the principles of </a:t>
            </a:r>
            <a:endParaRPr lang="en-GB" sz="1600" i="1" dirty="0" smtClean="0">
              <a:solidFill>
                <a:schemeClr val="bg1"/>
              </a:solidFill>
            </a:endParaRPr>
          </a:p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equality, diversity &amp; inclusion</a:t>
            </a:r>
            <a:r>
              <a:rPr lang="en-GB" i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sz="1600" i="1" dirty="0" smtClean="0">
                <a:solidFill>
                  <a:schemeClr val="bg1"/>
                </a:solidFill>
              </a:rPr>
              <a:t>at the heart of all the </a:t>
            </a:r>
          </a:p>
          <a:p>
            <a:pPr algn="ctr"/>
            <a:r>
              <a:rPr lang="en-GB" sz="1600" i="1" dirty="0" smtClean="0">
                <a:solidFill>
                  <a:schemeClr val="bg1"/>
                </a:solidFill>
              </a:rPr>
              <a:t>physics community’s </a:t>
            </a:r>
          </a:p>
          <a:p>
            <a:pPr algn="ctr"/>
            <a:r>
              <a:rPr lang="en-GB" sz="1600" i="1" dirty="0" smtClean="0">
                <a:solidFill>
                  <a:schemeClr val="bg1"/>
                </a:solidFill>
              </a:rPr>
              <a:t>activities.” 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sz="1600" b="1" dirty="0" smtClean="0">
                <a:solidFill>
                  <a:schemeClr val="bg1"/>
                </a:solidFill>
              </a:rPr>
              <a:t>- ESPP 2020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</a:rPr>
              <a:t>update</a:t>
            </a:r>
            <a:endParaRPr lang="en-GB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7528" y="530120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i="1" dirty="0">
                <a:solidFill>
                  <a:srgbClr val="FFC000"/>
                </a:solidFill>
              </a:rPr>
              <a:t>As an </a:t>
            </a:r>
            <a:r>
              <a:rPr lang="en-GB" sz="2000" b="1" i="1" u="sng" dirty="0">
                <a:solidFill>
                  <a:srgbClr val="FFC000"/>
                </a:solidFill>
              </a:rPr>
              <a:t>International Organisation</a:t>
            </a:r>
            <a:r>
              <a:rPr lang="en-GB" sz="2000" b="1" i="1" dirty="0">
                <a:solidFill>
                  <a:srgbClr val="FFC000"/>
                </a:solidFill>
              </a:rPr>
              <a:t>, </a:t>
            </a:r>
            <a:endParaRPr lang="en-GB" sz="2000" b="1" i="1" dirty="0" smtClean="0">
              <a:solidFill>
                <a:srgbClr val="FFC000"/>
              </a:solidFill>
            </a:endParaRPr>
          </a:p>
          <a:p>
            <a:pPr algn="ctr"/>
            <a:r>
              <a:rPr lang="en-GB" sz="2000" b="1" i="1" dirty="0" smtClean="0">
                <a:solidFill>
                  <a:srgbClr val="FFC000"/>
                </a:solidFill>
              </a:rPr>
              <a:t>we </a:t>
            </a:r>
            <a:r>
              <a:rPr lang="en-GB" sz="2000" b="1" i="1" dirty="0">
                <a:solidFill>
                  <a:srgbClr val="FFC000"/>
                </a:solidFill>
              </a:rPr>
              <a:t>need to reflect the diverse communities of our Member States</a:t>
            </a:r>
            <a:endParaRPr lang="en-GB" sz="2000" b="1" dirty="0"/>
          </a:p>
        </p:txBody>
      </p:sp>
      <p:sp>
        <p:nvSpPr>
          <p:cNvPr id="9" name="Oval 8"/>
          <p:cNvSpPr/>
          <p:nvPr/>
        </p:nvSpPr>
        <p:spPr>
          <a:xfrm>
            <a:off x="407368" y="2348880"/>
            <a:ext cx="2952328" cy="2869598"/>
          </a:xfrm>
          <a:prstGeom prst="ellipse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GB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Gender Equality Plans</a:t>
            </a:r>
          </a:p>
          <a:p>
            <a:pPr algn="ctr"/>
            <a:r>
              <a:rPr lang="fr-CH" sz="1600" b="1" dirty="0" smtClean="0">
                <a:solidFill>
                  <a:schemeClr val="tx1"/>
                </a:solidFill>
              </a:rPr>
              <a:t>in place by 2022</a:t>
            </a:r>
            <a:endParaRPr lang="en-GB" sz="1600" dirty="0" smtClean="0">
              <a:solidFill>
                <a:schemeClr val="tx1"/>
              </a:solidFill>
            </a:endParaRPr>
          </a:p>
          <a:p>
            <a:pPr algn="ctr"/>
            <a:r>
              <a:rPr lang="fr-CH" sz="1600" i="1" dirty="0" smtClean="0">
                <a:solidFill>
                  <a:schemeClr val="tx1"/>
                </a:solidFill>
              </a:rPr>
              <a:t/>
            </a:r>
            <a:br>
              <a:rPr lang="fr-CH" sz="1600" i="1" dirty="0" smtClean="0">
                <a:solidFill>
                  <a:schemeClr val="tx1"/>
                </a:solidFill>
              </a:rPr>
            </a:br>
            <a:r>
              <a:rPr lang="fr-CH" sz="1600" i="1" dirty="0" smtClean="0">
                <a:solidFill>
                  <a:schemeClr val="tx1"/>
                </a:solidFill>
              </a:rPr>
              <a:t>= New </a:t>
            </a:r>
            <a:r>
              <a:rPr lang="fr-CH" sz="2000" b="1" i="1" dirty="0" smtClean="0">
                <a:solidFill>
                  <a:schemeClr val="tx1"/>
                </a:solidFill>
              </a:rPr>
              <a:t>EC </a:t>
            </a:r>
            <a:r>
              <a:rPr lang="fr-CH" sz="2000" b="1" i="1" dirty="0" err="1" smtClean="0">
                <a:solidFill>
                  <a:schemeClr val="tx1"/>
                </a:solidFill>
              </a:rPr>
              <a:t>requirement</a:t>
            </a:r>
            <a:r>
              <a:rPr lang="fr-CH" sz="2000" b="1" i="1" dirty="0" smtClean="0">
                <a:solidFill>
                  <a:schemeClr val="tx1"/>
                </a:solidFill>
              </a:rPr>
              <a:t> </a:t>
            </a:r>
            <a:endParaRPr lang="fr-CH" sz="1600" b="1" i="1" dirty="0" smtClean="0">
              <a:solidFill>
                <a:schemeClr val="tx1"/>
              </a:solidFill>
            </a:endParaRPr>
          </a:p>
          <a:p>
            <a:pPr algn="ctr"/>
            <a:r>
              <a:rPr lang="fr-CH" sz="1600" i="1" dirty="0">
                <a:solidFill>
                  <a:schemeClr val="tx1"/>
                </a:solidFill>
              </a:rPr>
              <a:t>f</a:t>
            </a:r>
            <a:r>
              <a:rPr lang="fr-CH" sz="1600" i="1" dirty="0" smtClean="0">
                <a:solidFill>
                  <a:schemeClr val="tx1"/>
                </a:solidFill>
              </a:rPr>
              <a:t>or </a:t>
            </a:r>
            <a:r>
              <a:rPr lang="fr-CH" sz="1600" i="1" u="sng" dirty="0" smtClean="0">
                <a:solidFill>
                  <a:schemeClr val="tx1"/>
                </a:solidFill>
              </a:rPr>
              <a:t>all public </a:t>
            </a:r>
            <a:r>
              <a:rPr lang="fr-CH" sz="1600" i="1" u="sng" dirty="0" err="1" smtClean="0">
                <a:solidFill>
                  <a:schemeClr val="tx1"/>
                </a:solidFill>
              </a:rPr>
              <a:t>research</a:t>
            </a:r>
            <a:r>
              <a:rPr lang="fr-CH" sz="1600" i="1" u="sng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CH" sz="1600" i="1" u="sng" dirty="0" smtClean="0">
                <a:solidFill>
                  <a:schemeClr val="tx1"/>
                </a:solidFill>
              </a:rPr>
              <a:t>organisations </a:t>
            </a:r>
            <a:r>
              <a:rPr lang="fr-CH" sz="1600" i="1" dirty="0" err="1" smtClean="0">
                <a:solidFill>
                  <a:schemeClr val="tx1"/>
                </a:solidFill>
              </a:rPr>
              <a:t>seeking</a:t>
            </a:r>
            <a:r>
              <a:rPr lang="fr-CH" sz="1600" i="1" dirty="0" smtClean="0">
                <a:solidFill>
                  <a:schemeClr val="tx1"/>
                </a:solidFill>
              </a:rPr>
              <a:t> </a:t>
            </a:r>
            <a:r>
              <a:rPr lang="fr-CH" sz="1600" i="1" dirty="0" err="1" smtClean="0">
                <a:solidFill>
                  <a:schemeClr val="tx1"/>
                </a:solidFill>
              </a:rPr>
              <a:t>funding</a:t>
            </a:r>
            <a:endParaRPr lang="fr-CH" sz="1600" i="1" dirty="0" smtClean="0">
              <a:solidFill>
                <a:schemeClr val="tx1"/>
              </a:solidFill>
            </a:endParaRPr>
          </a:p>
          <a:p>
            <a:pPr algn="ctr"/>
            <a:r>
              <a:rPr lang="fr-CH" sz="1600" i="1" dirty="0" err="1">
                <a:solidFill>
                  <a:schemeClr val="tx1"/>
                </a:solidFill>
              </a:rPr>
              <a:t>u</a:t>
            </a:r>
            <a:r>
              <a:rPr lang="fr-CH" sz="1600" i="1" dirty="0" err="1" smtClean="0">
                <a:solidFill>
                  <a:schemeClr val="tx1"/>
                </a:solidFill>
              </a:rPr>
              <a:t>nder</a:t>
            </a:r>
            <a:r>
              <a:rPr lang="fr-CH" sz="1600" i="1" dirty="0" smtClean="0">
                <a:solidFill>
                  <a:schemeClr val="tx1"/>
                </a:solidFill>
              </a:rPr>
              <a:t> Horizon Europe.</a:t>
            </a:r>
          </a:p>
          <a:p>
            <a:pPr algn="ctr"/>
            <a:endParaRPr lang="fr-CH" sz="1600" i="1" dirty="0" smtClean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616280" y="2234745"/>
            <a:ext cx="2535646" cy="2460179"/>
          </a:xfrm>
          <a:prstGeom prst="ellipse">
            <a:avLst/>
          </a:prstGeom>
          <a:solidFill>
            <a:srgbClr val="009599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Companies </a:t>
            </a:r>
            <a:r>
              <a:rPr lang="en-GB" sz="1600" dirty="0">
                <a:solidFill>
                  <a:schemeClr val="bg1"/>
                </a:solidFill>
              </a:rPr>
              <a:t>with more </a:t>
            </a:r>
            <a:r>
              <a:rPr lang="en-GB" sz="1600" dirty="0" smtClean="0">
                <a:solidFill>
                  <a:schemeClr val="bg1"/>
                </a:solidFill>
              </a:rPr>
              <a:t>diverse </a:t>
            </a:r>
            <a:r>
              <a:rPr lang="en-GB" sz="2000" b="1" dirty="0" smtClean="0">
                <a:solidFill>
                  <a:schemeClr val="bg1"/>
                </a:solidFill>
              </a:rPr>
              <a:t>management </a:t>
            </a:r>
            <a:r>
              <a:rPr lang="en-GB" sz="1600" dirty="0">
                <a:solidFill>
                  <a:schemeClr val="bg1"/>
                </a:solidFill>
              </a:rPr>
              <a:t>teams have </a:t>
            </a:r>
            <a:r>
              <a:rPr lang="en-GB" sz="1600" b="1" dirty="0">
                <a:solidFill>
                  <a:schemeClr val="bg1"/>
                </a:solidFill>
              </a:rPr>
              <a:t>19% higher revenues </a:t>
            </a:r>
            <a:r>
              <a:rPr lang="en-GB" sz="1600" dirty="0" smtClean="0">
                <a:solidFill>
                  <a:schemeClr val="bg1"/>
                </a:solidFill>
              </a:rPr>
              <a:t>due to innovation.</a:t>
            </a:r>
          </a:p>
          <a:p>
            <a:pPr algn="ctr"/>
            <a:endParaRPr lang="en-GB" sz="1400" dirty="0" smtClean="0">
              <a:solidFill>
                <a:schemeClr val="bg1"/>
              </a:solidFill>
            </a:endParaRPr>
          </a:p>
          <a:p>
            <a:pPr algn="ctr"/>
            <a:r>
              <a:rPr lang="fr-CH" sz="1400" b="1" dirty="0" smtClean="0">
                <a:solidFill>
                  <a:schemeClr val="bg1"/>
                </a:solidFill>
              </a:rPr>
              <a:t>- BCG 2018</a:t>
            </a:r>
            <a:endParaRPr lang="en-GB" sz="1400" b="1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8248" y="170779"/>
            <a:ext cx="8555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32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Imperative</a:t>
            </a:r>
            <a:r>
              <a:rPr lang="fr-CH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Top </a:t>
            </a:r>
            <a:r>
              <a:rPr lang="fr-CH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Management </a:t>
            </a:r>
            <a:r>
              <a:rPr lang="fr-CH" sz="32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Endorsement</a:t>
            </a:r>
            <a:endParaRPr lang="en-GB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triped Right Arrow 1"/>
          <p:cNvSpPr/>
          <p:nvPr/>
        </p:nvSpPr>
        <p:spPr>
          <a:xfrm>
            <a:off x="3071664" y="5427054"/>
            <a:ext cx="936104" cy="162186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18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10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C4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2347391"/>
              </p:ext>
            </p:extLst>
          </p:nvPr>
        </p:nvGraphicFramePr>
        <p:xfrm>
          <a:off x="2032000" y="719666"/>
          <a:ext cx="8240464" cy="5517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79877" y="6201425"/>
            <a:ext cx="23762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CH" sz="3200" b="1" dirty="0" smtClean="0">
                <a:solidFill>
                  <a:srgbClr val="FFD44B"/>
                </a:solidFill>
              </a:rPr>
              <a:t>= </a:t>
            </a:r>
            <a:r>
              <a:rPr lang="fr-CH" sz="3200" b="1" dirty="0" err="1" smtClean="0">
                <a:solidFill>
                  <a:srgbClr val="FFD44B"/>
                </a:solidFill>
              </a:rPr>
              <a:t>progress</a:t>
            </a:r>
            <a:endParaRPr lang="en-GB" sz="3200" b="1" dirty="0" smtClean="0">
              <a:solidFill>
                <a:srgbClr val="FFD44B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560" y="1699874"/>
            <a:ext cx="2608064" cy="553998"/>
          </a:xfrm>
          <a:prstGeom prst="rect">
            <a:avLst/>
          </a:prstGeom>
          <a:solidFill>
            <a:srgbClr val="1C446A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CH" b="1" dirty="0" smtClean="0">
                <a:solidFill>
                  <a:schemeClr val="bg1"/>
                </a:solidFill>
              </a:rPr>
              <a:t>1</a:t>
            </a:r>
            <a:r>
              <a:rPr lang="fr-CH" dirty="0" smtClean="0">
                <a:solidFill>
                  <a:schemeClr val="bg1"/>
                </a:solidFill>
              </a:rPr>
              <a:t>.</a:t>
            </a:r>
            <a:r>
              <a:rPr lang="fr-CH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CH" dirty="0" err="1">
                <a:solidFill>
                  <a:schemeClr val="lt1"/>
                </a:solidFill>
                <a:ea typeface="Calibri"/>
                <a:cs typeface="Calibri"/>
                <a:sym typeface="Calibri"/>
              </a:rPr>
              <a:t>Strategy</a:t>
            </a:r>
            <a:r>
              <a:rPr lang="fr-CH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Paper to </a:t>
            </a:r>
            <a:r>
              <a:rPr lang="fr-CH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Director</a:t>
            </a:r>
            <a:r>
              <a:rPr lang="fr-CH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-General (2020)</a:t>
            </a:r>
            <a:r>
              <a:rPr lang="fr-CH" dirty="0" smtClean="0"/>
              <a:t>. </a:t>
            </a:r>
            <a:endParaRPr lang="en-GB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75816" y="2616724"/>
            <a:ext cx="331236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CH" b="1" dirty="0" smtClean="0">
                <a:solidFill>
                  <a:schemeClr val="bg1"/>
                </a:solidFill>
              </a:rPr>
              <a:t>2</a:t>
            </a:r>
            <a:r>
              <a:rPr lang="fr-CH" dirty="0" smtClean="0">
                <a:solidFill>
                  <a:schemeClr val="bg1"/>
                </a:solidFill>
              </a:rPr>
              <a:t>. </a:t>
            </a:r>
            <a:r>
              <a:rPr lang="fr-CH" dirty="0" err="1">
                <a:solidFill>
                  <a:schemeClr val="lt1"/>
                </a:solidFill>
                <a:ea typeface="Calibri"/>
                <a:cs typeface="Calibri"/>
                <a:sym typeface="Calibri"/>
              </a:rPr>
              <a:t>Enlarged</a:t>
            </a:r>
            <a:r>
              <a:rPr lang="fr-CH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CH" dirty="0" err="1">
                <a:solidFill>
                  <a:schemeClr val="lt1"/>
                </a:solidFill>
                <a:ea typeface="Calibri"/>
                <a:cs typeface="Calibri"/>
                <a:sym typeface="Calibri"/>
              </a:rPr>
              <a:t>Directorate</a:t>
            </a:r>
            <a:r>
              <a:rPr lang="fr-CH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CH" dirty="0" err="1">
                <a:solidFill>
                  <a:schemeClr val="lt1"/>
                </a:solidFill>
                <a:ea typeface="Calibri"/>
                <a:cs typeface="Calibri"/>
                <a:sym typeface="Calibri"/>
              </a:rPr>
              <a:t>approves</a:t>
            </a:r>
            <a:r>
              <a:rPr lang="fr-CH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CH" dirty="0" err="1">
                <a:solidFill>
                  <a:schemeClr val="lt1"/>
                </a:solidFill>
                <a:ea typeface="Calibri"/>
                <a:cs typeface="Calibri"/>
                <a:sym typeface="Calibri"/>
              </a:rPr>
              <a:t>Strategy</a:t>
            </a:r>
            <a:r>
              <a:rPr lang="fr-CH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CH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Proposal</a:t>
            </a:r>
            <a:r>
              <a:rPr lang="fr-CH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(2021)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0652" y="3695708"/>
            <a:ext cx="313795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GB" b="1" dirty="0">
                <a:solidFill>
                  <a:schemeClr val="lt1"/>
                </a:solidFill>
                <a:ea typeface="Calibri"/>
                <a:cs typeface="Calibri"/>
              </a:rPr>
              <a:t>3</a:t>
            </a:r>
            <a:r>
              <a:rPr lang="en-GB" dirty="0">
                <a:solidFill>
                  <a:schemeClr val="lt1"/>
                </a:solidFill>
                <a:ea typeface="Calibri"/>
                <a:cs typeface="Calibri"/>
              </a:rPr>
              <a:t>. Department Heads appoint Focal </a:t>
            </a:r>
            <a:r>
              <a:rPr lang="en-GB" dirty="0" smtClean="0">
                <a:solidFill>
                  <a:schemeClr val="lt1"/>
                </a:solidFill>
                <a:ea typeface="Calibri"/>
                <a:cs typeface="Calibri"/>
              </a:rPr>
              <a:t>Points</a:t>
            </a:r>
            <a:endParaRPr lang="en-GB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07469" y="4572573"/>
            <a:ext cx="367240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>
                <a:solidFill>
                  <a:schemeClr val="lt1"/>
                </a:solidFill>
                <a:ea typeface="Calibri"/>
                <a:cs typeface="Calibri"/>
              </a:rPr>
              <a:t>4. </a:t>
            </a:r>
            <a:r>
              <a:rPr lang="en-GB" dirty="0">
                <a:solidFill>
                  <a:schemeClr val="lt1"/>
                </a:solidFill>
                <a:ea typeface="Calibri"/>
                <a:cs typeface="Calibri"/>
              </a:rPr>
              <a:t>Kick-off meetings: Department Head + Focal Points</a:t>
            </a:r>
            <a:endParaRPr lang="en-GB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algn="l"/>
            <a:endParaRPr lang="en-GB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9622166" y="2864070"/>
            <a:ext cx="274075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CH" b="1" dirty="0">
                <a:solidFill>
                  <a:schemeClr val="lt1"/>
                </a:solidFill>
                <a:ea typeface="Calibri"/>
                <a:cs typeface="Calibri"/>
              </a:rPr>
              <a:t>5</a:t>
            </a:r>
            <a:r>
              <a:rPr lang="fr-CH" dirty="0">
                <a:solidFill>
                  <a:schemeClr val="lt1"/>
                </a:solidFill>
                <a:ea typeface="Calibri"/>
                <a:cs typeface="Calibri"/>
              </a:rPr>
              <a:t>. </a:t>
            </a:r>
            <a:r>
              <a:rPr lang="fr-CH" dirty="0" err="1">
                <a:solidFill>
                  <a:schemeClr val="lt1"/>
                </a:solidFill>
                <a:ea typeface="Calibri"/>
                <a:cs typeface="Calibri"/>
              </a:rPr>
              <a:t>Department</a:t>
            </a:r>
            <a:r>
              <a:rPr lang="fr-CH" dirty="0">
                <a:solidFill>
                  <a:schemeClr val="lt1"/>
                </a:solidFill>
                <a:ea typeface="Calibri"/>
                <a:cs typeface="Calibri"/>
              </a:rPr>
              <a:t> Nat / </a:t>
            </a:r>
            <a:r>
              <a:rPr lang="fr-CH" dirty="0" err="1">
                <a:solidFill>
                  <a:schemeClr val="lt1"/>
                </a:solidFill>
                <a:ea typeface="Calibri"/>
                <a:cs typeface="Calibri"/>
              </a:rPr>
              <a:t>Gen</a:t>
            </a:r>
            <a:r>
              <a:rPr lang="fr-CH" dirty="0">
                <a:solidFill>
                  <a:schemeClr val="lt1"/>
                </a:solidFill>
                <a:ea typeface="Calibri"/>
                <a:cs typeface="Calibri"/>
              </a:rPr>
              <a:t> </a:t>
            </a:r>
            <a:r>
              <a:rPr lang="fr-CH" dirty="0" err="1" smtClean="0">
                <a:solidFill>
                  <a:schemeClr val="lt1"/>
                </a:solidFill>
                <a:ea typeface="Calibri"/>
                <a:cs typeface="Calibri"/>
              </a:rPr>
              <a:t>dashboard</a:t>
            </a:r>
            <a:endParaRPr lang="en-GB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8903160" y="3721710"/>
            <a:ext cx="316835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CH" b="1" dirty="0" smtClean="0">
                <a:solidFill>
                  <a:schemeClr val="lt1"/>
                </a:solidFill>
                <a:ea typeface="Calibri"/>
                <a:cs typeface="Calibri"/>
              </a:rPr>
              <a:t>6</a:t>
            </a:r>
            <a:r>
              <a:rPr lang="fr-CH" dirty="0" smtClean="0">
                <a:solidFill>
                  <a:schemeClr val="lt1"/>
                </a:solidFill>
                <a:ea typeface="Calibri"/>
                <a:cs typeface="Calibri"/>
              </a:rPr>
              <a:t>. Focal </a:t>
            </a:r>
            <a:r>
              <a:rPr lang="fr-CH" dirty="0">
                <a:solidFill>
                  <a:schemeClr val="lt1"/>
                </a:solidFill>
                <a:ea typeface="Calibri"/>
                <a:cs typeface="Calibri"/>
              </a:rPr>
              <a:t>Points </a:t>
            </a:r>
            <a:r>
              <a:rPr lang="fr-CH" dirty="0" smtClean="0">
                <a:solidFill>
                  <a:schemeClr val="lt1"/>
                </a:solidFill>
                <a:ea typeface="Calibri"/>
                <a:cs typeface="Calibri"/>
              </a:rPr>
              <a:t>appoint Focus Groups (2021=</a:t>
            </a:r>
            <a:endParaRPr lang="en-GB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8184232" y="4670657"/>
            <a:ext cx="388728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7</a:t>
            </a:r>
            <a:r>
              <a:rPr lang="en-GB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. 1st </a:t>
            </a:r>
            <a:r>
              <a:rPr lang="en-GB" dirty="0">
                <a:solidFill>
                  <a:schemeClr val="lt1"/>
                </a:solidFill>
                <a:ea typeface="Calibri"/>
                <a:cs typeface="Calibri"/>
              </a:rPr>
              <a:t>D&amp;I Review </a:t>
            </a:r>
            <a:r>
              <a:rPr lang="en-GB" dirty="0" smtClean="0">
                <a:solidFill>
                  <a:schemeClr val="lt1"/>
                </a:solidFill>
                <a:ea typeface="Calibri"/>
                <a:cs typeface="Calibri"/>
              </a:rPr>
              <a:t>Exercise (2021-22)</a:t>
            </a:r>
            <a:endParaRPr lang="en-GB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algn="l"/>
            <a:r>
              <a:rPr lang="fr-CH" dirty="0" smtClean="0"/>
              <a:t> </a:t>
            </a:r>
            <a:endParaRPr lang="en-GB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7717334" y="5453984"/>
            <a:ext cx="39952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CH" b="1" dirty="0">
                <a:solidFill>
                  <a:schemeClr val="lt1"/>
                </a:solidFill>
                <a:ea typeface="Calibri"/>
                <a:cs typeface="Calibri"/>
              </a:rPr>
              <a:t>8</a:t>
            </a:r>
            <a:r>
              <a:rPr lang="fr-CH" dirty="0">
                <a:solidFill>
                  <a:schemeClr val="lt1"/>
                </a:solidFill>
                <a:ea typeface="Calibri"/>
                <a:cs typeface="Calibri"/>
              </a:rPr>
              <a:t>. Action </a:t>
            </a:r>
            <a:r>
              <a:rPr lang="fr-CH" dirty="0" smtClean="0">
                <a:solidFill>
                  <a:schemeClr val="lt1"/>
                </a:solidFill>
                <a:ea typeface="Calibri"/>
                <a:cs typeface="Calibri"/>
              </a:rPr>
              <a:t>Menu + Fitness Plans (2022)</a:t>
            </a:r>
            <a:endParaRPr lang="en-GB" dirty="0">
              <a:solidFill>
                <a:schemeClr val="lt1"/>
              </a:solidFill>
              <a:ea typeface="Calibri"/>
              <a:cs typeface="Calibri"/>
            </a:endParaRPr>
          </a:p>
          <a:p>
            <a:pPr algn="l"/>
            <a:endParaRPr lang="en-GB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911424" y="135486"/>
            <a:ext cx="111600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CH" sz="3200" b="1" dirty="0" smtClean="0">
                <a:solidFill>
                  <a:schemeClr val="bg1"/>
                </a:solidFill>
              </a:rPr>
              <a:t>Maximise: Engagement, Collaboration, </a:t>
            </a:r>
            <a:r>
              <a:rPr lang="fr-CH" sz="3200" b="1" dirty="0" err="1">
                <a:solidFill>
                  <a:schemeClr val="bg1"/>
                </a:solidFill>
              </a:rPr>
              <a:t>A</a:t>
            </a:r>
            <a:r>
              <a:rPr lang="fr-CH" sz="3200" b="1" dirty="0" err="1" smtClean="0">
                <a:solidFill>
                  <a:schemeClr val="bg1"/>
                </a:solidFill>
              </a:rPr>
              <a:t>ccountability</a:t>
            </a:r>
            <a:r>
              <a:rPr lang="fr-CH" sz="3200" b="1" dirty="0" smtClean="0">
                <a:solidFill>
                  <a:schemeClr val="bg1"/>
                </a:solidFill>
              </a:rPr>
              <a:t>  </a:t>
            </a:r>
            <a:endParaRPr lang="en-GB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0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  <p:bldP spid="18" grpId="0"/>
      <p:bldP spid="19" grpId="0"/>
      <p:bldP spid="20" grpId="0"/>
      <p:bldP spid="21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1340768"/>
            <a:ext cx="6134100" cy="4629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1847528" y="0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D&amp;I </a:t>
            </a:r>
            <a:r>
              <a:rPr lang="fr-CH" sz="32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Periodic</a:t>
            </a:r>
            <a:r>
              <a:rPr lang="fr-CH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CH" sz="32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Review</a:t>
            </a:r>
            <a:r>
              <a:rPr lang="fr-CH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CH" sz="32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Exercise</a:t>
            </a:r>
            <a:endParaRPr lang="fr-CH" sz="32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fr-CH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u</a:t>
            </a:r>
            <a:r>
              <a:rPr lang="fr-CH" sz="28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sing</a:t>
            </a:r>
            <a:r>
              <a:rPr lang="fr-CH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international standard benchmarks</a:t>
            </a:r>
            <a:endParaRPr lang="en-GB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2626643"/>
            <a:ext cx="230505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2424" y="2924944"/>
            <a:ext cx="1819275" cy="1076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517"/>
            <a:ext cx="12192000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8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C4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643171"/>
            <a:ext cx="9191198" cy="61870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3670" y="33505"/>
            <a:ext cx="996293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CH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D&amp;I </a:t>
            </a:r>
            <a:r>
              <a:rPr lang="fr-CH" sz="32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Review</a:t>
            </a:r>
            <a:r>
              <a:rPr lang="fr-CH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CH" sz="32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Exercise</a:t>
            </a:r>
            <a:r>
              <a:rPr lang="fr-CH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CH" sz="32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sample</a:t>
            </a:r>
            <a:r>
              <a:rPr lang="fr-CH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page: </a:t>
            </a:r>
            <a:r>
              <a:rPr lang="fr-CH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</a:t>
            </a:r>
            <a:r>
              <a:rPr lang="fr-CH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ecruitment</a:t>
            </a:r>
            <a:endParaRPr lang="en-GB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3789040"/>
            <a:ext cx="1880380" cy="116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1384" y="120077"/>
            <a:ext cx="11310958" cy="532871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2"/>
                </a:solidFill>
              </a:rPr>
              <a:t>Departmental Action Menu + Fitness Plan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551" y="1340768"/>
            <a:ext cx="5556307" cy="30963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72064" y="5127574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F69302"/>
                </a:solidFill>
              </a:rPr>
              <a:t>~ Evaluate not only a diverse candidate’s potential for excellence,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lvl="0" algn="ctr"/>
            <a:r>
              <a:rPr lang="en-US" b="1" dirty="0">
                <a:solidFill>
                  <a:srgbClr val="F69302"/>
                </a:solidFill>
              </a:rPr>
              <a:t>but the potential for excellence </a:t>
            </a:r>
            <a:endParaRPr lang="en-US" b="1" dirty="0" smtClean="0">
              <a:solidFill>
                <a:srgbClr val="F69302"/>
              </a:solidFill>
            </a:endParaRPr>
          </a:p>
          <a:p>
            <a:pPr lvl="0" algn="ctr"/>
            <a:r>
              <a:rPr lang="en-US" b="1" dirty="0" smtClean="0">
                <a:solidFill>
                  <a:srgbClr val="F69302"/>
                </a:solidFill>
              </a:rPr>
              <a:t>of </a:t>
            </a:r>
            <a:r>
              <a:rPr lang="en-US" b="1" dirty="0">
                <a:solidFill>
                  <a:srgbClr val="F69302"/>
                </a:solidFill>
              </a:rPr>
              <a:t>a diverse team ~</a:t>
            </a:r>
            <a:endParaRPr lang="en-US" b="1" dirty="0">
              <a:solidFill>
                <a:srgbClr val="F6930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906464"/>
            <a:ext cx="6181725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5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1188" y="980728"/>
            <a:ext cx="11567460" cy="5040560"/>
          </a:xfrm>
        </p:spPr>
        <p:txBody>
          <a:bodyPr/>
          <a:lstStyle/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pPr algn="ctr"/>
            <a:r>
              <a:rPr lang="fr-CH" sz="6000" dirty="0" err="1">
                <a:solidFill>
                  <a:schemeClr val="bg1"/>
                </a:solidFill>
              </a:rPr>
              <a:t>Measuring</a:t>
            </a:r>
            <a:r>
              <a:rPr lang="fr-CH" sz="6000" dirty="0">
                <a:solidFill>
                  <a:schemeClr val="bg1"/>
                </a:solidFill>
              </a:rPr>
              <a:t> Progress</a:t>
            </a:r>
            <a:endParaRPr lang="en-GB" sz="6000" dirty="0"/>
          </a:p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1" y="1772816"/>
            <a:ext cx="2228495" cy="13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1740" y="172170"/>
            <a:ext cx="11376025" cy="1528638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Department 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Head New 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Initiative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24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Tech &amp; </a:t>
            </a:r>
            <a:r>
              <a:rPr lang="en-US" sz="2400" b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Doct</a:t>
            </a:r>
            <a:r>
              <a:rPr lang="en-US" sz="24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Student shortlist must include: female, male, </a:t>
            </a:r>
            <a:br>
              <a:rPr lang="en-US" sz="24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24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+ underrepresented nationality</a:t>
            </a:r>
            <a:endParaRPr lang="en-GB" sz="2800" b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0" y="1757470"/>
            <a:ext cx="12003404" cy="4104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517"/>
            <a:ext cx="12192000" cy="5418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039719" y="5974185"/>
            <a:ext cx="2647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effective 02 Dec ‘21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1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C4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709673"/>
              </p:ext>
            </p:extLst>
          </p:nvPr>
        </p:nvGraphicFramePr>
        <p:xfrm>
          <a:off x="192831" y="985705"/>
          <a:ext cx="549505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339278"/>
              </p:ext>
            </p:extLst>
          </p:nvPr>
        </p:nvGraphicFramePr>
        <p:xfrm>
          <a:off x="6096000" y="985705"/>
          <a:ext cx="5904656" cy="2863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515469"/>
              </p:ext>
            </p:extLst>
          </p:nvPr>
        </p:nvGraphicFramePr>
        <p:xfrm>
          <a:off x="3359696" y="4221088"/>
          <a:ext cx="6120280" cy="24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271" y="4321195"/>
            <a:ext cx="25146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1424" y="111790"/>
            <a:ext cx="104411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CH" sz="2800" b="1" dirty="0" smtClean="0">
                <a:solidFill>
                  <a:schemeClr val="bg1"/>
                </a:solidFill>
              </a:rPr>
              <a:t> </a:t>
            </a:r>
            <a:r>
              <a:rPr lang="fr-CH" sz="3200" b="1" dirty="0" err="1" smtClean="0">
                <a:solidFill>
                  <a:schemeClr val="bg1"/>
                </a:solidFill>
              </a:rPr>
              <a:t>Nationality</a:t>
            </a:r>
            <a:r>
              <a:rPr lang="fr-CH" sz="3200" b="1" dirty="0" smtClean="0">
                <a:solidFill>
                  <a:schemeClr val="bg1"/>
                </a:solidFill>
              </a:rPr>
              <a:t> / </a:t>
            </a:r>
            <a:r>
              <a:rPr lang="fr-CH" sz="3200" b="1" dirty="0" err="1" smtClean="0">
                <a:solidFill>
                  <a:schemeClr val="bg1"/>
                </a:solidFill>
              </a:rPr>
              <a:t>Gender</a:t>
            </a:r>
            <a:r>
              <a:rPr lang="fr-CH" sz="3200" b="1" dirty="0" smtClean="0">
                <a:solidFill>
                  <a:schemeClr val="bg1"/>
                </a:solidFill>
              </a:rPr>
              <a:t> </a:t>
            </a:r>
            <a:r>
              <a:rPr lang="fr-CH" sz="3200" b="1" dirty="0" err="1" smtClean="0">
                <a:solidFill>
                  <a:schemeClr val="bg1"/>
                </a:solidFill>
              </a:rPr>
              <a:t>Dashboards</a:t>
            </a:r>
            <a:r>
              <a:rPr lang="fr-CH" sz="3200" b="1" dirty="0" smtClean="0">
                <a:solidFill>
                  <a:schemeClr val="bg1"/>
                </a:solidFill>
              </a:rPr>
              <a:t>, by </a:t>
            </a:r>
            <a:r>
              <a:rPr lang="fr-CH" sz="3200" b="1" dirty="0" err="1" smtClean="0">
                <a:solidFill>
                  <a:schemeClr val="bg1"/>
                </a:solidFill>
              </a:rPr>
              <a:t>Department</a:t>
            </a:r>
            <a:endParaRPr lang="fr-CH" sz="20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56666" y="5036040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b="1" dirty="0" smtClean="0">
                <a:solidFill>
                  <a:schemeClr val="bg1"/>
                </a:solidFill>
              </a:rPr>
              <a:t>~ </a:t>
            </a:r>
            <a:r>
              <a:rPr lang="fr-CH" b="1" dirty="0" err="1" smtClean="0">
                <a:solidFill>
                  <a:schemeClr val="bg1"/>
                </a:solidFill>
              </a:rPr>
              <a:t>sample</a:t>
            </a:r>
            <a:r>
              <a:rPr lang="fr-CH" b="1" dirty="0" smtClean="0">
                <a:solidFill>
                  <a:schemeClr val="bg1"/>
                </a:solidFill>
              </a:rPr>
              <a:t> </a:t>
            </a:r>
            <a:r>
              <a:rPr lang="fr-CH" b="1" dirty="0" err="1" smtClean="0">
                <a:solidFill>
                  <a:schemeClr val="bg1"/>
                </a:solidFill>
              </a:rPr>
              <a:t>dashboard</a:t>
            </a:r>
            <a:r>
              <a:rPr lang="fr-CH" b="1" dirty="0" smtClean="0">
                <a:solidFill>
                  <a:schemeClr val="bg1"/>
                </a:solidFill>
              </a:rPr>
              <a:t> </a:t>
            </a:r>
            <a:r>
              <a:rPr lang="fr-CH" b="1" dirty="0" smtClean="0">
                <a:solidFill>
                  <a:schemeClr val="bg1"/>
                </a:solidFill>
              </a:rPr>
              <a:t>~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9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C4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1584" y="188640"/>
            <a:ext cx="7920880" cy="936104"/>
          </a:xfrm>
        </p:spPr>
        <p:txBody>
          <a:bodyPr/>
          <a:lstStyle/>
          <a:p>
            <a:pPr algn="ctr"/>
            <a:r>
              <a:rPr lang="fr-CH" sz="3200" dirty="0" err="1" smtClean="0">
                <a:solidFill>
                  <a:schemeClr val="bg1"/>
                </a:solidFill>
              </a:rPr>
              <a:t>Gender</a:t>
            </a:r>
            <a:r>
              <a:rPr lang="fr-CH" sz="3200" dirty="0" smtClean="0">
                <a:solidFill>
                  <a:schemeClr val="bg1"/>
                </a:solidFill>
              </a:rPr>
              <a:t> </a:t>
            </a:r>
            <a:r>
              <a:rPr lang="fr-CH" sz="3200" dirty="0" err="1" smtClean="0">
                <a:solidFill>
                  <a:schemeClr val="bg1"/>
                </a:solidFill>
              </a:rPr>
              <a:t>disaggregated</a:t>
            </a:r>
            <a:r>
              <a:rPr lang="fr-CH" sz="3200" dirty="0" smtClean="0">
                <a:solidFill>
                  <a:schemeClr val="bg1"/>
                </a:solidFill>
              </a:rPr>
              <a:t> </a:t>
            </a:r>
            <a:r>
              <a:rPr lang="fr-CH" sz="3200" dirty="0" err="1" smtClean="0">
                <a:solidFill>
                  <a:schemeClr val="bg1"/>
                </a:solidFill>
              </a:rPr>
              <a:t>statistics</a:t>
            </a:r>
            <a:r>
              <a:rPr lang="fr-CH" dirty="0" smtClean="0">
                <a:solidFill>
                  <a:schemeClr val="bg1"/>
                </a:solidFill>
              </a:rPr>
              <a:t/>
            </a:r>
            <a:br>
              <a:rPr lang="fr-CH" dirty="0" smtClean="0">
                <a:solidFill>
                  <a:schemeClr val="bg1"/>
                </a:solidFill>
              </a:rPr>
            </a:br>
            <a:r>
              <a:rPr lang="fr-CH" sz="2800" b="0" dirty="0" err="1" smtClean="0">
                <a:solidFill>
                  <a:schemeClr val="bg1"/>
                </a:solidFill>
              </a:rPr>
              <a:t>employed</a:t>
            </a:r>
            <a:r>
              <a:rPr lang="fr-CH" sz="2800" b="0" dirty="0" smtClean="0">
                <a:solidFill>
                  <a:schemeClr val="bg1"/>
                </a:solidFill>
              </a:rPr>
              <a:t> members of the personnel</a:t>
            </a:r>
            <a:r>
              <a:rPr lang="fr-CH" dirty="0" smtClean="0">
                <a:solidFill>
                  <a:schemeClr val="bg1"/>
                </a:solidFill>
              </a:rPr>
              <a:t/>
            </a:r>
            <a:br>
              <a:rPr lang="fr-CH" dirty="0" smtClean="0">
                <a:solidFill>
                  <a:schemeClr val="bg1"/>
                </a:solidFill>
              </a:rPr>
            </a:b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319337"/>
            <a:ext cx="11391900" cy="2219325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51593872"/>
              </p:ext>
            </p:extLst>
          </p:nvPr>
        </p:nvGraphicFramePr>
        <p:xfrm>
          <a:off x="1415480" y="1340768"/>
          <a:ext cx="8024440" cy="468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646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reaking Wave Free Stock Photo - Public Domain Pictur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517" y="1301895"/>
            <a:ext cx="6915469" cy="46085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695001"/>
          </a:xfrm>
        </p:spPr>
        <p:txBody>
          <a:bodyPr/>
          <a:lstStyle/>
          <a:p>
            <a:pPr algn="ctr"/>
            <a:r>
              <a:rPr lang="fr-CH" dirty="0" smtClean="0">
                <a:solidFill>
                  <a:schemeClr val="bg1"/>
                </a:solidFill>
              </a:rPr>
              <a:t>Qualitative </a:t>
            </a:r>
            <a:r>
              <a:rPr lang="fr-CH" dirty="0" err="1" smtClean="0">
                <a:solidFill>
                  <a:schemeClr val="bg1"/>
                </a:solidFill>
              </a:rPr>
              <a:t>progress</a:t>
            </a:r>
            <a:r>
              <a:rPr lang="fr-CH" dirty="0">
                <a:solidFill>
                  <a:schemeClr val="bg1"/>
                </a:solidFill>
              </a:rPr>
              <a:t>:</a:t>
            </a:r>
            <a:r>
              <a:rPr lang="fr-CH" dirty="0" smtClean="0">
                <a:solidFill>
                  <a:schemeClr val="bg1"/>
                </a:solidFill>
              </a:rPr>
              <a:t> </a:t>
            </a:r>
            <a:r>
              <a:rPr lang="fr-CH" b="0" dirty="0" smtClean="0">
                <a:solidFill>
                  <a:schemeClr val="bg1"/>
                </a:solidFill>
              </a:rPr>
              <a:t>the best part</a:t>
            </a:r>
            <a:endParaRPr lang="en-GB" b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19</a:t>
            </a:fld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47328" y="764605"/>
            <a:ext cx="1868348" cy="1512168"/>
          </a:xfrm>
          <a:prstGeom prst="wedgeEllipse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/>
              <a:t>conver-sations</a:t>
            </a:r>
            <a:endParaRPr lang="en-GB" dirty="0"/>
          </a:p>
        </p:txBody>
      </p:sp>
      <p:sp>
        <p:nvSpPr>
          <p:cNvPr id="9" name="Oval Callout 8"/>
          <p:cNvSpPr/>
          <p:nvPr/>
        </p:nvSpPr>
        <p:spPr>
          <a:xfrm>
            <a:off x="1131230" y="2293239"/>
            <a:ext cx="1872208" cy="1307336"/>
          </a:xfrm>
          <a:prstGeom prst="wedgeEllipse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/>
              <a:t>resistance</a:t>
            </a:r>
            <a:endParaRPr lang="en-GB" dirty="0"/>
          </a:p>
        </p:txBody>
      </p:sp>
      <p:sp>
        <p:nvSpPr>
          <p:cNvPr id="10" name="Oval Callout 9"/>
          <p:cNvSpPr/>
          <p:nvPr/>
        </p:nvSpPr>
        <p:spPr>
          <a:xfrm>
            <a:off x="-43417" y="3661301"/>
            <a:ext cx="1872208" cy="1307336"/>
          </a:xfrm>
          <a:prstGeom prst="wedgeEllipse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new </a:t>
            </a:r>
            <a:r>
              <a:rPr lang="fr-CH" dirty="0" err="1" smtClean="0"/>
              <a:t>policies</a:t>
            </a:r>
            <a:endParaRPr lang="en-GB" dirty="0"/>
          </a:p>
        </p:txBody>
      </p:sp>
      <p:sp>
        <p:nvSpPr>
          <p:cNvPr id="11" name="Oval Callout 10"/>
          <p:cNvSpPr/>
          <p:nvPr/>
        </p:nvSpPr>
        <p:spPr>
          <a:xfrm>
            <a:off x="5840815" y="5391767"/>
            <a:ext cx="1863871" cy="1321818"/>
          </a:xfrm>
          <a:prstGeom prst="wedgeEllipse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/>
              <a:t>reflection</a:t>
            </a:r>
            <a:endParaRPr lang="en-GB" dirty="0"/>
          </a:p>
        </p:txBody>
      </p:sp>
      <p:sp>
        <p:nvSpPr>
          <p:cNvPr id="12" name="Oval Callout 11"/>
          <p:cNvSpPr/>
          <p:nvPr/>
        </p:nvSpPr>
        <p:spPr>
          <a:xfrm>
            <a:off x="4661859" y="4607408"/>
            <a:ext cx="1840967" cy="1130007"/>
          </a:xfrm>
          <a:prstGeom prst="wedgeEllipse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/>
              <a:t>volunteers</a:t>
            </a:r>
            <a:endParaRPr lang="en-GB" dirty="0"/>
          </a:p>
        </p:txBody>
      </p:sp>
      <p:sp>
        <p:nvSpPr>
          <p:cNvPr id="13" name="Oval Callout 12"/>
          <p:cNvSpPr/>
          <p:nvPr/>
        </p:nvSpPr>
        <p:spPr>
          <a:xfrm>
            <a:off x="3255050" y="5447682"/>
            <a:ext cx="1840967" cy="1130007"/>
          </a:xfrm>
          <a:prstGeom prst="wedgeEllipse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/>
              <a:t>c</a:t>
            </a:r>
            <a:r>
              <a:rPr lang="fr-CH" dirty="0" err="1" smtClean="0"/>
              <a:t>areer</a:t>
            </a:r>
            <a:r>
              <a:rPr lang="fr-CH" dirty="0" smtClean="0"/>
              <a:t> change</a:t>
            </a:r>
            <a:endParaRPr lang="en-GB" dirty="0"/>
          </a:p>
        </p:txBody>
      </p:sp>
      <p:sp>
        <p:nvSpPr>
          <p:cNvPr id="14" name="Oval Callout 13"/>
          <p:cNvSpPr/>
          <p:nvPr/>
        </p:nvSpPr>
        <p:spPr>
          <a:xfrm>
            <a:off x="2276336" y="996896"/>
            <a:ext cx="1840967" cy="1130007"/>
          </a:xfrm>
          <a:prstGeom prst="wedgeEllipse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gratitude</a:t>
            </a:r>
            <a:endParaRPr lang="en-GB" dirty="0"/>
          </a:p>
        </p:txBody>
      </p:sp>
      <p:sp>
        <p:nvSpPr>
          <p:cNvPr id="15" name="Oval Callout 14"/>
          <p:cNvSpPr/>
          <p:nvPr/>
        </p:nvSpPr>
        <p:spPr>
          <a:xfrm>
            <a:off x="1193611" y="5084962"/>
            <a:ext cx="1840967" cy="1130007"/>
          </a:xfrm>
          <a:prstGeom prst="wedgeEllipse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e</a:t>
            </a:r>
            <a:r>
              <a:rPr lang="fr-CH" dirty="0" smtClean="0"/>
              <a:t>xternal</a:t>
            </a:r>
          </a:p>
          <a:p>
            <a:pPr algn="ctr"/>
            <a:r>
              <a:rPr lang="fr-CH" dirty="0" smtClean="0"/>
              <a:t>invites</a:t>
            </a:r>
            <a:endParaRPr lang="en-GB" dirty="0"/>
          </a:p>
        </p:txBody>
      </p:sp>
      <p:sp>
        <p:nvSpPr>
          <p:cNvPr id="16" name="Oval Callout 15"/>
          <p:cNvSpPr/>
          <p:nvPr/>
        </p:nvSpPr>
        <p:spPr>
          <a:xfrm>
            <a:off x="2604126" y="3665084"/>
            <a:ext cx="1872208" cy="1307336"/>
          </a:xfrm>
          <a:prstGeom prst="wedgeEllipse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apologies</a:t>
            </a:r>
            <a:endParaRPr lang="en-GB" dirty="0"/>
          </a:p>
        </p:txBody>
      </p:sp>
      <p:sp>
        <p:nvSpPr>
          <p:cNvPr id="18" name="Oval Callout 17"/>
          <p:cNvSpPr/>
          <p:nvPr/>
        </p:nvSpPr>
        <p:spPr>
          <a:xfrm>
            <a:off x="9261633" y="5112988"/>
            <a:ext cx="1863872" cy="1486354"/>
          </a:xfrm>
          <a:prstGeom prst="wedgeEllipse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m</a:t>
            </a:r>
            <a:r>
              <a:rPr lang="fr-CH" dirty="0" smtClean="0"/>
              <a:t>ale allies</a:t>
            </a:r>
            <a:endParaRPr lang="en-GB" dirty="0"/>
          </a:p>
        </p:txBody>
      </p:sp>
      <p:sp>
        <p:nvSpPr>
          <p:cNvPr id="19" name="Oval Callout 18"/>
          <p:cNvSpPr/>
          <p:nvPr/>
        </p:nvSpPr>
        <p:spPr>
          <a:xfrm>
            <a:off x="7458714" y="5112988"/>
            <a:ext cx="1863871" cy="1321818"/>
          </a:xfrm>
          <a:prstGeom prst="wedgeEllipse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/>
              <a:t>awareness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01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6487522" y="1503995"/>
            <a:ext cx="3929847" cy="3929847"/>
          </a:xfrm>
          <a:prstGeom prst="ellipse">
            <a:avLst/>
          </a:prstGeom>
          <a:solidFill>
            <a:srgbClr val="54BCBE">
              <a:alpha val="80000"/>
            </a:srgbClr>
          </a:solidFill>
          <a:ln>
            <a:noFill/>
          </a:ln>
          <a:effectLst>
            <a:glow rad="101600">
              <a:srgbClr val="49A4AD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481390" y="1728526"/>
            <a:ext cx="3315375" cy="3668073"/>
          </a:xfrm>
          <a:prstGeom prst="rect">
            <a:avLst/>
          </a:prstGeom>
          <a:solidFill>
            <a:srgbClr val="8AA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9" y="373594"/>
            <a:ext cx="11376025" cy="578057"/>
          </a:xfrm>
        </p:spPr>
        <p:txBody>
          <a:bodyPr>
            <a:noAutofit/>
          </a:bodyPr>
          <a:lstStyle/>
          <a:p>
            <a:pPr algn="ctr"/>
            <a:r>
              <a:rPr lang="fr-CH" dirty="0" smtClean="0">
                <a:solidFill>
                  <a:schemeClr val="bg1"/>
                </a:solidFill>
              </a:rPr>
              <a:t>CERN Value: Diversity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22725" y="2087381"/>
            <a:ext cx="360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Diversity &amp; Inclusion at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CERN is based on the three principles of </a:t>
            </a:r>
            <a:r>
              <a:rPr lang="en-GB" dirty="0" smtClean="0">
                <a:solidFill>
                  <a:schemeClr val="bg1"/>
                </a:solidFill>
              </a:rPr>
              <a:t>: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appreciating differences,  fostering equality,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promoting collaboration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CERN's Diversity value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91" y="1787643"/>
            <a:ext cx="5163723" cy="3646199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517"/>
            <a:ext cx="12192000" cy="5418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19536" y="5600647"/>
            <a:ext cx="4176464" cy="288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CH" dirty="0" smtClean="0">
                <a:solidFill>
                  <a:schemeClr val="bg1"/>
                </a:solidFill>
              </a:rPr>
              <a:t>CERN Code of </a:t>
            </a:r>
            <a:r>
              <a:rPr lang="fr-CH" dirty="0" err="1" smtClean="0">
                <a:solidFill>
                  <a:schemeClr val="bg1"/>
                </a:solidFill>
              </a:rPr>
              <a:t>Conduct</a:t>
            </a:r>
            <a:endParaRPr lang="en-GB" dirty="0" smtClean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55440" y="1268760"/>
            <a:ext cx="1080120" cy="1152128"/>
          </a:xfrm>
          <a:prstGeom prst="straightConnector1">
            <a:avLst/>
          </a:prstGeom>
          <a:ln w="444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C4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517"/>
            <a:ext cx="12192000" cy="541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298309"/>
            <a:ext cx="8568952" cy="481861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9120336" y="5661248"/>
            <a:ext cx="3204356" cy="576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</a:rPr>
              <a:t>Thank you!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1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</a:t>
            </a:r>
            <a:fld id="{4594B3CA-A909-41D7-B846-E2DDAEB5DD0E}" type="slidenum">
              <a:rPr lang="en-US" smtClean="0"/>
              <a:pPr/>
              <a:t>21</a:t>
            </a:fld>
            <a:r>
              <a:rPr lang="en-US" smtClean="0"/>
              <a:t> of 19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3712" y="2239928"/>
            <a:ext cx="561662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CH" sz="9600" dirty="0" smtClean="0">
                <a:solidFill>
                  <a:schemeClr val="bg1"/>
                </a:solidFill>
              </a:rPr>
              <a:t>ex</a:t>
            </a:r>
            <a:r>
              <a:rPr lang="fr-CH" sz="9600" dirty="0" smtClean="0">
                <a:solidFill>
                  <a:schemeClr val="bg1"/>
                </a:solidFill>
              </a:rPr>
              <a:t>tra </a:t>
            </a:r>
            <a:r>
              <a:rPr lang="fr-CH" sz="9600" dirty="0">
                <a:solidFill>
                  <a:schemeClr val="bg1"/>
                </a:solidFill>
              </a:rPr>
              <a:t>s</a:t>
            </a:r>
            <a:r>
              <a:rPr lang="fr-CH" sz="9600" dirty="0" smtClean="0">
                <a:solidFill>
                  <a:schemeClr val="bg1"/>
                </a:solidFill>
              </a:rPr>
              <a:t>lide</a:t>
            </a:r>
            <a:endParaRPr lang="en-GB" sz="9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7408" y="377658"/>
            <a:ext cx="10737576" cy="531062"/>
          </a:xfrm>
        </p:spPr>
        <p:txBody>
          <a:bodyPr/>
          <a:lstStyle/>
          <a:p>
            <a:r>
              <a:rPr lang="fr-CH" sz="2800" dirty="0" smtClean="0">
                <a:solidFill>
                  <a:schemeClr val="bg1"/>
                </a:solidFill>
              </a:rPr>
              <a:t>Distribution of </a:t>
            </a:r>
            <a:r>
              <a:rPr lang="fr-CH" sz="2800" dirty="0" err="1" smtClean="0">
                <a:solidFill>
                  <a:schemeClr val="bg1"/>
                </a:solidFill>
              </a:rPr>
              <a:t>Female</a:t>
            </a:r>
            <a:r>
              <a:rPr lang="fr-CH" sz="2800" dirty="0" smtClean="0">
                <a:solidFill>
                  <a:schemeClr val="bg1"/>
                </a:solidFill>
              </a:rPr>
              <a:t> &amp; Male staff by Professional </a:t>
            </a:r>
            <a:r>
              <a:rPr lang="fr-CH" sz="2800" dirty="0" err="1" smtClean="0">
                <a:solidFill>
                  <a:schemeClr val="bg1"/>
                </a:solidFill>
              </a:rPr>
              <a:t>Category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2014855"/>
            <a:ext cx="5184576" cy="3607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2031551"/>
            <a:ext cx="5882024" cy="35743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336" y="6381328"/>
            <a:ext cx="4903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err="1">
                <a:solidFill>
                  <a:schemeClr val="bg1"/>
                </a:solidFill>
              </a:rPr>
              <a:t>Ref</a:t>
            </a:r>
            <a:r>
              <a:rPr lang="fr-CH" dirty="0">
                <a:solidFill>
                  <a:schemeClr val="bg1"/>
                </a:solidFill>
              </a:rPr>
              <a:t>. CERN </a:t>
            </a:r>
            <a:r>
              <a:rPr lang="fr-CH" dirty="0" err="1">
                <a:solidFill>
                  <a:schemeClr val="bg1"/>
                </a:solidFill>
              </a:rPr>
              <a:t>Annual</a:t>
            </a:r>
            <a:r>
              <a:rPr lang="fr-CH" dirty="0">
                <a:solidFill>
                  <a:schemeClr val="bg1"/>
                </a:solidFill>
              </a:rPr>
              <a:t> Personnel </a:t>
            </a:r>
            <a:r>
              <a:rPr lang="fr-CH" dirty="0" err="1">
                <a:solidFill>
                  <a:schemeClr val="bg1"/>
                </a:solidFill>
              </a:rPr>
              <a:t>Stats</a:t>
            </a:r>
            <a:r>
              <a:rPr lang="fr-CH" dirty="0">
                <a:solidFill>
                  <a:schemeClr val="bg1"/>
                </a:solidFill>
              </a:rPr>
              <a:t>, </a:t>
            </a:r>
            <a:r>
              <a:rPr lang="fr-CH" dirty="0" err="1">
                <a:solidFill>
                  <a:schemeClr val="bg1"/>
                </a:solidFill>
              </a:rPr>
              <a:t>Dec</a:t>
            </a:r>
            <a:r>
              <a:rPr lang="fr-CH" dirty="0">
                <a:solidFill>
                  <a:schemeClr val="bg1"/>
                </a:solidFill>
              </a:rPr>
              <a:t> 2021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7528" y="5710610"/>
            <a:ext cx="194421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CH" dirty="0" smtClean="0">
                <a:solidFill>
                  <a:schemeClr val="bg1"/>
                </a:solidFill>
              </a:rPr>
              <a:t>Admin (F): 61.25%</a:t>
            </a:r>
          </a:p>
          <a:p>
            <a:pPr algn="l"/>
            <a:r>
              <a:rPr lang="fr-CH" dirty="0" smtClean="0">
                <a:solidFill>
                  <a:schemeClr val="bg1"/>
                </a:solidFill>
              </a:rPr>
              <a:t>STEM (F): 38.39%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52184" y="5736146"/>
            <a:ext cx="194421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CH" dirty="0" smtClean="0">
                <a:solidFill>
                  <a:schemeClr val="bg1"/>
                </a:solidFill>
              </a:rPr>
              <a:t>Admin (M): 6.14%</a:t>
            </a:r>
          </a:p>
          <a:p>
            <a:pPr algn="l"/>
            <a:r>
              <a:rPr lang="fr-CH" dirty="0" smtClean="0">
                <a:solidFill>
                  <a:schemeClr val="bg1"/>
                </a:solidFill>
              </a:rPr>
              <a:t>STEM (M): 91.45%</a:t>
            </a:r>
            <a:endParaRPr lang="en-GB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C4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4401587" y="5603119"/>
            <a:ext cx="1037633" cy="1039429"/>
          </a:xfrm>
          <a:prstGeom prst="ellipse">
            <a:avLst/>
          </a:prstGeom>
          <a:solidFill>
            <a:srgbClr val="00DDD2"/>
          </a:solidFill>
          <a:ln w="76200">
            <a:solidFill>
              <a:srgbClr val="01626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ln w="0"/>
              <a:solidFill>
                <a:srgbClr val="01A4A2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403494" y="4683000"/>
            <a:ext cx="1037633" cy="1039429"/>
          </a:xfrm>
          <a:prstGeom prst="ellipse">
            <a:avLst/>
          </a:prstGeom>
          <a:solidFill>
            <a:srgbClr val="00DDD2"/>
          </a:solidFill>
          <a:ln w="76200">
            <a:solidFill>
              <a:srgbClr val="01626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ln w="0"/>
              <a:solidFill>
                <a:srgbClr val="01A4A2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01587" y="3809213"/>
            <a:ext cx="1005394" cy="986683"/>
          </a:xfrm>
          <a:prstGeom prst="ellipse">
            <a:avLst/>
          </a:prstGeom>
          <a:solidFill>
            <a:srgbClr val="00DDD2"/>
          </a:solidFill>
          <a:ln w="76200">
            <a:solidFill>
              <a:srgbClr val="01626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ln w="0"/>
              <a:solidFill>
                <a:srgbClr val="01A4A2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397770" y="2931557"/>
            <a:ext cx="988949" cy="964292"/>
          </a:xfrm>
          <a:prstGeom prst="ellipse">
            <a:avLst/>
          </a:prstGeom>
          <a:solidFill>
            <a:srgbClr val="00DDD2"/>
          </a:solidFill>
          <a:ln w="76200">
            <a:solidFill>
              <a:srgbClr val="01626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n w="0"/>
              <a:solidFill>
                <a:srgbClr val="01A4A2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349086" y="1984549"/>
            <a:ext cx="1008909" cy="982414"/>
          </a:xfrm>
          <a:prstGeom prst="ellipse">
            <a:avLst/>
          </a:prstGeom>
          <a:solidFill>
            <a:srgbClr val="00DDD2"/>
          </a:solidFill>
          <a:ln w="76200">
            <a:solidFill>
              <a:srgbClr val="01626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n w="0"/>
              <a:solidFill>
                <a:srgbClr val="01A4A2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33970" y="1062275"/>
            <a:ext cx="1024025" cy="1017205"/>
          </a:xfrm>
          <a:prstGeom prst="ellipse">
            <a:avLst/>
          </a:prstGeom>
          <a:solidFill>
            <a:srgbClr val="00DDD2"/>
          </a:solidFill>
          <a:ln w="76200">
            <a:solidFill>
              <a:srgbClr val="01626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n w="0"/>
              <a:solidFill>
                <a:srgbClr val="01A4A2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35360" y="2700649"/>
            <a:ext cx="3600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 sz="2200"/>
            </a:pPr>
            <a:r>
              <a:rPr lang="en-US" sz="3200" b="1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  <a:sym typeface="Marker Felt"/>
              </a:rPr>
              <a:t>D&amp;I-related </a:t>
            </a:r>
          </a:p>
          <a:p>
            <a:pPr algn="ctr">
              <a:defRPr sz="2200"/>
            </a:pPr>
            <a:r>
              <a:rPr lang="en-US" sz="3200" b="1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  <a:sym typeface="Marker Felt"/>
              </a:rPr>
              <a:t>milestones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  <a:sym typeface="Marker Felt"/>
              </a:rPr>
              <a:t>@CERN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+mj-lt"/>
              <a:ea typeface="Marker Felt"/>
              <a:cs typeface="Marker Felt"/>
              <a:sym typeface="Marker Fe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20361" y="175600"/>
            <a:ext cx="1066357" cy="1039429"/>
            <a:chOff x="-6475689" y="95079"/>
            <a:chExt cx="1208031" cy="1180800"/>
          </a:xfrm>
        </p:grpSpPr>
        <p:sp>
          <p:nvSpPr>
            <p:cNvPr id="57" name="Oval 56"/>
            <p:cNvSpPr/>
            <p:nvPr/>
          </p:nvSpPr>
          <p:spPr>
            <a:xfrm>
              <a:off x="-6448458" y="95079"/>
              <a:ext cx="1180800" cy="1180800"/>
            </a:xfrm>
            <a:prstGeom prst="ellipse">
              <a:avLst/>
            </a:prstGeom>
            <a:solidFill>
              <a:srgbClr val="00DDD2"/>
            </a:solidFill>
            <a:ln w="76200">
              <a:solidFill>
                <a:srgbClr val="01626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ln w="0"/>
                <a:solidFill>
                  <a:srgbClr val="01A4A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-6475689" y="469348"/>
              <a:ext cx="1194365" cy="454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</a:t>
              </a:r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83</a:t>
              </a:r>
              <a:endPara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/>
          <a:srcRect l="10465" r="15948"/>
          <a:stretch/>
        </p:blipFill>
        <p:spPr>
          <a:xfrm>
            <a:off x="5591943" y="45301"/>
            <a:ext cx="2454552" cy="119846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5" name="TextBox 64"/>
          <p:cNvSpPr txBox="1"/>
          <p:nvPr/>
        </p:nvSpPr>
        <p:spPr>
          <a:xfrm>
            <a:off x="4333970" y="1399733"/>
            <a:ext cx="1049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93</a:t>
            </a: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/>
          <a:srcRect b="67966"/>
          <a:stretch/>
        </p:blipFill>
        <p:spPr>
          <a:xfrm>
            <a:off x="5609044" y="1299854"/>
            <a:ext cx="2454552" cy="750726"/>
          </a:xfrm>
          <a:prstGeom prst="rect">
            <a:avLst/>
          </a:prstGeom>
          <a:ln w="9525">
            <a:solidFill>
              <a:srgbClr val="001B58"/>
            </a:solidFill>
          </a:ln>
        </p:spPr>
      </p:pic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5484330" y="2352082"/>
            <a:ext cx="3775793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en-US" sz="1400" u="sng" dirty="0" smtClean="0">
                <a:solidFill>
                  <a:schemeClr val="bg1"/>
                </a:solidFill>
                <a:cs typeface="Calibri" pitchFamily="34" charset="0"/>
              </a:rPr>
              <a:t>Equal Opportunities Officer</a:t>
            </a:r>
            <a:r>
              <a:rPr lang="en-US" sz="1400" dirty="0" smtClean="0">
                <a:solidFill>
                  <a:schemeClr val="bg1"/>
                </a:solidFill>
                <a:cs typeface="Calibri" pitchFamily="34" charset="0"/>
              </a:rPr>
              <a:t> appointed</a:t>
            </a:r>
            <a:endParaRPr lang="en-US" sz="1400" u="sng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5511434" y="3172492"/>
            <a:ext cx="3248862" cy="3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en-US" sz="1400" u="sng" dirty="0" smtClean="0">
                <a:solidFill>
                  <a:schemeClr val="bg1"/>
                </a:solidFill>
                <a:cs typeface="Calibri" pitchFamily="34" charset="0"/>
              </a:rPr>
              <a:t>Code </a:t>
            </a:r>
            <a:r>
              <a:rPr lang="en-US" sz="1400" u="sng" dirty="0">
                <a:solidFill>
                  <a:schemeClr val="bg1"/>
                </a:solidFill>
                <a:cs typeface="Calibri" pitchFamily="34" charset="0"/>
              </a:rPr>
              <a:t>of </a:t>
            </a:r>
            <a:r>
              <a:rPr lang="en-US" sz="1400" u="sng" dirty="0" smtClean="0">
                <a:solidFill>
                  <a:schemeClr val="bg1"/>
                </a:solidFill>
                <a:cs typeface="Calibri" pitchFamily="34" charset="0"/>
              </a:rPr>
              <a:t>Conduct</a:t>
            </a:r>
            <a:r>
              <a:rPr lang="en-US" sz="1400" dirty="0" smtClean="0">
                <a:solidFill>
                  <a:schemeClr val="bg1"/>
                </a:solidFill>
                <a:cs typeface="Calibri" pitchFamily="34" charset="0"/>
              </a:rPr>
              <a:t> enters into force</a:t>
            </a:r>
            <a:endParaRPr lang="en-US" sz="1400" u="sng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5531834" y="3809213"/>
            <a:ext cx="552362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en-US" sz="1400" u="sng" dirty="0" smtClean="0">
                <a:solidFill>
                  <a:schemeClr val="bg1"/>
                </a:solidFill>
                <a:cs typeface="Calibri" pitchFamily="34" charset="0"/>
              </a:rPr>
              <a:t>Ombuds</a:t>
            </a:r>
            <a:r>
              <a:rPr lang="en-US" sz="1400" dirty="0" smtClean="0">
                <a:solidFill>
                  <a:schemeClr val="bg1"/>
                </a:solidFill>
                <a:cs typeface="Calibri" pitchFamily="34" charset="0"/>
              </a:rPr>
              <a:t> role established</a:t>
            </a:r>
            <a:endParaRPr lang="en-US" sz="1400" dirty="0">
              <a:solidFill>
                <a:schemeClr val="bg1"/>
              </a:solidFill>
              <a:cs typeface="Calibri" pitchFamily="34" charset="0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  <a:cs typeface="Calibri" pitchFamily="34" charset="0"/>
              </a:rPr>
              <a:t>Professionalization of </a:t>
            </a:r>
            <a:r>
              <a:rPr lang="en-US" sz="1400" u="sng" dirty="0" smtClean="0">
                <a:solidFill>
                  <a:schemeClr val="bg1"/>
                </a:solidFill>
                <a:cs typeface="Calibri" pitchFamily="34" charset="0"/>
              </a:rPr>
              <a:t>Harassment </a:t>
            </a:r>
            <a:r>
              <a:rPr lang="en-US" sz="1400" u="sng" dirty="0">
                <a:solidFill>
                  <a:schemeClr val="bg1"/>
                </a:solidFill>
                <a:cs typeface="Calibri" pitchFamily="34" charset="0"/>
              </a:rPr>
              <a:t>resolution</a:t>
            </a:r>
            <a:r>
              <a:rPr lang="en-US" sz="1400" dirty="0">
                <a:solidFill>
                  <a:schemeClr val="bg1"/>
                </a:solidFill>
                <a:cs typeface="Calibri" pitchFamily="34" charset="0"/>
              </a:rPr>
              <a:t> process</a:t>
            </a: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en-US" sz="1400" u="sng" dirty="0">
                <a:solidFill>
                  <a:schemeClr val="bg1"/>
                </a:solidFill>
                <a:cs typeface="Calibri" pitchFamily="34" charset="0"/>
              </a:rPr>
              <a:t>Diversity </a:t>
            </a:r>
            <a:r>
              <a:rPr lang="en-US" sz="1400" u="sng" dirty="0" smtClean="0">
                <a:solidFill>
                  <a:schemeClr val="bg1"/>
                </a:solidFill>
                <a:cs typeface="Calibri" pitchFamily="34" charset="0"/>
              </a:rPr>
              <a:t>Programme</a:t>
            </a:r>
            <a:r>
              <a:rPr lang="en-US" sz="1400" dirty="0" smtClean="0">
                <a:solidFill>
                  <a:schemeClr val="bg1"/>
                </a:solidFill>
                <a:cs typeface="Calibri" pitchFamily="34" charset="0"/>
              </a:rPr>
              <a:t> established</a:t>
            </a:r>
            <a:endParaRPr lang="en-US" sz="14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26366" y="2313628"/>
            <a:ext cx="1049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96</a:t>
            </a: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5890" y="3191284"/>
            <a:ext cx="1049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64903" y="4112489"/>
            <a:ext cx="1049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75005" y="5020218"/>
            <a:ext cx="1049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5531834" y="5020218"/>
            <a:ext cx="4092558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  <a:cs typeface="Calibri" pitchFamily="34" charset="0"/>
              </a:rPr>
              <a:t>“</a:t>
            </a:r>
            <a:r>
              <a:rPr lang="en-US" sz="1400" u="sng" dirty="0" smtClean="0">
                <a:solidFill>
                  <a:schemeClr val="bg1"/>
                </a:solidFill>
                <a:cs typeface="Calibri" pitchFamily="34" charset="0"/>
              </a:rPr>
              <a:t>Diversity &amp; Inclusion” Programme</a:t>
            </a:r>
            <a:r>
              <a:rPr lang="en-US" sz="1400" dirty="0" smtClean="0">
                <a:solidFill>
                  <a:schemeClr val="bg1"/>
                </a:solidFill>
                <a:cs typeface="Calibri" pitchFamily="34" charset="0"/>
              </a:rPr>
              <a:t> renamed</a:t>
            </a:r>
            <a:endParaRPr lang="en-US" sz="14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75005" y="5892830"/>
            <a:ext cx="1049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5591943" y="5892830"/>
            <a:ext cx="4272003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  <a:cs typeface="Calibri" pitchFamily="34" charset="0"/>
              </a:rPr>
              <a:t>First </a:t>
            </a:r>
            <a:r>
              <a:rPr lang="en-US" sz="1400" u="sng" dirty="0" smtClean="0">
                <a:solidFill>
                  <a:schemeClr val="bg1"/>
                </a:solidFill>
                <a:cs typeface="Calibri" pitchFamily="34" charset="0"/>
              </a:rPr>
              <a:t>Gender Target</a:t>
            </a:r>
            <a:r>
              <a:rPr lang="en-US" sz="1400" dirty="0" smtClean="0">
                <a:solidFill>
                  <a:schemeClr val="bg1"/>
                </a:solidFill>
                <a:cs typeface="Calibri" pitchFamily="34" charset="0"/>
              </a:rPr>
              <a:t> approved by Management </a:t>
            </a:r>
            <a:endParaRPr lang="en-US" sz="1400" dirty="0">
              <a:solidFill>
                <a:schemeClr val="bg1"/>
              </a:solidFill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0472" y="231333"/>
            <a:ext cx="2310344" cy="1661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264" y="5509447"/>
            <a:ext cx="1880380" cy="116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74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9376" y="379861"/>
            <a:ext cx="11377264" cy="596217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chemeClr val="bg1"/>
                </a:solidFill>
                <a:sym typeface="Wingdings" panose="05000000000000000000" pitchFamily="2" charset="2"/>
              </a:rPr>
              <a:t>T</a:t>
            </a:r>
            <a:r>
              <a:rPr lang="en-GB" sz="3200" dirty="0">
                <a:solidFill>
                  <a:schemeClr val="bg1"/>
                </a:solidFill>
              </a:rPr>
              <a:t>he </a:t>
            </a:r>
            <a:r>
              <a:rPr lang="en-GB" sz="3200" dirty="0" smtClean="0">
                <a:solidFill>
                  <a:schemeClr val="bg1"/>
                </a:solidFill>
              </a:rPr>
              <a:t>Diversity &amp; Inclusion (“D&amp;I”) Programme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075" y="4289046"/>
            <a:ext cx="30963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Louise Carvalho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D&amp;I Programme </a:t>
            </a:r>
            <a:r>
              <a:rPr lang="en-US" sz="1600" dirty="0" smtClean="0">
                <a:solidFill>
                  <a:schemeClr val="bg1"/>
                </a:solidFill>
              </a:rPr>
              <a:t>Leader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(+ Legal Adviser, HR)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5720" y="4341058"/>
            <a:ext cx="2611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Melania Coletta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D&amp;I Analyst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2348880"/>
            <a:ext cx="1719483" cy="1793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3058"/>
            <a:ext cx="12192000" cy="5418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1873" y="3617195"/>
            <a:ext cx="3045643" cy="22362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2781" y="1374721"/>
            <a:ext cx="4730195" cy="1843831"/>
          </a:xfrm>
          <a:prstGeom prst="rect">
            <a:avLst/>
          </a:prstGeom>
        </p:spPr>
      </p:pic>
      <p:cxnSp>
        <p:nvCxnSpPr>
          <p:cNvPr id="4" name="Elbow Connector 3"/>
          <p:cNvCxnSpPr/>
          <p:nvPr/>
        </p:nvCxnSpPr>
        <p:spPr>
          <a:xfrm>
            <a:off x="6822901" y="4699261"/>
            <a:ext cx="914400" cy="914400"/>
          </a:xfrm>
          <a:prstGeom prst="bentConnector3">
            <a:avLst>
              <a:gd name="adj1" fmla="val 47222"/>
            </a:avLst>
          </a:prstGeom>
          <a:ln w="412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87" y="2291747"/>
            <a:ext cx="1807872" cy="1940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4271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1891307"/>
            <a:ext cx="5668582" cy="4129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79576" y="138794"/>
            <a:ext cx="8151300" cy="611688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The Diversity &amp; Inclusion Roundtable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2" name="Content Placeholder 24"/>
          <p:cNvSpPr>
            <a:spLocks noGrp="1"/>
          </p:cNvSpPr>
          <p:nvPr>
            <p:ph sz="half" idx="1"/>
          </p:nvPr>
        </p:nvSpPr>
        <p:spPr>
          <a:xfrm>
            <a:off x="6459006" y="2846005"/>
            <a:ext cx="5151603" cy="3056595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sz="2000" b="0" dirty="0" smtClean="0">
                <a:solidFill>
                  <a:srgbClr val="001B58"/>
                </a:solidFill>
              </a:rPr>
              <a:t>Diversity Roundtable Recommendations </a:t>
            </a:r>
            <a:r>
              <a:rPr lang="en-US" sz="2000" dirty="0" smtClean="0">
                <a:solidFill>
                  <a:srgbClr val="001B58"/>
                </a:solidFill>
              </a:rPr>
              <a:t>“wholeheartedly” approved by the </a:t>
            </a:r>
            <a:r>
              <a:rPr lang="en-US" sz="2000" dirty="0">
                <a:solidFill>
                  <a:srgbClr val="001B58"/>
                </a:solidFill>
              </a:rPr>
              <a:t/>
            </a:r>
            <a:br>
              <a:rPr lang="en-US" sz="2000" dirty="0">
                <a:solidFill>
                  <a:srgbClr val="001B58"/>
                </a:solidFill>
              </a:rPr>
            </a:br>
            <a:r>
              <a:rPr lang="en-US" sz="2000" dirty="0" smtClean="0">
                <a:solidFill>
                  <a:srgbClr val="001B58"/>
                </a:solidFill>
              </a:rPr>
              <a:t>DG 2020</a:t>
            </a:r>
            <a:endParaRPr lang="en-US" sz="2000" dirty="0">
              <a:solidFill>
                <a:srgbClr val="001B58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b="0" dirty="0" smtClean="0">
                <a:solidFill>
                  <a:srgbClr val="001B58"/>
                </a:solidFill>
              </a:rPr>
              <a:t>Making CERN’s Science Gateway accessible and inclusive.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0" dirty="0" smtClean="0">
                <a:solidFill>
                  <a:srgbClr val="001B58"/>
                </a:solidFill>
              </a:rPr>
              <a:t>Gender-inclusive language for Staff Rules and Regulations.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0" dirty="0" smtClean="0">
                <a:solidFill>
                  <a:srgbClr val="001B58"/>
                </a:solidFill>
              </a:rPr>
              <a:t>Extension of Fellow’s employment contract following maternity leave.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58428"/>
            <a:ext cx="5668582" cy="1588921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6" t="21852" r="6656" b="14815"/>
          <a:stretch/>
        </p:blipFill>
        <p:spPr>
          <a:xfrm>
            <a:off x="768710" y="1177362"/>
            <a:ext cx="4533900" cy="27192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307" y="4056718"/>
            <a:ext cx="48245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H" sz="1600" dirty="0" smtClean="0">
                <a:solidFill>
                  <a:schemeClr val="bg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ATLAS</a:t>
            </a:r>
            <a:r>
              <a:rPr lang="fr-CH" sz="1600" dirty="0">
                <a:solidFill>
                  <a:schemeClr val="bg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, ALICE, CMS, </a:t>
            </a:r>
            <a:r>
              <a:rPr lang="fr-CH" sz="1600" dirty="0" err="1">
                <a:solidFill>
                  <a:schemeClr val="bg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LHCb</a:t>
            </a:r>
            <a:endParaRPr lang="fr-CH" sz="1600" dirty="0">
              <a:solidFill>
                <a:schemeClr val="bg1"/>
              </a:solidFill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LGBTQ Network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H" sz="1600" dirty="0" err="1">
                <a:solidFill>
                  <a:schemeClr val="bg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Women</a:t>
            </a:r>
            <a:r>
              <a:rPr lang="fr-CH" sz="1600" dirty="0">
                <a:solidFill>
                  <a:schemeClr val="bg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in </a:t>
            </a:r>
            <a:r>
              <a:rPr lang="fr-CH" sz="1600" dirty="0" err="1">
                <a:solidFill>
                  <a:schemeClr val="bg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Technology</a:t>
            </a:r>
            <a:r>
              <a:rPr lang="fr-CH" sz="1600" dirty="0">
                <a:solidFill>
                  <a:schemeClr val="bg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Network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H" sz="1600" dirty="0" err="1">
                <a:solidFill>
                  <a:schemeClr val="bg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Disability</a:t>
            </a:r>
            <a:r>
              <a:rPr lang="fr-CH" sz="1600" dirty="0">
                <a:solidFill>
                  <a:schemeClr val="bg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Network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H" sz="1600" dirty="0" smtClean="0">
                <a:solidFill>
                  <a:schemeClr val="bg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TH Diversity </a:t>
            </a:r>
            <a:r>
              <a:rPr lang="fr-CH" sz="1600" dirty="0">
                <a:solidFill>
                  <a:schemeClr val="bg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&amp; </a:t>
            </a:r>
            <a:r>
              <a:rPr lang="fr-CH" sz="1600" dirty="0" err="1">
                <a:solidFill>
                  <a:schemeClr val="bg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gender</a:t>
            </a:r>
            <a:r>
              <a:rPr lang="fr-CH" sz="1600" dirty="0">
                <a:solidFill>
                  <a:schemeClr val="bg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CH" sz="1600" dirty="0" err="1" smtClean="0">
                <a:solidFill>
                  <a:schemeClr val="bg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representative</a:t>
            </a:r>
            <a:endParaRPr lang="fr-CH" sz="1600" dirty="0">
              <a:solidFill>
                <a:schemeClr val="bg1"/>
              </a:solidFill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International Relations taskforce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Staff </a:t>
            </a:r>
            <a:r>
              <a:rPr lang="fr-CH" sz="1600" dirty="0" smtClean="0">
                <a:solidFill>
                  <a:schemeClr val="bg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Association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H" sz="1600" dirty="0" err="1" smtClean="0">
                <a:solidFill>
                  <a:schemeClr val="bg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Chaired</a:t>
            </a:r>
            <a:r>
              <a:rPr lang="fr-CH" sz="1600" dirty="0" smtClean="0">
                <a:solidFill>
                  <a:schemeClr val="bg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CH" sz="1600" dirty="0">
                <a:solidFill>
                  <a:schemeClr val="bg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by D&amp;I Programme </a:t>
            </a:r>
            <a:endParaRPr lang="fr-CH" sz="1000" dirty="0">
              <a:solidFill>
                <a:schemeClr val="bg1"/>
              </a:solidFill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7076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/>
          <p:cNvSpPr/>
          <p:nvPr/>
        </p:nvSpPr>
        <p:spPr>
          <a:xfrm>
            <a:off x="57715" y="476672"/>
            <a:ext cx="3104849" cy="2736304"/>
          </a:xfrm>
          <a:prstGeom prst="hexagon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dirty="0" err="1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Gender</a:t>
            </a:r>
            <a:r>
              <a:rPr lang="fr-CH" dirty="0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fr-CH" dirty="0" err="1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Equality</a:t>
            </a:r>
            <a:r>
              <a:rPr lang="fr-CH" dirty="0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fr-CH" dirty="0" smtClean="0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Plan;</a:t>
            </a:r>
            <a:r>
              <a:rPr lang="fr-CH" dirty="0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International </a:t>
            </a:r>
            <a:r>
              <a:rPr lang="fr-CH" b="1" dirty="0" err="1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Gender</a:t>
            </a:r>
            <a:r>
              <a:rPr lang="fr-CH" dirty="0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fr-CH" dirty="0" smtClean="0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Champion; </a:t>
            </a:r>
            <a:r>
              <a:rPr lang="fr-CH" dirty="0" err="1" smtClean="0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Contract</a:t>
            </a:r>
            <a:r>
              <a:rPr lang="fr-CH" dirty="0" smtClean="0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e</a:t>
            </a:r>
            <a:r>
              <a:rPr lang="en-GB" dirty="0" err="1" smtClean="0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xtension</a:t>
            </a:r>
            <a:r>
              <a:rPr lang="en-GB" dirty="0" smtClean="0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post-</a:t>
            </a:r>
            <a:r>
              <a:rPr lang="en-GB" b="1" dirty="0" smtClean="0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maternity leave</a:t>
            </a:r>
            <a:r>
              <a:rPr lang="en-GB" dirty="0" smtClean="0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; Increase </a:t>
            </a:r>
            <a:r>
              <a:rPr lang="en-GB" b="1" dirty="0" smtClean="0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co-parent</a:t>
            </a:r>
            <a:r>
              <a:rPr lang="en-GB" dirty="0" smtClean="0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leave; Genera Network; Women-in-TECH network</a:t>
            </a:r>
            <a:endParaRPr lang="fr-CH" dirty="0">
              <a:solidFill>
                <a:srgbClr val="1C446A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911424" y="3550012"/>
            <a:ext cx="3168352" cy="2543284"/>
          </a:xfrm>
          <a:prstGeom prst="hexag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STEM internship for students with </a:t>
            </a:r>
            <a:r>
              <a:rPr lang="en-GB" b="1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disability</a:t>
            </a: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; Central budget for office </a:t>
            </a:r>
            <a:r>
              <a:rPr lang="en-GB" b="1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adaptations</a:t>
            </a: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; Disability </a:t>
            </a: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&amp;</a:t>
            </a:r>
            <a:r>
              <a:rPr lang="en-GB" dirty="0" smtClean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Inclusion at work </a:t>
            </a:r>
            <a:r>
              <a:rPr lang="en-GB" dirty="0" smtClean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handbook</a:t>
            </a:r>
            <a:endParaRPr lang="en-GB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5159896" y="4007480"/>
            <a:ext cx="3024335" cy="2564288"/>
          </a:xfrm>
          <a:prstGeom prst="hexagon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“</a:t>
            </a:r>
            <a:r>
              <a:rPr lang="en-GB" sz="2000" dirty="0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Spouse</a:t>
            </a:r>
            <a:r>
              <a:rPr lang="en-GB" sz="2000" dirty="0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&amp; </a:t>
            </a:r>
            <a:r>
              <a:rPr lang="en-GB" sz="2000" b="1" dirty="0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Partner</a:t>
            </a:r>
            <a:r>
              <a:rPr lang="en-GB" sz="2000" dirty="0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smtClean="0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equal </a:t>
            </a:r>
            <a:r>
              <a:rPr lang="en-GB" sz="2000" dirty="0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rights</a:t>
            </a:r>
            <a:r>
              <a:rPr lang="en-GB" sz="2000" dirty="0" smtClean="0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”; </a:t>
            </a:r>
            <a:r>
              <a:rPr lang="en-GB" sz="2000" b="1" dirty="0" smtClean="0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Infant </a:t>
            </a:r>
            <a:r>
              <a:rPr lang="en-GB" sz="2000" b="1" dirty="0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feeding </a:t>
            </a:r>
            <a:r>
              <a:rPr lang="en-GB" sz="2000" dirty="0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room</a:t>
            </a:r>
            <a:r>
              <a:rPr lang="en-GB" sz="2000" dirty="0" smtClean="0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; </a:t>
            </a:r>
            <a:r>
              <a:rPr lang="en-GB" sz="2000" b="1" dirty="0" smtClean="0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Crèche </a:t>
            </a:r>
            <a:r>
              <a:rPr lang="en-GB" sz="2000" dirty="0" err="1" smtClean="0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en</a:t>
            </a:r>
            <a:r>
              <a:rPr lang="en-GB" sz="2000" dirty="0" smtClean="0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-site; Swiss </a:t>
            </a:r>
            <a:r>
              <a:rPr lang="en-GB" sz="2000" dirty="0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working </a:t>
            </a:r>
            <a:r>
              <a:rPr lang="en-GB" sz="2000" b="1" dirty="0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permit</a:t>
            </a:r>
            <a:r>
              <a:rPr lang="en-GB" sz="2000" dirty="0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for </a:t>
            </a:r>
            <a:r>
              <a:rPr lang="en-GB" sz="2000" dirty="0">
                <a:solidFill>
                  <a:srgbClr val="1C446A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spouse</a:t>
            </a:r>
            <a:endParaRPr lang="en-GB" sz="2000" dirty="0">
              <a:solidFill>
                <a:srgbClr val="1C446A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8008664" y="748884"/>
            <a:ext cx="2808312" cy="2255724"/>
          </a:xfrm>
          <a:prstGeom prst="hexag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Career Break Fellowship; </a:t>
            </a:r>
            <a:r>
              <a:rPr lang="en-GB" b="1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Non-binary</a:t>
            </a: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inclusion study group; </a:t>
            </a:r>
            <a:r>
              <a:rPr lang="en-GB" b="1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Dual Career </a:t>
            </a: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Network; </a:t>
            </a: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DG Statement LGBTQ STEM; </a:t>
            </a:r>
            <a:endParaRPr lang="en-GB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4007768" y="947708"/>
            <a:ext cx="3456384" cy="2736304"/>
          </a:xfrm>
          <a:prstGeom prst="hexagon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Policies in gender inclusive </a:t>
            </a:r>
            <a:r>
              <a:rPr lang="en-GB" sz="20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language</a:t>
            </a:r>
            <a:r>
              <a:rPr lang="en-GB" sz="2000" dirty="0" smtClean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; </a:t>
            </a:r>
            <a:r>
              <a:rPr lang="en-GB" sz="2000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Official D&amp;I lanyard; D&amp;I </a:t>
            </a:r>
            <a:r>
              <a:rPr lang="en-GB" sz="2000" b="1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Roundtable</a:t>
            </a:r>
            <a:r>
              <a:rPr lang="en-GB" sz="2000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; Nationality and Gender </a:t>
            </a:r>
            <a:r>
              <a:rPr lang="en-GB" sz="2000" b="1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dashboards</a:t>
            </a:r>
            <a:r>
              <a:rPr lang="en-GB" sz="2000" dirty="0" smtClean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; Gender diverse </a:t>
            </a:r>
            <a:r>
              <a:rPr lang="en-GB" sz="20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selection</a:t>
            </a:r>
            <a:r>
              <a:rPr lang="en-GB" sz="2000" dirty="0" smtClean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boards; 577 email policy</a:t>
            </a:r>
            <a:endParaRPr lang="en-GB" sz="2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8641200" y="3209102"/>
            <a:ext cx="3474184" cy="2952328"/>
          </a:xfrm>
          <a:prstGeom prst="hexagon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D&amp;I </a:t>
            </a:r>
            <a:r>
              <a:rPr lang="en-GB" sz="2000" b="1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Awareness</a:t>
            </a:r>
            <a:r>
              <a:rPr lang="en-GB" sz="2000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smtClean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Workshops; </a:t>
            </a:r>
            <a:r>
              <a:rPr lang="en-GB" sz="2000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Active </a:t>
            </a:r>
            <a:r>
              <a:rPr lang="en-GB" sz="2000" b="1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Bystander</a:t>
            </a:r>
            <a:r>
              <a:rPr lang="en-GB" sz="2000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smtClean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training; </a:t>
            </a:r>
            <a:r>
              <a:rPr lang="en-GB" sz="2000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D&amp;I embedded in mandatory </a:t>
            </a:r>
            <a:r>
              <a:rPr lang="en-GB" sz="2000" dirty="0" smtClean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learnings;</a:t>
            </a:r>
            <a:endParaRPr lang="en-GB" sz="2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Invisible dimensions </a:t>
            </a:r>
            <a:r>
              <a:rPr lang="en-GB" sz="2000" dirty="0" smtClean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poll; </a:t>
            </a:r>
            <a:r>
              <a:rPr lang="en-GB" sz="2000" b="1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Harassment</a:t>
            </a:r>
            <a:r>
              <a:rPr lang="en-GB" sz="2000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smtClean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prevention seminars</a:t>
            </a:r>
            <a:endParaRPr lang="en-GB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83632" y="-7929"/>
            <a:ext cx="7199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D&amp;I-related </a:t>
            </a:r>
            <a:r>
              <a:rPr lang="en-GB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sample actions </a:t>
            </a:r>
            <a:r>
              <a:rPr lang="en-GB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at CERN</a:t>
            </a:r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683358"/>
            <a:ext cx="8712968" cy="547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3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07768" y="112431"/>
            <a:ext cx="4823916" cy="572450"/>
          </a:xfrm>
        </p:spPr>
        <p:txBody>
          <a:bodyPr/>
          <a:lstStyle/>
          <a:p>
            <a:pPr algn="ctr"/>
            <a:r>
              <a:rPr lang="fr-CH" sz="3200" dirty="0" err="1" smtClean="0">
                <a:solidFill>
                  <a:schemeClr val="bg1"/>
                </a:solidFill>
              </a:rPr>
              <a:t>Leading</a:t>
            </a:r>
            <a:r>
              <a:rPr lang="fr-CH" sz="3200" dirty="0" smtClean="0">
                <a:solidFill>
                  <a:schemeClr val="bg1"/>
                </a:solidFill>
              </a:rPr>
              <a:t> </a:t>
            </a:r>
            <a:r>
              <a:rPr lang="fr-CH" sz="3200" dirty="0" err="1" smtClean="0">
                <a:solidFill>
                  <a:schemeClr val="bg1"/>
                </a:solidFill>
              </a:rPr>
              <a:t>from</a:t>
            </a:r>
            <a:r>
              <a:rPr lang="fr-CH" sz="3200" dirty="0" smtClean="0">
                <a:solidFill>
                  <a:schemeClr val="bg1"/>
                </a:solidFill>
              </a:rPr>
              <a:t> the </a:t>
            </a:r>
            <a:r>
              <a:rPr lang="fr-CH" sz="3200" dirty="0" smtClean="0">
                <a:solidFill>
                  <a:schemeClr val="bg1"/>
                </a:solidFill>
              </a:rPr>
              <a:t>Top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</a:t>
            </a:r>
            <a:fld id="{4594B3CA-A909-41D7-B846-E2DDAEB5DD0E}" type="slidenum">
              <a:rPr lang="en-US" smtClean="0"/>
              <a:pPr/>
              <a:t>7</a:t>
            </a:fld>
            <a:r>
              <a:rPr lang="en-US" smtClean="0"/>
              <a:t> of 19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9376" y="4260259"/>
            <a:ext cx="7318138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CH" sz="2000" dirty="0" smtClean="0">
                <a:solidFill>
                  <a:schemeClr val="bg1"/>
                </a:solidFill>
              </a:rPr>
              <a:t>D&amp;I Programme </a:t>
            </a:r>
            <a:r>
              <a:rPr lang="fr-CH" sz="2000" dirty="0" err="1" smtClean="0">
                <a:solidFill>
                  <a:schemeClr val="bg1"/>
                </a:solidFill>
              </a:rPr>
              <a:t>annual</a:t>
            </a:r>
            <a:r>
              <a:rPr lang="fr-CH" sz="2000" dirty="0" smtClean="0">
                <a:solidFill>
                  <a:schemeClr val="bg1"/>
                </a:solidFill>
              </a:rPr>
              <a:t> report to Tripartite </a:t>
            </a:r>
            <a:r>
              <a:rPr lang="fr-CH" sz="2000" dirty="0" err="1" smtClean="0">
                <a:solidFill>
                  <a:schemeClr val="bg1"/>
                </a:solidFill>
              </a:rPr>
              <a:t>Employment</a:t>
            </a:r>
            <a:r>
              <a:rPr lang="fr-CH" sz="2000" dirty="0" smtClean="0">
                <a:solidFill>
                  <a:schemeClr val="bg1"/>
                </a:solidFill>
              </a:rPr>
              <a:t> Forum (</a:t>
            </a:r>
            <a:r>
              <a:rPr lang="fr-CH" sz="2000" dirty="0" smtClean="0">
                <a:solidFill>
                  <a:schemeClr val="bg1"/>
                </a:solidFill>
              </a:rPr>
              <a:t>TREF) </a:t>
            </a:r>
            <a:r>
              <a:rPr lang="fr-CH" sz="2000" dirty="0" err="1" smtClean="0">
                <a:solidFill>
                  <a:schemeClr val="bg1"/>
                </a:solidFill>
              </a:rPr>
              <a:t>photograph</a:t>
            </a:r>
            <a:r>
              <a:rPr lang="fr-CH" sz="2000" dirty="0" smtClean="0">
                <a:solidFill>
                  <a:schemeClr val="bg1"/>
                </a:solidFill>
              </a:rPr>
              <a:t> </a:t>
            </a:r>
            <a:r>
              <a:rPr lang="fr-CH" sz="2000" dirty="0" err="1" smtClean="0">
                <a:solidFill>
                  <a:schemeClr val="bg1"/>
                </a:solidFill>
              </a:rPr>
              <a:t>featuring</a:t>
            </a:r>
            <a:r>
              <a:rPr lang="fr-CH" sz="2000" dirty="0" smtClean="0">
                <a:solidFill>
                  <a:schemeClr val="bg1"/>
                </a:solidFill>
              </a:rPr>
              <a:t>:</a:t>
            </a:r>
            <a:endParaRPr lang="fr-CH" sz="200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CH" sz="2000" dirty="0" smtClean="0">
                <a:solidFill>
                  <a:schemeClr val="bg1"/>
                </a:solidFill>
              </a:rPr>
              <a:t>Madame President of CERN Council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CH" sz="2000" dirty="0" smtClean="0">
                <a:solidFill>
                  <a:schemeClr val="bg1"/>
                </a:solidFill>
              </a:rPr>
              <a:t>Madame Chair or CERN Tripartite </a:t>
            </a:r>
            <a:r>
              <a:rPr lang="fr-CH" sz="2000" dirty="0" err="1" smtClean="0">
                <a:solidFill>
                  <a:schemeClr val="bg1"/>
                </a:solidFill>
              </a:rPr>
              <a:t>Employment</a:t>
            </a:r>
            <a:r>
              <a:rPr lang="fr-CH" sz="2000" dirty="0" smtClean="0">
                <a:solidFill>
                  <a:schemeClr val="bg1"/>
                </a:solidFill>
              </a:rPr>
              <a:t> Forum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CH" sz="2000" dirty="0" smtClean="0">
                <a:solidFill>
                  <a:schemeClr val="bg1"/>
                </a:solidFill>
              </a:rPr>
              <a:t>Madame </a:t>
            </a:r>
            <a:r>
              <a:rPr lang="fr-CH" sz="2000" dirty="0" err="1" smtClean="0">
                <a:solidFill>
                  <a:schemeClr val="bg1"/>
                </a:solidFill>
              </a:rPr>
              <a:t>Director</a:t>
            </a:r>
            <a:r>
              <a:rPr lang="fr-CH" sz="2000" dirty="0" smtClean="0">
                <a:solidFill>
                  <a:schemeClr val="bg1"/>
                </a:solidFill>
              </a:rPr>
              <a:t>-General, CERN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CH" sz="2000" dirty="0" smtClean="0">
                <a:solidFill>
                  <a:schemeClr val="bg1"/>
                </a:solidFill>
              </a:rPr>
              <a:t>Madame Legal </a:t>
            </a:r>
            <a:r>
              <a:rPr lang="fr-CH" sz="2000" dirty="0" err="1" smtClean="0">
                <a:solidFill>
                  <a:schemeClr val="bg1"/>
                </a:solidFill>
              </a:rPr>
              <a:t>Counsel</a:t>
            </a:r>
            <a:r>
              <a:rPr lang="fr-CH" sz="2000" dirty="0" smtClean="0">
                <a:solidFill>
                  <a:schemeClr val="bg1"/>
                </a:solidFill>
              </a:rPr>
              <a:t>, CERN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CH" sz="2000" dirty="0" smtClean="0">
                <a:solidFill>
                  <a:schemeClr val="bg1"/>
                </a:solidFill>
              </a:rPr>
              <a:t>Madame President, CERN Staff Association (</a:t>
            </a:r>
            <a:r>
              <a:rPr lang="fr-CH" sz="2000" dirty="0" err="1" smtClean="0">
                <a:solidFill>
                  <a:schemeClr val="bg1"/>
                </a:solidFill>
              </a:rPr>
              <a:t>since</a:t>
            </a:r>
            <a:r>
              <a:rPr lang="fr-CH" sz="2000" dirty="0" smtClean="0">
                <a:solidFill>
                  <a:schemeClr val="bg1"/>
                </a:solidFill>
              </a:rPr>
              <a:t> 2020)</a:t>
            </a:r>
            <a:endParaRPr lang="en-GB" sz="2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29" y="748862"/>
            <a:ext cx="11156716" cy="33188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9336" y="6570230"/>
            <a:ext cx="273630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CH" sz="1400" dirty="0" smtClean="0">
                <a:solidFill>
                  <a:schemeClr val="bg1"/>
                </a:solidFill>
              </a:rPr>
              <a:t>Photo: </a:t>
            </a:r>
            <a:r>
              <a:rPr lang="fr-CH" sz="1400" dirty="0" err="1" smtClean="0">
                <a:solidFill>
                  <a:schemeClr val="bg1"/>
                </a:solidFill>
              </a:rPr>
              <a:t>Oct</a:t>
            </a:r>
            <a:r>
              <a:rPr lang="fr-CH" sz="1400" dirty="0" smtClean="0">
                <a:solidFill>
                  <a:schemeClr val="bg1"/>
                </a:solidFill>
              </a:rPr>
              <a:t> 2019; TREF, CERN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pic>
        <p:nvPicPr>
          <p:cNvPr id="5" name="Chart 8" descr="image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649" y="4131684"/>
            <a:ext cx="3509381" cy="2105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68208" y="6391808"/>
            <a:ext cx="4400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Aug 2021: Directors, Deputies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Dep’t 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Heads </a:t>
            </a:r>
            <a:endParaRPr lang="en-GB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6966" y="64622"/>
            <a:ext cx="11741681" cy="679143"/>
          </a:xfrm>
        </p:spPr>
        <p:txBody>
          <a:bodyPr/>
          <a:lstStyle/>
          <a:p>
            <a:r>
              <a:rPr lang="fr-CH" sz="3200" dirty="0" smtClean="0">
                <a:solidFill>
                  <a:schemeClr val="bg1"/>
                </a:solidFill>
              </a:rPr>
              <a:t>Proportion of </a:t>
            </a:r>
            <a:r>
              <a:rPr lang="fr-CH" sz="3200" dirty="0" err="1" smtClean="0">
                <a:solidFill>
                  <a:schemeClr val="bg1"/>
                </a:solidFill>
              </a:rPr>
              <a:t>Female</a:t>
            </a:r>
            <a:r>
              <a:rPr lang="fr-CH" sz="3200" dirty="0" smtClean="0">
                <a:solidFill>
                  <a:schemeClr val="bg1"/>
                </a:solidFill>
              </a:rPr>
              <a:t> Members of Personnel: Talent Pipeline 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1196752"/>
            <a:ext cx="6644198" cy="3456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048" y="3645024"/>
            <a:ext cx="5558017" cy="26642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1344" y="646543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08169" y="2996952"/>
            <a:ext cx="38884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CH" dirty="0" smtClean="0">
                <a:solidFill>
                  <a:schemeClr val="bg1"/>
                </a:solidFill>
              </a:rPr>
              <a:t>by </a:t>
            </a:r>
            <a:r>
              <a:rPr lang="fr-CH" dirty="0" err="1" smtClean="0">
                <a:solidFill>
                  <a:schemeClr val="bg1"/>
                </a:solidFill>
              </a:rPr>
              <a:t>professional</a:t>
            </a:r>
            <a:r>
              <a:rPr lang="fr-CH" dirty="0" smtClean="0">
                <a:solidFill>
                  <a:schemeClr val="bg1"/>
                </a:solidFill>
              </a:rPr>
              <a:t> </a:t>
            </a:r>
            <a:r>
              <a:rPr lang="fr-CH" dirty="0" err="1" smtClean="0">
                <a:solidFill>
                  <a:schemeClr val="bg1"/>
                </a:solidFill>
              </a:rPr>
              <a:t>category</a:t>
            </a:r>
            <a:r>
              <a:rPr lang="fr-CH" dirty="0" smtClean="0">
                <a:solidFill>
                  <a:schemeClr val="bg1"/>
                </a:solidFill>
              </a:rPr>
              <a:t>, @</a:t>
            </a:r>
            <a:r>
              <a:rPr lang="fr-CH" dirty="0" err="1" smtClean="0">
                <a:solidFill>
                  <a:schemeClr val="bg1"/>
                </a:solidFill>
              </a:rPr>
              <a:t>Dec</a:t>
            </a:r>
            <a:r>
              <a:rPr lang="fr-CH" dirty="0" smtClean="0">
                <a:solidFill>
                  <a:schemeClr val="bg1"/>
                </a:solidFill>
              </a:rPr>
              <a:t> </a:t>
            </a:r>
            <a:r>
              <a:rPr lang="fr-CH" dirty="0" smtClean="0">
                <a:solidFill>
                  <a:schemeClr val="bg1"/>
                </a:solidFill>
              </a:rPr>
              <a:t>2021</a:t>
            </a:r>
          </a:p>
          <a:p>
            <a:pPr algn="l"/>
            <a:r>
              <a:rPr lang="fr-CH" dirty="0" smtClean="0">
                <a:solidFill>
                  <a:schemeClr val="bg1"/>
                </a:solidFill>
              </a:rPr>
              <a:t> - </a:t>
            </a:r>
            <a:r>
              <a:rPr lang="fr-CH" dirty="0" err="1" smtClean="0">
                <a:solidFill>
                  <a:schemeClr val="bg1"/>
                </a:solidFill>
              </a:rPr>
              <a:t>from</a:t>
            </a:r>
            <a:r>
              <a:rPr lang="fr-CH" dirty="0" smtClean="0">
                <a:solidFill>
                  <a:schemeClr val="bg1"/>
                </a:solidFill>
              </a:rPr>
              <a:t> post-</a:t>
            </a:r>
            <a:r>
              <a:rPr lang="fr-CH" dirty="0" err="1" smtClean="0">
                <a:solidFill>
                  <a:schemeClr val="bg1"/>
                </a:solidFill>
              </a:rPr>
              <a:t>secondary</a:t>
            </a:r>
            <a:r>
              <a:rPr lang="fr-CH" dirty="0" smtClean="0">
                <a:solidFill>
                  <a:schemeClr val="bg1"/>
                </a:solidFill>
              </a:rPr>
              <a:t> to post-doc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5440" y="791931"/>
            <a:ext cx="5112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000" dirty="0">
                <a:solidFill>
                  <a:schemeClr val="bg1"/>
                </a:solidFill>
              </a:rPr>
              <a:t>by </a:t>
            </a:r>
            <a:r>
              <a:rPr lang="fr-CH" sz="2000" dirty="0" err="1">
                <a:solidFill>
                  <a:schemeClr val="bg1"/>
                </a:solidFill>
              </a:rPr>
              <a:t>Contract</a:t>
            </a:r>
            <a:r>
              <a:rPr lang="fr-CH" sz="2000" dirty="0">
                <a:solidFill>
                  <a:schemeClr val="bg1"/>
                </a:solidFill>
              </a:rPr>
              <a:t> </a:t>
            </a:r>
            <a:r>
              <a:rPr lang="fr-CH" sz="2000" dirty="0" smtClean="0">
                <a:solidFill>
                  <a:schemeClr val="bg1"/>
                </a:solidFill>
              </a:rPr>
              <a:t>Type, 10 </a:t>
            </a:r>
            <a:r>
              <a:rPr lang="fr-CH" sz="2000" dirty="0" err="1" smtClean="0">
                <a:solidFill>
                  <a:schemeClr val="bg1"/>
                </a:solidFill>
              </a:rPr>
              <a:t>years</a:t>
            </a:r>
            <a:r>
              <a:rPr lang="fr-CH" sz="2000" dirty="0" smtClean="0">
                <a:solidFill>
                  <a:schemeClr val="bg1"/>
                </a:solidFill>
              </a:rPr>
              <a:t>’ </a:t>
            </a:r>
            <a:r>
              <a:rPr lang="fr-CH" sz="2000" dirty="0" err="1" smtClean="0">
                <a:solidFill>
                  <a:schemeClr val="bg1"/>
                </a:solidFill>
              </a:rPr>
              <a:t>evolution</a:t>
            </a:r>
            <a:r>
              <a:rPr lang="fr-CH" sz="2000" dirty="0" smtClean="0">
                <a:solidFill>
                  <a:schemeClr val="bg1"/>
                </a:solidFill>
              </a:rPr>
              <a:t>:</a:t>
            </a:r>
            <a:r>
              <a:rPr lang="fr-CH" dirty="0" smtClean="0">
                <a:solidFill>
                  <a:schemeClr val="bg1"/>
                </a:solidFill>
              </a:rPr>
              <a:t>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443259" y="4834896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hlinkClick r:id="rId4"/>
              </a:rPr>
              <a:t>CERN Personnel Annual Statistics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Annual Personnel Stats, Dec 2021 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7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8" descr="Bullseye with solid fill">
            <a:extLst>
              <a:ext uri="{FF2B5EF4-FFF2-40B4-BE49-F238E27FC236}">
                <a16:creationId xmlns:a16="http://schemas.microsoft.com/office/drawing/2014/main" id="{96B0A43F-7ACD-49C4-9475-F00BA9478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447892" y="4760180"/>
            <a:ext cx="1463804" cy="1463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8" y="0"/>
            <a:ext cx="12192000" cy="304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FC78B6-42B8-4032-9478-1DA9789CFE0C}"/>
              </a:ext>
            </a:extLst>
          </p:cNvPr>
          <p:cNvSpPr txBox="1"/>
          <p:nvPr/>
        </p:nvSpPr>
        <p:spPr bwMode="auto">
          <a:xfrm>
            <a:off x="8606819" y="3465628"/>
            <a:ext cx="296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NATIONALITY </a:t>
            </a:r>
            <a:r>
              <a:rPr lang="en-US" b="1" dirty="0" smtClean="0">
                <a:solidFill>
                  <a:srgbClr val="002060"/>
                </a:solidFill>
              </a:rPr>
              <a:t>indicator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53D520-093F-4A83-9379-5839A85A0253}"/>
              </a:ext>
            </a:extLst>
          </p:cNvPr>
          <p:cNvSpPr txBox="1"/>
          <p:nvPr/>
        </p:nvSpPr>
        <p:spPr bwMode="auto">
          <a:xfrm>
            <a:off x="563325" y="3448906"/>
            <a:ext cx="296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GENDER </a:t>
            </a:r>
            <a:r>
              <a:rPr lang="en-US" b="1" dirty="0" smtClean="0">
                <a:solidFill>
                  <a:srgbClr val="002060"/>
                </a:solidFill>
              </a:rPr>
              <a:t>target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655234-A534-43DE-A968-958425DF7D38}"/>
              </a:ext>
            </a:extLst>
          </p:cNvPr>
          <p:cNvSpPr txBox="1"/>
          <p:nvPr/>
        </p:nvSpPr>
        <p:spPr bwMode="auto">
          <a:xfrm>
            <a:off x="61754" y="457200"/>
            <a:ext cx="401802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accent3"/>
                </a:solidFill>
              </a:rPr>
              <a:t>OUR VISION</a:t>
            </a:r>
          </a:p>
          <a:p>
            <a:r>
              <a:rPr lang="en-US" sz="1300" i="1" dirty="0">
                <a:solidFill>
                  <a:srgbClr val="FFFFFF"/>
                </a:solidFill>
              </a:rPr>
              <a:t>scientific excellence through diversity and inclusion</a:t>
            </a:r>
          </a:p>
          <a:p>
            <a:endParaRPr lang="de-DE" sz="1400" i="1" dirty="0">
              <a:solidFill>
                <a:srgbClr val="FFFFFF"/>
              </a:solidFill>
            </a:endParaRPr>
          </a:p>
          <a:p>
            <a:endParaRPr lang="en-CH" sz="1400" i="1" dirty="0">
              <a:solidFill>
                <a:srgbClr val="FFFFFF"/>
              </a:solidFill>
            </a:endParaRPr>
          </a:p>
          <a:p>
            <a:r>
              <a:rPr lang="en-US" sz="1400" b="1" i="1" dirty="0">
                <a:solidFill>
                  <a:srgbClr val="C6D501"/>
                </a:solidFill>
              </a:rPr>
              <a:t>OUR GOAL</a:t>
            </a:r>
          </a:p>
          <a:p>
            <a:r>
              <a:rPr lang="en-US" sz="1300" i="1" dirty="0">
                <a:solidFill>
                  <a:srgbClr val="FFFFFF"/>
                </a:solidFill>
              </a:rPr>
              <a:t>to increase the nationality and gender diversity </a:t>
            </a:r>
          </a:p>
          <a:p>
            <a:r>
              <a:rPr lang="en-US" sz="1300" i="1" dirty="0">
                <a:solidFill>
                  <a:srgbClr val="FFFFFF"/>
                </a:solidFill>
              </a:rPr>
              <a:t>of </a:t>
            </a:r>
            <a:r>
              <a:rPr lang="en-US" sz="1300" i="1" dirty="0" smtClean="0">
                <a:solidFill>
                  <a:srgbClr val="FFFFFF"/>
                </a:solidFill>
              </a:rPr>
              <a:t>Staff &amp; Fellows </a:t>
            </a:r>
            <a:r>
              <a:rPr lang="en-US" sz="1300" i="1" dirty="0">
                <a:solidFill>
                  <a:srgbClr val="FFFFFF"/>
                </a:solidFill>
              </a:rPr>
              <a:t>(MPE</a:t>
            </a:r>
            <a:r>
              <a:rPr lang="en-US" sz="1300" i="1" dirty="0" smtClean="0">
                <a:solidFill>
                  <a:srgbClr val="FFFFFF"/>
                </a:solidFill>
              </a:rPr>
              <a:t>) population </a:t>
            </a:r>
            <a:r>
              <a:rPr lang="en-US" sz="1300" i="1" dirty="0">
                <a:solidFill>
                  <a:srgbClr val="FFFFFF"/>
                </a:solidFill>
              </a:rPr>
              <a:t>by 2025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3582AB-C319-47BA-91DF-2519385CDB26}"/>
              </a:ext>
            </a:extLst>
          </p:cNvPr>
          <p:cNvSpPr txBox="1"/>
          <p:nvPr/>
        </p:nvSpPr>
        <p:spPr bwMode="auto">
          <a:xfrm>
            <a:off x="5070903" y="3123819"/>
            <a:ext cx="1951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The STRATEGY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A1AA4C-4F5C-44BC-BBD0-216DF8ABA763}"/>
              </a:ext>
            </a:extLst>
          </p:cNvPr>
          <p:cNvSpPr txBox="1"/>
          <p:nvPr/>
        </p:nvSpPr>
        <p:spPr bwMode="auto">
          <a:xfrm>
            <a:off x="4380923" y="3801999"/>
            <a:ext cx="3563275" cy="240065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fr-CH" sz="1300" b="1" dirty="0">
                <a:solidFill>
                  <a:srgbClr val="00AEA9"/>
                </a:solidFill>
              </a:rPr>
              <a:t>Leadership</a:t>
            </a:r>
            <a:r>
              <a:rPr lang="fr-CH" sz="1300" dirty="0">
                <a:solidFill>
                  <a:srgbClr val="00AEA9"/>
                </a:solidFill>
              </a:rPr>
              <a:t>-</a:t>
            </a:r>
            <a:r>
              <a:rPr lang="fr-CH" sz="1300" dirty="0" err="1">
                <a:solidFill>
                  <a:srgbClr val="00AEA9"/>
                </a:solidFill>
              </a:rPr>
              <a:t>led</a:t>
            </a:r>
            <a:r>
              <a:rPr lang="fr-CH" sz="1300" b="1" dirty="0">
                <a:solidFill>
                  <a:srgbClr val="00AEA9"/>
                </a:solidFill>
              </a:rPr>
              <a:t>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en-GB" sz="1300" b="1" dirty="0">
                <a:solidFill>
                  <a:srgbClr val="00AEA9"/>
                </a:solidFill>
              </a:rPr>
              <a:t>Leverage existing progress:</a:t>
            </a:r>
            <a:r>
              <a:rPr lang="en-GB" sz="1300" dirty="0">
                <a:solidFill>
                  <a:srgbClr val="00AEA9"/>
                </a:solidFill>
              </a:rPr>
              <a:t> gender balance increased in Senior Management </a:t>
            </a:r>
            <a:endParaRPr lang="fr-CH" sz="1300" b="1" dirty="0">
              <a:solidFill>
                <a:srgbClr val="00AEA9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300" b="1" dirty="0">
                <a:solidFill>
                  <a:srgbClr val="00AEA9"/>
                </a:solidFill>
              </a:rPr>
              <a:t>25% as an average </a:t>
            </a:r>
            <a:r>
              <a:rPr lang="en-US" sz="1300" dirty="0">
                <a:solidFill>
                  <a:srgbClr val="00AEA9"/>
                </a:solidFill>
              </a:rPr>
              <a:t>across </a:t>
            </a:r>
            <a:r>
              <a:rPr lang="en-US" sz="1300" dirty="0" smtClean="0">
                <a:solidFill>
                  <a:srgbClr val="00AEA9"/>
                </a:solidFill>
              </a:rPr>
              <a:t>MPE </a:t>
            </a:r>
            <a:r>
              <a:rPr lang="en-US" sz="1300" dirty="0">
                <a:solidFill>
                  <a:srgbClr val="00AEA9"/>
                </a:solidFill>
              </a:rPr>
              <a:t>population (not per Department)</a:t>
            </a:r>
            <a:endParaRPr lang="en-GB" sz="1300" dirty="0">
              <a:solidFill>
                <a:srgbClr val="00AEA9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en-GB" sz="1300" b="1" dirty="0">
                <a:solidFill>
                  <a:srgbClr val="00AEA9"/>
                </a:solidFill>
              </a:rPr>
              <a:t>Diversity &amp; inclusion </a:t>
            </a:r>
            <a:r>
              <a:rPr lang="en-GB" sz="1300" dirty="0">
                <a:solidFill>
                  <a:srgbClr val="00AEA9"/>
                </a:solidFill>
              </a:rPr>
              <a:t>in recruitment </a:t>
            </a:r>
            <a:r>
              <a:rPr lang="en-GB" sz="1300" dirty="0" smtClean="0">
                <a:solidFill>
                  <a:srgbClr val="00AEA9"/>
                </a:solidFill>
              </a:rPr>
              <a:t>(and </a:t>
            </a:r>
            <a:r>
              <a:rPr lang="en-GB" sz="1300" dirty="0">
                <a:solidFill>
                  <a:srgbClr val="00AEA9"/>
                </a:solidFill>
              </a:rPr>
              <a:t>talent pipelines), promotion, training, </a:t>
            </a:r>
            <a:r>
              <a:rPr lang="en-GB" sz="1300" dirty="0" smtClean="0">
                <a:solidFill>
                  <a:srgbClr val="00AEA9"/>
                </a:solidFill>
              </a:rPr>
              <a:t>communications </a:t>
            </a:r>
            <a:endParaRPr lang="en-GB" sz="1300" dirty="0">
              <a:solidFill>
                <a:srgbClr val="00AEA9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300" b="1" dirty="0">
                <a:solidFill>
                  <a:srgbClr val="00AEA9"/>
                </a:solidFill>
              </a:rPr>
              <a:t>Sustainable actions</a:t>
            </a:r>
            <a:r>
              <a:rPr lang="en-US" sz="1300" dirty="0">
                <a:solidFill>
                  <a:srgbClr val="00AEA9"/>
                </a:solidFill>
              </a:rPr>
              <a:t> toward long-term gender parity</a:t>
            </a:r>
            <a:endParaRPr lang="en-US" sz="1300" b="1" dirty="0">
              <a:solidFill>
                <a:srgbClr val="00AEA9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9702232" y="141782"/>
            <a:ext cx="2377110" cy="2131300"/>
          </a:xfrm>
          <a:prstGeom prst="ellipse">
            <a:avLst/>
          </a:prstGeom>
          <a:solidFill>
            <a:schemeClr val="accent2">
              <a:lumMod val="7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GB" sz="1300" i="1" dirty="0">
                <a:solidFill>
                  <a:schemeClr val="bg1"/>
                </a:solidFill>
              </a:rPr>
              <a:t>“We commit to</a:t>
            </a:r>
          </a:p>
          <a:p>
            <a:pPr algn="ctr"/>
            <a:r>
              <a:rPr lang="en-GB" sz="1300" i="1" dirty="0">
                <a:solidFill>
                  <a:schemeClr val="bg1"/>
                </a:solidFill>
              </a:rPr>
              <a:t> placing the principles of </a:t>
            </a:r>
          </a:p>
          <a:p>
            <a:pPr algn="ctr"/>
            <a:r>
              <a:rPr lang="en-GB" sz="1300" i="1" dirty="0">
                <a:solidFill>
                  <a:schemeClr val="bg1"/>
                </a:solidFill>
              </a:rPr>
              <a:t>equality, diversity &amp; inclusion </a:t>
            </a:r>
          </a:p>
          <a:p>
            <a:pPr algn="ctr"/>
            <a:r>
              <a:rPr lang="en-GB" sz="1300" b="1" i="1" dirty="0">
                <a:solidFill>
                  <a:schemeClr val="bg1"/>
                </a:solidFill>
              </a:rPr>
              <a:t>at the heart of all the </a:t>
            </a:r>
          </a:p>
          <a:p>
            <a:pPr algn="ctr"/>
            <a:r>
              <a:rPr lang="en-GB" sz="1300" b="1" i="1" dirty="0">
                <a:solidFill>
                  <a:schemeClr val="bg1"/>
                </a:solidFill>
              </a:rPr>
              <a:t>physics community’s </a:t>
            </a:r>
          </a:p>
          <a:p>
            <a:pPr algn="ctr"/>
            <a:r>
              <a:rPr lang="en-GB" sz="1300" b="1" i="1" dirty="0">
                <a:solidFill>
                  <a:schemeClr val="bg1"/>
                </a:solidFill>
              </a:rPr>
              <a:t>activities</a:t>
            </a:r>
            <a:r>
              <a:rPr lang="en-GB" sz="1300" i="1" dirty="0">
                <a:solidFill>
                  <a:schemeClr val="bg1"/>
                </a:solidFill>
              </a:rPr>
              <a:t>.” </a:t>
            </a:r>
          </a:p>
          <a:p>
            <a:pPr algn="ctr"/>
            <a:r>
              <a:rPr lang="en-GB" sz="1300" dirty="0">
                <a:solidFill>
                  <a:schemeClr val="bg1"/>
                </a:solidFill>
              </a:rPr>
              <a:t/>
            </a:r>
            <a:br>
              <a:rPr lang="en-GB" sz="1300" dirty="0">
                <a:solidFill>
                  <a:schemeClr val="bg1"/>
                </a:solidFill>
              </a:rPr>
            </a:br>
            <a:r>
              <a:rPr lang="en-GB" sz="1300" b="1" dirty="0">
                <a:solidFill>
                  <a:schemeClr val="bg1"/>
                </a:solidFill>
              </a:rPr>
              <a:t>- ESPP 2020 update</a:t>
            </a:r>
            <a:endParaRPr lang="en-GB" sz="1300" b="1" i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1153" y="4024661"/>
            <a:ext cx="3445428" cy="1925883"/>
            <a:chOff x="386571" y="3324839"/>
            <a:chExt cx="3751270" cy="201813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41ED75-5AE4-45D4-94A7-001D0A09F403}"/>
                </a:ext>
              </a:extLst>
            </p:cNvPr>
            <p:cNvSpPr txBox="1"/>
            <p:nvPr/>
          </p:nvSpPr>
          <p:spPr bwMode="auto">
            <a:xfrm>
              <a:off x="386571" y="3324839"/>
              <a:ext cx="3751270" cy="61278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400" b="1" dirty="0" smtClean="0">
                  <a:solidFill>
                    <a:srgbClr val="00AEA9"/>
                  </a:solidFill>
                </a:rPr>
                <a:t>GOAL</a:t>
              </a:r>
            </a:p>
            <a:p>
              <a:pPr>
                <a:spcBef>
                  <a:spcPts val="600"/>
                </a:spcBef>
              </a:pPr>
              <a:r>
                <a:rPr lang="en-GB" sz="1300" dirty="0" smtClean="0">
                  <a:solidFill>
                    <a:srgbClr val="00AEA9"/>
                  </a:solidFill>
                </a:rPr>
                <a:t>With a particular focus on </a:t>
              </a:r>
              <a:r>
                <a:rPr lang="en-GB" sz="1300" b="1" dirty="0" smtClean="0">
                  <a:solidFill>
                    <a:srgbClr val="00AEA9"/>
                  </a:solidFill>
                </a:rPr>
                <a:t>women in STEM:</a:t>
              </a:r>
              <a:r>
                <a:rPr lang="en-GB" sz="1300" dirty="0" smtClean="0">
                  <a:solidFill>
                    <a:srgbClr val="00AEA9"/>
                  </a:solidFill>
                </a:rPr>
                <a:t>  </a:t>
              </a:r>
              <a:endParaRPr lang="en-GB" sz="1300" dirty="0">
                <a:solidFill>
                  <a:srgbClr val="00AEA9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1163713-3306-405F-8B9B-2AEFEA445B88}"/>
                </a:ext>
              </a:extLst>
            </p:cNvPr>
            <p:cNvSpPr/>
            <p:nvPr/>
          </p:nvSpPr>
          <p:spPr>
            <a:xfrm>
              <a:off x="443810" y="4356754"/>
              <a:ext cx="1110952" cy="986218"/>
            </a:xfrm>
            <a:prstGeom prst="ellipse">
              <a:avLst/>
            </a:prstGeom>
            <a:solidFill>
              <a:srgbClr val="C6D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</a:rPr>
                <a:t>from 21%</a:t>
              </a:r>
            </a:p>
            <a:p>
              <a:pPr algn="ctr"/>
              <a:r>
                <a:rPr lang="en-US" sz="1200" b="1" dirty="0">
                  <a:solidFill>
                    <a:srgbClr val="002060"/>
                  </a:solidFill>
                </a:rPr>
                <a:t>in 2020</a:t>
              </a:r>
            </a:p>
          </p:txBody>
        </p:sp>
        <p:sp>
          <p:nvSpPr>
            <p:cNvPr id="17" name="Right Arrow 37">
              <a:extLst>
                <a:ext uri="{FF2B5EF4-FFF2-40B4-BE49-F238E27FC236}">
                  <a16:creationId xmlns:a16="http://schemas.microsoft.com/office/drawing/2014/main" id="{BBE30422-69DB-4D65-AADA-0A73472823C5}"/>
                </a:ext>
              </a:extLst>
            </p:cNvPr>
            <p:cNvSpPr/>
            <p:nvPr/>
          </p:nvSpPr>
          <p:spPr>
            <a:xfrm>
              <a:off x="1860133" y="4710344"/>
              <a:ext cx="622883" cy="222189"/>
            </a:xfrm>
            <a:prstGeom prst="rightArrow">
              <a:avLst/>
            </a:prstGeom>
            <a:solidFill>
              <a:srgbClr val="C6D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20306" y="5052706"/>
              <a:ext cx="1191205" cy="290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H" sz="1200" b="1" dirty="0">
                  <a:solidFill>
                    <a:srgbClr val="002060"/>
                  </a:solidFill>
                </a:rPr>
                <a:t>25% in 2025</a:t>
              </a:r>
              <a:endParaRPr lang="en-GB" sz="1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411202" y="4024659"/>
            <a:ext cx="3790813" cy="1655687"/>
            <a:chOff x="8051441" y="3205836"/>
            <a:chExt cx="4267693" cy="177121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E18143-41AE-4531-97A5-D00FB6F09A70}"/>
                </a:ext>
              </a:extLst>
            </p:cNvPr>
            <p:cNvSpPr txBox="1"/>
            <p:nvPr/>
          </p:nvSpPr>
          <p:spPr bwMode="auto">
            <a:xfrm>
              <a:off x="8051441" y="3205836"/>
              <a:ext cx="3920539" cy="83959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400" b="1" dirty="0" smtClean="0">
                  <a:solidFill>
                    <a:srgbClr val="00AEA9"/>
                  </a:solidFill>
                </a:rPr>
                <a:t>GOAL</a:t>
              </a:r>
              <a:endParaRPr lang="en-GB" sz="1400" b="1" dirty="0">
                <a:solidFill>
                  <a:srgbClr val="00AEA9"/>
                </a:solidFill>
              </a:endParaRPr>
            </a:p>
            <a:p>
              <a:pPr>
                <a:spcBef>
                  <a:spcPts val="600"/>
                </a:spcBef>
              </a:pPr>
              <a:r>
                <a:rPr lang="en-US" sz="1300" dirty="0">
                  <a:solidFill>
                    <a:srgbClr val="00AEA9"/>
                  </a:solidFill>
                </a:rPr>
                <a:t>With a particular focus on under-represented MS and a </a:t>
              </a:r>
              <a:r>
                <a:rPr lang="en-US" sz="1300" b="1" dirty="0">
                  <a:solidFill>
                    <a:srgbClr val="00AEA9"/>
                  </a:solidFill>
                </a:rPr>
                <a:t>m</a:t>
              </a:r>
              <a:r>
                <a:rPr lang="en-GB" sz="1300" b="1" dirty="0">
                  <a:solidFill>
                    <a:srgbClr val="00AEA9"/>
                  </a:solidFill>
                </a:rPr>
                <a:t>ore balanced return </a:t>
              </a:r>
              <a:r>
                <a:rPr lang="en-GB" sz="1300" dirty="0">
                  <a:solidFill>
                    <a:srgbClr val="00AEA9"/>
                  </a:solidFill>
                </a:rPr>
                <a:t>by 2025</a:t>
              </a:r>
              <a:r>
                <a:rPr lang="en-GB" sz="1300" b="1" dirty="0">
                  <a:solidFill>
                    <a:srgbClr val="00AEA9"/>
                  </a:solidFill>
                </a:rPr>
                <a:t>:</a:t>
              </a:r>
              <a:r>
                <a:rPr lang="en-GB" sz="1300" dirty="0">
                  <a:solidFill>
                    <a:srgbClr val="00AEA9"/>
                  </a:solidFill>
                </a:rPr>
                <a:t>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3AC6086-0827-4936-A260-E26C7F8E2EDC}"/>
                </a:ext>
              </a:extLst>
            </p:cNvPr>
            <p:cNvSpPr/>
            <p:nvPr/>
          </p:nvSpPr>
          <p:spPr>
            <a:xfrm>
              <a:off x="9537358" y="4450245"/>
              <a:ext cx="2781776" cy="526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dirty="0" smtClean="0">
                  <a:solidFill>
                    <a:srgbClr val="002060"/>
                  </a:solidFill>
                </a:rPr>
                <a:t>address </a:t>
              </a:r>
              <a:r>
                <a:rPr lang="en-US" sz="1300" dirty="0">
                  <a:solidFill>
                    <a:srgbClr val="002060"/>
                  </a:solidFill>
                </a:rPr>
                <a:t>nationality clusters </a:t>
              </a:r>
              <a:endParaRPr lang="en-US" sz="1300" dirty="0" smtClean="0">
                <a:solidFill>
                  <a:srgbClr val="002060"/>
                </a:solidFill>
              </a:endParaRPr>
            </a:p>
            <a:p>
              <a:r>
                <a:rPr lang="en-US" sz="1200" b="1" dirty="0" smtClean="0">
                  <a:solidFill>
                    <a:srgbClr val="002060"/>
                  </a:solidFill>
                </a:rPr>
                <a:t>&gt; </a:t>
              </a:r>
              <a:r>
                <a:rPr lang="en-US" sz="1200" b="1" dirty="0">
                  <a:solidFill>
                    <a:srgbClr val="002060"/>
                  </a:solidFill>
                </a:rPr>
                <a:t>25% </a:t>
              </a:r>
            </a:p>
          </p:txBody>
        </p:sp>
      </p:grpSp>
      <p:pic>
        <p:nvPicPr>
          <p:cNvPr id="33" name="Graphic 17" descr="Speedometer Low with solid fill">
            <a:extLst>
              <a:ext uri="{FF2B5EF4-FFF2-40B4-BE49-F238E27FC236}">
                <a16:creationId xmlns:a16="http://schemas.microsoft.com/office/drawing/2014/main" id="{11AF2914-64D5-4B5E-A872-2E5BC6AC1C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538931" y="4684310"/>
            <a:ext cx="1163301" cy="1171087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BC03B38-1006-2042-A50D-AEC528C7A6FB}"/>
              </a:ext>
            </a:extLst>
          </p:cNvPr>
          <p:cNvCxnSpPr/>
          <p:nvPr/>
        </p:nvCxnSpPr>
        <p:spPr>
          <a:xfrm>
            <a:off x="6975985" y="3440661"/>
            <a:ext cx="1552825" cy="318278"/>
          </a:xfrm>
          <a:prstGeom prst="line">
            <a:avLst/>
          </a:prstGeom>
          <a:ln>
            <a:solidFill>
              <a:srgbClr val="002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DAAD0278-93B4-7349-BC5A-6AC16C64B9B7}"/>
              </a:ext>
            </a:extLst>
          </p:cNvPr>
          <p:cNvGrpSpPr/>
          <p:nvPr/>
        </p:nvGrpSpPr>
        <p:grpSpPr>
          <a:xfrm rot="9105381">
            <a:off x="3125204" y="3373818"/>
            <a:ext cx="1900342" cy="504392"/>
            <a:chOff x="6889751" y="3647161"/>
            <a:chExt cx="1783914" cy="514544"/>
          </a:xfrm>
        </p:grpSpPr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8DE02DA9-4443-0146-9FA7-A48CF340C83F}"/>
                </a:ext>
              </a:extLst>
            </p:cNvPr>
            <p:cNvCxnSpPr/>
            <p:nvPr/>
          </p:nvCxnSpPr>
          <p:spPr>
            <a:xfrm rot="12494619" flipH="1">
              <a:off x="6889751" y="3647161"/>
              <a:ext cx="1686067" cy="400099"/>
            </a:xfrm>
            <a:prstGeom prst="line">
              <a:avLst/>
            </a:prstGeom>
            <a:ln>
              <a:solidFill>
                <a:srgbClr val="0023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1928602A-FDA5-6D4E-9300-9630322545CB}"/>
                </a:ext>
              </a:extLst>
            </p:cNvPr>
            <p:cNvSpPr/>
            <p:nvPr/>
          </p:nvSpPr>
          <p:spPr>
            <a:xfrm>
              <a:off x="8557175" y="4046402"/>
              <a:ext cx="116490" cy="115303"/>
            </a:xfrm>
            <a:prstGeom prst="ellipse">
              <a:avLst/>
            </a:prstGeom>
            <a:solidFill>
              <a:srgbClr val="E541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extBox 1"/>
          <p:cNvSpPr txBox="1"/>
          <p:nvPr/>
        </p:nvSpPr>
        <p:spPr bwMode="auto">
          <a:xfrm>
            <a:off x="8452610" y="5754131"/>
            <a:ext cx="34760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300" dirty="0">
                <a:solidFill>
                  <a:srgbClr val="00AEA9"/>
                </a:solidFill>
              </a:rPr>
              <a:t>a</a:t>
            </a:r>
            <a:r>
              <a:rPr lang="fr-CH" sz="1300" dirty="0" smtClean="0">
                <a:solidFill>
                  <a:srgbClr val="00AEA9"/>
                </a:solidFill>
              </a:rPr>
              <a:t>nd </a:t>
            </a:r>
            <a:r>
              <a:rPr lang="fr-CH" sz="1300" dirty="0" err="1" smtClean="0">
                <a:solidFill>
                  <a:srgbClr val="00AEA9"/>
                </a:solidFill>
              </a:rPr>
              <a:t>increase</a:t>
            </a:r>
            <a:r>
              <a:rPr lang="fr-CH" sz="1300" dirty="0" smtClean="0">
                <a:solidFill>
                  <a:srgbClr val="00AEA9"/>
                </a:solidFill>
              </a:rPr>
              <a:t> </a:t>
            </a:r>
            <a:r>
              <a:rPr lang="fr-CH" sz="1300" dirty="0" err="1" smtClean="0">
                <a:solidFill>
                  <a:srgbClr val="00AEA9"/>
                </a:solidFill>
              </a:rPr>
              <a:t>our</a:t>
            </a:r>
            <a:r>
              <a:rPr lang="fr-CH" sz="1300" dirty="0" smtClean="0">
                <a:solidFill>
                  <a:srgbClr val="00AEA9"/>
                </a:solidFill>
              </a:rPr>
              <a:t> </a:t>
            </a:r>
            <a:r>
              <a:rPr lang="fr-CH" sz="1300" dirty="0" err="1" smtClean="0">
                <a:solidFill>
                  <a:srgbClr val="00AEA9"/>
                </a:solidFill>
              </a:rPr>
              <a:t>conscious</a:t>
            </a:r>
            <a:r>
              <a:rPr lang="fr-CH" sz="1300" dirty="0" smtClean="0">
                <a:solidFill>
                  <a:srgbClr val="00AEA9"/>
                </a:solidFill>
              </a:rPr>
              <a:t> efforts </a:t>
            </a:r>
            <a:r>
              <a:rPr lang="fr-CH" sz="1300" dirty="0" err="1" smtClean="0">
                <a:solidFill>
                  <a:srgbClr val="00AEA9"/>
                </a:solidFill>
              </a:rPr>
              <a:t>toward</a:t>
            </a:r>
            <a:r>
              <a:rPr lang="fr-CH" sz="1300" dirty="0" smtClean="0">
                <a:solidFill>
                  <a:srgbClr val="00AEA9"/>
                </a:solidFill>
              </a:rPr>
              <a:t> </a:t>
            </a:r>
            <a:r>
              <a:rPr lang="fr-CH" sz="1300" dirty="0" err="1" smtClean="0">
                <a:solidFill>
                  <a:srgbClr val="00AEA9"/>
                </a:solidFill>
              </a:rPr>
              <a:t>nationality</a:t>
            </a:r>
            <a:r>
              <a:rPr lang="fr-CH" sz="1300" dirty="0" smtClean="0">
                <a:solidFill>
                  <a:srgbClr val="00AEA9"/>
                </a:solidFill>
              </a:rPr>
              <a:t> </a:t>
            </a:r>
            <a:r>
              <a:rPr lang="fr-CH" sz="1300" dirty="0" err="1" smtClean="0">
                <a:solidFill>
                  <a:srgbClr val="00AEA9"/>
                </a:solidFill>
              </a:rPr>
              <a:t>diversity</a:t>
            </a:r>
            <a:r>
              <a:rPr lang="fr-CH" sz="1300" dirty="0" smtClean="0">
                <a:solidFill>
                  <a:srgbClr val="00AEA9"/>
                </a:solidFill>
              </a:rPr>
              <a:t> in </a:t>
            </a:r>
            <a:r>
              <a:rPr lang="fr-CH" sz="1300" dirty="0" err="1" smtClean="0">
                <a:solidFill>
                  <a:srgbClr val="00AEA9"/>
                </a:solidFill>
              </a:rPr>
              <a:t>recruitment</a:t>
            </a:r>
            <a:r>
              <a:rPr lang="fr-CH" sz="1300" dirty="0" smtClean="0">
                <a:solidFill>
                  <a:srgbClr val="00AEA9"/>
                </a:solidFill>
              </a:rPr>
              <a:t> &amp; </a:t>
            </a:r>
            <a:r>
              <a:rPr lang="fr-CH" sz="1300" dirty="0" err="1" smtClean="0">
                <a:solidFill>
                  <a:srgbClr val="00AEA9"/>
                </a:solidFill>
              </a:rPr>
              <a:t>retention</a:t>
            </a:r>
            <a:endParaRPr lang="en-GB" sz="1300" dirty="0">
              <a:solidFill>
                <a:srgbClr val="00AEA9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457764" y="3681071"/>
            <a:ext cx="1288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rgbClr val="002060"/>
                </a:solidFill>
              </a:rPr>
              <a:t>(</a:t>
            </a:r>
            <a:r>
              <a:rPr lang="fr-CH" sz="1400" dirty="0" err="1" smtClean="0">
                <a:solidFill>
                  <a:srgbClr val="002060"/>
                </a:solidFill>
              </a:rPr>
              <a:t>aspirational</a:t>
            </a:r>
            <a:r>
              <a:rPr lang="fr-CH" sz="1400" dirty="0" smtClean="0">
                <a:solidFill>
                  <a:srgbClr val="002060"/>
                </a:solidFill>
              </a:rPr>
              <a:t>)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95897" y="3708584"/>
            <a:ext cx="17732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(</a:t>
            </a:r>
            <a:r>
              <a:rPr lang="en-US" sz="1200" dirty="0" smtClean="0">
                <a:solidFill>
                  <a:srgbClr val="002060"/>
                </a:solidFill>
              </a:rPr>
              <a:t>not </a:t>
            </a:r>
            <a:r>
              <a:rPr lang="en-US" sz="1200" dirty="0">
                <a:solidFill>
                  <a:srgbClr val="002060"/>
                </a:solidFill>
              </a:rPr>
              <a:t>a cap, not a </a:t>
            </a:r>
            <a:r>
              <a:rPr lang="en-US" sz="1200" dirty="0" smtClean="0">
                <a:solidFill>
                  <a:srgbClr val="002060"/>
                </a:solidFill>
              </a:rPr>
              <a:t>quota)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40" name="Ellipse 45">
            <a:extLst>
              <a:ext uri="{FF2B5EF4-FFF2-40B4-BE49-F238E27FC236}">
                <a16:creationId xmlns:a16="http://schemas.microsoft.com/office/drawing/2014/main" id="{1928602A-FDA5-6D4E-9300-9630322545CB}"/>
              </a:ext>
            </a:extLst>
          </p:cNvPr>
          <p:cNvSpPr/>
          <p:nvPr/>
        </p:nvSpPr>
        <p:spPr>
          <a:xfrm rot="9105381">
            <a:off x="8506558" y="3730504"/>
            <a:ext cx="124093" cy="113028"/>
          </a:xfrm>
          <a:prstGeom prst="ellipse">
            <a:avLst/>
          </a:prstGeom>
          <a:solidFill>
            <a:srgbClr val="E5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517"/>
            <a:ext cx="12192000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7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ERN Cobranding 16-9_2.pptx" id="{E67B27A3-BB16-A84C-8E4F-0FAC85B1269E}" vid="{5912DB02-F027-B74E-AF84-9BBEE74F8C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 Cobranding 16-9_2</Template>
  <TotalTime>39292</TotalTime>
  <Words>994</Words>
  <Application>Microsoft Office PowerPoint</Application>
  <PresentationFormat>Widescreen</PresentationFormat>
  <Paragraphs>201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Marker Felt</vt:lpstr>
      <vt:lpstr>Wingdings</vt:lpstr>
      <vt:lpstr>Office Theme</vt:lpstr>
      <vt:lpstr>D&amp;I Evolution at CERN since Higgs Boson  ~ ICHEP 2022, Bologna ~  </vt:lpstr>
      <vt:lpstr>CERN Value: Diversity</vt:lpstr>
      <vt:lpstr>PowerPoint Presentation</vt:lpstr>
      <vt:lpstr>The Diversity &amp; Inclusion (“D&amp;I”) Programme</vt:lpstr>
      <vt:lpstr>The Diversity &amp; Inclusion Roundtable</vt:lpstr>
      <vt:lpstr>PowerPoint Presentation</vt:lpstr>
      <vt:lpstr>Leading from the Top</vt:lpstr>
      <vt:lpstr>Proportion of Female Members of Personnel: Talent Pipeline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Departmental Action Menu + Fitness Plan</vt:lpstr>
      <vt:lpstr>PowerPoint Presentation</vt:lpstr>
      <vt:lpstr>Department Head New Initiative Tech &amp; Doct Student shortlist must include: female, male,  + underrepresented nationality</vt:lpstr>
      <vt:lpstr>PowerPoint Presentation</vt:lpstr>
      <vt:lpstr>Gender disaggregated statistics employed members of the personnel </vt:lpstr>
      <vt:lpstr>Qualitative progress: the best part</vt:lpstr>
      <vt:lpstr>PowerPoint Presentation</vt:lpstr>
      <vt:lpstr>PowerPoint Presentation</vt:lpstr>
      <vt:lpstr>Distribution of Female &amp; Male staff by Professional Category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enGENDERing diversity and inclusion</dc:title>
  <dc:creator>Kristine Kotte-Eriksen</dc:creator>
  <cp:lastModifiedBy>Louise Zelia Carvalho</cp:lastModifiedBy>
  <cp:revision>1663</cp:revision>
  <cp:lastPrinted>2020-01-30T13:49:18Z</cp:lastPrinted>
  <dcterms:created xsi:type="dcterms:W3CDTF">2020-02-03T18:51:30Z</dcterms:created>
  <dcterms:modified xsi:type="dcterms:W3CDTF">2022-07-08T14:27:09Z</dcterms:modified>
</cp:coreProperties>
</file>