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notesMasterIdLst>
    <p:notesMasterId r:id="rId23"/>
  </p:notesMasterIdLst>
  <p:sldIdLst>
    <p:sldId id="283" r:id="rId5"/>
    <p:sldId id="300" r:id="rId6"/>
    <p:sldId id="302" r:id="rId7"/>
    <p:sldId id="722" r:id="rId8"/>
    <p:sldId id="285" r:id="rId9"/>
    <p:sldId id="719" r:id="rId10"/>
    <p:sldId id="700" r:id="rId11"/>
    <p:sldId id="710" r:id="rId12"/>
    <p:sldId id="711" r:id="rId13"/>
    <p:sldId id="712" r:id="rId14"/>
    <p:sldId id="720" r:id="rId15"/>
    <p:sldId id="721" r:id="rId16"/>
    <p:sldId id="702" r:id="rId17"/>
    <p:sldId id="714" r:id="rId18"/>
    <p:sldId id="715" r:id="rId19"/>
    <p:sldId id="723" r:id="rId20"/>
    <p:sldId id="713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FF9300"/>
    <a:srgbClr val="000000"/>
    <a:srgbClr val="DEE1E1"/>
    <a:srgbClr val="E9E9E9"/>
    <a:srgbClr val="D6D6D6"/>
    <a:srgbClr val="EBEBEB"/>
    <a:srgbClr val="FFFFFF"/>
    <a:srgbClr val="464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8" autoAdjust="0"/>
    <p:restoredTop sz="94383" autoAdjust="0"/>
  </p:normalViewPr>
  <p:slideViewPr>
    <p:cSldViewPr snapToGrid="0">
      <p:cViewPr varScale="1">
        <p:scale>
          <a:sx n="102" d="100"/>
          <a:sy n="102" d="100"/>
        </p:scale>
        <p:origin x="86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A4589-D60E-8B43-A615-7CF20C026CFE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4459-58F3-AE47-ABB3-33FC0DF3A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09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64459-58F3-AE47-ABB3-33FC0DF3A6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23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rgbClr val="4649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663ED3A-F534-4A99-82CD-8ACB39B1F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075" y="3716867"/>
            <a:ext cx="4856926" cy="297264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77145D9-9E36-4161-8412-55CBD8D55248}"/>
              </a:ext>
            </a:extLst>
          </p:cNvPr>
          <p:cNvGrpSpPr/>
          <p:nvPr userDrawn="1"/>
        </p:nvGrpSpPr>
        <p:grpSpPr>
          <a:xfrm>
            <a:off x="180149" y="5756007"/>
            <a:ext cx="5928020" cy="943506"/>
            <a:chOff x="71701" y="6753750"/>
            <a:chExt cx="5928020" cy="9435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02F008-688A-449D-A282-426AD6A523D2}"/>
                </a:ext>
              </a:extLst>
            </p:cNvPr>
            <p:cNvSpPr/>
            <p:nvPr userDrawn="1"/>
          </p:nvSpPr>
          <p:spPr>
            <a:xfrm>
              <a:off x="2936715" y="6909134"/>
              <a:ext cx="306300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IE" sz="800" dirty="0">
                  <a:solidFill>
                    <a:schemeClr val="bg1">
                      <a:lumMod val="50000"/>
                    </a:schemeClr>
                  </a:solidFill>
                </a:rPr>
                <a:t>The ORIGIN project is an initiative of the Photonics Public Private Partnership (</a:t>
              </a:r>
              <a:r>
                <a:rPr lang="en-IE" sz="800" dirty="0" err="1">
                  <a:solidFill>
                    <a:schemeClr val="bg1">
                      <a:lumMod val="50000"/>
                    </a:schemeClr>
                  </a:solidFill>
                </a:rPr>
                <a:t>www.photonics21.org</a:t>
              </a:r>
              <a:r>
                <a:rPr lang="en-IE" sz="800" dirty="0">
                  <a:solidFill>
                    <a:schemeClr val="bg1">
                      <a:lumMod val="50000"/>
                    </a:schemeClr>
                  </a:solidFill>
                </a:rPr>
                <a:t>), and has received funding from the European Union's Horizon 2020 Research and Innovation Programme under Grant Agreement n° 871324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FB0817A-7FB1-4FE9-AB8C-F7EA46E987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01" y="6753750"/>
              <a:ext cx="2931520" cy="943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673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8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5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46494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0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46494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0421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46494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96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46494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068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00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03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6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0328"/>
            <a:ext cx="10820400" cy="15070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074862"/>
            <a:ext cx="8534400" cy="3615267"/>
          </a:xfrm>
        </p:spPr>
        <p:txBody>
          <a:bodyPr anchor="ctr"/>
          <a:lstStyle>
            <a:lvl1pPr>
              <a:defRPr>
                <a:solidFill>
                  <a:srgbClr val="46494D"/>
                </a:solidFill>
              </a:defRPr>
            </a:lvl1pPr>
            <a:lvl2pPr>
              <a:defRPr>
                <a:solidFill>
                  <a:srgbClr val="46494D"/>
                </a:solidFill>
              </a:defRPr>
            </a:lvl2pPr>
            <a:lvl3pPr>
              <a:defRPr>
                <a:solidFill>
                  <a:srgbClr val="46494D"/>
                </a:solidFill>
              </a:defRPr>
            </a:lvl3pPr>
            <a:lvl4pPr>
              <a:defRPr>
                <a:solidFill>
                  <a:srgbClr val="46494D"/>
                </a:solidFill>
              </a:defRPr>
            </a:lvl4pPr>
            <a:lvl5pPr>
              <a:defRPr>
                <a:solidFill>
                  <a:srgbClr val="4649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5A65D0-7851-4650-A853-9F2AAB36F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5967" y="5892799"/>
            <a:ext cx="1586033" cy="841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E5B60F-6F19-4E64-8623-F6670E33C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42" y="6085506"/>
            <a:ext cx="2400174" cy="7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6" y="1348121"/>
            <a:ext cx="8534400" cy="15070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5A65D0-7851-4650-A853-9F2AAB36F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5967" y="5892799"/>
            <a:ext cx="1586033" cy="841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E5B60F-6F19-4E64-8623-F6670E33C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42" y="6085506"/>
            <a:ext cx="2400174" cy="772493"/>
          </a:xfrm>
          <a:prstGeom prst="rect">
            <a:avLst/>
          </a:prstGeom>
        </p:spPr>
      </p:pic>
      <p:pic>
        <p:nvPicPr>
          <p:cNvPr id="28" name="Picture 27"/>
          <p:cNvPicPr/>
          <p:nvPr userDrawn="1"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88" y="4377443"/>
            <a:ext cx="1269623" cy="59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798" y="4443516"/>
            <a:ext cx="1448480" cy="533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/>
          <p:nvPr userDrawn="1"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545" y="5222497"/>
            <a:ext cx="1644050" cy="590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/>
          <p:cNvPicPr/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35960" y="5293146"/>
            <a:ext cx="1538770" cy="4023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/>
          <p:cNvPicPr/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1289" y="5199207"/>
            <a:ext cx="1382146" cy="57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/>
          <p:nvPr userDrawn="1"/>
        </p:nvPicPr>
        <p:blipFill>
          <a:blip r:embed="rId9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4421" y="4416759"/>
            <a:ext cx="1371768" cy="52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/>
          <p:nvPr userDrawn="1"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9120" y="4386679"/>
            <a:ext cx="2014241" cy="634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8" name="Straight Connector 37"/>
          <p:cNvCxnSpPr/>
          <p:nvPr userDrawn="1"/>
        </p:nvCxnSpPr>
        <p:spPr>
          <a:xfrm flipV="1">
            <a:off x="228288" y="5956104"/>
            <a:ext cx="6703622" cy="19845"/>
          </a:xfrm>
          <a:prstGeom prst="line">
            <a:avLst/>
          </a:prstGeom>
          <a:ln w="19050">
            <a:solidFill>
              <a:srgbClr val="46494D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9D02F008-688A-449D-A282-426AD6A523D2}"/>
              </a:ext>
            </a:extLst>
          </p:cNvPr>
          <p:cNvSpPr/>
          <p:nvPr userDrawn="1"/>
        </p:nvSpPr>
        <p:spPr>
          <a:xfrm>
            <a:off x="2794716" y="6172200"/>
            <a:ext cx="3063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800" dirty="0">
                <a:solidFill>
                  <a:schemeClr val="bg1">
                    <a:lumMod val="50000"/>
                  </a:schemeClr>
                </a:solidFill>
              </a:rPr>
              <a:t>The ORIGIN project is an initiative of the Photonics Public Private Partnership (</a:t>
            </a:r>
            <a:r>
              <a:rPr lang="en-IE" sz="800" dirty="0" err="1">
                <a:solidFill>
                  <a:schemeClr val="bg1">
                    <a:lumMod val="50000"/>
                  </a:schemeClr>
                </a:solidFill>
              </a:rPr>
              <a:t>www.photonics21.org</a:t>
            </a:r>
            <a:r>
              <a:rPr lang="en-IE" sz="800" dirty="0">
                <a:solidFill>
                  <a:schemeClr val="bg1">
                    <a:lumMod val="50000"/>
                  </a:schemeClr>
                </a:solidFill>
              </a:rPr>
              <a:t>), and has received funding from the European Union's Horizon 2020 Research and Innovation Programme under Grant Agreement n° 871324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387" y="5089094"/>
            <a:ext cx="1152640" cy="782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295" y="5158177"/>
            <a:ext cx="1263615" cy="67233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228288" y="4252238"/>
            <a:ext cx="6703622" cy="19845"/>
          </a:xfrm>
          <a:prstGeom prst="line">
            <a:avLst/>
          </a:prstGeom>
          <a:ln w="9525">
            <a:solidFill>
              <a:srgbClr val="46494D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2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46494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3E37D8-7E37-437C-8730-4C10201E5C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5967" y="5892799"/>
            <a:ext cx="1586033" cy="84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6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2303778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853" y="2317856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5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922" y="2285998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922" y="2862260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15012" y="2285998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15012" y="2868610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6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8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565677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2291712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552" y="5892798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26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53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rgbClr val="46494D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rgbClr val="46494D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rgbClr val="46494D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rgbClr val="46494D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rgbClr val="46494D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894888" cy="2971801"/>
          </a:xfrm>
        </p:spPr>
        <p:txBody>
          <a:bodyPr>
            <a:noAutofit/>
          </a:bodyPr>
          <a:lstStyle/>
          <a:p>
            <a:r>
              <a:rPr lang="en-IE" sz="3600" dirty="0"/>
              <a:t>real-time 3D dose imaging and source localization in brachytherapy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3657601"/>
            <a:ext cx="7514909" cy="22926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IE" u="sng" dirty="0"/>
              <a:t>A. Giaz</a:t>
            </a:r>
            <a:r>
              <a:rPr lang="en-IE" u="sng" baseline="30000" dirty="0"/>
              <a:t>1</a:t>
            </a:r>
            <a:r>
              <a:rPr lang="en-IE" dirty="0"/>
              <a:t>, N. Amplilogov</a:t>
            </a:r>
            <a:r>
              <a:rPr lang="en-IE" baseline="30000" dirty="0"/>
              <a:t>1</a:t>
            </a:r>
            <a:r>
              <a:rPr lang="en-IE" dirty="0"/>
              <a:t>, S. Cometti</a:t>
            </a:r>
            <a:r>
              <a:rPr lang="en-IE" baseline="30000" dirty="0"/>
              <a:t>1</a:t>
            </a:r>
            <a:r>
              <a:rPr lang="en-IE" dirty="0"/>
              <a:t>, W. Kam</a:t>
            </a:r>
            <a:r>
              <a:rPr lang="en-IE" baseline="30000" dirty="0"/>
              <a:t>3</a:t>
            </a:r>
            <a:r>
              <a:rPr lang="en-IE" dirty="0"/>
              <a:t>, M. Martyn</a:t>
            </a:r>
            <a:r>
              <a:rPr lang="en-IE" baseline="30000" dirty="0"/>
              <a:t>2</a:t>
            </a:r>
            <a:r>
              <a:rPr lang="en-IE" dirty="0"/>
              <a:t>,</a:t>
            </a:r>
            <a:r>
              <a:rPr lang="en-IE" baseline="30000" dirty="0"/>
              <a:t> </a:t>
            </a:r>
            <a:r>
              <a:rPr lang="en-IE" dirty="0"/>
              <a:t>R. Santoro</a:t>
            </a:r>
            <a:r>
              <a:rPr lang="en-IE" baseline="30000" dirty="0"/>
              <a:t>1</a:t>
            </a:r>
            <a:r>
              <a:rPr lang="en-IE" dirty="0"/>
              <a:t>, M. Caccia</a:t>
            </a:r>
            <a:r>
              <a:rPr lang="en-IE" baseline="30000" dirty="0"/>
              <a:t>1</a:t>
            </a:r>
            <a:r>
              <a:rPr lang="en-IE" dirty="0"/>
              <a:t> and S. O’Keeffe</a:t>
            </a:r>
            <a:r>
              <a:rPr lang="en-IE" baseline="30000" dirty="0"/>
              <a:t>3</a:t>
            </a:r>
          </a:p>
          <a:p>
            <a:pPr>
              <a:lnSpc>
                <a:spcPct val="130000"/>
              </a:lnSpc>
            </a:pPr>
            <a:r>
              <a:rPr lang="en-IE" sz="1600" baseline="30000" dirty="0"/>
              <a:t>1</a:t>
            </a:r>
            <a:r>
              <a:rPr lang="en-IE" sz="1600" dirty="0"/>
              <a:t>Università </a:t>
            </a:r>
            <a:r>
              <a:rPr lang="en-IE" sz="1600" dirty="0" err="1"/>
              <a:t>degli</a:t>
            </a:r>
            <a:r>
              <a:rPr lang="en-IE" sz="1600" dirty="0"/>
              <a:t> </a:t>
            </a:r>
            <a:r>
              <a:rPr lang="en-IE" sz="1600" dirty="0" err="1"/>
              <a:t>Studi</a:t>
            </a:r>
            <a:r>
              <a:rPr lang="en-IE" sz="1600" dirty="0"/>
              <a:t> </a:t>
            </a:r>
            <a:r>
              <a:rPr lang="en-IE" sz="1600" dirty="0" err="1"/>
              <a:t>dell’Insubria</a:t>
            </a:r>
            <a:r>
              <a:rPr lang="en-IE" sz="1600" dirty="0"/>
              <a:t>, </a:t>
            </a:r>
            <a:r>
              <a:rPr lang="en-IE" sz="1600" dirty="0" err="1"/>
              <a:t>DiSAT</a:t>
            </a:r>
            <a:r>
              <a:rPr lang="en-IE" sz="1600" dirty="0"/>
              <a:t>, via </a:t>
            </a:r>
            <a:r>
              <a:rPr lang="en-IE" sz="1600" dirty="0" err="1"/>
              <a:t>Valleggio</a:t>
            </a:r>
            <a:r>
              <a:rPr lang="en-IE" sz="1600" dirty="0"/>
              <a:t>, 11, Como, Italy</a:t>
            </a:r>
          </a:p>
          <a:p>
            <a:pPr>
              <a:lnSpc>
                <a:spcPct val="130000"/>
              </a:lnSpc>
            </a:pPr>
            <a:r>
              <a:rPr lang="en-GB" sz="1600" baseline="30000" dirty="0"/>
              <a:t>2</a:t>
            </a:r>
            <a:r>
              <a:rPr lang="en-GB" sz="1600" dirty="0"/>
              <a:t>Department of Radiotherapy Physics, Galway Clinic, Galway, Ireland</a:t>
            </a:r>
          </a:p>
          <a:p>
            <a:pPr>
              <a:lnSpc>
                <a:spcPct val="130000"/>
              </a:lnSpc>
            </a:pPr>
            <a:r>
              <a:rPr lang="en-GB" sz="1600" baseline="30000" dirty="0"/>
              <a:t>3</a:t>
            </a:r>
            <a:r>
              <a:rPr lang="en-GB" sz="1600" dirty="0"/>
              <a:t>Optical Fibre Sensors Research Centre, University of Limerick, Limerick V94 T9PX, Ireland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3171845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58324-E9D2-C2A4-131A-CB1B3D7F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EQUALIZATION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7F507-A9FD-FEB8-40F8-57CAE8252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506" y="1219380"/>
            <a:ext cx="8797038" cy="1915706"/>
          </a:xfrm>
        </p:spPr>
        <p:txBody>
          <a:bodyPr/>
          <a:lstStyle/>
          <a:p>
            <a:r>
              <a:rPr lang="en-GB" dirty="0"/>
              <a:t>Water-phantom with circular geometry</a:t>
            </a:r>
          </a:p>
          <a:p>
            <a:r>
              <a:rPr lang="en-GB" dirty="0"/>
              <a:t>All fibres at the same distance from the source</a:t>
            </a:r>
          </a:p>
          <a:p>
            <a:r>
              <a:rPr lang="en-GB" dirty="0"/>
              <a:t>Measured counting rate normalised at mean value</a:t>
            </a:r>
          </a:p>
          <a:p>
            <a:r>
              <a:rPr lang="en-GB" dirty="0"/>
              <a:t>Run to check equalization procedure; systematics variation less than 1%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579FCB-B26E-0F31-4633-E2707EE9FE05}"/>
              </a:ext>
            </a:extLst>
          </p:cNvPr>
          <p:cNvGrpSpPr/>
          <p:nvPr/>
        </p:nvGrpSpPr>
        <p:grpSpPr>
          <a:xfrm>
            <a:off x="5196943" y="3479965"/>
            <a:ext cx="6835245" cy="3349235"/>
            <a:chOff x="239241" y="25879410"/>
            <a:chExt cx="6835245" cy="33492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35008A-5425-5426-A347-43814FB3202E}"/>
                </a:ext>
              </a:extLst>
            </p:cNvPr>
            <p:cNvSpPr/>
            <p:nvPr/>
          </p:nvSpPr>
          <p:spPr>
            <a:xfrm>
              <a:off x="239241" y="25879410"/>
              <a:ext cx="6835245" cy="3317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Chart, radar chart&#10;&#10;Description automatically generated">
              <a:extLst>
                <a:ext uri="{FF2B5EF4-FFF2-40B4-BE49-F238E27FC236}">
                  <a16:creationId xmlns:a16="http://schemas.microsoft.com/office/drawing/2014/main" id="{BF295096-EBB1-D522-F598-E9AD7788C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622" y="25988645"/>
              <a:ext cx="6356482" cy="3240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21372B5-ED3F-0685-E774-A5B6EBC7C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506" y="3590818"/>
            <a:ext cx="2136906" cy="3096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6ACBC6D-85B9-D070-084E-1FA060E1224F}"/>
              </a:ext>
            </a:extLst>
          </p:cNvPr>
          <p:cNvSpPr/>
          <p:nvPr/>
        </p:nvSpPr>
        <p:spPr>
          <a:xfrm>
            <a:off x="6377049" y="3966358"/>
            <a:ext cx="1009403" cy="16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E1D88B-3C6E-AAD0-3457-25ED797A1907}"/>
              </a:ext>
            </a:extLst>
          </p:cNvPr>
          <p:cNvSpPr/>
          <p:nvPr/>
        </p:nvSpPr>
        <p:spPr>
          <a:xfrm>
            <a:off x="9629990" y="3966357"/>
            <a:ext cx="1009403" cy="16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magine 6">
            <a:extLst>
              <a:ext uri="{FF2B5EF4-FFF2-40B4-BE49-F238E27FC236}">
                <a16:creationId xmlns:a16="http://schemas.microsoft.com/office/drawing/2014/main" id="{0CE5F6DF-098C-82D2-121A-E7010958AC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20269" y="2651743"/>
            <a:ext cx="3711662" cy="21501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EE44B9-2F3A-BBAA-7153-96D9E8346C94}"/>
              </a:ext>
            </a:extLst>
          </p:cNvPr>
          <p:cNvSpPr txBox="1"/>
          <p:nvPr/>
        </p:nvSpPr>
        <p:spPr>
          <a:xfrm>
            <a:off x="9194400" y="3801600"/>
            <a:ext cx="2298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Non – Uniformity: &lt; 1 %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4576AA-DFD3-7EFD-5755-994D23ABC3FD}"/>
              </a:ext>
            </a:extLst>
          </p:cNvPr>
          <p:cNvSpPr/>
          <p:nvPr/>
        </p:nvSpPr>
        <p:spPr>
          <a:xfrm>
            <a:off x="5814953" y="3527699"/>
            <a:ext cx="5564674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BC7DF-AA47-3AF1-4BEA-7A93EAFC9F8D}"/>
              </a:ext>
            </a:extLst>
          </p:cNvPr>
          <p:cNvSpPr txBox="1"/>
          <p:nvPr/>
        </p:nvSpPr>
        <p:spPr>
          <a:xfrm>
            <a:off x="5814952" y="3786469"/>
            <a:ext cx="2298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3">
                    <a:lumMod val="75000"/>
                  </a:schemeClr>
                </a:solidFill>
              </a:rPr>
              <a:t>Non – Uniformity: 17 %</a:t>
            </a:r>
          </a:p>
        </p:txBody>
      </p:sp>
    </p:spTree>
    <p:extLst>
      <p:ext uri="{BB962C8B-B14F-4D97-AF65-F5344CB8AC3E}">
        <p14:creationId xmlns:p14="http://schemas.microsoft.com/office/powerpoint/2010/main" val="277277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58324-E9D2-C2A4-131A-CB1B3D7F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EQUALIZATION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7F507-A9FD-FEB8-40F8-57CAE8252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506" y="1219380"/>
            <a:ext cx="8797038" cy="1915706"/>
          </a:xfrm>
        </p:spPr>
        <p:txBody>
          <a:bodyPr/>
          <a:lstStyle/>
          <a:p>
            <a:r>
              <a:rPr lang="en-GB" dirty="0"/>
              <a:t>Water-phantom with circular geometry</a:t>
            </a:r>
          </a:p>
          <a:p>
            <a:r>
              <a:rPr lang="en-GB" dirty="0"/>
              <a:t>All fibres at the same distance from the source</a:t>
            </a:r>
          </a:p>
          <a:p>
            <a:r>
              <a:rPr lang="en-GB" dirty="0"/>
              <a:t>Measured counting rate normalised at mean value</a:t>
            </a:r>
          </a:p>
          <a:p>
            <a:r>
              <a:rPr lang="en-GB" dirty="0"/>
              <a:t>Run to check equalization procedure; systematics variation less than 1%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E1D88B-3C6E-AAD0-3457-25ED797A1907}"/>
              </a:ext>
            </a:extLst>
          </p:cNvPr>
          <p:cNvSpPr/>
          <p:nvPr/>
        </p:nvSpPr>
        <p:spPr>
          <a:xfrm>
            <a:off x="9629990" y="3966357"/>
            <a:ext cx="1009403" cy="16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magine 6">
            <a:extLst>
              <a:ext uri="{FF2B5EF4-FFF2-40B4-BE49-F238E27FC236}">
                <a16:creationId xmlns:a16="http://schemas.microsoft.com/office/drawing/2014/main" id="{0CE5F6DF-098C-82D2-121A-E7010958AC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20269" y="2651743"/>
            <a:ext cx="3711662" cy="2150111"/>
          </a:xfrm>
          <a:prstGeom prst="rect">
            <a:avLst/>
          </a:prstGeom>
        </p:spPr>
      </p:pic>
      <p:pic>
        <p:nvPicPr>
          <p:cNvPr id="13" name="Immagine 17">
            <a:extLst>
              <a:ext uri="{FF2B5EF4-FFF2-40B4-BE49-F238E27FC236}">
                <a16:creationId xmlns:a16="http://schemas.microsoft.com/office/drawing/2014/main" id="{FAC5F553-99BD-87F7-A37C-E03669D79E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9200" y="3643200"/>
            <a:ext cx="3204000" cy="3204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BBADB1-F9FE-33D7-FE68-D6087F90595F}"/>
              </a:ext>
            </a:extLst>
          </p:cNvPr>
          <p:cNvSpPr/>
          <p:nvPr/>
        </p:nvSpPr>
        <p:spPr>
          <a:xfrm>
            <a:off x="9629990" y="3887699"/>
            <a:ext cx="1009403" cy="153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EE44B9-2F3A-BBAA-7153-96D9E8346C94}"/>
              </a:ext>
            </a:extLst>
          </p:cNvPr>
          <p:cNvSpPr txBox="1"/>
          <p:nvPr/>
        </p:nvSpPr>
        <p:spPr>
          <a:xfrm>
            <a:off x="9194853" y="3801600"/>
            <a:ext cx="2298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Non – Uniformity: &lt; 1 %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B856D7-2F8E-68E5-1F0D-3CB794B06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200" y="3589018"/>
            <a:ext cx="2139398" cy="309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8B1A26-63AD-1A2C-DDFA-6F101EBA130C}"/>
              </a:ext>
            </a:extLst>
          </p:cNvPr>
          <p:cNvSpPr txBox="1"/>
          <p:nvPr/>
        </p:nvSpPr>
        <p:spPr>
          <a:xfrm>
            <a:off x="5369948" y="4538653"/>
            <a:ext cx="2351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34343"/>
                </a:solidFill>
              </a:rPr>
              <a:t>The normalization scaling factor was check at different distances</a:t>
            </a:r>
            <a:r>
              <a:rPr lang="en-GB" dirty="0"/>
              <a:t>: </a:t>
            </a:r>
            <a:r>
              <a:rPr lang="en-GB" b="1" dirty="0"/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223345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1">
            <a:extLst>
              <a:ext uri="{FF2B5EF4-FFF2-40B4-BE49-F238E27FC236}">
                <a16:creationId xmlns:a16="http://schemas.microsoft.com/office/drawing/2014/main" id="{F7DF2554-0BF6-CA51-0706-CB6828F0B1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0052" y="3641573"/>
            <a:ext cx="3200400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58324-E9D2-C2A4-131A-CB1B3D7F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EQUALIZATION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7F507-A9FD-FEB8-40F8-57CAE8252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506" y="1219380"/>
            <a:ext cx="8797038" cy="1915706"/>
          </a:xfrm>
        </p:spPr>
        <p:txBody>
          <a:bodyPr/>
          <a:lstStyle/>
          <a:p>
            <a:r>
              <a:rPr lang="en-GB" dirty="0"/>
              <a:t>Water-phantom with circular geometry</a:t>
            </a:r>
          </a:p>
          <a:p>
            <a:r>
              <a:rPr lang="en-GB" dirty="0"/>
              <a:t>All fibres at the same distance from the source</a:t>
            </a:r>
          </a:p>
          <a:p>
            <a:r>
              <a:rPr lang="en-GB" dirty="0"/>
              <a:t>Measured counting rate normalised at mean value</a:t>
            </a:r>
          </a:p>
          <a:p>
            <a:r>
              <a:rPr lang="en-GB" dirty="0"/>
              <a:t>Run to check equalization procedure; systematics variation less than 1%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E1D88B-3C6E-AAD0-3457-25ED797A1907}"/>
              </a:ext>
            </a:extLst>
          </p:cNvPr>
          <p:cNvSpPr/>
          <p:nvPr/>
        </p:nvSpPr>
        <p:spPr>
          <a:xfrm>
            <a:off x="9629990" y="3966357"/>
            <a:ext cx="1009403" cy="16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magine 6">
            <a:extLst>
              <a:ext uri="{FF2B5EF4-FFF2-40B4-BE49-F238E27FC236}">
                <a16:creationId xmlns:a16="http://schemas.microsoft.com/office/drawing/2014/main" id="{0CE5F6DF-098C-82D2-121A-E7010958A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20269" y="2651743"/>
            <a:ext cx="3711662" cy="21501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BBADB1-F9FE-33D7-FE68-D6087F90595F}"/>
              </a:ext>
            </a:extLst>
          </p:cNvPr>
          <p:cNvSpPr/>
          <p:nvPr/>
        </p:nvSpPr>
        <p:spPr>
          <a:xfrm>
            <a:off x="9629990" y="3887699"/>
            <a:ext cx="1009403" cy="153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EE44B9-2F3A-BBAA-7153-96D9E8346C94}"/>
              </a:ext>
            </a:extLst>
          </p:cNvPr>
          <p:cNvSpPr txBox="1"/>
          <p:nvPr/>
        </p:nvSpPr>
        <p:spPr>
          <a:xfrm>
            <a:off x="9194853" y="3802585"/>
            <a:ext cx="2298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70C0"/>
                </a:solidFill>
              </a:rPr>
              <a:t>Non – Uniformity: &lt; 1 %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B1A26-63AD-1A2C-DDFA-6F101EBA130C}"/>
              </a:ext>
            </a:extLst>
          </p:cNvPr>
          <p:cNvSpPr txBox="1"/>
          <p:nvPr/>
        </p:nvSpPr>
        <p:spPr>
          <a:xfrm>
            <a:off x="5369948" y="4538653"/>
            <a:ext cx="2351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34343"/>
                </a:solidFill>
              </a:rPr>
              <a:t>The normalization scaling factor was check at different distances: </a:t>
            </a:r>
            <a:r>
              <a:rPr lang="en-GB" b="1" dirty="0">
                <a:solidFill>
                  <a:srgbClr val="0070C0"/>
                </a:solidFill>
              </a:rPr>
              <a:t>10 cm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1E897-E0CF-3BE1-0EFE-EE334B831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200" y="3589017"/>
            <a:ext cx="2139398" cy="30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7A84E3-07D5-B346-85A7-4FD7882C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MEASUREMENTS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75F31DD-0F0D-D445-BE73-9031BC763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1357" y="2667590"/>
            <a:ext cx="3702839" cy="27771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0064BF-4E83-763A-BB3D-1B89CDC17DE7}"/>
              </a:ext>
            </a:extLst>
          </p:cNvPr>
          <p:cNvSpPr txBox="1"/>
          <p:nvPr/>
        </p:nvSpPr>
        <p:spPr>
          <a:xfrm>
            <a:off x="684212" y="1052024"/>
            <a:ext cx="10820400" cy="96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100" b="1" dirty="0">
              <a:solidFill>
                <a:schemeClr val="bg1"/>
              </a:solidFill>
              <a:latin typeface="Gotham Black" panose="02000603030000020004" pitchFamily="2" charset="77"/>
            </a:endParaRPr>
          </a:p>
          <a:p>
            <a:pPr algn="just">
              <a:lnSpc>
                <a:spcPct val="120000"/>
              </a:lnSpc>
            </a:pPr>
            <a:r>
              <a:rPr lang="en-GB" sz="2000" dirty="0">
                <a:solidFill>
                  <a:srgbClr val="434343"/>
                </a:solidFill>
              </a:rPr>
              <a:t>16-channel system, with dosimeters placed around a </a:t>
            </a:r>
            <a:r>
              <a:rPr lang="en-GB" sz="2000" baseline="30000" dirty="0">
                <a:solidFill>
                  <a:srgbClr val="434343"/>
                </a:solidFill>
              </a:rPr>
              <a:t>192</a:t>
            </a:r>
            <a:r>
              <a:rPr lang="en-GB" sz="2000" dirty="0">
                <a:solidFill>
                  <a:srgbClr val="434343"/>
                </a:solidFill>
              </a:rPr>
              <a:t>Ir radioactive at the Queen’s University Hospital (Belfast, Ireland).</a:t>
            </a:r>
          </a:p>
        </p:txBody>
      </p:sp>
      <p:grpSp>
        <p:nvGrpSpPr>
          <p:cNvPr id="14" name="Gruppo 5">
            <a:extLst>
              <a:ext uri="{FF2B5EF4-FFF2-40B4-BE49-F238E27FC236}">
                <a16:creationId xmlns:a16="http://schemas.microsoft.com/office/drawing/2014/main" id="{CF5B342B-0502-02EC-C4B4-0B0B2470BB4B}"/>
              </a:ext>
            </a:extLst>
          </p:cNvPr>
          <p:cNvGrpSpPr/>
          <p:nvPr/>
        </p:nvGrpSpPr>
        <p:grpSpPr>
          <a:xfrm>
            <a:off x="3964275" y="2206769"/>
            <a:ext cx="4260274" cy="4270943"/>
            <a:chOff x="-843729" y="1123962"/>
            <a:chExt cx="4260274" cy="4270943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B3B5FB7E-09CD-F9BA-7C4C-FE6BA4300822}"/>
                </a:ext>
              </a:extLst>
            </p:cNvPr>
            <p:cNvSpPr/>
            <p:nvPr/>
          </p:nvSpPr>
          <p:spPr>
            <a:xfrm>
              <a:off x="499724" y="4063816"/>
              <a:ext cx="2916821" cy="1331089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5541A405-D227-4759-F3E4-586EC1C12D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026" y="4205422"/>
              <a:ext cx="2296215" cy="1047876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FFA1E91A-D151-4DC4-9D65-CF076B1A1F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0578" y="4426857"/>
              <a:ext cx="1302099" cy="594212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DCD9E1B0-16BE-5DEF-DDDC-EC424FE8CA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68432" y="4546123"/>
              <a:ext cx="779401" cy="355679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onnettore 1 18">
              <a:extLst>
                <a:ext uri="{FF2B5EF4-FFF2-40B4-BE49-F238E27FC236}">
                  <a16:creationId xmlns:a16="http://schemas.microsoft.com/office/drawing/2014/main" id="{8C2E9C70-66A9-B217-C95E-E8546B660142}"/>
                </a:ext>
              </a:extLst>
            </p:cNvPr>
            <p:cNvCxnSpPr/>
            <p:nvPr/>
          </p:nvCxnSpPr>
          <p:spPr>
            <a:xfrm flipV="1">
              <a:off x="1958132" y="1123962"/>
              <a:ext cx="0" cy="36000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>
              <a:extLst>
                <a:ext uri="{FF2B5EF4-FFF2-40B4-BE49-F238E27FC236}">
                  <a16:creationId xmlns:a16="http://schemas.microsoft.com/office/drawing/2014/main" id="{03965EE5-0665-F328-8A69-0C01F5745A8B}"/>
                </a:ext>
              </a:extLst>
            </p:cNvPr>
            <p:cNvCxnSpPr/>
            <p:nvPr/>
          </p:nvCxnSpPr>
          <p:spPr>
            <a:xfrm flipV="1">
              <a:off x="1955933" y="1123962"/>
              <a:ext cx="0" cy="36000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>
              <a:extLst>
                <a:ext uri="{FF2B5EF4-FFF2-40B4-BE49-F238E27FC236}">
                  <a16:creationId xmlns:a16="http://schemas.microsoft.com/office/drawing/2014/main" id="{D1FA38E3-D420-2730-8890-9B469895A8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874" y="4723962"/>
              <a:ext cx="1757280" cy="0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2" name="Rettangolo con angoli arrotondati 11">
              <a:extLst>
                <a:ext uri="{FF2B5EF4-FFF2-40B4-BE49-F238E27FC236}">
                  <a16:creationId xmlns:a16="http://schemas.microsoft.com/office/drawing/2014/main" id="{4E475DE6-94BF-CD2E-2FD5-ADE85D01665D}"/>
                </a:ext>
              </a:extLst>
            </p:cNvPr>
            <p:cNvSpPr/>
            <p:nvPr/>
          </p:nvSpPr>
          <p:spPr>
            <a:xfrm>
              <a:off x="1893650" y="4554000"/>
              <a:ext cx="131180" cy="333829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319F0A6-C39A-AFB9-D247-249D58B2A7A9}"/>
                </a:ext>
              </a:extLst>
            </p:cNvPr>
            <p:cNvSpPr/>
            <p:nvPr/>
          </p:nvSpPr>
          <p:spPr>
            <a:xfrm>
              <a:off x="-843729" y="4530477"/>
              <a:ext cx="1063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z = 0 cm</a:t>
              </a:r>
            </a:p>
          </p:txBody>
        </p:sp>
      </p:grpSp>
      <p:cxnSp>
        <p:nvCxnSpPr>
          <p:cNvPr id="24" name="Connettore 1 20">
            <a:extLst>
              <a:ext uri="{FF2B5EF4-FFF2-40B4-BE49-F238E27FC236}">
                <a16:creationId xmlns:a16="http://schemas.microsoft.com/office/drawing/2014/main" id="{CBC97585-D700-70DA-82DC-A3EC6D6ACD38}"/>
              </a:ext>
            </a:extLst>
          </p:cNvPr>
          <p:cNvCxnSpPr>
            <a:cxnSpLocks/>
          </p:cNvCxnSpPr>
          <p:nvPr/>
        </p:nvCxnSpPr>
        <p:spPr>
          <a:xfrm flipH="1">
            <a:off x="5024578" y="4752669"/>
            <a:ext cx="1757280" cy="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Rettangolo con angoli arrotondati 11">
            <a:extLst>
              <a:ext uri="{FF2B5EF4-FFF2-40B4-BE49-F238E27FC236}">
                <a16:creationId xmlns:a16="http://schemas.microsoft.com/office/drawing/2014/main" id="{0930D778-1D9E-08F8-01E3-4D65E6D7B219}"/>
              </a:ext>
            </a:extLst>
          </p:cNvPr>
          <p:cNvSpPr/>
          <p:nvPr/>
        </p:nvSpPr>
        <p:spPr>
          <a:xfrm>
            <a:off x="6714354" y="4582707"/>
            <a:ext cx="131180" cy="33382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ttangolo 22">
            <a:extLst>
              <a:ext uri="{FF2B5EF4-FFF2-40B4-BE49-F238E27FC236}">
                <a16:creationId xmlns:a16="http://schemas.microsoft.com/office/drawing/2014/main" id="{32D602A9-6E49-8B97-E549-AA07B1370DDF}"/>
              </a:ext>
            </a:extLst>
          </p:cNvPr>
          <p:cNvSpPr/>
          <p:nvPr/>
        </p:nvSpPr>
        <p:spPr>
          <a:xfrm>
            <a:off x="3976975" y="4559184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z = 3 cm</a:t>
            </a:r>
          </a:p>
        </p:txBody>
      </p:sp>
      <p:cxnSp>
        <p:nvCxnSpPr>
          <p:cNvPr id="27" name="Connettore 1 20">
            <a:extLst>
              <a:ext uri="{FF2B5EF4-FFF2-40B4-BE49-F238E27FC236}">
                <a16:creationId xmlns:a16="http://schemas.microsoft.com/office/drawing/2014/main" id="{517B5CE4-1F83-C152-FCAC-A99B20694BBC}"/>
              </a:ext>
            </a:extLst>
          </p:cNvPr>
          <p:cNvCxnSpPr>
            <a:cxnSpLocks/>
          </p:cNvCxnSpPr>
          <p:nvPr/>
        </p:nvCxnSpPr>
        <p:spPr>
          <a:xfrm flipH="1">
            <a:off x="5024578" y="2212669"/>
            <a:ext cx="1757280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ttangolo con angoli arrotondati 11">
            <a:extLst>
              <a:ext uri="{FF2B5EF4-FFF2-40B4-BE49-F238E27FC236}">
                <a16:creationId xmlns:a16="http://schemas.microsoft.com/office/drawing/2014/main" id="{521E6135-7F8A-3DB3-8C2F-E5BBFB3F8792}"/>
              </a:ext>
            </a:extLst>
          </p:cNvPr>
          <p:cNvSpPr/>
          <p:nvPr/>
        </p:nvSpPr>
        <p:spPr>
          <a:xfrm>
            <a:off x="6714354" y="2042707"/>
            <a:ext cx="131180" cy="33382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tangolo 22">
            <a:extLst>
              <a:ext uri="{FF2B5EF4-FFF2-40B4-BE49-F238E27FC236}">
                <a16:creationId xmlns:a16="http://schemas.microsoft.com/office/drawing/2014/main" id="{63D9808D-2195-00F0-CCFA-BCDD8136B48D}"/>
              </a:ext>
            </a:extLst>
          </p:cNvPr>
          <p:cNvSpPr/>
          <p:nvPr/>
        </p:nvSpPr>
        <p:spPr>
          <a:xfrm>
            <a:off x="3976975" y="2019184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 = 10 cm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C766FED-A1ED-0939-854E-5D347455D08F}"/>
              </a:ext>
            </a:extLst>
          </p:cNvPr>
          <p:cNvSpPr/>
          <p:nvPr/>
        </p:nvSpPr>
        <p:spPr>
          <a:xfrm>
            <a:off x="6981436" y="2203850"/>
            <a:ext cx="396000" cy="2540000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652145-0607-6CF9-6781-0BF1CE3F3ABA}"/>
              </a:ext>
            </a:extLst>
          </p:cNvPr>
          <p:cNvSpPr txBox="1"/>
          <p:nvPr/>
        </p:nvSpPr>
        <p:spPr>
          <a:xfrm>
            <a:off x="7479426" y="3289184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Step: 1 cm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EC4E2B92-9E74-BB13-1067-8F123276B05F}"/>
              </a:ext>
            </a:extLst>
          </p:cNvPr>
          <p:cNvSpPr/>
          <p:nvPr/>
        </p:nvSpPr>
        <p:spPr>
          <a:xfrm>
            <a:off x="6980740" y="4763233"/>
            <a:ext cx="396000" cy="10440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BB7A66-71BB-E260-859B-04F677A954BB}"/>
              </a:ext>
            </a:extLst>
          </p:cNvPr>
          <p:cNvSpPr txBox="1"/>
          <p:nvPr/>
        </p:nvSpPr>
        <p:spPr>
          <a:xfrm>
            <a:off x="7452572" y="5100567"/>
            <a:ext cx="160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Step: 0.2 cm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E3477B7-DB9F-5508-5F26-EAA31102CB02}"/>
              </a:ext>
            </a:extLst>
          </p:cNvPr>
          <p:cNvSpPr/>
          <p:nvPr/>
        </p:nvSpPr>
        <p:spPr>
          <a:xfrm>
            <a:off x="8914916" y="3506630"/>
            <a:ext cx="3131849" cy="3236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Immagine 26">
            <a:extLst>
              <a:ext uri="{FF2B5EF4-FFF2-40B4-BE49-F238E27FC236}">
                <a16:creationId xmlns:a16="http://schemas.microsoft.com/office/drawing/2014/main" id="{00F846EB-F6C0-FA4C-E88F-C1D692224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291" y="3724994"/>
            <a:ext cx="2914268" cy="281146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2EB5C31-AA2C-D0BD-DB9C-357AC67E1077}"/>
              </a:ext>
            </a:extLst>
          </p:cNvPr>
          <p:cNvSpPr/>
          <p:nvPr/>
        </p:nvSpPr>
        <p:spPr>
          <a:xfrm>
            <a:off x="10113960" y="3610250"/>
            <a:ext cx="1054505" cy="205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uppo 38">
            <a:extLst>
              <a:ext uri="{FF2B5EF4-FFF2-40B4-BE49-F238E27FC236}">
                <a16:creationId xmlns:a16="http://schemas.microsoft.com/office/drawing/2014/main" id="{8D7365BE-78BD-58B9-8E71-0B4AB1F25EF9}"/>
              </a:ext>
            </a:extLst>
          </p:cNvPr>
          <p:cNvGrpSpPr/>
          <p:nvPr/>
        </p:nvGrpSpPr>
        <p:grpSpPr>
          <a:xfrm>
            <a:off x="4053717" y="2966979"/>
            <a:ext cx="760201" cy="1184923"/>
            <a:chOff x="1828749" y="5545330"/>
            <a:chExt cx="760201" cy="1184923"/>
          </a:xfrm>
        </p:grpSpPr>
        <p:cxnSp>
          <p:nvCxnSpPr>
            <p:cNvPr id="50" name="Connettore 2 39">
              <a:extLst>
                <a:ext uri="{FF2B5EF4-FFF2-40B4-BE49-F238E27FC236}">
                  <a16:creationId xmlns:a16="http://schemas.microsoft.com/office/drawing/2014/main" id="{50671027-D98D-08BD-6E66-2A8ECCA21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6768" y="5914663"/>
              <a:ext cx="0" cy="370390"/>
            </a:xfrm>
            <a:prstGeom prst="straightConnector1">
              <a:avLst/>
            </a:prstGeom>
            <a:ln w="28575">
              <a:solidFill>
                <a:srgbClr val="434343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2 40">
              <a:extLst>
                <a:ext uri="{FF2B5EF4-FFF2-40B4-BE49-F238E27FC236}">
                  <a16:creationId xmlns:a16="http://schemas.microsoft.com/office/drawing/2014/main" id="{A8FF4878-2204-F8DE-0559-FFC3DF7DEFB8}"/>
                </a:ext>
              </a:extLst>
            </p:cNvPr>
            <p:cNvCxnSpPr>
              <a:cxnSpLocks/>
            </p:cNvCxnSpPr>
            <p:nvPr/>
          </p:nvCxnSpPr>
          <p:spPr>
            <a:xfrm>
              <a:off x="1966768" y="6285053"/>
              <a:ext cx="322100" cy="158945"/>
            </a:xfrm>
            <a:prstGeom prst="straightConnector1">
              <a:avLst/>
            </a:prstGeom>
            <a:ln w="28575">
              <a:solidFill>
                <a:srgbClr val="434343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2 41">
              <a:extLst>
                <a:ext uri="{FF2B5EF4-FFF2-40B4-BE49-F238E27FC236}">
                  <a16:creationId xmlns:a16="http://schemas.microsoft.com/office/drawing/2014/main" id="{C8F82B9F-42B8-33F8-825A-5DA508F7F7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6768" y="6099858"/>
              <a:ext cx="322100" cy="185195"/>
            </a:xfrm>
            <a:prstGeom prst="straightConnector1">
              <a:avLst/>
            </a:prstGeom>
            <a:ln w="28575">
              <a:solidFill>
                <a:srgbClr val="434343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sellaDiTesto 42">
              <a:extLst>
                <a:ext uri="{FF2B5EF4-FFF2-40B4-BE49-F238E27FC236}">
                  <a16:creationId xmlns:a16="http://schemas.microsoft.com/office/drawing/2014/main" id="{2275AB70-7CE0-F2C9-892A-516F63051853}"/>
                </a:ext>
              </a:extLst>
            </p:cNvPr>
            <p:cNvSpPr txBox="1"/>
            <p:nvPr/>
          </p:nvSpPr>
          <p:spPr>
            <a:xfrm>
              <a:off x="2266656" y="6360921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434343"/>
                  </a:solidFill>
                </a:rPr>
                <a:t>x</a:t>
              </a:r>
            </a:p>
          </p:txBody>
        </p:sp>
        <p:sp>
          <p:nvSpPr>
            <p:cNvPr id="54" name="CasellaDiTesto 43">
              <a:extLst>
                <a:ext uri="{FF2B5EF4-FFF2-40B4-BE49-F238E27FC236}">
                  <a16:creationId xmlns:a16="http://schemas.microsoft.com/office/drawing/2014/main" id="{A9936552-C9AD-ABA8-0202-9C7DCC7CB18A}"/>
                </a:ext>
              </a:extLst>
            </p:cNvPr>
            <p:cNvSpPr txBox="1"/>
            <p:nvPr/>
          </p:nvSpPr>
          <p:spPr>
            <a:xfrm>
              <a:off x="2288868" y="58186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434343"/>
                  </a:solidFill>
                </a:rPr>
                <a:t>y</a:t>
              </a:r>
            </a:p>
          </p:txBody>
        </p:sp>
        <p:sp>
          <p:nvSpPr>
            <p:cNvPr id="55" name="CasellaDiTesto 44">
              <a:extLst>
                <a:ext uri="{FF2B5EF4-FFF2-40B4-BE49-F238E27FC236}">
                  <a16:creationId xmlns:a16="http://schemas.microsoft.com/office/drawing/2014/main" id="{B511C4F1-781B-3BF1-96AC-68FD1E394EFF}"/>
                </a:ext>
              </a:extLst>
            </p:cNvPr>
            <p:cNvSpPr txBox="1"/>
            <p:nvPr/>
          </p:nvSpPr>
          <p:spPr>
            <a:xfrm>
              <a:off x="1828749" y="55453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434343"/>
                  </a:solidFill>
                </a:rPr>
                <a:t>z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FFA6240-F0B6-480A-A514-AE3AADA7A917}"/>
              </a:ext>
            </a:extLst>
          </p:cNvPr>
          <p:cNvSpPr txBox="1"/>
          <p:nvPr/>
        </p:nvSpPr>
        <p:spPr>
          <a:xfrm>
            <a:off x="8914915" y="2064370"/>
            <a:ext cx="3131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34343"/>
                </a:solidFill>
              </a:rPr>
              <a:t>11 Fibres: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34343"/>
                </a:solidFill>
              </a:rPr>
              <a:t>3 fibres at r = 4 cm,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34343"/>
                </a:solidFill>
              </a:rPr>
              <a:t>3 fibres at r = 2.5 cm,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34343"/>
                </a:solidFill>
              </a:rPr>
              <a:t>2 fibres at r =1.5 cm,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34343"/>
                </a:solidFill>
              </a:rPr>
              <a:t>3 fibres at r = 1 cm.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61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28DA-FFD0-293C-8C1F-39A39D17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MEASUREMENT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2C1A3-C9AE-0AD1-D29C-B2B64D706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13" y="1396565"/>
            <a:ext cx="4004111" cy="436923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rgbClr val="434343"/>
                </a:solidFill>
              </a:rPr>
              <a:t>The source is moved from a 10 cm distance on the z axis down to z = 0 cm and the corresponding  counting rate as a function of distance was measured.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624A52-593E-97BA-AFF8-F58A49CE4C9F}"/>
              </a:ext>
            </a:extLst>
          </p:cNvPr>
          <p:cNvGrpSpPr>
            <a:grpSpLocks noChangeAspect="1"/>
          </p:cNvGrpSpPr>
          <p:nvPr/>
        </p:nvGrpSpPr>
        <p:grpSpPr>
          <a:xfrm>
            <a:off x="4682123" y="1243172"/>
            <a:ext cx="7081688" cy="5364000"/>
            <a:chOff x="7552943" y="21859847"/>
            <a:chExt cx="8676000" cy="65716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5BC877-7DCF-24E3-51D4-019B7BE3C714}"/>
                </a:ext>
              </a:extLst>
            </p:cNvPr>
            <p:cNvSpPr/>
            <p:nvPr/>
          </p:nvSpPr>
          <p:spPr>
            <a:xfrm>
              <a:off x="7552943" y="21859847"/>
              <a:ext cx="8676000" cy="657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EAFA4-CF54-190D-C9A8-0614C3E0F3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74574" y="21896416"/>
              <a:ext cx="8444902" cy="6480000"/>
              <a:chOff x="8109158" y="22033049"/>
              <a:chExt cx="9436513" cy="7240890"/>
            </a:xfrm>
          </p:grpSpPr>
          <p:pic>
            <p:nvPicPr>
              <p:cNvPr id="7" name="Picture 6" descr="Schematic&#10;&#10;Description automatically generated">
                <a:extLst>
                  <a:ext uri="{FF2B5EF4-FFF2-40B4-BE49-F238E27FC236}">
                    <a16:creationId xmlns:a16="http://schemas.microsoft.com/office/drawing/2014/main" id="{2917338E-8D71-8DAA-59BA-08BF4FFE5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9158" y="22033049"/>
                <a:ext cx="9436513" cy="3600000"/>
              </a:xfrm>
              <a:prstGeom prst="rect">
                <a:avLst/>
              </a:prstGeom>
            </p:spPr>
          </p:pic>
          <p:pic>
            <p:nvPicPr>
              <p:cNvPr id="8" name="Picture 7" descr="Chart, schematic&#10;&#10;Description automatically generated with medium confidence">
                <a:extLst>
                  <a:ext uri="{FF2B5EF4-FFF2-40B4-BE49-F238E27FC236}">
                    <a16:creationId xmlns:a16="http://schemas.microsoft.com/office/drawing/2014/main" id="{50D0DE8A-07EA-6E64-B5C7-454FEEF1A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9158" y="25673939"/>
                <a:ext cx="9436513" cy="360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0513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28DA-FFD0-293C-8C1F-39A39D17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MEASUREMENT Results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7FA40A-8D9F-991F-9CDE-4240ECC7C383}"/>
              </a:ext>
            </a:extLst>
          </p:cNvPr>
          <p:cNvSpPr txBox="1"/>
          <p:nvPr/>
        </p:nvSpPr>
        <p:spPr>
          <a:xfrm>
            <a:off x="2842650" y="5447305"/>
            <a:ext cx="7738264" cy="116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dirty="0">
                <a:solidFill>
                  <a:srgbClr val="434343"/>
                </a:solidFill>
              </a:rPr>
              <a:t>The sensors are capable of monitoring the radiation dose at distances compatible with brachytherapy. </a:t>
            </a:r>
          </a:p>
          <a:p>
            <a:pPr algn="ctr">
              <a:lnSpc>
                <a:spcPct val="120000"/>
              </a:lnSpc>
            </a:pPr>
            <a:r>
              <a:rPr lang="en-GB" sz="2000" dirty="0">
                <a:solidFill>
                  <a:schemeClr val="accent1"/>
                </a:solidFill>
              </a:rPr>
              <a:t>Data has to be compared with TPS.</a:t>
            </a:r>
          </a:p>
        </p:txBody>
      </p:sp>
      <p:pic>
        <p:nvPicPr>
          <p:cNvPr id="12" name="Content Placeholder 11" descr="Chart, line chart&#10;&#10;Description automatically generated">
            <a:extLst>
              <a:ext uri="{FF2B5EF4-FFF2-40B4-BE49-F238E27FC236}">
                <a16:creationId xmlns:a16="http://schemas.microsoft.com/office/drawing/2014/main" id="{76784B7F-E1E2-76DF-5A3B-39CA462C3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42" y="2199522"/>
            <a:ext cx="4080000" cy="306000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B033E3-A0FB-AC82-F1CF-A59AB3BD0D95}"/>
              </a:ext>
            </a:extLst>
          </p:cNvPr>
          <p:cNvSpPr txBox="1"/>
          <p:nvPr/>
        </p:nvSpPr>
        <p:spPr>
          <a:xfrm>
            <a:off x="153742" y="1359271"/>
            <a:ext cx="376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4"/>
                </a:solidFill>
              </a:rPr>
              <a:t>One </a:t>
            </a:r>
            <a:r>
              <a:rPr lang="en-GB" b="1" dirty="0" err="1">
                <a:solidFill>
                  <a:schemeClr val="accent4"/>
                </a:solidFill>
              </a:rPr>
              <a:t>Fiber</a:t>
            </a:r>
            <a:r>
              <a:rPr lang="en-GB" b="1" dirty="0">
                <a:solidFill>
                  <a:schemeClr val="accent4"/>
                </a:solidFill>
              </a:rPr>
              <a:t> </a:t>
            </a:r>
            <a:r>
              <a:rPr lang="en-GB" dirty="0">
                <a:solidFill>
                  <a:srgbClr val="434343"/>
                </a:solidFill>
              </a:rPr>
              <a:t>(r = 2.5 cm): </a:t>
            </a:r>
            <a:br>
              <a:rPr lang="en-GB" dirty="0">
                <a:solidFill>
                  <a:srgbClr val="434343"/>
                </a:solidFill>
              </a:rPr>
            </a:br>
            <a:r>
              <a:rPr lang="en-GB" dirty="0">
                <a:solidFill>
                  <a:srgbClr val="434343"/>
                </a:solidFill>
              </a:rPr>
              <a:t>pile-up corrected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B067A7-FD98-6C21-3B29-F5FE241EDFDF}"/>
              </a:ext>
            </a:extLst>
          </p:cNvPr>
          <p:cNvSpPr txBox="1"/>
          <p:nvPr/>
        </p:nvSpPr>
        <p:spPr>
          <a:xfrm>
            <a:off x="1569307" y="3429000"/>
            <a:ext cx="2372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434343"/>
                </a:solidFill>
              </a:rPr>
              <a:t>Trend ∝1/r</a:t>
            </a:r>
            <a:r>
              <a:rPr lang="en-GB" sz="1400" baseline="30000" dirty="0">
                <a:solidFill>
                  <a:srgbClr val="434343"/>
                </a:solidFill>
              </a:rPr>
              <a:t>2</a:t>
            </a:r>
          </a:p>
          <a:p>
            <a:pPr algn="ctr"/>
            <a:r>
              <a:rPr lang="en-GB" sz="1400" dirty="0">
                <a:solidFill>
                  <a:srgbClr val="434343"/>
                </a:solidFill>
              </a:rPr>
              <a:t>Last 3 points excluded </a:t>
            </a:r>
          </a:p>
          <a:p>
            <a:pPr algn="ctr"/>
            <a:r>
              <a:rPr lang="en-GB" sz="1400" dirty="0">
                <a:solidFill>
                  <a:srgbClr val="434343"/>
                </a:solidFill>
              </a:rPr>
              <a:t>𝜸 Att. Coeff. at 300 keV in water ∼ 6 cm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A875F8-061B-B535-8A0A-2C6FFA1B35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3017" y="2199522"/>
            <a:ext cx="4080000" cy="306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2A6AFE-1515-921F-EE57-63925F3307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2292" y="2199522"/>
            <a:ext cx="4080000" cy="306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EF230DC-855D-4326-1E90-CCB98CFED883}"/>
              </a:ext>
            </a:extLst>
          </p:cNvPr>
          <p:cNvSpPr txBox="1"/>
          <p:nvPr/>
        </p:nvSpPr>
        <p:spPr>
          <a:xfrm>
            <a:off x="4233742" y="1145072"/>
            <a:ext cx="3760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5"/>
                </a:solidFill>
              </a:rPr>
              <a:t>Tree Fibres: </a:t>
            </a:r>
            <a:br>
              <a:rPr lang="en-GB" dirty="0">
                <a:solidFill>
                  <a:srgbClr val="434343"/>
                </a:solidFill>
              </a:rPr>
            </a:br>
            <a:r>
              <a:rPr lang="en-GB" dirty="0">
                <a:solidFill>
                  <a:srgbClr val="434343"/>
                </a:solidFill>
              </a:rPr>
              <a:t>(</a:t>
            </a:r>
            <a:r>
              <a:rPr lang="en-GB" b="1" dirty="0">
                <a:solidFill>
                  <a:srgbClr val="00B0F0"/>
                </a:solidFill>
              </a:rPr>
              <a:t>r = 4 cm</a:t>
            </a:r>
            <a:r>
              <a:rPr lang="en-GB" dirty="0">
                <a:solidFill>
                  <a:srgbClr val="434343"/>
                </a:solidFill>
              </a:rPr>
              <a:t>, </a:t>
            </a:r>
            <a:r>
              <a:rPr lang="en-GB" b="1" dirty="0">
                <a:solidFill>
                  <a:srgbClr val="FF9300"/>
                </a:solidFill>
              </a:rPr>
              <a:t>r = 2.5 cm</a:t>
            </a:r>
            <a:r>
              <a:rPr lang="en-GB" dirty="0">
                <a:solidFill>
                  <a:srgbClr val="434343"/>
                </a:solidFill>
              </a:rPr>
              <a:t>, </a:t>
            </a:r>
            <a:r>
              <a:rPr lang="en-GB" b="1" dirty="0">
                <a:solidFill>
                  <a:srgbClr val="FFC000"/>
                </a:solidFill>
              </a:rPr>
              <a:t>r =1.5 cm</a:t>
            </a:r>
            <a:r>
              <a:rPr lang="en-GB" dirty="0">
                <a:solidFill>
                  <a:srgbClr val="434343"/>
                </a:solidFill>
              </a:rPr>
              <a:t>): </a:t>
            </a:r>
            <a:br>
              <a:rPr lang="en-GB" dirty="0">
                <a:solidFill>
                  <a:srgbClr val="434343"/>
                </a:solidFill>
              </a:rPr>
            </a:br>
            <a:r>
              <a:rPr lang="en-GB" dirty="0">
                <a:solidFill>
                  <a:srgbClr val="434343"/>
                </a:solidFill>
              </a:rPr>
              <a:t>pile-up corrected - DCR subtracted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AE1A5C-A528-5F1F-3F1D-3C7AD7708A29}"/>
              </a:ext>
            </a:extLst>
          </p:cNvPr>
          <p:cNvSpPr txBox="1"/>
          <p:nvPr/>
        </p:nvSpPr>
        <p:spPr>
          <a:xfrm>
            <a:off x="8271933" y="1046216"/>
            <a:ext cx="3760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34343"/>
                </a:solidFill>
              </a:rPr>
              <a:t>Tree Fibres: </a:t>
            </a:r>
            <a:br>
              <a:rPr lang="en-GB" dirty="0">
                <a:solidFill>
                  <a:srgbClr val="434343"/>
                </a:solidFill>
              </a:rPr>
            </a:br>
            <a:r>
              <a:rPr lang="en-GB" dirty="0">
                <a:solidFill>
                  <a:srgbClr val="434343"/>
                </a:solidFill>
              </a:rPr>
              <a:t>(</a:t>
            </a:r>
            <a:r>
              <a:rPr lang="en-GB" b="1" dirty="0">
                <a:solidFill>
                  <a:srgbClr val="00B0F0"/>
                </a:solidFill>
              </a:rPr>
              <a:t>r = 4 cm</a:t>
            </a:r>
            <a:r>
              <a:rPr lang="en-GB" dirty="0">
                <a:solidFill>
                  <a:srgbClr val="434343"/>
                </a:solidFill>
              </a:rPr>
              <a:t>, </a:t>
            </a:r>
            <a:r>
              <a:rPr lang="en-GB" b="1" dirty="0">
                <a:solidFill>
                  <a:srgbClr val="FF9300"/>
                </a:solidFill>
              </a:rPr>
              <a:t>r = 2.5 cm</a:t>
            </a:r>
            <a:r>
              <a:rPr lang="en-GB" dirty="0">
                <a:solidFill>
                  <a:srgbClr val="434343"/>
                </a:solidFill>
              </a:rPr>
              <a:t>, </a:t>
            </a:r>
            <a:r>
              <a:rPr lang="en-GB" b="1" dirty="0">
                <a:solidFill>
                  <a:srgbClr val="FFC000"/>
                </a:solidFill>
              </a:rPr>
              <a:t>r =1.5 cm</a:t>
            </a:r>
            <a:r>
              <a:rPr lang="en-GB" dirty="0">
                <a:solidFill>
                  <a:srgbClr val="434343"/>
                </a:solidFill>
              </a:rPr>
              <a:t>): </a:t>
            </a:r>
            <a:br>
              <a:rPr lang="en-GB" dirty="0">
                <a:solidFill>
                  <a:srgbClr val="434343"/>
                </a:solidFill>
              </a:rPr>
            </a:br>
            <a:r>
              <a:rPr lang="en-GB" dirty="0">
                <a:solidFill>
                  <a:srgbClr val="434343"/>
                </a:solidFill>
              </a:rPr>
              <a:t>pile-up corrected - DCR subtracted</a:t>
            </a:r>
          </a:p>
          <a:p>
            <a:pPr algn="ctr"/>
            <a:r>
              <a:rPr lang="en-GB" b="1" dirty="0">
                <a:solidFill>
                  <a:schemeClr val="accent1"/>
                </a:solidFill>
              </a:rPr>
              <a:t>After Equalization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F85590-599C-37FA-44EC-B5655746E984}"/>
              </a:ext>
            </a:extLst>
          </p:cNvPr>
          <p:cNvSpPr txBox="1"/>
          <p:nvPr/>
        </p:nvSpPr>
        <p:spPr>
          <a:xfrm rot="2700000">
            <a:off x="6024512" y="3529467"/>
            <a:ext cx="157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Preliminary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301ECD-F673-F573-B372-04E09350579A}"/>
              </a:ext>
            </a:extLst>
          </p:cNvPr>
          <p:cNvSpPr txBox="1"/>
          <p:nvPr/>
        </p:nvSpPr>
        <p:spPr>
          <a:xfrm rot="2700000">
            <a:off x="10062702" y="3484221"/>
            <a:ext cx="157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4298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28DA-FFD0-293C-8C1F-39A39D17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 localization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2C1A3-C9AE-0AD1-D29C-B2B64D706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73" y="1108745"/>
            <a:ext cx="11534109" cy="1507068"/>
          </a:xfrm>
        </p:spPr>
        <p:txBody>
          <a:bodyPr>
            <a:normAutofit/>
          </a:bodyPr>
          <a:lstStyle/>
          <a:p>
            <a:r>
              <a:rPr lang="en-GB" dirty="0"/>
              <a:t>Source localization has been implemented using triangulation algorithm. Initial results looks promising.</a:t>
            </a:r>
          </a:p>
          <a:p>
            <a:r>
              <a:rPr lang="en-GB" dirty="0"/>
              <a:t>A quantitative assessment was not completed yet.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E1EFBB-0219-A380-FACC-F6A51E3D901F}"/>
              </a:ext>
            </a:extLst>
          </p:cNvPr>
          <p:cNvGrpSpPr/>
          <p:nvPr/>
        </p:nvGrpSpPr>
        <p:grpSpPr>
          <a:xfrm>
            <a:off x="4307320" y="2511885"/>
            <a:ext cx="3533616" cy="3996000"/>
            <a:chOff x="17304848" y="23201489"/>
            <a:chExt cx="3533616" cy="3996000"/>
          </a:xfrm>
        </p:grpSpPr>
        <p:pic>
          <p:nvPicPr>
            <p:cNvPr id="10" name="Picture 9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96C7AA29-4AF0-128A-C503-FFC1A1EC4D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04848" y="23201489"/>
              <a:ext cx="3533616" cy="3996000"/>
            </a:xfrm>
            <a:prstGeom prst="rect">
              <a:avLst/>
            </a:prstGeom>
            <a:ln w="38100">
              <a:solidFill>
                <a:schemeClr val="accent3"/>
              </a:solidFill>
            </a:ln>
          </p:spPr>
        </p:pic>
        <p:pic>
          <p:nvPicPr>
            <p:cNvPr id="11" name="Picture 1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95C6DCA2-6490-C81B-3D98-DD466FC2D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44110" y="23617068"/>
              <a:ext cx="2057084" cy="1440000"/>
            </a:xfrm>
            <a:prstGeom prst="rect">
              <a:avLst/>
            </a:prstGeom>
          </p:spPr>
        </p:pic>
      </p:grp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2492294A-95C0-3022-40AE-3DA71757C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852" y="2511885"/>
            <a:ext cx="3529967" cy="39960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CCDFF8-BE46-7051-E662-435A6006E1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0413" y="2927464"/>
            <a:ext cx="2057084" cy="144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2164EE-5CA7-B2DA-55F5-6E510D3AB8FA}"/>
              </a:ext>
            </a:extLst>
          </p:cNvPr>
          <p:cNvSpPr txBox="1"/>
          <p:nvPr/>
        </p:nvSpPr>
        <p:spPr>
          <a:xfrm rot="2700000">
            <a:off x="6555732" y="4633277"/>
            <a:ext cx="157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Preliminary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72F3C2-2520-B2B1-2E9E-383F13F2CE8F}"/>
              </a:ext>
            </a:extLst>
          </p:cNvPr>
          <p:cNvSpPr txBox="1"/>
          <p:nvPr/>
        </p:nvSpPr>
        <p:spPr>
          <a:xfrm rot="2700000">
            <a:off x="10572197" y="4742739"/>
            <a:ext cx="157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Preliminary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83DAE5-D02A-57F3-F825-95420A94B130}"/>
              </a:ext>
            </a:extLst>
          </p:cNvPr>
          <p:cNvGrpSpPr>
            <a:grpSpLocks noChangeAspect="1"/>
          </p:cNvGrpSpPr>
          <p:nvPr/>
        </p:nvGrpSpPr>
        <p:grpSpPr>
          <a:xfrm>
            <a:off x="654356" y="2864100"/>
            <a:ext cx="3407334" cy="3168000"/>
            <a:chOff x="9905" y="2526729"/>
            <a:chExt cx="4593610" cy="4270943"/>
          </a:xfrm>
        </p:grpSpPr>
        <p:grpSp>
          <p:nvGrpSpPr>
            <p:cNvPr id="14" name="Gruppo 5">
              <a:extLst>
                <a:ext uri="{FF2B5EF4-FFF2-40B4-BE49-F238E27FC236}">
                  <a16:creationId xmlns:a16="http://schemas.microsoft.com/office/drawing/2014/main" id="{4DB8D057-C0A7-1707-7427-119BB60FBA21}"/>
                </a:ext>
              </a:extLst>
            </p:cNvPr>
            <p:cNvGrpSpPr/>
            <p:nvPr/>
          </p:nvGrpSpPr>
          <p:grpSpPr>
            <a:xfrm>
              <a:off x="92954" y="2526729"/>
              <a:ext cx="4510561" cy="4270943"/>
              <a:chOff x="-1094016" y="1123962"/>
              <a:chExt cx="4510561" cy="4270943"/>
            </a:xfrm>
          </p:grpSpPr>
          <p:sp>
            <p:nvSpPr>
              <p:cNvPr id="19" name="Ovale 14">
                <a:extLst>
                  <a:ext uri="{FF2B5EF4-FFF2-40B4-BE49-F238E27FC236}">
                    <a16:creationId xmlns:a16="http://schemas.microsoft.com/office/drawing/2014/main" id="{02348E4C-09B6-BE32-9D55-5B7495DE9BD5}"/>
                  </a:ext>
                </a:extLst>
              </p:cNvPr>
              <p:cNvSpPr/>
              <p:nvPr/>
            </p:nvSpPr>
            <p:spPr>
              <a:xfrm>
                <a:off x="499724" y="4063816"/>
                <a:ext cx="2916821" cy="1331089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e 15">
                <a:extLst>
                  <a:ext uri="{FF2B5EF4-FFF2-40B4-BE49-F238E27FC236}">
                    <a16:creationId xmlns:a16="http://schemas.microsoft.com/office/drawing/2014/main" id="{62E72B5B-13CA-6FA0-B718-28E0E89781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0026" y="4205422"/>
                <a:ext cx="2296215" cy="1047876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e 16">
                <a:extLst>
                  <a:ext uri="{FF2B5EF4-FFF2-40B4-BE49-F238E27FC236}">
                    <a16:creationId xmlns:a16="http://schemas.microsoft.com/office/drawing/2014/main" id="{7AEF73AB-CE69-EC43-E0EE-1A1F25A2A1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10578" y="4426857"/>
                <a:ext cx="1302099" cy="594212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e 17">
                <a:extLst>
                  <a:ext uri="{FF2B5EF4-FFF2-40B4-BE49-F238E27FC236}">
                    <a16:creationId xmlns:a16="http://schemas.microsoft.com/office/drawing/2014/main" id="{531AD7E5-BBFC-035D-9C33-E6A6998593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8432" y="4546123"/>
                <a:ext cx="779401" cy="355679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Connettore 1 18">
                <a:extLst>
                  <a:ext uri="{FF2B5EF4-FFF2-40B4-BE49-F238E27FC236}">
                    <a16:creationId xmlns:a16="http://schemas.microsoft.com/office/drawing/2014/main" id="{11802F85-B70E-4FA3-CB66-486FDF8503DA}"/>
                  </a:ext>
                </a:extLst>
              </p:cNvPr>
              <p:cNvCxnSpPr/>
              <p:nvPr/>
            </p:nvCxnSpPr>
            <p:spPr>
              <a:xfrm flipV="1">
                <a:off x="1958132" y="1123962"/>
                <a:ext cx="0" cy="360000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1 19">
                <a:extLst>
                  <a:ext uri="{FF2B5EF4-FFF2-40B4-BE49-F238E27FC236}">
                    <a16:creationId xmlns:a16="http://schemas.microsoft.com/office/drawing/2014/main" id="{43B7E676-7DDE-DBD1-5521-082AF669DF00}"/>
                  </a:ext>
                </a:extLst>
              </p:cNvPr>
              <p:cNvCxnSpPr/>
              <p:nvPr/>
            </p:nvCxnSpPr>
            <p:spPr>
              <a:xfrm flipV="1">
                <a:off x="1955933" y="1123962"/>
                <a:ext cx="0" cy="360000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0">
                <a:extLst>
                  <a:ext uri="{FF2B5EF4-FFF2-40B4-BE49-F238E27FC236}">
                    <a16:creationId xmlns:a16="http://schemas.microsoft.com/office/drawing/2014/main" id="{BD782331-15E2-FC20-BEF5-78770EAB01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3874" y="4723962"/>
                <a:ext cx="1757280" cy="0"/>
              </a:xfrm>
              <a:prstGeom prst="line">
                <a:avLst/>
              </a:prstGeom>
              <a:ln w="3810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7" name="Rettangolo con angoli arrotondati 11">
                <a:extLst>
                  <a:ext uri="{FF2B5EF4-FFF2-40B4-BE49-F238E27FC236}">
                    <a16:creationId xmlns:a16="http://schemas.microsoft.com/office/drawing/2014/main" id="{B7A3B71A-87C9-F842-31E7-F5E5354F1219}"/>
                  </a:ext>
                </a:extLst>
              </p:cNvPr>
              <p:cNvSpPr/>
              <p:nvPr/>
            </p:nvSpPr>
            <p:spPr>
              <a:xfrm>
                <a:off x="1893650" y="4554000"/>
                <a:ext cx="131180" cy="333829"/>
              </a:xfrm>
              <a:prstGeom prst="round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ttangolo 22">
                <a:extLst>
                  <a:ext uri="{FF2B5EF4-FFF2-40B4-BE49-F238E27FC236}">
                    <a16:creationId xmlns:a16="http://schemas.microsoft.com/office/drawing/2014/main" id="{54FE5160-8E5D-FADC-B22F-869BA48F10F7}"/>
                  </a:ext>
                </a:extLst>
              </p:cNvPr>
              <p:cNvSpPr/>
              <p:nvPr/>
            </p:nvSpPr>
            <p:spPr>
              <a:xfrm>
                <a:off x="-1094016" y="4480349"/>
                <a:ext cx="1063112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z = 0 cm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08DB049-3AD6-F0F5-8055-CC123AFB81BD}"/>
                </a:ext>
              </a:extLst>
            </p:cNvPr>
            <p:cNvGrpSpPr/>
            <p:nvPr/>
          </p:nvGrpSpPr>
          <p:grpSpPr>
            <a:xfrm>
              <a:off x="9905" y="4833846"/>
              <a:ext cx="3214595" cy="402650"/>
              <a:chOff x="9905" y="4833846"/>
              <a:chExt cx="3214595" cy="402650"/>
            </a:xfrm>
          </p:grpSpPr>
          <p:sp>
            <p:nvSpPr>
              <p:cNvPr id="29" name="Rettangolo con angoli arrotondati 11">
                <a:extLst>
                  <a:ext uri="{FF2B5EF4-FFF2-40B4-BE49-F238E27FC236}">
                    <a16:creationId xmlns:a16="http://schemas.microsoft.com/office/drawing/2014/main" id="{90E8D012-264B-0A59-B325-05C8379812AB}"/>
                  </a:ext>
                </a:extLst>
              </p:cNvPr>
              <p:cNvSpPr/>
              <p:nvPr/>
            </p:nvSpPr>
            <p:spPr>
              <a:xfrm>
                <a:off x="3093320" y="4902667"/>
                <a:ext cx="131180" cy="333829"/>
              </a:xfrm>
              <a:prstGeom prst="round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Connettore 1 20">
                <a:extLst>
                  <a:ext uri="{FF2B5EF4-FFF2-40B4-BE49-F238E27FC236}">
                    <a16:creationId xmlns:a16="http://schemas.microsoft.com/office/drawing/2014/main" id="{11C9A0C0-3E9E-1906-6604-822B585E67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29059" y="5083795"/>
                <a:ext cx="1757280" cy="0"/>
              </a:xfrm>
              <a:prstGeom prst="line">
                <a:avLst/>
              </a:prstGeom>
              <a:ln w="38100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31" name="Rettangolo 22">
                <a:extLst>
                  <a:ext uri="{FF2B5EF4-FFF2-40B4-BE49-F238E27FC236}">
                    <a16:creationId xmlns:a16="http://schemas.microsoft.com/office/drawing/2014/main" id="{7DEDCD69-C36E-E9CA-AE72-ED78CA03188B}"/>
                  </a:ext>
                </a:extLst>
              </p:cNvPr>
              <p:cNvSpPr/>
              <p:nvPr/>
            </p:nvSpPr>
            <p:spPr>
              <a:xfrm>
                <a:off x="9905" y="4833846"/>
                <a:ext cx="10631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z = 3 cm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6048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43667-DFE2-257E-D3A7-E83A9261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BD24-4F65-217A-4E9F-6B94173D5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12" y="1401761"/>
            <a:ext cx="7584825" cy="483861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rgbClr val="434343"/>
                </a:solidFill>
              </a:rPr>
              <a:t>The laboratory characterization shows that the uncertainties of the system are less than 1%.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434343"/>
                </a:solidFill>
              </a:rPr>
              <a:t>The clinical HDR characterization of the ORIGIN dosimeter shows the expected trends. The data has to be compared with TPS.</a:t>
            </a:r>
          </a:p>
          <a:p>
            <a:pPr>
              <a:lnSpc>
                <a:spcPct val="120000"/>
              </a:lnSpc>
            </a:pPr>
            <a:r>
              <a:rPr lang="en-GB" dirty="0"/>
              <a:t>3D-printed semi-anatomical phantom prototypes were developed to provide be used in the evaluation of the dosimetry system. 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434343"/>
                </a:solidFill>
              </a:rPr>
              <a:t>will be integration of the ORIGIN dosimeter prototype in  a clinical systems started.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45C08D4E-2D47-65DF-6769-0EF911A17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8568" y="1935000"/>
            <a:ext cx="328795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2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mage result for thank you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907" y="1007533"/>
            <a:ext cx="7308357" cy="294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D04631E-7E3C-4B21-85EE-5DCCEE9BC51F}"/>
              </a:ext>
            </a:extLst>
          </p:cNvPr>
          <p:cNvGrpSpPr/>
          <p:nvPr/>
        </p:nvGrpSpPr>
        <p:grpSpPr>
          <a:xfrm>
            <a:off x="190275" y="2828835"/>
            <a:ext cx="2674712" cy="1200329"/>
            <a:chOff x="7038115" y="4261752"/>
            <a:chExt cx="2674712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DC244A-7FBD-444A-A0FE-771449F0DC99}"/>
                </a:ext>
              </a:extLst>
            </p:cNvPr>
            <p:cNvSpPr txBox="1"/>
            <p:nvPr/>
          </p:nvSpPr>
          <p:spPr>
            <a:xfrm>
              <a:off x="7038115" y="4261752"/>
              <a:ext cx="26747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355600" algn="l"/>
                </a:tabLst>
              </a:pPr>
              <a:r>
                <a:rPr lang="en-IE" b="1" dirty="0">
                  <a:solidFill>
                    <a:schemeClr val="accent3"/>
                  </a:solidFill>
                </a:rPr>
                <a:t>Contact Us </a:t>
              </a:r>
              <a:r>
                <a:rPr lang="en-IE" b="1" dirty="0">
                  <a:solidFill>
                    <a:srgbClr val="46494D"/>
                  </a:solidFill>
                </a:rPr>
                <a:t>	</a:t>
              </a:r>
              <a:r>
                <a:rPr lang="en-IE" dirty="0">
                  <a:solidFill>
                    <a:srgbClr val="46494D"/>
                  </a:solidFill>
                </a:rPr>
                <a:t>ORIGIN@ul.ie</a:t>
              </a:r>
            </a:p>
            <a:p>
              <a:pPr>
                <a:tabLst>
                  <a:tab pos="355600" algn="l"/>
                </a:tabLst>
              </a:pPr>
              <a:r>
                <a:rPr lang="en-IE" dirty="0">
                  <a:solidFill>
                    <a:srgbClr val="46494D"/>
                  </a:solidFill>
                </a:rPr>
                <a:t>	@ORIGIN_2020</a:t>
              </a:r>
            </a:p>
            <a:p>
              <a:pPr>
                <a:tabLst>
                  <a:tab pos="355600" algn="l"/>
                </a:tabLst>
              </a:pPr>
              <a:r>
                <a:rPr lang="en-IE" dirty="0">
                  <a:solidFill>
                    <a:srgbClr val="46494D"/>
                  </a:solidFill>
                </a:rPr>
                <a:t>	ORIGIN2020.eu</a:t>
              </a:r>
            </a:p>
          </p:txBody>
        </p:sp>
        <p:pic>
          <p:nvPicPr>
            <p:cNvPr id="2" name="Picture 2" descr="Image result for email icon">
              <a:extLst>
                <a:ext uri="{FF2B5EF4-FFF2-40B4-BE49-F238E27FC236}">
                  <a16:creationId xmlns:a16="http://schemas.microsoft.com/office/drawing/2014/main" id="{8EFE3DC9-D0CB-4BC3-9F47-60388D905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408" y="4676448"/>
              <a:ext cx="187766" cy="13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5463B4-CDA1-4600-A21D-4B2279CF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8115" y="4836171"/>
              <a:ext cx="319683" cy="31968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A5D2993-9FAE-446B-BF41-0326FCC95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8115" y="5105713"/>
              <a:ext cx="284352" cy="284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46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3AED-6FA2-554D-875A-5B032745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Oncological brachytherapy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3702239-B1EF-F14F-908E-5C2D598C4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18" y="1371600"/>
            <a:ext cx="8270082" cy="3352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GB" b="1" dirty="0">
                <a:solidFill>
                  <a:schemeClr val="accent4"/>
                </a:solidFill>
              </a:rPr>
              <a:t>Radiotherapy</a:t>
            </a:r>
            <a:r>
              <a:rPr lang="en-GB" dirty="0"/>
              <a:t> is the use of ionizing radiation for treatment. It is delivered into external beam radiotherapy using accelerators, or internal, using sources, known as brachytherapy (BT).</a:t>
            </a:r>
            <a:endParaRPr lang="en-US" dirty="0">
              <a:solidFill>
                <a:srgbClr val="434343"/>
              </a:solidFill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tx1"/>
                </a:solidFill>
                <a:ea typeface="Times New Roman" panose="02020603050405020304" pitchFamily="18" charset="0"/>
              </a:rPr>
              <a:t>Brachytherapy</a:t>
            </a:r>
            <a:r>
              <a:rPr lang="en-US" dirty="0">
                <a:solidFill>
                  <a:srgbClr val="434343"/>
                </a:solidFill>
                <a:ea typeface="Times New Roman" panose="02020603050405020304" pitchFamily="18" charset="0"/>
              </a:rPr>
              <a:t> is a form of radiation therapy where a sealed radiation </a:t>
            </a:r>
            <a:r>
              <a:rPr lang="en-US" b="1" dirty="0">
                <a:solidFill>
                  <a:srgbClr val="434343"/>
                </a:solidFill>
                <a:ea typeface="Times New Roman" panose="02020603050405020304" pitchFamily="18" charset="0"/>
              </a:rPr>
              <a:t>source is placed inside or next to the cancer area</a:t>
            </a:r>
            <a:r>
              <a:rPr lang="en-US" dirty="0">
                <a:solidFill>
                  <a:srgbClr val="434343"/>
                </a:solidFill>
                <a:ea typeface="Times New Roman" panose="02020603050405020304" pitchFamily="18" charset="0"/>
              </a:rPr>
              <a:t>. The source placement is vital to ensure radiation to the tumor, while ensuring </a:t>
            </a:r>
            <a:r>
              <a:rPr lang="en-US" b="1" dirty="0">
                <a:solidFill>
                  <a:srgbClr val="434343"/>
                </a:solidFill>
                <a:ea typeface="Times New Roman" panose="02020603050405020304" pitchFamily="18" charset="0"/>
              </a:rPr>
              <a:t>minimum exposure to nearby critical organs</a:t>
            </a:r>
            <a:r>
              <a:rPr lang="en-US" dirty="0">
                <a:solidFill>
                  <a:srgbClr val="434343"/>
                </a:solidFill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GB" dirty="0"/>
              <a:t>Brachytherapy is divided into </a:t>
            </a:r>
            <a:r>
              <a:rPr lang="en-GB" b="1" dirty="0">
                <a:solidFill>
                  <a:schemeClr val="tx1"/>
                </a:solidFill>
              </a:rPr>
              <a:t>Low Dose Rate </a:t>
            </a:r>
            <a:r>
              <a:rPr lang="en-GB" dirty="0"/>
              <a:t>(LDR) and </a:t>
            </a:r>
            <a:r>
              <a:rPr lang="en-GB" b="1" dirty="0">
                <a:solidFill>
                  <a:schemeClr val="accent3"/>
                </a:solidFill>
              </a:rPr>
              <a:t>High Dose Rate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dirty="0"/>
              <a:t>(HDR).</a:t>
            </a:r>
            <a:endParaRPr lang="en-US" dirty="0">
              <a:solidFill>
                <a:srgbClr val="434343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5A13D03-DFB4-3641-9F30-CFE24511A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157754"/>
              </p:ext>
            </p:extLst>
          </p:nvPr>
        </p:nvGraphicFramePr>
        <p:xfrm>
          <a:off x="772318" y="4740274"/>
          <a:ext cx="8358188" cy="1381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36671">
                  <a:extLst>
                    <a:ext uri="{9D8B030D-6E8A-4147-A177-3AD203B41FA5}">
                      <a16:colId xmlns:a16="http://schemas.microsoft.com/office/drawing/2014/main" val="3222814830"/>
                    </a:ext>
                  </a:extLst>
                </a:gridCol>
                <a:gridCol w="1236671">
                  <a:extLst>
                    <a:ext uri="{9D8B030D-6E8A-4147-A177-3AD203B41FA5}">
                      <a16:colId xmlns:a16="http://schemas.microsoft.com/office/drawing/2014/main" val="1146183721"/>
                    </a:ext>
                  </a:extLst>
                </a:gridCol>
                <a:gridCol w="1577821">
                  <a:extLst>
                    <a:ext uri="{9D8B030D-6E8A-4147-A177-3AD203B41FA5}">
                      <a16:colId xmlns:a16="http://schemas.microsoft.com/office/drawing/2014/main" val="3232368818"/>
                    </a:ext>
                  </a:extLst>
                </a:gridCol>
                <a:gridCol w="1833683">
                  <a:extLst>
                    <a:ext uri="{9D8B030D-6E8A-4147-A177-3AD203B41FA5}">
                      <a16:colId xmlns:a16="http://schemas.microsoft.com/office/drawing/2014/main" val="2547665152"/>
                    </a:ext>
                  </a:extLst>
                </a:gridCol>
                <a:gridCol w="1236671">
                  <a:extLst>
                    <a:ext uri="{9D8B030D-6E8A-4147-A177-3AD203B41FA5}">
                      <a16:colId xmlns:a16="http://schemas.microsoft.com/office/drawing/2014/main" val="1519554391"/>
                    </a:ext>
                  </a:extLst>
                </a:gridCol>
                <a:gridCol w="1236671">
                  <a:extLst>
                    <a:ext uri="{9D8B030D-6E8A-4147-A177-3AD203B41FA5}">
                      <a16:colId xmlns:a16="http://schemas.microsoft.com/office/drawing/2014/main" val="659192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Implantation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&lt;E</a:t>
                      </a:r>
                      <a:r>
                        <a:rPr lang="el-GR" dirty="0"/>
                        <a:t>γ&gt;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Abs. </a:t>
                      </a:r>
                      <a:r>
                        <a:rPr lang="it-IT" dirty="0" err="1"/>
                        <a:t>Length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721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30000" dirty="0"/>
                        <a:t>125</a:t>
                      </a:r>
                      <a:r>
                        <a:rPr lang="en-GB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 MBq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Permanent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 keV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 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343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HDR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30000" dirty="0">
                          <a:solidFill>
                            <a:schemeClr val="accent3"/>
                          </a:solidFill>
                        </a:rPr>
                        <a:t>192</a:t>
                      </a:r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∼100 </a:t>
                      </a:r>
                      <a:r>
                        <a:rPr lang="en-GB" dirty="0" err="1">
                          <a:solidFill>
                            <a:schemeClr val="accent3"/>
                          </a:solidFill>
                        </a:rPr>
                        <a:t>GBq</a:t>
                      </a:r>
                      <a:endParaRPr lang="en-GB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Temporary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380 keV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10 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70909"/>
                  </a:ext>
                </a:extLst>
              </a:tr>
            </a:tbl>
          </a:graphicData>
        </a:graphic>
      </p:graphicFrame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6AF5BDF-91FC-684C-A4B0-2F5742F59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4652" y="1554480"/>
            <a:ext cx="2586366" cy="2052000"/>
          </a:xfrm>
          <a:prstGeom prst="rect">
            <a:avLst/>
          </a:prstGeom>
        </p:spPr>
      </p:pic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493CC6F-AE38-A14F-9E98-9EA02D4350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4652" y="3972775"/>
            <a:ext cx="2584800" cy="20723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897F5B-A475-1745-A0DB-FAA9A2A5C904}"/>
              </a:ext>
            </a:extLst>
          </p:cNvPr>
          <p:cNvSpPr txBox="1"/>
          <p:nvPr/>
        </p:nvSpPr>
        <p:spPr>
          <a:xfrm>
            <a:off x="9354652" y="1153076"/>
            <a:ext cx="258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a typeface="Times New Roman" panose="02020603050405020304" pitchFamily="18" charset="0"/>
              </a:rPr>
              <a:t>prostate cancer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2DCBE-26ED-1841-8EEC-A503F22CF7B3}"/>
              </a:ext>
            </a:extLst>
          </p:cNvPr>
          <p:cNvSpPr txBox="1"/>
          <p:nvPr/>
        </p:nvSpPr>
        <p:spPr>
          <a:xfrm>
            <a:off x="9354652" y="3605490"/>
            <a:ext cx="2584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ea typeface="Times New Roman" panose="02020603050405020304" pitchFamily="18" charset="0"/>
              </a:rPr>
              <a:t>gynecological cancer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01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3AED-6FA2-554D-875A-5B032745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ORIGIN PROJECT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A4DBEF-7315-0348-A38B-451E757B280D}"/>
              </a:ext>
            </a:extLst>
          </p:cNvPr>
          <p:cNvSpPr txBox="1"/>
          <p:nvPr/>
        </p:nvSpPr>
        <p:spPr>
          <a:xfrm>
            <a:off x="3722570" y="5800980"/>
            <a:ext cx="67179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The ORIGIN project is an initiative of the Photonics Public Private Partnership (www.photonics21.org), and has received funding from the European Union's Horizon 2020 Research and Innovation Programme under Grant Agreement n° 871324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9C4AA5-97DA-7F4E-8B45-0F22ACD082C5}"/>
              </a:ext>
            </a:extLst>
          </p:cNvPr>
          <p:cNvGrpSpPr/>
          <p:nvPr/>
        </p:nvGrpSpPr>
        <p:grpSpPr>
          <a:xfrm>
            <a:off x="3677698" y="3979385"/>
            <a:ext cx="6807644" cy="1723711"/>
            <a:chOff x="995283" y="2052739"/>
            <a:chExt cx="6807644" cy="172371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505849F-0CA0-5346-8357-978B1C2A4736}"/>
                </a:ext>
              </a:extLst>
            </p:cNvPr>
            <p:cNvPicPr/>
            <p:nvPr/>
          </p:nvPicPr>
          <p:blipFill>
            <a:blip r:embed="rId2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826" y="2177944"/>
              <a:ext cx="1269623" cy="599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8E1A504-687C-D249-BDC4-D0B234D511E6}"/>
                </a:ext>
              </a:extLst>
            </p:cNvPr>
            <p:cNvPicPr/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536" y="2244017"/>
              <a:ext cx="1448480" cy="533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A1E1043-8785-0F4E-89A1-4C6607774BF6}"/>
                </a:ext>
              </a:extLst>
            </p:cNvPr>
            <p:cNvPicPr/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5283" y="3022998"/>
              <a:ext cx="1644050" cy="5907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263E990-52D3-1044-89D9-7536697DD97D}"/>
                </a:ext>
              </a:extLst>
            </p:cNvPr>
            <p:cNvPicPr/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692698" y="3093647"/>
              <a:ext cx="1538770" cy="40238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7613B48-11FD-AE41-BF47-1B0AEC22875E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408027" y="2999708"/>
              <a:ext cx="1382146" cy="5726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A836649-F19E-F944-8B81-7ECD1C92B88F}"/>
                </a:ext>
              </a:extLst>
            </p:cNvPr>
            <p:cNvPicPr/>
            <p:nvPr/>
          </p:nvPicPr>
          <p:blipFill>
            <a:blip r:embed="rId7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159" y="2217260"/>
              <a:ext cx="1371768" cy="5204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6A9C102-13C9-A747-B1FE-B3131A8B281A}"/>
                </a:ext>
              </a:extLst>
            </p:cNvPr>
            <p:cNvPicPr/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25858" y="2187180"/>
              <a:ext cx="2014241" cy="63436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BF8D841-C56D-6346-AC9B-852903492239}"/>
                </a:ext>
              </a:extLst>
            </p:cNvPr>
            <p:cNvCxnSpPr/>
            <p:nvPr/>
          </p:nvCxnSpPr>
          <p:spPr>
            <a:xfrm flipV="1">
              <a:off x="1085026" y="3756605"/>
              <a:ext cx="6703622" cy="19845"/>
            </a:xfrm>
            <a:prstGeom prst="line">
              <a:avLst/>
            </a:prstGeom>
            <a:ln w="19050">
              <a:solidFill>
                <a:srgbClr val="46494D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CD9AEAF-40F9-234D-AC4D-F7375E601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4125" y="2889595"/>
              <a:ext cx="1152640" cy="78292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3BDEBB3-2586-544E-A9F8-AD4AC8666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5033" y="2958678"/>
              <a:ext cx="1263615" cy="672338"/>
            </a:xfrm>
            <a:prstGeom prst="rect">
              <a:avLst/>
            </a:prstGeom>
          </p:spPr>
        </p:pic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398A9A-ECEB-3548-B737-1073422F408B}"/>
                </a:ext>
              </a:extLst>
            </p:cNvPr>
            <p:cNvCxnSpPr/>
            <p:nvPr/>
          </p:nvCxnSpPr>
          <p:spPr>
            <a:xfrm flipV="1">
              <a:off x="1085026" y="2052739"/>
              <a:ext cx="6703622" cy="19845"/>
            </a:xfrm>
            <a:prstGeom prst="line">
              <a:avLst/>
            </a:prstGeom>
            <a:ln w="9525">
              <a:solidFill>
                <a:srgbClr val="46494D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4619D63-A937-6841-B28A-BC9CD23AFA74}"/>
              </a:ext>
            </a:extLst>
          </p:cNvPr>
          <p:cNvSpPr txBox="1"/>
          <p:nvPr/>
        </p:nvSpPr>
        <p:spPr>
          <a:xfrm>
            <a:off x="4445000" y="3344090"/>
            <a:ext cx="527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434343"/>
                </a:solidFill>
              </a:rPr>
              <a:t>ORIGIN CONSORTIUM</a:t>
            </a:r>
          </a:p>
          <a:p>
            <a:pPr algn="ctr"/>
            <a:r>
              <a:rPr lang="en-GB" dirty="0">
                <a:solidFill>
                  <a:srgbClr val="434343"/>
                </a:solidFill>
              </a:rPr>
              <a:t>PI from Limerick University  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B30B18-DA51-4140-81E7-60921B152827}"/>
              </a:ext>
            </a:extLst>
          </p:cNvPr>
          <p:cNvSpPr txBox="1"/>
          <p:nvPr/>
        </p:nvSpPr>
        <p:spPr>
          <a:xfrm>
            <a:off x="682178" y="1483348"/>
            <a:ext cx="94148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Optical Fibre Dose Imaging for Adaptive Brachytherapy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7AEF36-FCAC-D14B-9B2F-D89FA31639C1}"/>
              </a:ext>
            </a:extLst>
          </p:cNvPr>
          <p:cNvSpPr txBox="1"/>
          <p:nvPr/>
        </p:nvSpPr>
        <p:spPr>
          <a:xfrm>
            <a:off x="686970" y="2003286"/>
            <a:ext cx="10925909" cy="1391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dirty="0">
                <a:solidFill>
                  <a:srgbClr val="434343"/>
                </a:solidFill>
              </a:rPr>
              <a:t>ORIGIN aims to deliver more effective, photonics-enabled, brachytherapy for cancer treatment through advanced </a:t>
            </a:r>
            <a:r>
              <a:rPr lang="en-GB" b="1" dirty="0"/>
              <a:t>real-time radiation dose imaging</a:t>
            </a:r>
            <a:r>
              <a:rPr lang="en-GB" dirty="0">
                <a:solidFill>
                  <a:srgbClr val="434343"/>
                </a:solidFill>
              </a:rPr>
              <a:t> and source localisation. This will be achieved by the development of a new </a:t>
            </a:r>
            <a:r>
              <a:rPr lang="en-GB" b="1" dirty="0"/>
              <a:t>optical fibre-based sensor </a:t>
            </a:r>
            <a:r>
              <a:rPr lang="en-GB" dirty="0">
                <a:solidFill>
                  <a:srgbClr val="434343"/>
                </a:solidFill>
              </a:rPr>
              <a:t>system to support diagnostics-driven therapy through enhanced adaptive brachytherapy.</a:t>
            </a:r>
          </a:p>
        </p:txBody>
      </p:sp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222C687F-FB99-7145-8604-EA55D530026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81" y="3736241"/>
            <a:ext cx="270014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9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3AED-6FA2-554D-875A-5B032745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ORIGIN PROJECT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B30B18-DA51-4140-81E7-60921B152827}"/>
              </a:ext>
            </a:extLst>
          </p:cNvPr>
          <p:cNvSpPr txBox="1"/>
          <p:nvPr/>
        </p:nvSpPr>
        <p:spPr>
          <a:xfrm>
            <a:off x="682178" y="1483348"/>
            <a:ext cx="94148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Optical Fibre Dose Imaging for Adaptive Brachytherapy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7AEF36-FCAC-D14B-9B2F-D89FA31639C1}"/>
              </a:ext>
            </a:extLst>
          </p:cNvPr>
          <p:cNvSpPr txBox="1"/>
          <p:nvPr/>
        </p:nvSpPr>
        <p:spPr>
          <a:xfrm>
            <a:off x="686970" y="2003286"/>
            <a:ext cx="10925909" cy="1391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dirty="0">
                <a:solidFill>
                  <a:srgbClr val="434343"/>
                </a:solidFill>
              </a:rPr>
              <a:t>ORIGIN aims to deliver more effective, photonics-enabled, brachytherapy for cancer treatment through advanced </a:t>
            </a:r>
            <a:r>
              <a:rPr lang="en-GB" b="1" dirty="0"/>
              <a:t>real-time radiation dose imaging</a:t>
            </a:r>
            <a:r>
              <a:rPr lang="en-GB" dirty="0">
                <a:solidFill>
                  <a:srgbClr val="434343"/>
                </a:solidFill>
              </a:rPr>
              <a:t> and source localisation. This will be achieved by the development of a new </a:t>
            </a:r>
            <a:r>
              <a:rPr lang="en-GB" b="1" dirty="0"/>
              <a:t>optical fibre-based sensor </a:t>
            </a:r>
            <a:r>
              <a:rPr lang="en-GB" dirty="0">
                <a:solidFill>
                  <a:srgbClr val="434343"/>
                </a:solidFill>
              </a:rPr>
              <a:t>system to support diagnostics-driven therapy through enhanced adaptive brachytherapy.</a:t>
            </a:r>
          </a:p>
        </p:txBody>
      </p:sp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222C687F-FB99-7145-8604-EA55D5300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81" y="3736241"/>
            <a:ext cx="2700148" cy="2160000"/>
          </a:xfrm>
          <a:prstGeom prst="rect">
            <a:avLst/>
          </a:prstGeom>
        </p:spPr>
      </p:pic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B779E286-F0A2-6F5D-EC77-4CEC83FA4E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997043"/>
              </p:ext>
            </p:extLst>
          </p:nvPr>
        </p:nvGraphicFramePr>
        <p:xfrm>
          <a:off x="4090049" y="3891681"/>
          <a:ext cx="7522830" cy="1849120"/>
        </p:xfrm>
        <a:graphic>
          <a:graphicData uri="http://schemas.openxmlformats.org/drawingml/2006/table">
            <a:tbl>
              <a:tblPr firstRow="1" bandRow="1">
                <a:solidFill>
                  <a:schemeClr val="accent5">
                    <a:lumMod val="20000"/>
                    <a:lumOff val="80000"/>
                  </a:schemeClr>
                </a:solidFill>
                <a:tableStyleId>{BDBED569-4797-4DF1-A0F4-6AAB3CD982D8}</a:tableStyleId>
              </a:tblPr>
              <a:tblGrid>
                <a:gridCol w="2507610">
                  <a:extLst>
                    <a:ext uri="{9D8B030D-6E8A-4147-A177-3AD203B41FA5}">
                      <a16:colId xmlns:a16="http://schemas.microsoft.com/office/drawing/2014/main" val="1660309311"/>
                    </a:ext>
                  </a:extLst>
                </a:gridCol>
                <a:gridCol w="2507610">
                  <a:extLst>
                    <a:ext uri="{9D8B030D-6E8A-4147-A177-3AD203B41FA5}">
                      <a16:colId xmlns:a16="http://schemas.microsoft.com/office/drawing/2014/main" val="731766935"/>
                    </a:ext>
                  </a:extLst>
                </a:gridCol>
                <a:gridCol w="2507610">
                  <a:extLst>
                    <a:ext uri="{9D8B030D-6E8A-4147-A177-3AD203B41FA5}">
                      <a16:colId xmlns:a16="http://schemas.microsoft.com/office/drawing/2014/main" val="8542950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GB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LDR - BT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HDR - BT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00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Sensitivity to Dose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 to 3 cm 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 to 10 cm</a:t>
                      </a:r>
                      <a:endParaRPr lang="en-GB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57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Spatial Resolution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mm @ 3 cm 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mm @ 5 cm</a:t>
                      </a:r>
                      <a:endParaRPr lang="en-GB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7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Dose Rate Range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1800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mGy</a:t>
                      </a:r>
                      <a:r>
                        <a:rPr lang="en-GB" sz="1800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/s up to 15 </a:t>
                      </a:r>
                      <a:r>
                        <a:rPr lang="en-GB" sz="1800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</a:t>
                      </a:r>
                      <a:r>
                        <a:rPr lang="en-GB" sz="1800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/s</a:t>
                      </a:r>
                      <a:endParaRPr lang="en-GB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55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Statistical Precision 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 in 0.5 s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 in 0.1 s</a:t>
                      </a:r>
                      <a:endParaRPr lang="en-GB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6840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63CC6F4-B9C0-208B-3C93-A9AEA18B5FD7}"/>
              </a:ext>
            </a:extLst>
          </p:cNvPr>
          <p:cNvSpPr txBox="1"/>
          <p:nvPr/>
        </p:nvSpPr>
        <p:spPr>
          <a:xfrm>
            <a:off x="4090049" y="5993027"/>
            <a:ext cx="6301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434343"/>
                </a:solidFill>
              </a:rPr>
              <a:t>At least 16 dosimeters are need to localize the source.</a:t>
            </a:r>
          </a:p>
        </p:txBody>
      </p:sp>
    </p:spTree>
    <p:extLst>
      <p:ext uri="{BB962C8B-B14F-4D97-AF65-F5344CB8AC3E}">
        <p14:creationId xmlns:p14="http://schemas.microsoft.com/office/powerpoint/2010/main" val="259224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CDF911-AC58-8AFC-A7EC-F660861A47BF}"/>
              </a:ext>
            </a:extLst>
          </p:cNvPr>
          <p:cNvSpPr/>
          <p:nvPr/>
        </p:nvSpPr>
        <p:spPr>
          <a:xfrm>
            <a:off x="307270" y="5850862"/>
            <a:ext cx="2591798" cy="872668"/>
          </a:xfrm>
          <a:prstGeom prst="rect">
            <a:avLst/>
          </a:prstGeom>
          <a:solidFill>
            <a:srgbClr val="DEE1E1"/>
          </a:solidFill>
          <a:ln>
            <a:solidFill>
              <a:srgbClr val="DEE1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33AED-6FA2-554D-875A-5B032745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ORIGIN PROJECT: Dosimeter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1D87C-4BEF-0941-B67F-B2D55D420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099" y="1178022"/>
            <a:ext cx="10972855" cy="150706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434343"/>
                </a:solidFill>
                <a:ea typeface="Times New Roman" panose="02020603050405020304" pitchFamily="18" charset="0"/>
              </a:rPr>
              <a:t>The project’s goal will be achieved by developing a </a:t>
            </a:r>
            <a:r>
              <a:rPr lang="en-US" b="1" dirty="0">
                <a:solidFill>
                  <a:schemeClr val="tx1"/>
                </a:solidFill>
                <a:ea typeface="Times New Roman" panose="02020603050405020304" pitchFamily="18" charset="0"/>
              </a:rPr>
              <a:t>16 optical fiber</a:t>
            </a:r>
            <a:r>
              <a:rPr lang="en-US" dirty="0">
                <a:solidFill>
                  <a:srgbClr val="434343"/>
                </a:solidFill>
                <a:ea typeface="Times New Roman" panose="02020603050405020304" pitchFamily="18" charset="0"/>
              </a:rPr>
              <a:t>-based system with </a:t>
            </a:r>
            <a:r>
              <a:rPr lang="en-US" b="1" dirty="0">
                <a:solidFill>
                  <a:schemeClr val="tx1"/>
                </a:solidFill>
                <a:ea typeface="Times New Roman" panose="02020603050405020304" pitchFamily="18" charset="0"/>
              </a:rPr>
              <a:t>scintillating light detected by </a:t>
            </a:r>
            <a:r>
              <a:rPr lang="en-US" b="1" dirty="0" err="1">
                <a:solidFill>
                  <a:schemeClr val="tx1"/>
                </a:solidFill>
                <a:ea typeface="Times New Roman" panose="02020603050405020304" pitchFamily="18" charset="0"/>
              </a:rPr>
              <a:t>SiPM</a:t>
            </a:r>
            <a:r>
              <a:rPr lang="en-US" b="1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434343"/>
                </a:solidFill>
                <a:ea typeface="Times New Roman" panose="02020603050405020304" pitchFamily="18" charset="0"/>
              </a:rPr>
              <a:t>to reconstruct the dose map. </a:t>
            </a:r>
          </a:p>
        </p:txBody>
      </p:sp>
      <p:pic>
        <p:nvPicPr>
          <p:cNvPr id="18" name="Picture 17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B3658A9D-36ED-B841-AC51-74905180AC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1432" y="2554593"/>
            <a:ext cx="2716657" cy="1317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C14D4E-D9DD-4E4E-AB89-5F3BED0EF39D}"/>
              </a:ext>
            </a:extLst>
          </p:cNvPr>
          <p:cNvSpPr txBox="1"/>
          <p:nvPr/>
        </p:nvSpPr>
        <p:spPr>
          <a:xfrm>
            <a:off x="9043791" y="4147988"/>
            <a:ext cx="2831939" cy="41498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b="1" dirty="0">
                <a:solidFill>
                  <a:srgbClr val="46494D"/>
                </a:solidFill>
              </a:rPr>
              <a:t>Sensor: 1x1 mm</a:t>
            </a:r>
            <a:r>
              <a:rPr lang="en-GB" b="1" baseline="30000" dirty="0">
                <a:solidFill>
                  <a:srgbClr val="46494D"/>
                </a:solidFill>
              </a:rPr>
              <a:t>2</a:t>
            </a:r>
            <a:r>
              <a:rPr lang="en-GB" b="1" dirty="0">
                <a:solidFill>
                  <a:srgbClr val="46494D"/>
                </a:solidFill>
              </a:rPr>
              <a:t> </a:t>
            </a:r>
            <a:r>
              <a:rPr lang="en-GB" b="1" dirty="0" err="1">
                <a:solidFill>
                  <a:srgbClr val="46494D"/>
                </a:solidFill>
              </a:rPr>
              <a:t>Ketek</a:t>
            </a:r>
            <a:endParaRPr lang="en-GB" b="1" dirty="0">
              <a:solidFill>
                <a:srgbClr val="46494D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33305E-1B40-3F41-B20C-0D8AF71E7ADB}"/>
              </a:ext>
            </a:extLst>
          </p:cNvPr>
          <p:cNvSpPr txBox="1"/>
          <p:nvPr/>
        </p:nvSpPr>
        <p:spPr>
          <a:xfrm>
            <a:off x="4681670" y="2454352"/>
            <a:ext cx="4064000" cy="1495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800" dirty="0">
                <a:solidFill>
                  <a:srgbClr val="46494D"/>
                </a:solidFill>
              </a:rPr>
              <a:t>The signal associated with an X-ray or 𝛾-ray interaction consists of a </a:t>
            </a:r>
            <a:r>
              <a:rPr lang="en-GB" sz="1800" b="1" dirty="0">
                <a:solidFill>
                  <a:schemeClr val="accent1"/>
                </a:solidFill>
              </a:rPr>
              <a:t>trail of single photons</a:t>
            </a:r>
            <a:r>
              <a:rPr lang="en-GB" sz="1800" dirty="0">
                <a:solidFill>
                  <a:srgbClr val="46494D"/>
                </a:solidFill>
              </a:rPr>
              <a:t>, and the </a:t>
            </a:r>
            <a:r>
              <a:rPr lang="en-GB" sz="1800" b="1" dirty="0">
                <a:solidFill>
                  <a:srgbClr val="46494D"/>
                </a:solidFill>
              </a:rPr>
              <a:t>dosimetry is based on photon counting.</a:t>
            </a:r>
            <a:endParaRPr lang="en-GB" b="1" dirty="0">
              <a:solidFill>
                <a:srgbClr val="46494D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21FECE-B321-5E45-83C6-047DB3D0E4F7}"/>
              </a:ext>
            </a:extLst>
          </p:cNvPr>
          <p:cNvGrpSpPr/>
          <p:nvPr/>
        </p:nvGrpSpPr>
        <p:grpSpPr>
          <a:xfrm>
            <a:off x="855100" y="2560488"/>
            <a:ext cx="3454400" cy="1587500"/>
            <a:chOff x="855100" y="2684058"/>
            <a:chExt cx="3454400" cy="1587500"/>
          </a:xfrm>
        </p:grpSpPr>
        <p:pic>
          <p:nvPicPr>
            <p:cNvPr id="16" name="Picture 15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3FECB9A8-4611-AF4C-9516-B2C9DD683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00" y="2684058"/>
              <a:ext cx="3454400" cy="15875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394A87F-DDDB-2540-83B8-3A69CB46B2F9}"/>
                </a:ext>
              </a:extLst>
            </p:cNvPr>
            <p:cNvSpPr/>
            <p:nvPr/>
          </p:nvSpPr>
          <p:spPr>
            <a:xfrm>
              <a:off x="1163782" y="2827492"/>
              <a:ext cx="439387" cy="2244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21D35D2-9E55-FF88-B015-F0B14A991F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68024" y="3987347"/>
            <a:ext cx="4091292" cy="2484000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0F03018-9781-A032-333F-300813E9E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74398"/>
              </p:ext>
            </p:extLst>
          </p:nvPr>
        </p:nvGraphicFramePr>
        <p:xfrm>
          <a:off x="327670" y="4286765"/>
          <a:ext cx="4199836" cy="2123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2446">
                  <a:extLst>
                    <a:ext uri="{9D8B030D-6E8A-4147-A177-3AD203B41FA5}">
                      <a16:colId xmlns:a16="http://schemas.microsoft.com/office/drawing/2014/main" val="1839899246"/>
                    </a:ext>
                  </a:extLst>
                </a:gridCol>
                <a:gridCol w="1238695">
                  <a:extLst>
                    <a:ext uri="{9D8B030D-6E8A-4147-A177-3AD203B41FA5}">
                      <a16:colId xmlns:a16="http://schemas.microsoft.com/office/drawing/2014/main" val="179962056"/>
                    </a:ext>
                  </a:extLst>
                </a:gridCol>
                <a:gridCol w="1238695">
                  <a:extLst>
                    <a:ext uri="{9D8B030D-6E8A-4147-A177-3AD203B41FA5}">
                      <a16:colId xmlns:a16="http://schemas.microsoft.com/office/drawing/2014/main" val="3811676720"/>
                    </a:ext>
                  </a:extLst>
                </a:gridCol>
              </a:tblGrid>
              <a:tr h="29613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Scintillator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Gadox</a:t>
                      </a:r>
                      <a:r>
                        <a:rPr lang="en-GB" dirty="0"/>
                        <a:t> (LDR)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YVO (HDR)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162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𝜏 [𝜇s]</a:t>
                      </a:r>
                      <a:r>
                        <a:rPr lang="en-GB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*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500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821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𝜆</a:t>
                      </a:r>
                      <a:r>
                        <a:rPr lang="en-GB" baseline="-25000" dirty="0"/>
                        <a:t>max</a:t>
                      </a:r>
                      <a:r>
                        <a:rPr lang="en-GB" dirty="0"/>
                        <a:t> [nm]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545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600 - 650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61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LY [</a:t>
                      </a:r>
                      <a:r>
                        <a:rPr lang="en-GB" dirty="0" err="1"/>
                        <a:t>ph</a:t>
                      </a:r>
                      <a:r>
                        <a:rPr lang="en-GB" dirty="0"/>
                        <a:t>/MeV]</a:t>
                      </a:r>
                      <a:r>
                        <a:rPr lang="en-GB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7.1 ∙ 10</a:t>
                      </a:r>
                      <a:r>
                        <a:rPr lang="en-GB" baseline="30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4.8 ∙ 10</a:t>
                      </a:r>
                      <a:r>
                        <a:rPr lang="en-GB" baseline="30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54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Transmittance</a:t>
                      </a:r>
                      <a:r>
                        <a:rPr lang="en-GB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*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/>
                        <a:t>10.2 %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/>
                        <a:t>4.2 %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2810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505FD90-5373-F097-6275-9F8848B2C8F3}"/>
              </a:ext>
            </a:extLst>
          </p:cNvPr>
          <p:cNvSpPr txBox="1"/>
          <p:nvPr/>
        </p:nvSpPr>
        <p:spPr>
          <a:xfrm>
            <a:off x="148280" y="6509061"/>
            <a:ext cx="1204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accent2">
                    <a:lumMod val="75000"/>
                  </a:schemeClr>
                </a:solidFill>
              </a:rPr>
              <a:t>*S. </a:t>
            </a:r>
            <a:r>
              <a:rPr lang="en-GB" sz="1300" dirty="0" err="1">
                <a:solidFill>
                  <a:schemeClr val="accent2">
                    <a:lumMod val="75000"/>
                  </a:schemeClr>
                </a:solidFill>
              </a:rPr>
              <a:t>Cometti</a:t>
            </a:r>
            <a:r>
              <a:rPr lang="en-GB" sz="1300" dirty="0">
                <a:solidFill>
                  <a:schemeClr val="accent2">
                    <a:lumMod val="75000"/>
                  </a:schemeClr>
                </a:solidFill>
              </a:rPr>
              <a:t> et al. “Characterization of scintillating materials in use for brachytherapy </a:t>
            </a:r>
            <a:r>
              <a:rPr lang="en-GB" sz="1300" dirty="0" err="1">
                <a:solidFill>
                  <a:schemeClr val="accent2">
                    <a:lumMod val="75000"/>
                  </a:schemeClr>
                </a:solidFill>
              </a:rPr>
              <a:t>fiber</a:t>
            </a:r>
            <a:r>
              <a:rPr lang="en-GB" sz="1300" dirty="0">
                <a:solidFill>
                  <a:schemeClr val="accent2">
                    <a:lumMod val="75000"/>
                  </a:schemeClr>
                </a:solidFill>
              </a:rPr>
              <a:t> based dosimeters”, accepted for publication to NIMA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7364A9-11CE-B7D0-15AD-A1DD64B21C8A}"/>
              </a:ext>
            </a:extLst>
          </p:cNvPr>
          <p:cNvSpPr txBox="1"/>
          <p:nvPr/>
        </p:nvSpPr>
        <p:spPr>
          <a:xfrm>
            <a:off x="8019759" y="5460196"/>
            <a:ext cx="1172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Gotham Book" panose="02000603040000020004" pitchFamily="2" charset="77"/>
              </a:rPr>
              <a:t>1 </a:t>
            </a:r>
            <a:r>
              <a:rPr lang="en-GB" sz="1400" b="1" dirty="0" err="1">
                <a:solidFill>
                  <a:srgbClr val="FF0000"/>
                </a:solidFill>
                <a:latin typeface="Gotham Book" panose="02000603040000020004" pitchFamily="2" charset="77"/>
              </a:rPr>
              <a:t>p.e.</a:t>
            </a:r>
            <a:endParaRPr lang="en-GB" sz="1400" b="1" dirty="0">
              <a:solidFill>
                <a:srgbClr val="FF0000"/>
              </a:solidFill>
              <a:latin typeface="Gotham Book" panose="02000603040000020004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F3E4A-0763-D51C-00E0-95F8B5A5CB3B}"/>
              </a:ext>
            </a:extLst>
          </p:cNvPr>
          <p:cNvSpPr txBox="1"/>
          <p:nvPr/>
        </p:nvSpPr>
        <p:spPr>
          <a:xfrm>
            <a:off x="8019759" y="5215350"/>
            <a:ext cx="1172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Gotham Book" panose="02000603040000020004" pitchFamily="2" charset="77"/>
              </a:rPr>
              <a:t>2 </a:t>
            </a:r>
            <a:r>
              <a:rPr lang="en-GB" sz="1400" b="1" dirty="0" err="1">
                <a:solidFill>
                  <a:srgbClr val="FF0000"/>
                </a:solidFill>
                <a:latin typeface="Gotham Book" panose="02000603040000020004" pitchFamily="2" charset="77"/>
              </a:rPr>
              <a:t>p.e.</a:t>
            </a:r>
            <a:endParaRPr lang="en-GB" sz="1400" b="1" dirty="0">
              <a:solidFill>
                <a:srgbClr val="FF0000"/>
              </a:solidFill>
              <a:latin typeface="Gotham Book" panose="02000603040000020004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3A09E5-7CF8-EE09-1212-503BD348C254}"/>
              </a:ext>
            </a:extLst>
          </p:cNvPr>
          <p:cNvSpPr txBox="1"/>
          <p:nvPr/>
        </p:nvSpPr>
        <p:spPr>
          <a:xfrm>
            <a:off x="8028878" y="4996714"/>
            <a:ext cx="1172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Gotham Book" panose="02000603040000020004" pitchFamily="2" charset="77"/>
              </a:rPr>
              <a:t>3 </a:t>
            </a:r>
            <a:r>
              <a:rPr lang="en-GB" sz="1400" b="1" dirty="0" err="1">
                <a:solidFill>
                  <a:srgbClr val="FF0000"/>
                </a:solidFill>
                <a:latin typeface="Gotham Book" panose="02000603040000020004" pitchFamily="2" charset="77"/>
              </a:rPr>
              <a:t>p.e.</a:t>
            </a:r>
            <a:endParaRPr lang="en-GB" sz="1400" b="1" dirty="0">
              <a:solidFill>
                <a:srgbClr val="FF0000"/>
              </a:solidFill>
              <a:latin typeface="Gotham Book" panose="02000603040000020004" pitchFamily="2" charset="77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7810A1F-CB79-4B42-CCFF-8AFD6EDCC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35277"/>
              </p:ext>
            </p:extLst>
          </p:nvPr>
        </p:nvGraphicFramePr>
        <p:xfrm>
          <a:off x="8995554" y="4868198"/>
          <a:ext cx="2928412" cy="1491772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75000"/>
                  </a:schemeClr>
                </a:solidFill>
                <a:tableStyleId>{E8B1032C-EA38-4F05-BA0D-38AFFFC7BED3}</a:tableStyleId>
              </a:tblPr>
              <a:tblGrid>
                <a:gridCol w="2928412">
                  <a:extLst>
                    <a:ext uri="{9D8B030D-6E8A-4147-A177-3AD203B41FA5}">
                      <a16:colId xmlns:a16="http://schemas.microsoft.com/office/drawing/2014/main" val="448096232"/>
                    </a:ext>
                  </a:extLst>
                </a:gridCol>
              </a:tblGrid>
              <a:tr h="372943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434343"/>
                          </a:solidFill>
                        </a:rPr>
                        <a:t>PDE @ 600 nm: 14 %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354098"/>
                  </a:ext>
                </a:extLst>
              </a:tr>
              <a:tr h="37294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434343"/>
                          </a:solidFill>
                        </a:rPr>
                        <a:t>DCR @ 0.5 </a:t>
                      </a:r>
                      <a:r>
                        <a:rPr lang="en-GB" dirty="0" err="1">
                          <a:solidFill>
                            <a:srgbClr val="434343"/>
                          </a:solidFill>
                        </a:rPr>
                        <a:t>p.e.</a:t>
                      </a:r>
                      <a:r>
                        <a:rPr lang="en-GB" dirty="0">
                          <a:solidFill>
                            <a:srgbClr val="434343"/>
                          </a:solidFill>
                        </a:rPr>
                        <a:t>: 100 </a:t>
                      </a:r>
                      <a:r>
                        <a:rPr lang="en-GB" dirty="0" err="1">
                          <a:solidFill>
                            <a:srgbClr val="434343"/>
                          </a:solidFill>
                        </a:rPr>
                        <a:t>kHZ</a:t>
                      </a:r>
                      <a:endParaRPr lang="en-GB" dirty="0">
                        <a:solidFill>
                          <a:srgbClr val="43434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05995"/>
                  </a:ext>
                </a:extLst>
              </a:tr>
              <a:tr h="37294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434343"/>
                          </a:solidFill>
                        </a:rPr>
                        <a:t>OPT: 26%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885455"/>
                  </a:ext>
                </a:extLst>
              </a:tr>
              <a:tr h="37294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434343"/>
                          </a:solidFill>
                        </a:rPr>
                        <a:t>Op. Voltage: </a:t>
                      </a:r>
                      <a:r>
                        <a:rPr lang="en-GB" dirty="0" err="1">
                          <a:solidFill>
                            <a:srgbClr val="434343"/>
                          </a:solidFill>
                        </a:rPr>
                        <a:t>V</a:t>
                      </a:r>
                      <a:r>
                        <a:rPr lang="en-GB" baseline="-25000" dirty="0" err="1">
                          <a:solidFill>
                            <a:srgbClr val="434343"/>
                          </a:solidFill>
                        </a:rPr>
                        <a:t>bd</a:t>
                      </a:r>
                      <a:r>
                        <a:rPr lang="en-GB" dirty="0">
                          <a:solidFill>
                            <a:srgbClr val="434343"/>
                          </a:solidFill>
                        </a:rPr>
                        <a:t> + 7 V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569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3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/>
      <p:bldP spid="10" grpId="0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9174B-80FD-FC3F-390B-5CC6412F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Channel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051B4-F121-10FD-173C-926EAADB5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248490"/>
            <a:ext cx="10980566" cy="150706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From single channel measurement was possible to extract all the specification of the project.</a:t>
            </a:r>
          </a:p>
          <a:p>
            <a:r>
              <a:rPr lang="en-GB" dirty="0"/>
              <a:t>The results prove that the single fibre dosimeter system complies with the specifications for both the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HDR-BT</a:t>
            </a:r>
            <a:r>
              <a:rPr lang="en-GB" dirty="0"/>
              <a:t> and </a:t>
            </a:r>
            <a:r>
              <a:rPr lang="en-GB" b="1" dirty="0">
                <a:solidFill>
                  <a:schemeClr val="tx1"/>
                </a:solidFill>
              </a:rPr>
              <a:t>LDR-BT</a:t>
            </a:r>
            <a:r>
              <a:rPr lang="en-GB" dirty="0"/>
              <a:t>.</a:t>
            </a:r>
          </a:p>
          <a:p>
            <a:r>
              <a:rPr lang="en-GB" dirty="0"/>
              <a:t>The data follow the Treatment Planning System (TPS)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7FE76-DBF6-AA4A-6027-F4D20131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507" y="2900135"/>
            <a:ext cx="4057967" cy="32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A8235A-6839-DE93-8F9E-9A5A17592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528" y="2900135"/>
            <a:ext cx="4057967" cy="324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4CA248-3DF4-F6CC-5001-E99D7618A407}"/>
              </a:ext>
            </a:extLst>
          </p:cNvPr>
          <p:cNvSpPr txBox="1"/>
          <p:nvPr/>
        </p:nvSpPr>
        <p:spPr>
          <a:xfrm>
            <a:off x="6241507" y="2900135"/>
            <a:ext cx="405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HDR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A2B0A1-CAE8-84C4-479A-2E611096688C}"/>
              </a:ext>
            </a:extLst>
          </p:cNvPr>
          <p:cNvSpPr txBox="1"/>
          <p:nvPr/>
        </p:nvSpPr>
        <p:spPr>
          <a:xfrm>
            <a:off x="1892530" y="2900135"/>
            <a:ext cx="405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LDR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02A1FC22-C9CE-479A-25B2-ADBDD69583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517399"/>
              </p:ext>
            </p:extLst>
          </p:nvPr>
        </p:nvGraphicFramePr>
        <p:xfrm>
          <a:off x="159659" y="3011375"/>
          <a:ext cx="1587363" cy="3017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87363">
                  <a:extLst>
                    <a:ext uri="{9D8B030D-6E8A-4147-A177-3AD203B41FA5}">
                      <a16:colId xmlns:a16="http://schemas.microsoft.com/office/drawing/2014/main" val="1660309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Sensitivity to Dose: </a:t>
                      </a:r>
                      <a:br>
                        <a:rPr lang="en-GB" b="1" dirty="0"/>
                      </a:br>
                      <a:r>
                        <a:rPr lang="en-GB" b="1" dirty="0"/>
                        <a:t>3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57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Spatial Resolution: 1.4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7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Statistical Precision: 2.6 % in </a:t>
                      </a:r>
                      <a:b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 s 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684095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0BCFA82C-6729-A79C-934C-FF4340DA4A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211429"/>
              </p:ext>
            </p:extLst>
          </p:nvPr>
        </p:nvGraphicFramePr>
        <p:xfrm>
          <a:off x="10444978" y="3011375"/>
          <a:ext cx="1587363" cy="30175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87363">
                  <a:extLst>
                    <a:ext uri="{9D8B030D-6E8A-4147-A177-3AD203B41FA5}">
                      <a16:colId xmlns:a16="http://schemas.microsoft.com/office/drawing/2014/main" val="1660309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Sensitivity to Dose: </a:t>
                      </a:r>
                      <a:br>
                        <a:rPr lang="en-GB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</a:br>
                      <a:r>
                        <a:rPr lang="en-GB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57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Spatial Resolution: 0.8 mm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7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Statistical Precision: </a:t>
                      </a:r>
                      <a:br>
                        <a:rPr lang="en-GB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GB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3 % in </a:t>
                      </a:r>
                      <a:br>
                        <a:rPr lang="en-GB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GB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0.1 s </a:t>
                      </a:r>
                      <a:endParaRPr lang="en-GB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684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76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A7866C-EB47-134D-9EBE-5C3A56D5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16 Channel readout system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FBBB7B-FE55-D148-8C45-9518225F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21" y="1115592"/>
            <a:ext cx="11409758" cy="78955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64-channel </a:t>
            </a:r>
            <a:r>
              <a:rPr lang="en-US" sz="24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SiPM</a:t>
            </a:r>
            <a:r>
              <a:rPr lang="en-US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readout board (CAEN</a:t>
            </a:r>
            <a:r>
              <a:rPr lang="en-US" sz="2400" b="1" baseline="30000" dirty="0">
                <a:solidFill>
                  <a:schemeClr val="accent1"/>
                </a:solidFill>
                <a:cs typeface="Times New Roman" panose="02020603050405020304" pitchFamily="18" charset="0"/>
              </a:rPr>
              <a:t>*</a:t>
            </a:r>
            <a:r>
              <a:rPr lang="en-US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FERS) equipped with 2 WEEROC CITIROC1A ASICs</a:t>
            </a:r>
            <a:r>
              <a:rPr lang="en-US" sz="2400" b="1" baseline="30000" dirty="0">
                <a:solidFill>
                  <a:schemeClr val="accent1"/>
                </a:solidFill>
                <a:cs typeface="Times New Roman" panose="02020603050405020304" pitchFamily="18" charset="0"/>
              </a:rPr>
              <a:t>**</a:t>
            </a:r>
          </a:p>
        </p:txBody>
      </p:sp>
      <p:pic>
        <p:nvPicPr>
          <p:cNvPr id="5" name="Segnaposto contenuto 5" descr="Immagine che contiene testo, elettronico&#10;&#10;Descrizione generata automaticamente">
            <a:extLst>
              <a:ext uri="{FF2B5EF4-FFF2-40B4-BE49-F238E27FC236}">
                <a16:creationId xmlns:a16="http://schemas.microsoft.com/office/drawing/2014/main" id="{B0846AA4-C5EE-1A4C-A066-29E7A6B4C7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924" y="4467774"/>
            <a:ext cx="2754351" cy="1962615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538EF4D3-240D-F94E-A9EC-563BE277F352}"/>
              </a:ext>
            </a:extLst>
          </p:cNvPr>
          <p:cNvGrpSpPr/>
          <p:nvPr/>
        </p:nvGrpSpPr>
        <p:grpSpPr>
          <a:xfrm>
            <a:off x="6847201" y="4210585"/>
            <a:ext cx="5344799" cy="2367335"/>
            <a:chOff x="498474" y="1151989"/>
            <a:chExt cx="5344799" cy="2367335"/>
          </a:xfrm>
        </p:grpSpPr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448E75BE-28D5-7045-AFD9-40AB552795A6}"/>
                </a:ext>
              </a:extLst>
            </p:cNvPr>
            <p:cNvCxnSpPr>
              <a:cxnSpLocks/>
            </p:cNvCxnSpPr>
            <p:nvPr/>
          </p:nvCxnSpPr>
          <p:spPr>
            <a:xfrm>
              <a:off x="5491769" y="1151989"/>
              <a:ext cx="0" cy="205759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29B36A6A-B8FA-8543-85CC-9E5DB1F43201}"/>
                </a:ext>
              </a:extLst>
            </p:cNvPr>
            <p:cNvCxnSpPr>
              <a:cxnSpLocks/>
            </p:cNvCxnSpPr>
            <p:nvPr/>
          </p:nvCxnSpPr>
          <p:spPr>
            <a:xfrm>
              <a:off x="498476" y="3218539"/>
              <a:ext cx="473927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27A12BC-B22C-6A43-88ED-03F113E45053}"/>
                </a:ext>
              </a:extLst>
            </p:cNvPr>
            <p:cNvSpPr txBox="1"/>
            <p:nvPr/>
          </p:nvSpPr>
          <p:spPr>
            <a:xfrm>
              <a:off x="2529243" y="3211547"/>
              <a:ext cx="8691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</a:rPr>
                <a:t>150 mm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670A0B64-6171-D34E-A7C8-211592DBC412}"/>
                </a:ext>
              </a:extLst>
            </p:cNvPr>
            <p:cNvSpPr txBox="1"/>
            <p:nvPr/>
          </p:nvSpPr>
          <p:spPr>
            <a:xfrm rot="16200000">
              <a:off x="5304503" y="1961726"/>
              <a:ext cx="7697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</a:rPr>
                <a:t>60 mm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7A833943-7EC1-5942-89DD-54E0EB66F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951013" y="-238757"/>
              <a:ext cx="1925053" cy="4830131"/>
            </a:xfrm>
            <a:prstGeom prst="rect">
              <a:avLst/>
            </a:prstGeom>
          </p:spPr>
        </p:pic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9F9B6D12-F1CE-0841-8BEF-D4BC0CFCB722}"/>
              </a:ext>
            </a:extLst>
          </p:cNvPr>
          <p:cNvGrpSpPr/>
          <p:nvPr/>
        </p:nvGrpSpPr>
        <p:grpSpPr>
          <a:xfrm>
            <a:off x="6887689" y="1875287"/>
            <a:ext cx="5083539" cy="2313199"/>
            <a:chOff x="3834581" y="3957775"/>
            <a:chExt cx="5083539" cy="2313199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4D94AB3F-D9D0-444C-A2AB-E5769B3FD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4581" y="4133310"/>
              <a:ext cx="5083539" cy="2137664"/>
            </a:xfrm>
            <a:prstGeom prst="rect">
              <a:avLst/>
            </a:prstGeom>
          </p:spPr>
        </p:pic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D57504D1-21DF-EE46-8BB0-EF4B6E465BD5}"/>
                </a:ext>
              </a:extLst>
            </p:cNvPr>
            <p:cNvSpPr/>
            <p:nvPr/>
          </p:nvSpPr>
          <p:spPr>
            <a:xfrm>
              <a:off x="5022096" y="3957775"/>
              <a:ext cx="27085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Simplified Block-schema</a:t>
              </a:r>
            </a:p>
          </p:txBody>
        </p:sp>
      </p:grpSp>
      <p:pic>
        <p:nvPicPr>
          <p:cNvPr id="17" name="Immagine 3">
            <a:extLst>
              <a:ext uri="{FF2B5EF4-FFF2-40B4-BE49-F238E27FC236}">
                <a16:creationId xmlns:a16="http://schemas.microsoft.com/office/drawing/2014/main" id="{D936BAE9-A76B-FACC-5864-33FD6AA12D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739" y="4467774"/>
            <a:ext cx="2999424" cy="196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5F9C93-B6F1-0FB6-6B05-35699F88F3FB}"/>
              </a:ext>
            </a:extLst>
          </p:cNvPr>
          <p:cNvSpPr txBox="1"/>
          <p:nvPr/>
        </p:nvSpPr>
        <p:spPr>
          <a:xfrm>
            <a:off x="684211" y="1905146"/>
            <a:ext cx="6119263" cy="2286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" dirty="0">
                <a:solidFill>
                  <a:srgbClr val="000000"/>
                </a:solidFill>
              </a:rPr>
              <a:t>Single </a:t>
            </a:r>
            <a:r>
              <a:rPr lang="en" dirty="0" err="1">
                <a:solidFill>
                  <a:srgbClr val="000000"/>
                </a:solidFill>
              </a:rPr>
              <a:t>p.e.</a:t>
            </a:r>
            <a:r>
              <a:rPr lang="en" dirty="0">
                <a:solidFill>
                  <a:srgbClr val="000000"/>
                </a:solidFill>
              </a:rPr>
              <a:t> counting capability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" dirty="0">
                <a:solidFill>
                  <a:srgbClr val="000000"/>
                </a:solidFill>
              </a:rPr>
              <a:t>Maximum counting rate: 20 MHz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" dirty="0">
                <a:solidFill>
                  <a:srgbClr val="000000"/>
                </a:solidFill>
              </a:rPr>
              <a:t>1 HV power supply (20 – 100V) with temperature compensation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" dirty="0">
                <a:solidFill>
                  <a:srgbClr val="000000"/>
                </a:solidFill>
              </a:rPr>
              <a:t>Ethernet, usb2 and optical link interface for readout </a:t>
            </a:r>
            <a:r>
              <a:rPr lang="it-IT" dirty="0">
                <a:solidFill>
                  <a:srgbClr val="000000"/>
                </a:solidFill>
              </a:rPr>
              <a:t>(up to 6.25 </a:t>
            </a:r>
            <a:r>
              <a:rPr lang="it-IT" dirty="0" err="1">
                <a:solidFill>
                  <a:srgbClr val="000000"/>
                </a:solidFill>
              </a:rPr>
              <a:t>Gbit</a:t>
            </a:r>
            <a:r>
              <a:rPr lang="it-IT" dirty="0">
                <a:solidFill>
                  <a:srgbClr val="000000"/>
                </a:solidFill>
              </a:rPr>
              <a:t>/</a:t>
            </a:r>
            <a:r>
              <a:rPr lang="it-IT" dirty="0" err="1">
                <a:solidFill>
                  <a:srgbClr val="000000"/>
                </a:solidFill>
              </a:rPr>
              <a:t>s</a:t>
            </a:r>
            <a:r>
              <a:rPr lang="it-IT" dirty="0">
                <a:solidFill>
                  <a:srgbClr val="000000"/>
                </a:solidFill>
              </a:rPr>
              <a:t>)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5792DB-9F27-4061-E195-FB292AE85338}"/>
              </a:ext>
            </a:extLst>
          </p:cNvPr>
          <p:cNvSpPr>
            <a:spLocks noChangeAspect="1"/>
          </p:cNvSpPr>
          <p:nvPr/>
        </p:nvSpPr>
        <p:spPr>
          <a:xfrm>
            <a:off x="7663543" y="4542312"/>
            <a:ext cx="432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0573E3-8862-A6A4-4353-AC29A6DEA617}"/>
              </a:ext>
            </a:extLst>
          </p:cNvPr>
          <p:cNvSpPr>
            <a:spLocks noChangeAspect="1"/>
          </p:cNvSpPr>
          <p:nvPr/>
        </p:nvSpPr>
        <p:spPr>
          <a:xfrm>
            <a:off x="7656289" y="5432952"/>
            <a:ext cx="432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1B87ED-B793-BC12-2999-9631EFB2E752}"/>
              </a:ext>
            </a:extLst>
          </p:cNvPr>
          <p:cNvSpPr txBox="1"/>
          <p:nvPr/>
        </p:nvSpPr>
        <p:spPr>
          <a:xfrm>
            <a:off x="3536992" y="6460994"/>
            <a:ext cx="28837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rgbClr val="FF0000"/>
                </a:solidFill>
              </a:rPr>
              <a:t>*https://</a:t>
            </a:r>
            <a:r>
              <a:rPr lang="en-GB" sz="1300" dirty="0" err="1">
                <a:solidFill>
                  <a:srgbClr val="FF0000"/>
                </a:solidFill>
              </a:rPr>
              <a:t>www.caen.it</a:t>
            </a:r>
            <a:r>
              <a:rPr lang="en-GB" sz="1300" dirty="0">
                <a:solidFill>
                  <a:srgbClr val="FF0000"/>
                </a:solidFill>
              </a:rPr>
              <a:t>/products/a5202/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D92B5A-DB26-805F-E375-7A42B29F20A9}"/>
              </a:ext>
            </a:extLst>
          </p:cNvPr>
          <p:cNvSpPr txBox="1"/>
          <p:nvPr/>
        </p:nvSpPr>
        <p:spPr>
          <a:xfrm>
            <a:off x="6789659" y="6489656"/>
            <a:ext cx="530431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**https://</a:t>
            </a:r>
            <a:r>
              <a:rPr lang="en-GB" sz="1400" dirty="0" err="1">
                <a:solidFill>
                  <a:schemeClr val="accent1"/>
                </a:solidFill>
              </a:rPr>
              <a:t>www.weeroc.com</a:t>
            </a:r>
            <a:r>
              <a:rPr lang="en-GB" sz="1400" dirty="0">
                <a:solidFill>
                  <a:schemeClr val="accent1"/>
                </a:solidFill>
              </a:rPr>
              <a:t>/products/</a:t>
            </a:r>
            <a:r>
              <a:rPr lang="en-GB" sz="1400" dirty="0" err="1">
                <a:solidFill>
                  <a:schemeClr val="accent1"/>
                </a:solidFill>
              </a:rPr>
              <a:t>sipm</a:t>
            </a:r>
            <a:r>
              <a:rPr lang="en-GB" sz="1400" dirty="0">
                <a:solidFill>
                  <a:schemeClr val="accent1"/>
                </a:solidFill>
              </a:rPr>
              <a:t>-read-out/citiroc-1a</a:t>
            </a:r>
          </a:p>
        </p:txBody>
      </p:sp>
    </p:spTree>
    <p:extLst>
      <p:ext uri="{BB962C8B-B14F-4D97-AF65-F5344CB8AC3E}">
        <p14:creationId xmlns:p14="http://schemas.microsoft.com/office/powerpoint/2010/main" val="38759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F46FBF-9033-EB4E-A46F-6F817A5F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Laboratory-qualification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1A16C-BDC6-A678-17A7-6B4074DE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64" y="1504619"/>
            <a:ext cx="5830650" cy="26398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IE" dirty="0"/>
              <a:t>An automatic procedure is used to estimate the </a:t>
            </a:r>
            <a:r>
              <a:rPr lang="en-IE" dirty="0" err="1"/>
              <a:t>V</a:t>
            </a:r>
            <a:r>
              <a:rPr lang="en-IE" baseline="-25000" dirty="0" err="1"/>
              <a:t>BreakDown</a:t>
            </a:r>
            <a:r>
              <a:rPr lang="en-IE" dirty="0"/>
              <a:t> (V</a:t>
            </a:r>
            <a:r>
              <a:rPr lang="en-IE" baseline="-25000" dirty="0"/>
              <a:t>BD</a:t>
            </a:r>
            <a:r>
              <a:rPr lang="en-IE" dirty="0"/>
              <a:t>) for all </a:t>
            </a:r>
            <a:r>
              <a:rPr lang="en-IE" dirty="0" err="1"/>
              <a:t>SiPMs</a:t>
            </a:r>
            <a:r>
              <a:rPr lang="en-IE" dirty="0"/>
              <a:t>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V 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</a:rPr>
              <a:t>BIAS </a:t>
            </a:r>
            <a:r>
              <a:rPr lang="en-US" dirty="0"/>
              <a:t>adjustment allows to equalize the 𝛥pp and to operate all </a:t>
            </a:r>
            <a:r>
              <a:rPr lang="en-US" dirty="0" err="1"/>
              <a:t>SiPMs</a:t>
            </a:r>
            <a:r>
              <a:rPr lang="en-US" dirty="0"/>
              <a:t> at the same PDE (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V 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</a:rPr>
              <a:t>BIAS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= V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</a:rPr>
              <a:t>BD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+ 7 V</a:t>
            </a:r>
            <a:r>
              <a:rPr lang="en-US" dirty="0"/>
              <a:t>).</a:t>
            </a:r>
            <a:endParaRPr lang="en-IE" dirty="0"/>
          </a:p>
          <a:p>
            <a:pPr>
              <a:lnSpc>
                <a:spcPct val="120000"/>
              </a:lnSpc>
            </a:pPr>
            <a:r>
              <a:rPr lang="en-IE" dirty="0"/>
              <a:t>Staircases acquired at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V </a:t>
            </a:r>
            <a:r>
              <a:rPr lang="en-US" b="1" baseline="-25000" dirty="0">
                <a:solidFill>
                  <a:schemeClr val="accent4">
                    <a:lumMod val="50000"/>
                  </a:schemeClr>
                </a:solidFill>
              </a:rPr>
              <a:t>BIAS </a:t>
            </a:r>
            <a:r>
              <a:rPr lang="en-IE" dirty="0"/>
              <a:t>to select </a:t>
            </a:r>
            <a:r>
              <a:rPr lang="en-IE" b="1" dirty="0">
                <a:solidFill>
                  <a:schemeClr val="tx1"/>
                </a:solidFill>
              </a:rPr>
              <a:t>0.5 </a:t>
            </a:r>
            <a:r>
              <a:rPr lang="en-IE" b="1" dirty="0" err="1">
                <a:solidFill>
                  <a:schemeClr val="tx1"/>
                </a:solidFill>
              </a:rPr>
              <a:t>p.e.</a:t>
            </a:r>
            <a:r>
              <a:rPr lang="en-IE" dirty="0"/>
              <a:t> and </a:t>
            </a:r>
            <a:r>
              <a:rPr lang="en-IE" b="1" dirty="0">
                <a:solidFill>
                  <a:schemeClr val="accent1"/>
                </a:solidFill>
              </a:rPr>
              <a:t>1.5 </a:t>
            </a:r>
            <a:r>
              <a:rPr lang="en-IE" b="1" dirty="0" err="1">
                <a:solidFill>
                  <a:schemeClr val="accent1"/>
                </a:solidFill>
              </a:rPr>
              <a:t>p.e.</a:t>
            </a:r>
            <a:r>
              <a:rPr lang="en-IE" b="1" dirty="0">
                <a:solidFill>
                  <a:schemeClr val="accent1"/>
                </a:solidFill>
              </a:rPr>
              <a:t> </a:t>
            </a:r>
            <a:r>
              <a:rPr lang="en-IE" dirty="0"/>
              <a:t>threshold.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4CDB52D-DF78-BA49-A1E2-9B291551BB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388" y="4277672"/>
            <a:ext cx="3308126" cy="2520000"/>
          </a:xfrm>
          <a:prstGeom prst="rect">
            <a:avLst/>
          </a:prstGeom>
        </p:spPr>
      </p:pic>
      <p:pic>
        <p:nvPicPr>
          <p:cNvPr id="7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A10E01CD-D0A5-F845-947F-C5B73B5A1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612" y="1877786"/>
            <a:ext cx="5280000" cy="396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513813-75BB-1C41-8FF8-F9C655388CC4}"/>
              </a:ext>
            </a:extLst>
          </p:cNvPr>
          <p:cNvCxnSpPr/>
          <p:nvPr/>
        </p:nvCxnSpPr>
        <p:spPr>
          <a:xfrm>
            <a:off x="7645657" y="2223755"/>
            <a:ext cx="0" cy="3136605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E1DD12-C001-C24A-9AB8-06CE366D26DC}"/>
              </a:ext>
            </a:extLst>
          </p:cNvPr>
          <p:cNvCxnSpPr/>
          <p:nvPr/>
        </p:nvCxnSpPr>
        <p:spPr>
          <a:xfrm>
            <a:off x="8212723" y="2973687"/>
            <a:ext cx="0" cy="241200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29D53A40-64C4-BC4A-86B5-9A0BC04D9970}"/>
              </a:ext>
            </a:extLst>
          </p:cNvPr>
          <p:cNvSpPr/>
          <p:nvPr/>
        </p:nvSpPr>
        <p:spPr>
          <a:xfrm>
            <a:off x="6578612" y="1358273"/>
            <a:ext cx="528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cs typeface="Times New Roman" panose="02020603050405020304" pitchFamily="18" charset="0"/>
              </a:rPr>
              <a:t>Typical Staircase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42B6F-946A-F3E3-40E9-5B7C74B1C328}"/>
              </a:ext>
            </a:extLst>
          </p:cNvPr>
          <p:cNvSpPr txBox="1"/>
          <p:nvPr/>
        </p:nvSpPr>
        <p:spPr>
          <a:xfrm>
            <a:off x="7717125" y="4417622"/>
            <a:ext cx="106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1.5 </a:t>
            </a:r>
            <a:r>
              <a:rPr lang="en-GB" b="1" dirty="0" err="1">
                <a:solidFill>
                  <a:schemeClr val="accent1"/>
                </a:solidFill>
              </a:rPr>
              <a:t>p.e.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06FD0F-3F1D-A95F-9AD2-CCAFDBCBEAA9}"/>
              </a:ext>
            </a:extLst>
          </p:cNvPr>
          <p:cNvSpPr txBox="1"/>
          <p:nvPr/>
        </p:nvSpPr>
        <p:spPr>
          <a:xfrm>
            <a:off x="7145897" y="3755530"/>
            <a:ext cx="10668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0.5 </a:t>
            </a:r>
            <a:r>
              <a:rPr lang="en-GB" b="1" dirty="0" err="1"/>
              <a:t>p.e.</a:t>
            </a:r>
            <a:endParaRPr lang="en-GB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E815E0-BAC5-1936-A3CC-4AC80463571A}"/>
              </a:ext>
            </a:extLst>
          </p:cNvPr>
          <p:cNvSpPr/>
          <p:nvPr/>
        </p:nvSpPr>
        <p:spPr>
          <a:xfrm>
            <a:off x="8930244" y="1877786"/>
            <a:ext cx="724395" cy="224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3A40E4-CE12-44ED-2E7B-D3E8F66F26A9}"/>
              </a:ext>
            </a:extLst>
          </p:cNvPr>
          <p:cNvSpPr/>
          <p:nvPr/>
        </p:nvSpPr>
        <p:spPr>
          <a:xfrm>
            <a:off x="6925657" y="2063857"/>
            <a:ext cx="720000" cy="720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F2284-9606-2AD6-78EF-0BB2A6D738F9}"/>
              </a:ext>
            </a:extLst>
          </p:cNvPr>
          <p:cNvSpPr txBox="1"/>
          <p:nvPr/>
        </p:nvSpPr>
        <p:spPr>
          <a:xfrm>
            <a:off x="6578613" y="1238704"/>
            <a:ext cx="124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3"/>
                </a:solidFill>
              </a:rPr>
              <a:t>Baseline crossing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68DD06-541E-1A0C-3832-A133A89A404B}"/>
              </a:ext>
            </a:extLst>
          </p:cNvPr>
          <p:cNvSpPr txBox="1"/>
          <p:nvPr/>
        </p:nvSpPr>
        <p:spPr>
          <a:xfrm>
            <a:off x="6808331" y="6094083"/>
            <a:ext cx="3951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434343"/>
                </a:solidFill>
              </a:rPr>
              <a:t>Same Threshold on all channels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86F2AA-67C4-FBF0-4F8E-6F5A013D762F}"/>
              </a:ext>
            </a:extLst>
          </p:cNvPr>
          <p:cNvCxnSpPr>
            <a:stCxn id="14" idx="2"/>
            <a:endCxn id="13" idx="0"/>
          </p:cNvCxnSpPr>
          <p:nvPr/>
        </p:nvCxnSpPr>
        <p:spPr>
          <a:xfrm>
            <a:off x="7200220" y="1885035"/>
            <a:ext cx="85437" cy="178822"/>
          </a:xfrm>
          <a:prstGeom prst="straightConnector1">
            <a:avLst/>
          </a:prstGeom>
          <a:ln w="38100">
            <a:solidFill>
              <a:schemeClr val="accent3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22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6C611-B7E6-37D4-4B6C-8B6DDC67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Laboratory-qualification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92D34-4FE9-FA02-6033-5AC4DCAE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09" y="1233054"/>
            <a:ext cx="6170377" cy="222780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Measurements with X-ray cabinet to evaluated the uncertainties: </a:t>
            </a:r>
          </a:p>
          <a:p>
            <a:r>
              <a:rPr lang="en-GB" dirty="0" err="1"/>
              <a:t>Fiber</a:t>
            </a:r>
            <a:r>
              <a:rPr lang="en-GB" dirty="0"/>
              <a:t> positioning: 0.8%</a:t>
            </a:r>
          </a:p>
          <a:p>
            <a:r>
              <a:rPr lang="en-GB" dirty="0" err="1"/>
              <a:t>Fiber</a:t>
            </a:r>
            <a:r>
              <a:rPr lang="en-GB" dirty="0"/>
              <a:t> connection: 0.1%</a:t>
            </a:r>
          </a:p>
          <a:p>
            <a:r>
              <a:rPr lang="en-GB" dirty="0"/>
              <a:t>Geometrical acceptance: 10 %</a:t>
            </a:r>
          </a:p>
        </p:txBody>
      </p:sp>
      <p:pic>
        <p:nvPicPr>
          <p:cNvPr id="9" name="Immagine 40">
            <a:extLst>
              <a:ext uri="{FF2B5EF4-FFF2-40B4-BE49-F238E27FC236}">
                <a16:creationId xmlns:a16="http://schemas.microsoft.com/office/drawing/2014/main" id="{385BCD3B-B1DA-F370-DEE8-B0E54EA306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2700" y="3567551"/>
            <a:ext cx="4320000" cy="324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8414E6-08C1-AEB0-3477-7FEA4234D01D}"/>
              </a:ext>
            </a:extLst>
          </p:cNvPr>
          <p:cNvSpPr/>
          <p:nvPr/>
        </p:nvSpPr>
        <p:spPr>
          <a:xfrm>
            <a:off x="8619670" y="3554484"/>
            <a:ext cx="2489200" cy="236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37160-53CC-1B22-D3E8-861A754DBF14}"/>
              </a:ext>
            </a:extLst>
          </p:cNvPr>
          <p:cNvSpPr txBox="1"/>
          <p:nvPr/>
        </p:nvSpPr>
        <p:spPr>
          <a:xfrm>
            <a:off x="3337354" y="4473155"/>
            <a:ext cx="156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Raw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7B7FA4-0B2A-179D-98C4-6AEDE9FE0D19}"/>
              </a:ext>
            </a:extLst>
          </p:cNvPr>
          <p:cNvSpPr txBox="1"/>
          <p:nvPr/>
        </p:nvSpPr>
        <p:spPr>
          <a:xfrm>
            <a:off x="7760287" y="2287132"/>
            <a:ext cx="40382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31B5A8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GB" sz="2000" dirty="0" err="1">
                <a:solidFill>
                  <a:srgbClr val="434343"/>
                </a:solidFill>
              </a:rPr>
              <a:t>Fiber</a:t>
            </a:r>
            <a:r>
              <a:rPr lang="en-GB" sz="2000" dirty="0">
                <a:solidFill>
                  <a:srgbClr val="434343"/>
                </a:solidFill>
              </a:rPr>
              <a:t> Non-Uniformity: </a:t>
            </a:r>
            <a:br>
              <a:rPr lang="en-GB" sz="2000" dirty="0">
                <a:solidFill>
                  <a:srgbClr val="434343"/>
                </a:solidFill>
              </a:rPr>
            </a:br>
            <a:r>
              <a:rPr lang="en-GB" sz="2000" dirty="0">
                <a:solidFill>
                  <a:srgbClr val="434343"/>
                </a:solidFill>
              </a:rPr>
              <a:t>16 % (pre-production)</a:t>
            </a:r>
            <a:br>
              <a:rPr lang="en-GB" sz="2000" dirty="0">
                <a:solidFill>
                  <a:srgbClr val="434343"/>
                </a:solidFill>
              </a:rPr>
            </a:br>
            <a:r>
              <a:rPr lang="en-GB" sz="2000" dirty="0">
                <a:solidFill>
                  <a:srgbClr val="434343"/>
                </a:solidFill>
              </a:rPr>
              <a:t>1.2 % (new production)</a:t>
            </a:r>
          </a:p>
        </p:txBody>
      </p:sp>
      <p:pic>
        <p:nvPicPr>
          <p:cNvPr id="17" name="Immagine 27">
            <a:extLst>
              <a:ext uri="{FF2B5EF4-FFF2-40B4-BE49-F238E27FC236}">
                <a16:creationId xmlns:a16="http://schemas.microsoft.com/office/drawing/2014/main" id="{0CD84792-8EFC-7EEC-8BEC-BDB4374FFA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3318" y="3580681"/>
            <a:ext cx="4319999" cy="32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26F913-1B42-7ED6-971E-EC0FDF00CC7A}"/>
              </a:ext>
            </a:extLst>
          </p:cNvPr>
          <p:cNvSpPr/>
          <p:nvPr/>
        </p:nvSpPr>
        <p:spPr>
          <a:xfrm>
            <a:off x="4197379" y="3586123"/>
            <a:ext cx="2489200" cy="236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444300-437F-F0DF-4133-4240450A7E3C}"/>
              </a:ext>
            </a:extLst>
          </p:cNvPr>
          <p:cNvSpPr txBox="1"/>
          <p:nvPr/>
        </p:nvSpPr>
        <p:spPr>
          <a:xfrm>
            <a:off x="4082445" y="5299318"/>
            <a:ext cx="2502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</a:schemeClr>
                </a:solidFill>
              </a:rPr>
              <a:t>non-uniformity: 16% 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BDDA7-ACCF-898E-AFC2-7EC1E444FDAE}"/>
              </a:ext>
            </a:extLst>
          </p:cNvPr>
          <p:cNvSpPr txBox="1"/>
          <p:nvPr/>
        </p:nvSpPr>
        <p:spPr>
          <a:xfrm>
            <a:off x="8713736" y="4301751"/>
            <a:ext cx="2502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</a:schemeClr>
                </a:solidFill>
              </a:rPr>
              <a:t>non-uniformity: &lt; 1% 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75B591-1376-6EB5-CC98-41D739C9F786}"/>
              </a:ext>
            </a:extLst>
          </p:cNvPr>
          <p:cNvGrpSpPr>
            <a:grpSpLocks noChangeAspect="1"/>
          </p:cNvGrpSpPr>
          <p:nvPr/>
        </p:nvGrpSpPr>
        <p:grpSpPr>
          <a:xfrm>
            <a:off x="4720395" y="1620492"/>
            <a:ext cx="2515351" cy="1872000"/>
            <a:chOff x="6904672" y="900500"/>
            <a:chExt cx="5155751" cy="3837071"/>
          </a:xfrm>
        </p:grpSpPr>
        <p:pic>
          <p:nvPicPr>
            <p:cNvPr id="22" name="Immagine 7" descr="Immagine che contiene elettronico&#10;&#10;Descrizione generata automaticamente">
              <a:extLst>
                <a:ext uri="{FF2B5EF4-FFF2-40B4-BE49-F238E27FC236}">
                  <a16:creationId xmlns:a16="http://schemas.microsoft.com/office/drawing/2014/main" id="{EFAF996F-C6F5-8B4D-2252-51FF0745F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8120" y="1429126"/>
              <a:ext cx="2802303" cy="3308445"/>
            </a:xfrm>
            <a:prstGeom prst="rect">
              <a:avLst/>
            </a:prstGeom>
          </p:spPr>
        </p:pic>
        <p:sp>
          <p:nvSpPr>
            <p:cNvPr id="23" name="Ovale 8">
              <a:extLst>
                <a:ext uri="{FF2B5EF4-FFF2-40B4-BE49-F238E27FC236}">
                  <a16:creationId xmlns:a16="http://schemas.microsoft.com/office/drawing/2014/main" id="{CA555FDF-CA7C-9253-1F81-CEBE6A21729A}"/>
                </a:ext>
              </a:extLst>
            </p:cNvPr>
            <p:cNvSpPr/>
            <p:nvPr/>
          </p:nvSpPr>
          <p:spPr>
            <a:xfrm rot="14327857">
              <a:off x="10368588" y="2301529"/>
              <a:ext cx="480442" cy="36128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e 9">
              <a:extLst>
                <a:ext uri="{FF2B5EF4-FFF2-40B4-BE49-F238E27FC236}">
                  <a16:creationId xmlns:a16="http://schemas.microsoft.com/office/drawing/2014/main" id="{DDE5F36E-3C38-23C8-A954-46268153CD5F}"/>
                </a:ext>
              </a:extLst>
            </p:cNvPr>
            <p:cNvSpPr/>
            <p:nvPr/>
          </p:nvSpPr>
          <p:spPr>
            <a:xfrm rot="14327857">
              <a:off x="10427628" y="2859618"/>
              <a:ext cx="425832" cy="28780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e 10">
              <a:extLst>
                <a:ext uri="{FF2B5EF4-FFF2-40B4-BE49-F238E27FC236}">
                  <a16:creationId xmlns:a16="http://schemas.microsoft.com/office/drawing/2014/main" id="{ECF1A812-1964-E9D2-C8CB-D2151B1B80DB}"/>
                </a:ext>
              </a:extLst>
            </p:cNvPr>
            <p:cNvSpPr/>
            <p:nvPr/>
          </p:nvSpPr>
          <p:spPr>
            <a:xfrm rot="14327857">
              <a:off x="10430554" y="3343857"/>
              <a:ext cx="419979" cy="297469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e 11">
              <a:extLst>
                <a:ext uri="{FF2B5EF4-FFF2-40B4-BE49-F238E27FC236}">
                  <a16:creationId xmlns:a16="http://schemas.microsoft.com/office/drawing/2014/main" id="{306AB485-163D-6E57-96D6-BA4105C15A5F}"/>
                </a:ext>
              </a:extLst>
            </p:cNvPr>
            <p:cNvSpPr/>
            <p:nvPr/>
          </p:nvSpPr>
          <p:spPr>
            <a:xfrm rot="14327857">
              <a:off x="10436794" y="3822818"/>
              <a:ext cx="419975" cy="297467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e 12">
              <a:extLst>
                <a:ext uri="{FF2B5EF4-FFF2-40B4-BE49-F238E27FC236}">
                  <a16:creationId xmlns:a16="http://schemas.microsoft.com/office/drawing/2014/main" id="{6A14A254-E34C-47A5-17F8-FD29E5811925}"/>
                </a:ext>
              </a:extLst>
            </p:cNvPr>
            <p:cNvSpPr/>
            <p:nvPr/>
          </p:nvSpPr>
          <p:spPr>
            <a:xfrm rot="14327857">
              <a:off x="10890683" y="2431211"/>
              <a:ext cx="480442" cy="36128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e 13">
              <a:extLst>
                <a:ext uri="{FF2B5EF4-FFF2-40B4-BE49-F238E27FC236}">
                  <a16:creationId xmlns:a16="http://schemas.microsoft.com/office/drawing/2014/main" id="{8B3FE3C4-DFBF-A880-6EE3-96AC39F05852}"/>
                </a:ext>
              </a:extLst>
            </p:cNvPr>
            <p:cNvSpPr/>
            <p:nvPr/>
          </p:nvSpPr>
          <p:spPr>
            <a:xfrm rot="14327857">
              <a:off x="10921167" y="2993152"/>
              <a:ext cx="425832" cy="28780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e 14">
              <a:extLst>
                <a:ext uri="{FF2B5EF4-FFF2-40B4-BE49-F238E27FC236}">
                  <a16:creationId xmlns:a16="http://schemas.microsoft.com/office/drawing/2014/main" id="{9721CAC8-C18F-F6F1-EC03-1CF8B55B205E}"/>
                </a:ext>
              </a:extLst>
            </p:cNvPr>
            <p:cNvSpPr/>
            <p:nvPr/>
          </p:nvSpPr>
          <p:spPr>
            <a:xfrm rot="14327857">
              <a:off x="10908804" y="3500685"/>
              <a:ext cx="419979" cy="297469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e 15">
              <a:extLst>
                <a:ext uri="{FF2B5EF4-FFF2-40B4-BE49-F238E27FC236}">
                  <a16:creationId xmlns:a16="http://schemas.microsoft.com/office/drawing/2014/main" id="{C66A0EE8-0C8F-9D68-7DA4-0ABDED2FB017}"/>
                </a:ext>
              </a:extLst>
            </p:cNvPr>
            <p:cNvSpPr/>
            <p:nvPr/>
          </p:nvSpPr>
          <p:spPr>
            <a:xfrm rot="14327857">
              <a:off x="10913787" y="3983448"/>
              <a:ext cx="419975" cy="297467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e 16">
              <a:extLst>
                <a:ext uri="{FF2B5EF4-FFF2-40B4-BE49-F238E27FC236}">
                  <a16:creationId xmlns:a16="http://schemas.microsoft.com/office/drawing/2014/main" id="{725E46E6-AB61-A720-152C-600F67F48BFD}"/>
                </a:ext>
              </a:extLst>
            </p:cNvPr>
            <p:cNvSpPr/>
            <p:nvPr/>
          </p:nvSpPr>
          <p:spPr>
            <a:xfrm rot="14327857">
              <a:off x="9898714" y="2174275"/>
              <a:ext cx="480442" cy="36128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e 17">
              <a:extLst>
                <a:ext uri="{FF2B5EF4-FFF2-40B4-BE49-F238E27FC236}">
                  <a16:creationId xmlns:a16="http://schemas.microsoft.com/office/drawing/2014/main" id="{EEB90AEB-CCEA-D413-97FE-AED73B5D0EC5}"/>
                </a:ext>
              </a:extLst>
            </p:cNvPr>
            <p:cNvSpPr/>
            <p:nvPr/>
          </p:nvSpPr>
          <p:spPr>
            <a:xfrm rot="14327857">
              <a:off x="9964029" y="2713847"/>
              <a:ext cx="425832" cy="28780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e 18">
              <a:extLst>
                <a:ext uri="{FF2B5EF4-FFF2-40B4-BE49-F238E27FC236}">
                  <a16:creationId xmlns:a16="http://schemas.microsoft.com/office/drawing/2014/main" id="{84F2D2F6-5AC4-AADF-B18C-CA5E62288D2B}"/>
                </a:ext>
              </a:extLst>
            </p:cNvPr>
            <p:cNvSpPr/>
            <p:nvPr/>
          </p:nvSpPr>
          <p:spPr>
            <a:xfrm rot="14327857">
              <a:off x="9967081" y="3196855"/>
              <a:ext cx="419979" cy="297469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e 19">
              <a:extLst>
                <a:ext uri="{FF2B5EF4-FFF2-40B4-BE49-F238E27FC236}">
                  <a16:creationId xmlns:a16="http://schemas.microsoft.com/office/drawing/2014/main" id="{1205EA6D-1854-2D97-7587-9B6AC6562A97}"/>
                </a:ext>
              </a:extLst>
            </p:cNvPr>
            <p:cNvSpPr/>
            <p:nvPr/>
          </p:nvSpPr>
          <p:spPr>
            <a:xfrm rot="14327857">
              <a:off x="9988994" y="3650441"/>
              <a:ext cx="419975" cy="297467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e 20">
              <a:extLst>
                <a:ext uri="{FF2B5EF4-FFF2-40B4-BE49-F238E27FC236}">
                  <a16:creationId xmlns:a16="http://schemas.microsoft.com/office/drawing/2014/main" id="{FAC3E630-6941-C1D2-6190-37184F15E92A}"/>
                </a:ext>
              </a:extLst>
            </p:cNvPr>
            <p:cNvSpPr/>
            <p:nvPr/>
          </p:nvSpPr>
          <p:spPr>
            <a:xfrm rot="14327857">
              <a:off x="9436616" y="2034791"/>
              <a:ext cx="480442" cy="36128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e 21">
              <a:extLst>
                <a:ext uri="{FF2B5EF4-FFF2-40B4-BE49-F238E27FC236}">
                  <a16:creationId xmlns:a16="http://schemas.microsoft.com/office/drawing/2014/main" id="{AF8C7C7F-A78D-0B22-617C-B2B332D7DC1E}"/>
                </a:ext>
              </a:extLst>
            </p:cNvPr>
            <p:cNvSpPr/>
            <p:nvPr/>
          </p:nvSpPr>
          <p:spPr>
            <a:xfrm rot="14327857">
              <a:off x="9513154" y="2565188"/>
              <a:ext cx="425832" cy="28780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e 22">
              <a:extLst>
                <a:ext uri="{FF2B5EF4-FFF2-40B4-BE49-F238E27FC236}">
                  <a16:creationId xmlns:a16="http://schemas.microsoft.com/office/drawing/2014/main" id="{A5F6F273-0366-1D6F-E904-1BEBE5ED15AD}"/>
                </a:ext>
              </a:extLst>
            </p:cNvPr>
            <p:cNvSpPr/>
            <p:nvPr/>
          </p:nvSpPr>
          <p:spPr>
            <a:xfrm rot="14327857">
              <a:off x="9535522" y="3039999"/>
              <a:ext cx="419979" cy="297469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e 23">
              <a:extLst>
                <a:ext uri="{FF2B5EF4-FFF2-40B4-BE49-F238E27FC236}">
                  <a16:creationId xmlns:a16="http://schemas.microsoft.com/office/drawing/2014/main" id="{4731D8D4-D866-0E87-C623-7FABA37C700A}"/>
                </a:ext>
              </a:extLst>
            </p:cNvPr>
            <p:cNvSpPr/>
            <p:nvPr/>
          </p:nvSpPr>
          <p:spPr>
            <a:xfrm rot="14327857">
              <a:off x="9567886" y="3500443"/>
              <a:ext cx="419975" cy="297467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CasellaDiTesto 86">
              <a:extLst>
                <a:ext uri="{FF2B5EF4-FFF2-40B4-BE49-F238E27FC236}">
                  <a16:creationId xmlns:a16="http://schemas.microsoft.com/office/drawing/2014/main" id="{020A9264-1BFC-F98E-FBD6-7F14D80545FB}"/>
                </a:ext>
              </a:extLst>
            </p:cNvPr>
            <p:cNvSpPr txBox="1"/>
            <p:nvPr/>
          </p:nvSpPr>
          <p:spPr>
            <a:xfrm>
              <a:off x="7378235" y="3426481"/>
              <a:ext cx="872355" cy="455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/>
                <a:t>1 fiber</a:t>
              </a:r>
            </a:p>
          </p:txBody>
        </p:sp>
        <p:sp>
          <p:nvSpPr>
            <p:cNvPr id="40" name="Ovale 87">
              <a:extLst>
                <a:ext uri="{FF2B5EF4-FFF2-40B4-BE49-F238E27FC236}">
                  <a16:creationId xmlns:a16="http://schemas.microsoft.com/office/drawing/2014/main" id="{53AEA303-B7E3-58DF-4688-804E2723F55F}"/>
                </a:ext>
              </a:extLst>
            </p:cNvPr>
            <p:cNvSpPr/>
            <p:nvPr/>
          </p:nvSpPr>
          <p:spPr>
            <a:xfrm>
              <a:off x="6904672" y="2415696"/>
              <a:ext cx="1067411" cy="67941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e 88">
              <a:extLst>
                <a:ext uri="{FF2B5EF4-FFF2-40B4-BE49-F238E27FC236}">
                  <a16:creationId xmlns:a16="http://schemas.microsoft.com/office/drawing/2014/main" id="{5F91C7A5-714C-107E-89EA-39A8B305E20C}"/>
                </a:ext>
              </a:extLst>
            </p:cNvPr>
            <p:cNvSpPr/>
            <p:nvPr/>
          </p:nvSpPr>
          <p:spPr>
            <a:xfrm>
              <a:off x="6990577" y="2481405"/>
              <a:ext cx="1067411" cy="67941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e 89">
              <a:extLst>
                <a:ext uri="{FF2B5EF4-FFF2-40B4-BE49-F238E27FC236}">
                  <a16:creationId xmlns:a16="http://schemas.microsoft.com/office/drawing/2014/main" id="{19D045D8-9E21-F613-A205-79014F4D161D}"/>
                </a:ext>
              </a:extLst>
            </p:cNvPr>
            <p:cNvSpPr/>
            <p:nvPr/>
          </p:nvSpPr>
          <p:spPr>
            <a:xfrm>
              <a:off x="7057072" y="2568096"/>
              <a:ext cx="1067411" cy="67941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e 90">
              <a:extLst>
                <a:ext uri="{FF2B5EF4-FFF2-40B4-BE49-F238E27FC236}">
                  <a16:creationId xmlns:a16="http://schemas.microsoft.com/office/drawing/2014/main" id="{62AA00EB-7CC1-A83A-DD68-CC1929810748}"/>
                </a:ext>
              </a:extLst>
            </p:cNvPr>
            <p:cNvSpPr/>
            <p:nvPr/>
          </p:nvSpPr>
          <p:spPr>
            <a:xfrm>
              <a:off x="7142977" y="2633805"/>
              <a:ext cx="1067411" cy="67941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Connettore 1 91">
              <a:extLst>
                <a:ext uri="{FF2B5EF4-FFF2-40B4-BE49-F238E27FC236}">
                  <a16:creationId xmlns:a16="http://schemas.microsoft.com/office/drawing/2014/main" id="{632D5D9B-82D6-52C6-4838-97D8358B84FD}"/>
                </a:ext>
              </a:extLst>
            </p:cNvPr>
            <p:cNvCxnSpPr>
              <a:stCxn id="43" idx="4"/>
            </p:cNvCxnSpPr>
            <p:nvPr/>
          </p:nvCxnSpPr>
          <p:spPr>
            <a:xfrm>
              <a:off x="7676683" y="3313215"/>
              <a:ext cx="882488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sellaDiTesto 92">
              <a:extLst>
                <a:ext uri="{FF2B5EF4-FFF2-40B4-BE49-F238E27FC236}">
                  <a16:creationId xmlns:a16="http://schemas.microsoft.com/office/drawing/2014/main" id="{02D1C11A-0C4E-1850-080C-B51AAF741891}"/>
                </a:ext>
              </a:extLst>
            </p:cNvPr>
            <p:cNvSpPr txBox="1"/>
            <p:nvPr/>
          </p:nvSpPr>
          <p:spPr>
            <a:xfrm>
              <a:off x="8633405" y="2967335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4"/>
                  </a:solidFill>
                </a:rPr>
                <a:t>+</a:t>
              </a:r>
            </a:p>
          </p:txBody>
        </p:sp>
        <p:sp>
          <p:nvSpPr>
            <p:cNvPr id="46" name="CasellaDiTesto 94">
              <a:extLst>
                <a:ext uri="{FF2B5EF4-FFF2-40B4-BE49-F238E27FC236}">
                  <a16:creationId xmlns:a16="http://schemas.microsoft.com/office/drawing/2014/main" id="{59F45916-1314-1A73-C940-858FEDD50162}"/>
                </a:ext>
              </a:extLst>
            </p:cNvPr>
            <p:cNvSpPr txBox="1"/>
            <p:nvPr/>
          </p:nvSpPr>
          <p:spPr>
            <a:xfrm>
              <a:off x="9745511" y="900500"/>
              <a:ext cx="1521570" cy="455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/>
                <a:t>16 channels</a:t>
              </a:r>
            </a:p>
          </p:txBody>
        </p:sp>
      </p:grpSp>
      <p:sp>
        <p:nvSpPr>
          <p:cNvPr id="48" name="Right Brace 47">
            <a:extLst>
              <a:ext uri="{FF2B5EF4-FFF2-40B4-BE49-F238E27FC236}">
                <a16:creationId xmlns:a16="http://schemas.microsoft.com/office/drawing/2014/main" id="{5AF0A5DB-5449-1217-C061-46D3960605CA}"/>
              </a:ext>
            </a:extLst>
          </p:cNvPr>
          <p:cNvSpPr/>
          <p:nvPr/>
        </p:nvSpPr>
        <p:spPr>
          <a:xfrm>
            <a:off x="4197379" y="2086245"/>
            <a:ext cx="200450" cy="1132778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6EA8428-B37A-F441-01D8-00D07B68E6BF}"/>
              </a:ext>
            </a:extLst>
          </p:cNvPr>
          <p:cNvGrpSpPr>
            <a:grpSpLocks noChangeAspect="1"/>
          </p:cNvGrpSpPr>
          <p:nvPr/>
        </p:nvGrpSpPr>
        <p:grpSpPr>
          <a:xfrm>
            <a:off x="8619670" y="245968"/>
            <a:ext cx="2759978" cy="1800000"/>
            <a:chOff x="147247" y="900500"/>
            <a:chExt cx="5740758" cy="3837071"/>
          </a:xfrm>
        </p:grpSpPr>
        <p:pic>
          <p:nvPicPr>
            <p:cNvPr id="50" name="Immagine 5" descr="Immagine che contiene elettronico&#10;&#10;Descrizione generata automaticamente">
              <a:extLst>
                <a:ext uri="{FF2B5EF4-FFF2-40B4-BE49-F238E27FC236}">
                  <a16:creationId xmlns:a16="http://schemas.microsoft.com/office/drawing/2014/main" id="{EB987DC1-571D-AF03-554F-77BAB60BB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5702" y="1429126"/>
              <a:ext cx="2802303" cy="3308445"/>
            </a:xfrm>
            <a:prstGeom prst="rect">
              <a:avLst/>
            </a:prstGeom>
          </p:spPr>
        </p:pic>
        <p:sp>
          <p:nvSpPr>
            <p:cNvPr id="51" name="Ovale 25">
              <a:extLst>
                <a:ext uri="{FF2B5EF4-FFF2-40B4-BE49-F238E27FC236}">
                  <a16:creationId xmlns:a16="http://schemas.microsoft.com/office/drawing/2014/main" id="{26F44FDB-8362-37F3-3C6D-C84151C5C513}"/>
                </a:ext>
              </a:extLst>
            </p:cNvPr>
            <p:cNvSpPr/>
            <p:nvPr/>
          </p:nvSpPr>
          <p:spPr>
            <a:xfrm rot="14327857">
              <a:off x="4195391" y="2303997"/>
              <a:ext cx="480442" cy="36128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A9DC88C-D933-5612-EEB7-0FA50CBEA1ED}"/>
                </a:ext>
              </a:extLst>
            </p:cNvPr>
            <p:cNvGrpSpPr/>
            <p:nvPr/>
          </p:nvGrpSpPr>
          <p:grpSpPr>
            <a:xfrm>
              <a:off x="147247" y="2113438"/>
              <a:ext cx="2884906" cy="2354236"/>
              <a:chOff x="147247" y="2923665"/>
              <a:chExt cx="2884906" cy="2354236"/>
            </a:xfrm>
          </p:grpSpPr>
          <p:sp>
            <p:nvSpPr>
              <p:cNvPr id="54" name="Ovale 26">
                <a:extLst>
                  <a:ext uri="{FF2B5EF4-FFF2-40B4-BE49-F238E27FC236}">
                    <a16:creationId xmlns:a16="http://schemas.microsoft.com/office/drawing/2014/main" id="{9A1EA026-06E3-1E33-E694-3B021D2DD227}"/>
                  </a:ext>
                </a:extLst>
              </p:cNvPr>
              <p:cNvSpPr/>
              <p:nvPr/>
            </p:nvSpPr>
            <p:spPr>
              <a:xfrm>
                <a:off x="1179443" y="3905842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e 27">
                <a:extLst>
                  <a:ext uri="{FF2B5EF4-FFF2-40B4-BE49-F238E27FC236}">
                    <a16:creationId xmlns:a16="http://schemas.microsoft.com/office/drawing/2014/main" id="{75C168C4-17F8-51C9-1981-80CBF23344EA}"/>
                  </a:ext>
                </a:extLst>
              </p:cNvPr>
              <p:cNvSpPr/>
              <p:nvPr/>
            </p:nvSpPr>
            <p:spPr>
              <a:xfrm>
                <a:off x="1265348" y="3971551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e 28">
                <a:extLst>
                  <a:ext uri="{FF2B5EF4-FFF2-40B4-BE49-F238E27FC236}">
                    <a16:creationId xmlns:a16="http://schemas.microsoft.com/office/drawing/2014/main" id="{2CF3C7EE-AF10-738A-7195-245E4B8481B7}"/>
                  </a:ext>
                </a:extLst>
              </p:cNvPr>
              <p:cNvSpPr/>
              <p:nvPr/>
            </p:nvSpPr>
            <p:spPr>
              <a:xfrm>
                <a:off x="1331843" y="4058242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e 29">
                <a:extLst>
                  <a:ext uri="{FF2B5EF4-FFF2-40B4-BE49-F238E27FC236}">
                    <a16:creationId xmlns:a16="http://schemas.microsoft.com/office/drawing/2014/main" id="{36CE4FB6-86E6-5234-BB70-3F11218A6970}"/>
                  </a:ext>
                </a:extLst>
              </p:cNvPr>
              <p:cNvSpPr/>
              <p:nvPr/>
            </p:nvSpPr>
            <p:spPr>
              <a:xfrm>
                <a:off x="1417748" y="4123951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Connettore 1 31">
                <a:extLst>
                  <a:ext uri="{FF2B5EF4-FFF2-40B4-BE49-F238E27FC236}">
                    <a16:creationId xmlns:a16="http://schemas.microsoft.com/office/drawing/2014/main" id="{036D3521-0D4F-81C7-AA48-773BE93652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7265" y="4803361"/>
                <a:ext cx="882488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e 37">
                <a:extLst>
                  <a:ext uri="{FF2B5EF4-FFF2-40B4-BE49-F238E27FC236}">
                    <a16:creationId xmlns:a16="http://schemas.microsoft.com/office/drawing/2014/main" id="{CED4FBDC-BF12-0724-C419-0B8B9E0BA169}"/>
                  </a:ext>
                </a:extLst>
              </p:cNvPr>
              <p:cNvSpPr/>
              <p:nvPr/>
            </p:nvSpPr>
            <p:spPr>
              <a:xfrm>
                <a:off x="1331843" y="4058242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e 38">
                <a:extLst>
                  <a:ext uri="{FF2B5EF4-FFF2-40B4-BE49-F238E27FC236}">
                    <a16:creationId xmlns:a16="http://schemas.microsoft.com/office/drawing/2014/main" id="{64C7CA8B-1804-8AD2-DBB8-1CDD2AF2A76E}"/>
                  </a:ext>
                </a:extLst>
              </p:cNvPr>
              <p:cNvSpPr/>
              <p:nvPr/>
            </p:nvSpPr>
            <p:spPr>
              <a:xfrm>
                <a:off x="1417748" y="4123951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e 39">
                <a:extLst>
                  <a:ext uri="{FF2B5EF4-FFF2-40B4-BE49-F238E27FC236}">
                    <a16:creationId xmlns:a16="http://schemas.microsoft.com/office/drawing/2014/main" id="{03E25216-0EEC-6B2F-0B37-22C1854FB68F}"/>
                  </a:ext>
                </a:extLst>
              </p:cNvPr>
              <p:cNvSpPr/>
              <p:nvPr/>
            </p:nvSpPr>
            <p:spPr>
              <a:xfrm>
                <a:off x="1484243" y="4210642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e 40">
                <a:extLst>
                  <a:ext uri="{FF2B5EF4-FFF2-40B4-BE49-F238E27FC236}">
                    <a16:creationId xmlns:a16="http://schemas.microsoft.com/office/drawing/2014/main" id="{7CCE8C83-1925-6AF6-F99B-772D1AAEA91C}"/>
                  </a:ext>
                </a:extLst>
              </p:cNvPr>
              <p:cNvSpPr/>
              <p:nvPr/>
            </p:nvSpPr>
            <p:spPr>
              <a:xfrm>
                <a:off x="1570148" y="4276351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Connettore 1 41">
                <a:extLst>
                  <a:ext uri="{FF2B5EF4-FFF2-40B4-BE49-F238E27FC236}">
                    <a16:creationId xmlns:a16="http://schemas.microsoft.com/office/drawing/2014/main" id="{70453FB8-2B8F-6FFC-0402-E478BB1784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9665" y="4955761"/>
                <a:ext cx="882488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e 42">
                <a:extLst>
                  <a:ext uri="{FF2B5EF4-FFF2-40B4-BE49-F238E27FC236}">
                    <a16:creationId xmlns:a16="http://schemas.microsoft.com/office/drawing/2014/main" id="{8EDC4CB6-3E31-4977-3584-E52CAE235A75}"/>
                  </a:ext>
                </a:extLst>
              </p:cNvPr>
              <p:cNvSpPr/>
              <p:nvPr/>
            </p:nvSpPr>
            <p:spPr>
              <a:xfrm>
                <a:off x="439429" y="3971869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e 43">
                <a:extLst>
                  <a:ext uri="{FF2B5EF4-FFF2-40B4-BE49-F238E27FC236}">
                    <a16:creationId xmlns:a16="http://schemas.microsoft.com/office/drawing/2014/main" id="{5C6CFB62-DEEA-9098-7860-32ACDDED23FB}"/>
                  </a:ext>
                </a:extLst>
              </p:cNvPr>
              <p:cNvSpPr/>
              <p:nvPr/>
            </p:nvSpPr>
            <p:spPr>
              <a:xfrm>
                <a:off x="525334" y="4037578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e 44">
                <a:extLst>
                  <a:ext uri="{FF2B5EF4-FFF2-40B4-BE49-F238E27FC236}">
                    <a16:creationId xmlns:a16="http://schemas.microsoft.com/office/drawing/2014/main" id="{9FB46F83-0928-0DEC-9506-DD092B373627}"/>
                  </a:ext>
                </a:extLst>
              </p:cNvPr>
              <p:cNvSpPr/>
              <p:nvPr/>
            </p:nvSpPr>
            <p:spPr>
              <a:xfrm>
                <a:off x="591829" y="4124269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e 45">
                <a:extLst>
                  <a:ext uri="{FF2B5EF4-FFF2-40B4-BE49-F238E27FC236}">
                    <a16:creationId xmlns:a16="http://schemas.microsoft.com/office/drawing/2014/main" id="{EF5CAC37-41EE-6F2D-3EB1-688E4D7B7BC3}"/>
                  </a:ext>
                </a:extLst>
              </p:cNvPr>
              <p:cNvSpPr/>
              <p:nvPr/>
            </p:nvSpPr>
            <p:spPr>
              <a:xfrm>
                <a:off x="677734" y="4189978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Connettore 1 46">
                <a:extLst>
                  <a:ext uri="{FF2B5EF4-FFF2-40B4-BE49-F238E27FC236}">
                    <a16:creationId xmlns:a16="http://schemas.microsoft.com/office/drawing/2014/main" id="{EF257FD8-4857-8008-500B-F7338DD1AF4B}"/>
                  </a:ext>
                </a:extLst>
              </p:cNvPr>
              <p:cNvCxnSpPr>
                <a:stCxn id="67" idx="4"/>
              </p:cNvCxnSpPr>
              <p:nvPr/>
            </p:nvCxnSpPr>
            <p:spPr>
              <a:xfrm>
                <a:off x="1211440" y="4869388"/>
                <a:ext cx="882488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e 47">
                <a:extLst>
                  <a:ext uri="{FF2B5EF4-FFF2-40B4-BE49-F238E27FC236}">
                    <a16:creationId xmlns:a16="http://schemas.microsoft.com/office/drawing/2014/main" id="{8FA0D714-DC8C-90D6-6C73-358DA23E1ACF}"/>
                  </a:ext>
                </a:extLst>
              </p:cNvPr>
              <p:cNvSpPr/>
              <p:nvPr/>
            </p:nvSpPr>
            <p:spPr>
              <a:xfrm>
                <a:off x="591829" y="4124269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e 48">
                <a:extLst>
                  <a:ext uri="{FF2B5EF4-FFF2-40B4-BE49-F238E27FC236}">
                    <a16:creationId xmlns:a16="http://schemas.microsoft.com/office/drawing/2014/main" id="{5ADACCC5-E32E-9663-7155-709874D93A4B}"/>
                  </a:ext>
                </a:extLst>
              </p:cNvPr>
              <p:cNvSpPr/>
              <p:nvPr/>
            </p:nvSpPr>
            <p:spPr>
              <a:xfrm>
                <a:off x="677734" y="4189978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e 49">
                <a:extLst>
                  <a:ext uri="{FF2B5EF4-FFF2-40B4-BE49-F238E27FC236}">
                    <a16:creationId xmlns:a16="http://schemas.microsoft.com/office/drawing/2014/main" id="{84817910-85E1-B67B-9934-23A00D297642}"/>
                  </a:ext>
                </a:extLst>
              </p:cNvPr>
              <p:cNvSpPr/>
              <p:nvPr/>
            </p:nvSpPr>
            <p:spPr>
              <a:xfrm>
                <a:off x="744229" y="4276669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e 50">
                <a:extLst>
                  <a:ext uri="{FF2B5EF4-FFF2-40B4-BE49-F238E27FC236}">
                    <a16:creationId xmlns:a16="http://schemas.microsoft.com/office/drawing/2014/main" id="{5C989323-63B4-EBE3-DF09-3603BC134CC0}"/>
                  </a:ext>
                </a:extLst>
              </p:cNvPr>
              <p:cNvSpPr/>
              <p:nvPr/>
            </p:nvSpPr>
            <p:spPr>
              <a:xfrm>
                <a:off x="830134" y="4342378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Connettore 1 51">
                <a:extLst>
                  <a:ext uri="{FF2B5EF4-FFF2-40B4-BE49-F238E27FC236}">
                    <a16:creationId xmlns:a16="http://schemas.microsoft.com/office/drawing/2014/main" id="{779B8AF1-9E22-7113-46D4-065AC2E60783}"/>
                  </a:ext>
                </a:extLst>
              </p:cNvPr>
              <p:cNvCxnSpPr>
                <a:stCxn id="72" idx="4"/>
              </p:cNvCxnSpPr>
              <p:nvPr/>
            </p:nvCxnSpPr>
            <p:spPr>
              <a:xfrm>
                <a:off x="1363840" y="5021788"/>
                <a:ext cx="882488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CasellaDiTesto 52">
                <a:extLst>
                  <a:ext uri="{FF2B5EF4-FFF2-40B4-BE49-F238E27FC236}">
                    <a16:creationId xmlns:a16="http://schemas.microsoft.com/office/drawing/2014/main" id="{CBC4C98C-92B1-BB02-34F1-8B3BA3B3E3C0}"/>
                  </a:ext>
                </a:extLst>
              </p:cNvPr>
              <p:cNvSpPr txBox="1"/>
              <p:nvPr/>
            </p:nvSpPr>
            <p:spPr>
              <a:xfrm>
                <a:off x="728296" y="2923665"/>
                <a:ext cx="1090362" cy="455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dirty="0"/>
                  <a:t>16 fibers</a:t>
                </a:r>
              </a:p>
            </p:txBody>
          </p:sp>
          <p:cxnSp>
            <p:nvCxnSpPr>
              <p:cNvPr id="75" name="Connettore 1 53">
                <a:extLst>
                  <a:ext uri="{FF2B5EF4-FFF2-40B4-BE49-F238E27FC236}">
                    <a16:creationId xmlns:a16="http://schemas.microsoft.com/office/drawing/2014/main" id="{5E919AFC-A495-5604-3F39-1C2AEE35C1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7245" y="4568820"/>
                <a:ext cx="882488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ttore 1 54">
                <a:extLst>
                  <a:ext uri="{FF2B5EF4-FFF2-40B4-BE49-F238E27FC236}">
                    <a16:creationId xmlns:a16="http://schemas.microsoft.com/office/drawing/2014/main" id="{E3595388-B437-923C-5B8C-EF0F442FC5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9645" y="4721220"/>
                <a:ext cx="882488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1 55">
                <a:extLst>
                  <a:ext uri="{FF2B5EF4-FFF2-40B4-BE49-F238E27FC236}">
                    <a16:creationId xmlns:a16="http://schemas.microsoft.com/office/drawing/2014/main" id="{87750D2C-B792-9E76-9F4E-81AE57D04C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857" y="4653722"/>
                <a:ext cx="882488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1 56">
                <a:extLst>
                  <a:ext uri="{FF2B5EF4-FFF2-40B4-BE49-F238E27FC236}">
                    <a16:creationId xmlns:a16="http://schemas.microsoft.com/office/drawing/2014/main" id="{5BC89B9C-5995-C23B-3E31-1476B062FF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257" y="4806122"/>
                <a:ext cx="882488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e 57">
                <a:extLst>
                  <a:ext uri="{FF2B5EF4-FFF2-40B4-BE49-F238E27FC236}">
                    <a16:creationId xmlns:a16="http://schemas.microsoft.com/office/drawing/2014/main" id="{41B46915-080A-C90C-A9DD-6F5240AEE3E0}"/>
                  </a:ext>
                </a:extLst>
              </p:cNvPr>
              <p:cNvSpPr/>
              <p:nvPr/>
            </p:nvSpPr>
            <p:spPr>
              <a:xfrm>
                <a:off x="887261" y="4161955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e 58">
                <a:extLst>
                  <a:ext uri="{FF2B5EF4-FFF2-40B4-BE49-F238E27FC236}">
                    <a16:creationId xmlns:a16="http://schemas.microsoft.com/office/drawing/2014/main" id="{727FA6B6-3983-4693-D316-29FB5B3464DB}"/>
                  </a:ext>
                </a:extLst>
              </p:cNvPr>
              <p:cNvSpPr/>
              <p:nvPr/>
            </p:nvSpPr>
            <p:spPr>
              <a:xfrm>
                <a:off x="973166" y="4227664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e 59">
                <a:extLst>
                  <a:ext uri="{FF2B5EF4-FFF2-40B4-BE49-F238E27FC236}">
                    <a16:creationId xmlns:a16="http://schemas.microsoft.com/office/drawing/2014/main" id="{77D8B454-250F-9BCD-8CE5-B4B313B25EE1}"/>
                  </a:ext>
                </a:extLst>
              </p:cNvPr>
              <p:cNvSpPr/>
              <p:nvPr/>
            </p:nvSpPr>
            <p:spPr>
              <a:xfrm>
                <a:off x="1039661" y="4314355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e 60">
                <a:extLst>
                  <a:ext uri="{FF2B5EF4-FFF2-40B4-BE49-F238E27FC236}">
                    <a16:creationId xmlns:a16="http://schemas.microsoft.com/office/drawing/2014/main" id="{78A76AB6-1119-3951-6920-0EB70E723AF7}"/>
                  </a:ext>
                </a:extLst>
              </p:cNvPr>
              <p:cNvSpPr/>
              <p:nvPr/>
            </p:nvSpPr>
            <p:spPr>
              <a:xfrm>
                <a:off x="1125566" y="4380064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Connettore 1 61">
                <a:extLst>
                  <a:ext uri="{FF2B5EF4-FFF2-40B4-BE49-F238E27FC236}">
                    <a16:creationId xmlns:a16="http://schemas.microsoft.com/office/drawing/2014/main" id="{33AE7E57-D105-FF63-2E34-EB4D2B2C6D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5083" y="5059474"/>
                <a:ext cx="882488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e 62">
                <a:extLst>
                  <a:ext uri="{FF2B5EF4-FFF2-40B4-BE49-F238E27FC236}">
                    <a16:creationId xmlns:a16="http://schemas.microsoft.com/office/drawing/2014/main" id="{10894403-CAB8-7F48-2646-BAE3EB5839ED}"/>
                  </a:ext>
                </a:extLst>
              </p:cNvPr>
              <p:cNvSpPr/>
              <p:nvPr/>
            </p:nvSpPr>
            <p:spPr>
              <a:xfrm>
                <a:off x="1039661" y="4314355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e 63">
                <a:extLst>
                  <a:ext uri="{FF2B5EF4-FFF2-40B4-BE49-F238E27FC236}">
                    <a16:creationId xmlns:a16="http://schemas.microsoft.com/office/drawing/2014/main" id="{BB5FC806-F90A-1FB6-6999-C5EEC6AFB023}"/>
                  </a:ext>
                </a:extLst>
              </p:cNvPr>
              <p:cNvSpPr/>
              <p:nvPr/>
            </p:nvSpPr>
            <p:spPr>
              <a:xfrm>
                <a:off x="1125566" y="4380064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e 64">
                <a:extLst>
                  <a:ext uri="{FF2B5EF4-FFF2-40B4-BE49-F238E27FC236}">
                    <a16:creationId xmlns:a16="http://schemas.microsoft.com/office/drawing/2014/main" id="{6E03F510-D74F-1E8C-C543-EE5C01F24950}"/>
                  </a:ext>
                </a:extLst>
              </p:cNvPr>
              <p:cNvSpPr/>
              <p:nvPr/>
            </p:nvSpPr>
            <p:spPr>
              <a:xfrm>
                <a:off x="1192061" y="4466755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e 65">
                <a:extLst>
                  <a:ext uri="{FF2B5EF4-FFF2-40B4-BE49-F238E27FC236}">
                    <a16:creationId xmlns:a16="http://schemas.microsoft.com/office/drawing/2014/main" id="{01234C7D-DDE3-DCDE-12DE-671C7A299CFE}"/>
                  </a:ext>
                </a:extLst>
              </p:cNvPr>
              <p:cNvSpPr/>
              <p:nvPr/>
            </p:nvSpPr>
            <p:spPr>
              <a:xfrm>
                <a:off x="1277966" y="4532464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Connettore 1 66">
                <a:extLst>
                  <a:ext uri="{FF2B5EF4-FFF2-40B4-BE49-F238E27FC236}">
                    <a16:creationId xmlns:a16="http://schemas.microsoft.com/office/drawing/2014/main" id="{48404437-71C8-1DE4-6EB6-4CA5099B4B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7483" y="5211874"/>
                <a:ext cx="882488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e 67">
                <a:extLst>
                  <a:ext uri="{FF2B5EF4-FFF2-40B4-BE49-F238E27FC236}">
                    <a16:creationId xmlns:a16="http://schemas.microsoft.com/office/drawing/2014/main" id="{B0E11327-5638-E891-9ECF-C5654E6E36F3}"/>
                  </a:ext>
                </a:extLst>
              </p:cNvPr>
              <p:cNvSpPr/>
              <p:nvPr/>
            </p:nvSpPr>
            <p:spPr>
              <a:xfrm>
                <a:off x="147247" y="4227982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e 68">
                <a:extLst>
                  <a:ext uri="{FF2B5EF4-FFF2-40B4-BE49-F238E27FC236}">
                    <a16:creationId xmlns:a16="http://schemas.microsoft.com/office/drawing/2014/main" id="{BF7FB6B7-7E2D-47D3-6364-119B350968CC}"/>
                  </a:ext>
                </a:extLst>
              </p:cNvPr>
              <p:cNvSpPr/>
              <p:nvPr/>
            </p:nvSpPr>
            <p:spPr>
              <a:xfrm>
                <a:off x="233152" y="4293691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e 69">
                <a:extLst>
                  <a:ext uri="{FF2B5EF4-FFF2-40B4-BE49-F238E27FC236}">
                    <a16:creationId xmlns:a16="http://schemas.microsoft.com/office/drawing/2014/main" id="{2DD0640E-0B5B-84E1-0474-676C30C431CC}"/>
                  </a:ext>
                </a:extLst>
              </p:cNvPr>
              <p:cNvSpPr/>
              <p:nvPr/>
            </p:nvSpPr>
            <p:spPr>
              <a:xfrm>
                <a:off x="299647" y="4380382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e 70">
                <a:extLst>
                  <a:ext uri="{FF2B5EF4-FFF2-40B4-BE49-F238E27FC236}">
                    <a16:creationId xmlns:a16="http://schemas.microsoft.com/office/drawing/2014/main" id="{9089771A-C542-C5FE-D4DE-45AA4FACD5F4}"/>
                  </a:ext>
                </a:extLst>
              </p:cNvPr>
              <p:cNvSpPr/>
              <p:nvPr/>
            </p:nvSpPr>
            <p:spPr>
              <a:xfrm>
                <a:off x="385552" y="4446091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Connettore 1 71">
                <a:extLst>
                  <a:ext uri="{FF2B5EF4-FFF2-40B4-BE49-F238E27FC236}">
                    <a16:creationId xmlns:a16="http://schemas.microsoft.com/office/drawing/2014/main" id="{8E2A90A8-9A96-C54B-420D-210CFB6FD7E1}"/>
                  </a:ext>
                </a:extLst>
              </p:cNvPr>
              <p:cNvCxnSpPr>
                <a:stCxn id="92" idx="4"/>
              </p:cNvCxnSpPr>
              <p:nvPr/>
            </p:nvCxnSpPr>
            <p:spPr>
              <a:xfrm>
                <a:off x="919258" y="5125501"/>
                <a:ext cx="882488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e 72">
                <a:extLst>
                  <a:ext uri="{FF2B5EF4-FFF2-40B4-BE49-F238E27FC236}">
                    <a16:creationId xmlns:a16="http://schemas.microsoft.com/office/drawing/2014/main" id="{BFC60C78-7AAB-4A78-E914-199BED1E5150}"/>
                  </a:ext>
                </a:extLst>
              </p:cNvPr>
              <p:cNvSpPr/>
              <p:nvPr/>
            </p:nvSpPr>
            <p:spPr>
              <a:xfrm>
                <a:off x="299647" y="4380382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e 73">
                <a:extLst>
                  <a:ext uri="{FF2B5EF4-FFF2-40B4-BE49-F238E27FC236}">
                    <a16:creationId xmlns:a16="http://schemas.microsoft.com/office/drawing/2014/main" id="{A9458F65-DEE1-E4C4-73A7-9AF1E28C274F}"/>
                  </a:ext>
                </a:extLst>
              </p:cNvPr>
              <p:cNvSpPr/>
              <p:nvPr/>
            </p:nvSpPr>
            <p:spPr>
              <a:xfrm>
                <a:off x="385552" y="4446091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e 74">
                <a:extLst>
                  <a:ext uri="{FF2B5EF4-FFF2-40B4-BE49-F238E27FC236}">
                    <a16:creationId xmlns:a16="http://schemas.microsoft.com/office/drawing/2014/main" id="{193F24F0-DD8E-8AA9-8BE0-EE47200BBF80}"/>
                  </a:ext>
                </a:extLst>
              </p:cNvPr>
              <p:cNvSpPr/>
              <p:nvPr/>
            </p:nvSpPr>
            <p:spPr>
              <a:xfrm>
                <a:off x="452047" y="4532782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e 75">
                <a:extLst>
                  <a:ext uri="{FF2B5EF4-FFF2-40B4-BE49-F238E27FC236}">
                    <a16:creationId xmlns:a16="http://schemas.microsoft.com/office/drawing/2014/main" id="{EF86BADC-5426-F15B-89A4-A62D1BC19AFF}"/>
                  </a:ext>
                </a:extLst>
              </p:cNvPr>
              <p:cNvSpPr/>
              <p:nvPr/>
            </p:nvSpPr>
            <p:spPr>
              <a:xfrm>
                <a:off x="537952" y="4598491"/>
                <a:ext cx="1067411" cy="67941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Connettore 1 76">
                <a:extLst>
                  <a:ext uri="{FF2B5EF4-FFF2-40B4-BE49-F238E27FC236}">
                    <a16:creationId xmlns:a16="http://schemas.microsoft.com/office/drawing/2014/main" id="{298F96D4-DD0A-7C12-170C-E7B7B4A3A757}"/>
                  </a:ext>
                </a:extLst>
              </p:cNvPr>
              <p:cNvCxnSpPr>
                <a:stCxn id="97" idx="4"/>
              </p:cNvCxnSpPr>
              <p:nvPr/>
            </p:nvCxnSpPr>
            <p:spPr>
              <a:xfrm>
                <a:off x="1071658" y="5277901"/>
                <a:ext cx="882488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ttore 1 77">
                <a:extLst>
                  <a:ext uri="{FF2B5EF4-FFF2-40B4-BE49-F238E27FC236}">
                    <a16:creationId xmlns:a16="http://schemas.microsoft.com/office/drawing/2014/main" id="{79E90480-F0A7-5749-EB0E-A9AAAF1C02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5063" y="4824933"/>
                <a:ext cx="882488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ttore 1 78">
                <a:extLst>
                  <a:ext uri="{FF2B5EF4-FFF2-40B4-BE49-F238E27FC236}">
                    <a16:creationId xmlns:a16="http://schemas.microsoft.com/office/drawing/2014/main" id="{C267A5D8-6343-7596-89DB-C42DD1905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7463" y="4977333"/>
                <a:ext cx="882488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ttore 1 79">
                <a:extLst>
                  <a:ext uri="{FF2B5EF4-FFF2-40B4-BE49-F238E27FC236}">
                    <a16:creationId xmlns:a16="http://schemas.microsoft.com/office/drawing/2014/main" id="{555983C0-0BA7-2E51-BFD7-6879105078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3675" y="4909835"/>
                <a:ext cx="882488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ttore 1 80">
                <a:extLst>
                  <a:ext uri="{FF2B5EF4-FFF2-40B4-BE49-F238E27FC236}">
                    <a16:creationId xmlns:a16="http://schemas.microsoft.com/office/drawing/2014/main" id="{433CBE31-58A2-072F-2747-9355AECB6C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075" y="5062235"/>
                <a:ext cx="882488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CasellaDiTesto 95">
              <a:extLst>
                <a:ext uri="{FF2B5EF4-FFF2-40B4-BE49-F238E27FC236}">
                  <a16:creationId xmlns:a16="http://schemas.microsoft.com/office/drawing/2014/main" id="{D77C06E2-AE03-6F05-5B62-6CA78968D093}"/>
                </a:ext>
              </a:extLst>
            </p:cNvPr>
            <p:cNvSpPr txBox="1"/>
            <p:nvPr/>
          </p:nvSpPr>
          <p:spPr>
            <a:xfrm>
              <a:off x="3085701" y="900500"/>
              <a:ext cx="2802303" cy="455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/>
                <a:t>1 channel</a:t>
              </a:r>
            </a:p>
          </p:txBody>
        </p:sp>
      </p:grpSp>
      <p:sp>
        <p:nvSpPr>
          <p:cNvPr id="103" name="Right Brace 102">
            <a:extLst>
              <a:ext uri="{FF2B5EF4-FFF2-40B4-BE49-F238E27FC236}">
                <a16:creationId xmlns:a16="http://schemas.microsoft.com/office/drawing/2014/main" id="{12673842-7B07-2763-FC56-B4F1F55C1FCE}"/>
              </a:ext>
            </a:extLst>
          </p:cNvPr>
          <p:cNvSpPr/>
          <p:nvPr/>
        </p:nvSpPr>
        <p:spPr>
          <a:xfrm rot="16200000">
            <a:off x="9699393" y="218821"/>
            <a:ext cx="280069" cy="3918186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92E791A-3164-68E2-082B-CFDA3A1370CF}"/>
              </a:ext>
            </a:extLst>
          </p:cNvPr>
          <p:cNvSpPr txBox="1"/>
          <p:nvPr/>
        </p:nvSpPr>
        <p:spPr>
          <a:xfrm>
            <a:off x="239209" y="4333535"/>
            <a:ext cx="2834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434343"/>
                </a:solidFill>
              </a:rPr>
              <a:t>Normalization with a </a:t>
            </a:r>
            <a:r>
              <a:rPr lang="en-GB" sz="2400" b="1" dirty="0">
                <a:solidFill>
                  <a:schemeClr val="accent1"/>
                </a:solidFill>
              </a:rPr>
              <a:t>scaling factor </a:t>
            </a:r>
            <a:r>
              <a:rPr lang="en-GB" sz="2400" dirty="0">
                <a:solidFill>
                  <a:srgbClr val="434343"/>
                </a:solidFill>
              </a:rPr>
              <a:t>including all the contributions</a:t>
            </a:r>
          </a:p>
        </p:txBody>
      </p:sp>
    </p:spTree>
    <p:extLst>
      <p:ext uri="{BB962C8B-B14F-4D97-AF65-F5344CB8AC3E}">
        <p14:creationId xmlns:p14="http://schemas.microsoft.com/office/powerpoint/2010/main" val="70160527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Custom 4">
      <a:dk1>
        <a:srgbClr val="FFFFFF"/>
      </a:dk1>
      <a:lt1>
        <a:srgbClr val="31B5A8"/>
      </a:lt1>
      <a:dk2>
        <a:srgbClr val="FFFFFF"/>
      </a:dk2>
      <a:lt2>
        <a:srgbClr val="B5EBE5"/>
      </a:lt2>
      <a:accent1>
        <a:srgbClr val="E11FC5"/>
      </a:accent1>
      <a:accent2>
        <a:srgbClr val="B587AC"/>
      </a:accent2>
      <a:accent3>
        <a:srgbClr val="42789C"/>
      </a:accent3>
      <a:accent4>
        <a:srgbClr val="11BDDF"/>
      </a:accent4>
      <a:accent5>
        <a:srgbClr val="47CDC0"/>
      </a:accent5>
      <a:accent6>
        <a:srgbClr val="A8A39E"/>
      </a:accent6>
      <a:hlink>
        <a:srgbClr val="525A6A"/>
      </a:hlink>
      <a:folHlink>
        <a:srgbClr val="A8A3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F09B4C47EAC4F816B3E70F2FA0E7D" ma:contentTypeVersion="14" ma:contentTypeDescription="Create a new document." ma:contentTypeScope="" ma:versionID="cc8f07456fe5009a94502b40ac0caeaa">
  <xsd:schema xmlns:xsd="http://www.w3.org/2001/XMLSchema" xmlns:xs="http://www.w3.org/2001/XMLSchema" xmlns:p="http://schemas.microsoft.com/office/2006/metadata/properties" xmlns:ns3="59bff8c8-be01-4662-8e59-3d4a552e5b4e" xmlns:ns4="db860ae3-8be0-4521-8b11-146f57e0dde0" targetNamespace="http://schemas.microsoft.com/office/2006/metadata/properties" ma:root="true" ma:fieldsID="cc27be3d95ba086483a5776b29b65d3b" ns3:_="" ns4:_="">
    <xsd:import namespace="59bff8c8-be01-4662-8e59-3d4a552e5b4e"/>
    <xsd:import namespace="db860ae3-8be0-4521-8b11-146f57e0dd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ff8c8-be01-4662-8e59-3d4a552e5b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60ae3-8be0-4521-8b11-146f57e0dd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0BED00-DB2F-402A-8438-18754A7CA6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FA9E18-531C-4FF5-AE83-F0FA04DB2C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ff8c8-be01-4662-8e59-3d4a552e5b4e"/>
    <ds:schemaRef ds:uri="db860ae3-8be0-4521-8b11-146f57e0dd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DB261D-A011-4417-95B2-9A3489C6E7BC}">
  <ds:schemaRefs>
    <ds:schemaRef ds:uri="http://schemas.microsoft.com/office/2006/documentManagement/types"/>
    <ds:schemaRef ds:uri="59bff8c8-be01-4662-8e59-3d4a552e5b4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b860ae3-8be0-4521-8b11-146f57e0dde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15111</TotalTime>
  <Words>1453</Words>
  <Application>Microsoft Macintosh PowerPoint</Application>
  <PresentationFormat>Widescreen</PresentationFormat>
  <Paragraphs>192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Gotham Black</vt:lpstr>
      <vt:lpstr>Gotham Book</vt:lpstr>
      <vt:lpstr>Times New Roman</vt:lpstr>
      <vt:lpstr>Wingdings</vt:lpstr>
      <vt:lpstr>Wingdings 3</vt:lpstr>
      <vt:lpstr>Slice</vt:lpstr>
      <vt:lpstr>real-time 3D dose imaging and source localization in brachytherapy</vt:lpstr>
      <vt:lpstr>Oncological brachytherapy</vt:lpstr>
      <vt:lpstr>THE ORIGIN PROJECT</vt:lpstr>
      <vt:lpstr>THE ORIGIN PROJECT</vt:lpstr>
      <vt:lpstr>THE ORIGIN PROJECT: Dosimeter System</vt:lpstr>
      <vt:lpstr>Single Channel Measurements</vt:lpstr>
      <vt:lpstr>THE 16 Channel readout system</vt:lpstr>
      <vt:lpstr>Laboratory-qualification</vt:lpstr>
      <vt:lpstr>Laboratory-qualification</vt:lpstr>
      <vt:lpstr>EQUALIZATION Measurement</vt:lpstr>
      <vt:lpstr>EQUALIZATION Measurement</vt:lpstr>
      <vt:lpstr>EQUALIZATION Measurement</vt:lpstr>
      <vt:lpstr>CLINICAL MEASUREMENTS</vt:lpstr>
      <vt:lpstr>CLINICAL MEASUREMENT Results</vt:lpstr>
      <vt:lpstr>CLINICAL MEASUREMENT Results</vt:lpstr>
      <vt:lpstr>Source localization</vt:lpstr>
      <vt:lpstr>OUTLOOK</vt:lpstr>
      <vt:lpstr>PowerPoint Presentation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H2020 ICT</dc:title>
  <dc:creator>Sinead O'Keeffe</dc:creator>
  <cp:lastModifiedBy>Giaz Agnese</cp:lastModifiedBy>
  <cp:revision>142</cp:revision>
  <dcterms:created xsi:type="dcterms:W3CDTF">2019-09-04T11:11:16Z</dcterms:created>
  <dcterms:modified xsi:type="dcterms:W3CDTF">2022-07-07T07:23:57Z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0x0101008E8F09B4C47EAC4F816B3E70F2FA0E7D</vt:lpwstr>
  </property>
</Properties>
</file>