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43"/>
  </p:notesMasterIdLst>
  <p:sldIdLst>
    <p:sldId id="361" r:id="rId2"/>
    <p:sldId id="366" r:id="rId3"/>
    <p:sldId id="384" r:id="rId4"/>
    <p:sldId id="382" r:id="rId5"/>
    <p:sldId id="385" r:id="rId6"/>
    <p:sldId id="431" r:id="rId7"/>
    <p:sldId id="439" r:id="rId8"/>
    <p:sldId id="400" r:id="rId9"/>
    <p:sldId id="436" r:id="rId10"/>
    <p:sldId id="432" r:id="rId11"/>
    <p:sldId id="376" r:id="rId12"/>
    <p:sldId id="406" r:id="rId13"/>
    <p:sldId id="442" r:id="rId14"/>
    <p:sldId id="441" r:id="rId15"/>
    <p:sldId id="435" r:id="rId16"/>
    <p:sldId id="378" r:id="rId17"/>
    <p:sldId id="386" r:id="rId18"/>
    <p:sldId id="379" r:id="rId19"/>
    <p:sldId id="420" r:id="rId20"/>
    <p:sldId id="371" r:id="rId21"/>
    <p:sldId id="429" r:id="rId22"/>
    <p:sldId id="437" r:id="rId23"/>
    <p:sldId id="403" r:id="rId24"/>
    <p:sldId id="416" r:id="rId25"/>
    <p:sldId id="413" r:id="rId26"/>
    <p:sldId id="412" r:id="rId27"/>
    <p:sldId id="417" r:id="rId28"/>
    <p:sldId id="387" r:id="rId29"/>
    <p:sldId id="388" r:id="rId30"/>
    <p:sldId id="389" r:id="rId31"/>
    <p:sldId id="390" r:id="rId32"/>
    <p:sldId id="392" r:id="rId33"/>
    <p:sldId id="407" r:id="rId34"/>
    <p:sldId id="408" r:id="rId35"/>
    <p:sldId id="409" r:id="rId36"/>
    <p:sldId id="410" r:id="rId37"/>
    <p:sldId id="411" r:id="rId38"/>
    <p:sldId id="414" r:id="rId39"/>
    <p:sldId id="415" r:id="rId40"/>
    <p:sldId id="418" r:id="rId41"/>
    <p:sldId id="419"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00"/>
    <a:srgbClr val="CCFFCC"/>
    <a:srgbClr val="FF5050"/>
    <a:srgbClr val="99FF66"/>
    <a:srgbClr val="FF3300"/>
    <a:srgbClr val="CC66FF"/>
    <a:srgbClr val="336699"/>
    <a:srgbClr val="F2DC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64" autoAdjust="0"/>
  </p:normalViewPr>
  <p:slideViewPr>
    <p:cSldViewPr snapToGrid="0">
      <p:cViewPr varScale="1">
        <p:scale>
          <a:sx n="71" d="100"/>
          <a:sy n="71" d="100"/>
        </p:scale>
        <p:origin x="464" y="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675368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93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340376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xtra Small Layou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40002" y="197493"/>
            <a:ext cx="11721599" cy="618295"/>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rial"/>
              <a:buNone/>
              <a:defRPr sz="3200" b="0"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3" name="Shape 23"/>
          <p:cNvSpPr txBox="1">
            <a:spLocks noGrp="1"/>
          </p:cNvSpPr>
          <p:nvPr>
            <p:ph type="body" idx="1"/>
          </p:nvPr>
        </p:nvSpPr>
        <p:spPr>
          <a:xfrm>
            <a:off x="240002" y="1030943"/>
            <a:ext cx="11721599" cy="5351929"/>
          </a:xfrm>
          <a:prstGeom prst="rect">
            <a:avLst/>
          </a:prstGeom>
          <a:noFill/>
          <a:ln>
            <a:noFill/>
          </a:ln>
        </p:spPr>
        <p:txBody>
          <a:bodyPr lIns="91425" tIns="91425" rIns="91425" bIns="91425" anchor="t" anchorCtr="0"/>
          <a:lstStyle>
            <a:lvl1pPr marL="342900" marR="0" lvl="0" indent="-190500" algn="l" rtl="0">
              <a:spcBef>
                <a:spcPts val="480"/>
              </a:spcBef>
              <a:buClr>
                <a:srgbClr val="000000"/>
              </a:buClr>
              <a:buSzPct val="100000"/>
              <a:buFont typeface="Arial"/>
              <a:buChar char="•"/>
              <a:defRPr sz="1800" b="0" i="0" u="none" strike="noStrike" cap="none">
                <a:solidFill>
                  <a:srgbClr val="000000"/>
                </a:solidFill>
                <a:latin typeface="Arial"/>
                <a:ea typeface="Arial"/>
                <a:cs typeface="Arial"/>
                <a:sym typeface="Arial"/>
              </a:defRPr>
            </a:lvl1pPr>
            <a:lvl2pPr marL="742950" marR="0" lvl="1" indent="-158750" algn="l" rtl="0">
              <a:spcBef>
                <a:spcPts val="400"/>
              </a:spcBef>
              <a:buClr>
                <a:srgbClr val="000000"/>
              </a:buClr>
              <a:buSzPct val="100000"/>
              <a:buFont typeface="Arial"/>
              <a:buChar char="–"/>
              <a:defRPr sz="1600" b="0" i="0" u="none" strike="noStrike" cap="none">
                <a:solidFill>
                  <a:srgbClr val="000000"/>
                </a:solidFill>
                <a:latin typeface="Arial"/>
                <a:ea typeface="Arial"/>
                <a:cs typeface="Arial"/>
                <a:sym typeface="Arial"/>
              </a:defRPr>
            </a:lvl2pPr>
            <a:lvl3pPr marL="1143000" marR="0" lvl="2" indent="-114300" algn="l" rtl="0">
              <a:spcBef>
                <a:spcPts val="360"/>
              </a:spcBef>
              <a:buClr>
                <a:srgbClr val="000000"/>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0" algn="l" rtl="0">
              <a:spcBef>
                <a:spcPts val="320"/>
              </a:spcBef>
              <a:buClr>
                <a:srgbClr val="000000"/>
              </a:buClr>
              <a:buSzPct val="100000"/>
              <a:buFont typeface="Arial"/>
              <a:buChar char="–"/>
              <a:defRPr sz="1200" b="0" i="0" u="none" strike="noStrike" cap="none">
                <a:solidFill>
                  <a:srgbClr val="000000"/>
                </a:solidFill>
                <a:latin typeface="Arial"/>
                <a:ea typeface="Arial"/>
                <a:cs typeface="Arial"/>
                <a:sym typeface="Arial"/>
              </a:defRPr>
            </a:lvl4pPr>
            <a:lvl5pPr marL="2057400" marR="0" lvl="4" indent="-127000" algn="l" rtl="0">
              <a:spcBef>
                <a:spcPts val="320"/>
              </a:spcBef>
              <a:buClr>
                <a:srgbClr val="000000"/>
              </a:buClr>
              <a:buSzPct val="100000"/>
              <a:buFont typeface="Arial"/>
              <a:buChar char="»"/>
              <a:defRPr sz="16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dirty="0"/>
          </a:p>
        </p:txBody>
      </p:sp>
    </p:spTree>
    <p:extLst>
      <p:ext uri="{BB962C8B-B14F-4D97-AF65-F5344CB8AC3E}">
        <p14:creationId xmlns:p14="http://schemas.microsoft.com/office/powerpoint/2010/main" val="60552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Very Small Layou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40002" y="197493"/>
            <a:ext cx="11721599" cy="618295"/>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rial"/>
              <a:buNone/>
              <a:defRPr sz="3200" b="0"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3" name="Shape 23"/>
          <p:cNvSpPr txBox="1">
            <a:spLocks noGrp="1"/>
          </p:cNvSpPr>
          <p:nvPr>
            <p:ph type="body" idx="1"/>
          </p:nvPr>
        </p:nvSpPr>
        <p:spPr>
          <a:xfrm>
            <a:off x="240002" y="1030943"/>
            <a:ext cx="11721599" cy="5351929"/>
          </a:xfrm>
          <a:prstGeom prst="rect">
            <a:avLst/>
          </a:prstGeom>
          <a:noFill/>
          <a:ln>
            <a:noFill/>
          </a:ln>
        </p:spPr>
        <p:txBody>
          <a:bodyPr lIns="91425" tIns="91425" rIns="91425" bIns="91425" anchor="t" anchorCtr="0"/>
          <a:lstStyle>
            <a:lvl1pPr marL="342900" marR="0" lvl="0" indent="-190500" algn="l" rtl="0">
              <a:spcBef>
                <a:spcPts val="480"/>
              </a:spcBef>
              <a:buClr>
                <a:srgbClr val="000000"/>
              </a:buClr>
              <a:buSzPct val="100000"/>
              <a:buFont typeface="Arial"/>
              <a:buChar char="•"/>
              <a:defRPr sz="2000" b="0" i="0" u="none" strike="noStrike" cap="none">
                <a:solidFill>
                  <a:srgbClr val="000000"/>
                </a:solidFill>
                <a:latin typeface="Arial"/>
                <a:ea typeface="Arial"/>
                <a:cs typeface="Arial"/>
                <a:sym typeface="Arial"/>
              </a:defRPr>
            </a:lvl1pPr>
            <a:lvl2pPr marL="742950" marR="0" lvl="1" indent="-158750" algn="l" rtl="0">
              <a:spcBef>
                <a:spcPts val="400"/>
              </a:spcBef>
              <a:buClr>
                <a:srgbClr val="000000"/>
              </a:buClr>
              <a:buSzPct val="100000"/>
              <a:buFont typeface="Arial"/>
              <a:buChar char="–"/>
              <a:defRPr sz="1800" b="0" i="0" u="none" strike="noStrike" cap="none">
                <a:solidFill>
                  <a:srgbClr val="000000"/>
                </a:solidFill>
                <a:latin typeface="Arial"/>
                <a:ea typeface="Arial"/>
                <a:cs typeface="Arial"/>
                <a:sym typeface="Arial"/>
              </a:defRPr>
            </a:lvl2pPr>
            <a:lvl3pPr marL="1143000" marR="0" lvl="2" indent="-114300" algn="l" rtl="0">
              <a:spcBef>
                <a:spcPts val="360"/>
              </a:spcBef>
              <a:buClr>
                <a:srgbClr val="000000"/>
              </a:buClr>
              <a:buSzPct val="100000"/>
              <a:buFont typeface="Arial"/>
              <a:buChar char="•"/>
              <a:defRPr sz="1600" b="0" i="0" u="none" strike="noStrike" cap="none">
                <a:solidFill>
                  <a:srgbClr val="000000"/>
                </a:solidFill>
                <a:latin typeface="Arial"/>
                <a:ea typeface="Arial"/>
                <a:cs typeface="Arial"/>
                <a:sym typeface="Arial"/>
              </a:defRPr>
            </a:lvl3pPr>
            <a:lvl4pPr marL="1600200" marR="0" lvl="3" indent="-127000" algn="l" rtl="0">
              <a:spcBef>
                <a:spcPts val="320"/>
              </a:spcBef>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0" algn="l" rtl="0">
              <a:spcBef>
                <a:spcPts val="320"/>
              </a:spcBef>
              <a:buClr>
                <a:srgbClr val="000000"/>
              </a:buClr>
              <a:buSzPct val="100000"/>
              <a:buFont typeface="Arial"/>
              <a:buChar char="»"/>
              <a:defRPr sz="16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dirty="0"/>
          </a:p>
        </p:txBody>
      </p:sp>
    </p:spTree>
    <p:extLst>
      <p:ext uri="{BB962C8B-B14F-4D97-AF65-F5344CB8AC3E}">
        <p14:creationId xmlns:p14="http://schemas.microsoft.com/office/powerpoint/2010/main" val="339876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Emtpty Layout">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690858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8" name="Shape 8"/>
          <p:cNvSpPr/>
          <p:nvPr/>
        </p:nvSpPr>
        <p:spPr>
          <a:xfrm>
            <a:off x="64755" y="6567775"/>
            <a:ext cx="4603498" cy="24365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GB" sz="1200" b="0" i="0" u="none" strike="noStrike" cap="none" dirty="0">
                <a:solidFill>
                  <a:srgbClr val="000000"/>
                </a:solidFill>
                <a:latin typeface="Arial"/>
                <a:ea typeface="Arial"/>
                <a:cs typeface="Arial"/>
                <a:sym typeface="Arial"/>
              </a:rPr>
              <a:t>Software performance and portability in Madgraph5_aMC@NLO</a:t>
            </a:r>
          </a:p>
        </p:txBody>
      </p:sp>
      <p:sp>
        <p:nvSpPr>
          <p:cNvPr id="9" name="Shape 9"/>
          <p:cNvSpPr/>
          <p:nvPr/>
        </p:nvSpPr>
        <p:spPr>
          <a:xfrm>
            <a:off x="4668253" y="6565305"/>
            <a:ext cx="5045634" cy="24365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1200" b="0" i="0" u="none" strike="noStrike" cap="none" baseline="0" dirty="0">
                <a:solidFill>
                  <a:srgbClr val="000000"/>
                </a:solidFill>
                <a:latin typeface="Arial"/>
                <a:ea typeface="Arial"/>
                <a:cs typeface="Arial"/>
                <a:sym typeface="Arial"/>
              </a:rPr>
              <a:t>ICHEP, Bologna, 8 July 2022</a:t>
            </a:r>
            <a:endParaRPr lang="en-GB" sz="1200" b="0" i="0" u="none" strike="noStrike" cap="none" dirty="0">
              <a:solidFill>
                <a:srgbClr val="000000"/>
              </a:solidFill>
              <a:latin typeface="Arial"/>
              <a:ea typeface="Arial"/>
              <a:cs typeface="Arial"/>
              <a:sym typeface="Arial"/>
            </a:endParaRPr>
          </a:p>
        </p:txBody>
      </p:sp>
      <p:sp>
        <p:nvSpPr>
          <p:cNvPr id="10" name="Shape 10"/>
          <p:cNvSpPr/>
          <p:nvPr/>
        </p:nvSpPr>
        <p:spPr>
          <a:xfrm>
            <a:off x="11528247" y="6567775"/>
            <a:ext cx="609600" cy="24365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400" b="0" i="0" u="none" strike="noStrike" cap="none">
                <a:solidFill>
                  <a:srgbClr val="000000"/>
                </a:solidFill>
                <a:latin typeface="Arial"/>
                <a:ea typeface="Arial"/>
                <a:cs typeface="Arial"/>
                <a:sym typeface="Arial"/>
              </a:rPr>
              <a:pPr marL="0" marR="0" lvl="0" indent="0" algn="r" rtl="0">
                <a:spcBef>
                  <a:spcPts val="0"/>
                </a:spcBef>
                <a:buSzPct val="25000"/>
                <a:buNone/>
              </a:pPr>
              <a:t>‹#›</a:t>
            </a:fld>
            <a:endParaRPr lang="en-GB" sz="1400" b="0" i="0" u="none" strike="noStrike" cap="none" dirty="0">
              <a:solidFill>
                <a:srgbClr val="000000"/>
              </a:solidFill>
              <a:latin typeface="Arial"/>
              <a:ea typeface="Arial"/>
              <a:cs typeface="Arial"/>
              <a:sym typeface="Arial"/>
            </a:endParaRPr>
          </a:p>
        </p:txBody>
      </p:sp>
      <p:grpSp>
        <p:nvGrpSpPr>
          <p:cNvPr id="13" name="Group 12">
            <a:extLst>
              <a:ext uri="{FF2B5EF4-FFF2-40B4-BE49-F238E27FC236}">
                <a16:creationId xmlns:a16="http://schemas.microsoft.com/office/drawing/2014/main" id="{2340CE4A-3CB0-0FA6-A6AC-CD7D01F60891}"/>
              </a:ext>
            </a:extLst>
          </p:cNvPr>
          <p:cNvGrpSpPr>
            <a:grpSpLocks noChangeAspect="1"/>
          </p:cNvGrpSpPr>
          <p:nvPr userDrawn="1"/>
        </p:nvGrpSpPr>
        <p:grpSpPr>
          <a:xfrm>
            <a:off x="9713886" y="6492470"/>
            <a:ext cx="2020651" cy="353655"/>
            <a:chOff x="4156235" y="5827057"/>
            <a:chExt cx="2020651" cy="353655"/>
          </a:xfrm>
        </p:grpSpPr>
        <p:pic>
          <p:nvPicPr>
            <p:cNvPr id="14" name="Google Shape;20;p4">
              <a:extLst>
                <a:ext uri="{FF2B5EF4-FFF2-40B4-BE49-F238E27FC236}">
                  <a16:creationId xmlns:a16="http://schemas.microsoft.com/office/drawing/2014/main" id="{20D36064-7CC0-FF56-9C62-8F9F2F321374}"/>
                </a:ext>
              </a:extLst>
            </p:cNvPr>
            <p:cNvPicPr preferRelativeResize="0"/>
            <p:nvPr userDrawn="1"/>
          </p:nvPicPr>
          <p:blipFill rotWithShape="1">
            <a:blip r:embed="rId5">
              <a:alphaModFix/>
            </a:blip>
            <a:srcRect t="18266" b="17280"/>
            <a:stretch/>
          </p:blipFill>
          <p:spPr>
            <a:xfrm>
              <a:off x="5628186" y="5827057"/>
              <a:ext cx="548700" cy="353655"/>
            </a:xfrm>
            <a:prstGeom prst="rect">
              <a:avLst/>
            </a:prstGeom>
            <a:noFill/>
            <a:ln>
              <a:noFill/>
            </a:ln>
          </p:spPr>
        </p:pic>
        <p:pic>
          <p:nvPicPr>
            <p:cNvPr id="15" name="Google Shape;22;p4">
              <a:extLst>
                <a:ext uri="{FF2B5EF4-FFF2-40B4-BE49-F238E27FC236}">
                  <a16:creationId xmlns:a16="http://schemas.microsoft.com/office/drawing/2014/main" id="{4F295DFA-8829-C635-F0E6-EC35BD24B921}"/>
                </a:ext>
              </a:extLst>
            </p:cNvPr>
            <p:cNvPicPr preferRelativeResize="0"/>
            <p:nvPr userDrawn="1"/>
          </p:nvPicPr>
          <p:blipFill>
            <a:blip r:embed="rId6">
              <a:alphaModFix/>
            </a:blip>
            <a:stretch>
              <a:fillRect/>
            </a:stretch>
          </p:blipFill>
          <p:spPr>
            <a:xfrm>
              <a:off x="4156235" y="5827282"/>
              <a:ext cx="1010303" cy="353200"/>
            </a:xfrm>
            <a:prstGeom prst="rect">
              <a:avLst/>
            </a:prstGeom>
            <a:noFill/>
            <a:ln>
              <a:noFill/>
            </a:ln>
          </p:spPr>
        </p:pic>
        <p:pic>
          <p:nvPicPr>
            <p:cNvPr id="16" name="Google Shape;23;p4">
              <a:extLst>
                <a:ext uri="{FF2B5EF4-FFF2-40B4-BE49-F238E27FC236}">
                  <a16:creationId xmlns:a16="http://schemas.microsoft.com/office/drawing/2014/main" id="{717A0803-A299-9E71-1EE3-D7953F517088}"/>
                </a:ext>
              </a:extLst>
            </p:cNvPr>
            <p:cNvPicPr preferRelativeResize="0"/>
            <p:nvPr userDrawn="1"/>
          </p:nvPicPr>
          <p:blipFill>
            <a:blip r:embed="rId7">
              <a:alphaModFix/>
            </a:blip>
            <a:stretch>
              <a:fillRect/>
            </a:stretch>
          </p:blipFill>
          <p:spPr>
            <a:xfrm>
              <a:off x="5200920" y="5827059"/>
              <a:ext cx="356615" cy="35365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6" r:id="rId1"/>
    <p:sldLayoutId id="2147483669" r:id="rId2"/>
    <p:sldLayoutId id="214748366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agenda.infn.it/event/28874/contributions/169193"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n.wikipedia.org/wiki/Amdahl%27s_law"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mg5amcnlo/mg5amcnlo/tree/3.1.1_lo_vectorization"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images.nvidia.com/content/volta-architecture/pdf/volta-architecture-whitepaper.pdf"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5.png"/><Relationship Id="rId3" Type="http://schemas.openxmlformats.org/officeDocument/2006/relationships/hyperlink" Target="https://github.com/alpaka-group/alpaka" TargetMode="External"/><Relationship Id="rId7" Type="http://schemas.openxmlformats.org/officeDocument/2006/relationships/image" Target="../media/image27.png"/><Relationship Id="rId12" Type="http://schemas.openxmlformats.org/officeDocument/2006/relationships/hyperlink" Target="https://github.com/madgraph5/madgraph4gpu/blob/br_golden_epochX4/epochX/kokkos/ee_mumu/SubProcesses/P1_Sigma_sm_epem_mupmum/check.cpp" TargetMode="External"/><Relationship Id="rId2" Type="http://schemas.openxmlformats.org/officeDocument/2006/relationships/hyperlink" Target="https://github.com/kokkos/kokkos" TargetMode="Externa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s://github.com/madgraph5/madgraph4gpu/blob/br_golden_epochX4/epochX/kokkos/ee_mumu/SubProcesses/P1_Sigma_sm_epem_mupmum/CPPProcess.cc" TargetMode="External"/><Relationship Id="rId5" Type="http://schemas.openxmlformats.org/officeDocument/2006/relationships/hyperlink" Target="https://github.com/intel/llvm/blob/sycl/sycl/doc/GetStartedGuide.md" TargetMode="External"/><Relationship Id="rId10" Type="http://schemas.openxmlformats.org/officeDocument/2006/relationships/image" Target="../media/image44.png"/><Relationship Id="rId4" Type="http://schemas.openxmlformats.org/officeDocument/2006/relationships/hyperlink" Target="https://www.khronos.org/sycl/" TargetMode="External"/><Relationship Id="rId9" Type="http://schemas.openxmlformats.org/officeDocument/2006/relationships/hyperlink" Target="https://github.com/madgraph5/madgraph4gpu/blob/br_golden_epochX4/epochX/cudacpp/ee_mumu/SubProcesses/P1_Sigma_sm_epem_mupmum/check_sa.cc" TargetMode="External"/><Relationship Id="rId1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jlse.anl.gov/hardware-under-develop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intel/llvm/blob/sycl/sycl/doc/GetStartedGuide.md" TargetMode="External"/><Relationship Id="rId2" Type="http://schemas.openxmlformats.org/officeDocument/2006/relationships/hyperlink" Target="https://www.jlse.anl.gov/hardware-under-developm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doi.org/10.1007/s41781-021-00055-1" TargetMode="External"/><Relationship Id="rId5" Type="http://schemas.openxmlformats.org/officeDocument/2006/relationships/image" Target="../media/image9.png"/><Relationship Id="rId4" Type="http://schemas.openxmlformats.org/officeDocument/2006/relationships/hyperlink" Target="https://indico.cern.ch/event/877840/contributions/3698881/subcontributions/296412"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jlse.anl.gov/hardware-under-development/" TargetMode="External"/><Relationship Id="rId2" Type="http://schemas.openxmlformats.org/officeDocument/2006/relationships/hyperlink" Target="https://github.com/kokkos/kokkos/tree/3.5.0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jlse.anl.gov/hardware-under-development/" TargetMode="External"/><Relationship Id="rId2" Type="http://schemas.openxmlformats.org/officeDocument/2006/relationships/hyperlink" Target="https://github.com/kokkos/kokkos/tree/3.5.0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jlse.anl.gov/hardware-under-developmen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doi.org/10.1007/JHEP07(2014)079"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5281/zenodo.4028834" TargetMode="External"/><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5281/zenodo.4028834" TargetMode="External"/><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doi.org/10.1051/epjconf/20212510304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github.com/alpaka-group/alpaka" TargetMode="External"/><Relationship Id="rId7" Type="http://schemas.openxmlformats.org/officeDocument/2006/relationships/image" Target="../media/image26.png"/><Relationship Id="rId2" Type="http://schemas.openxmlformats.org/officeDocument/2006/relationships/hyperlink" Target="https://github.com/kokkos/kokkos"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hyperlink" Target="https://github.com/intel/llvm/blob/sycl/sycl/doc/GetStartedGuide.md" TargetMode="External"/><Relationship Id="rId10" Type="http://schemas.openxmlformats.org/officeDocument/2006/relationships/image" Target="../media/image29.png"/><Relationship Id="rId4" Type="http://schemas.openxmlformats.org/officeDocument/2006/relationships/hyperlink" Target="https://www.khronos.org/sycl/" TargetMode="Externa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Shape 46">
            <a:extLst>
              <a:ext uri="{FF2B5EF4-FFF2-40B4-BE49-F238E27FC236}">
                <a16:creationId xmlns:a16="http://schemas.microsoft.com/office/drawing/2014/main" id="{57289207-188D-F7FA-3E62-C17D3D12967F}"/>
              </a:ext>
            </a:extLst>
          </p:cNvPr>
          <p:cNvSpPr/>
          <p:nvPr/>
        </p:nvSpPr>
        <p:spPr>
          <a:xfrm>
            <a:off x="0" y="6152400"/>
            <a:ext cx="12192000" cy="705600"/>
          </a:xfrm>
          <a:prstGeom prst="rect">
            <a:avLst/>
          </a:prstGeom>
          <a:solidFill>
            <a:schemeClr val="bg1"/>
          </a:solidFill>
          <a:ln w="25400" cap="flat" cmpd="sng">
            <a:no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endParaRPr>
          </a:p>
        </p:txBody>
      </p:sp>
      <p:sp>
        <p:nvSpPr>
          <p:cNvPr id="71" name="Shape 71"/>
          <p:cNvSpPr txBox="1"/>
          <p:nvPr/>
        </p:nvSpPr>
        <p:spPr>
          <a:xfrm>
            <a:off x="134753" y="695978"/>
            <a:ext cx="11848699" cy="5348687"/>
          </a:xfrm>
          <a:prstGeom prst="rect">
            <a:avLst/>
          </a:prstGeom>
          <a:noFill/>
          <a:ln>
            <a:noFill/>
          </a:ln>
        </p:spPr>
        <p:txBody>
          <a:bodyPr lIns="91425" tIns="45700" rIns="91425" bIns="45700" anchor="t" anchorCtr="0">
            <a:noAutofit/>
          </a:bodyPr>
          <a:lstStyle/>
          <a:p>
            <a:pPr algn="ctr">
              <a:lnSpc>
                <a:spcPct val="90000"/>
              </a:lnSpc>
              <a:spcBef>
                <a:spcPts val="200"/>
              </a:spcBef>
              <a:buClr>
                <a:schemeClr val="dk1"/>
              </a:buClr>
              <a:buSzPct val="25000"/>
            </a:pPr>
            <a:r>
              <a:rPr lang="en-GB" sz="4000" dirty="0"/>
              <a:t>Developments in software </a:t>
            </a:r>
          </a:p>
          <a:p>
            <a:pPr algn="ctr">
              <a:lnSpc>
                <a:spcPct val="90000"/>
              </a:lnSpc>
              <a:spcBef>
                <a:spcPts val="200"/>
              </a:spcBef>
              <a:buClr>
                <a:schemeClr val="dk1"/>
              </a:buClr>
              <a:buSzPct val="25000"/>
            </a:pPr>
            <a:r>
              <a:rPr lang="en-GB" sz="4000" dirty="0"/>
              <a:t>performance and portability</a:t>
            </a:r>
          </a:p>
          <a:p>
            <a:pPr algn="ctr">
              <a:lnSpc>
                <a:spcPct val="90000"/>
              </a:lnSpc>
              <a:spcBef>
                <a:spcPts val="200"/>
              </a:spcBef>
              <a:buClr>
                <a:schemeClr val="dk1"/>
              </a:buClr>
              <a:buSzPct val="25000"/>
            </a:pPr>
            <a:r>
              <a:rPr lang="en-GB" sz="4000" dirty="0"/>
              <a:t>for Madgraph5_aMC@NLO</a:t>
            </a:r>
          </a:p>
          <a:p>
            <a:pPr algn="ctr">
              <a:lnSpc>
                <a:spcPct val="90000"/>
              </a:lnSpc>
              <a:spcBef>
                <a:spcPts val="200"/>
              </a:spcBef>
              <a:buClr>
                <a:schemeClr val="dk1"/>
              </a:buClr>
              <a:buSzPct val="25000"/>
            </a:pPr>
            <a:endParaRPr lang="en-GB" sz="2400" dirty="0"/>
          </a:p>
          <a:p>
            <a:pPr algn="ctr">
              <a:lnSpc>
                <a:spcPct val="90000"/>
              </a:lnSpc>
              <a:spcBef>
                <a:spcPts val="200"/>
              </a:spcBef>
              <a:buClr>
                <a:schemeClr val="dk1"/>
              </a:buClr>
              <a:buSzPct val="25000"/>
            </a:pPr>
            <a:endParaRPr lang="en-GB" sz="2400"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endParaRPr lang="en-GB" sz="1600" i="1" dirty="0"/>
          </a:p>
          <a:p>
            <a:pPr algn="ctr">
              <a:lnSpc>
                <a:spcPct val="90000"/>
              </a:lnSpc>
              <a:spcBef>
                <a:spcPts val="600"/>
              </a:spcBef>
              <a:buClr>
                <a:schemeClr val="dk1"/>
              </a:buClr>
              <a:buSzPct val="25000"/>
            </a:pPr>
            <a:r>
              <a:rPr lang="en-GB" sz="1600" i="1" dirty="0"/>
              <a:t>ICHEP, Bologna, 8</a:t>
            </a:r>
            <a:r>
              <a:rPr lang="en-GB" sz="1600" i="1" baseline="30000" dirty="0"/>
              <a:t>th</a:t>
            </a:r>
            <a:r>
              <a:rPr lang="en-GB" sz="1600" i="1" dirty="0"/>
              <a:t> July 2022</a:t>
            </a:r>
          </a:p>
          <a:p>
            <a:pPr algn="ctr">
              <a:lnSpc>
                <a:spcPct val="90000"/>
              </a:lnSpc>
              <a:spcBef>
                <a:spcPts val="600"/>
              </a:spcBef>
              <a:buClr>
                <a:schemeClr val="dk1"/>
              </a:buClr>
              <a:buSzPct val="25000"/>
            </a:pPr>
            <a:r>
              <a:rPr lang="en-GB" sz="1600" i="1" dirty="0">
                <a:hlinkClick r:id="rId3"/>
              </a:rPr>
              <a:t>https://agenda.infn.it/event/28874/contributions/169193</a:t>
            </a:r>
            <a:r>
              <a:rPr lang="en-GB" sz="1600" i="1" dirty="0"/>
              <a:t> </a:t>
            </a:r>
          </a:p>
        </p:txBody>
      </p:sp>
      <p:sp>
        <p:nvSpPr>
          <p:cNvPr id="3" name="TextBox 2">
            <a:extLst>
              <a:ext uri="{FF2B5EF4-FFF2-40B4-BE49-F238E27FC236}">
                <a16:creationId xmlns:a16="http://schemas.microsoft.com/office/drawing/2014/main" id="{55E11176-5A64-2D76-E40D-37BAC1AAE32B}"/>
              </a:ext>
            </a:extLst>
          </p:cNvPr>
          <p:cNvSpPr txBox="1"/>
          <p:nvPr/>
        </p:nvSpPr>
        <p:spPr>
          <a:xfrm>
            <a:off x="690495" y="2912530"/>
            <a:ext cx="2302933" cy="1477328"/>
          </a:xfrm>
          <a:prstGeom prst="rect">
            <a:avLst/>
          </a:prstGeom>
          <a:noFill/>
        </p:spPr>
        <p:txBody>
          <a:bodyPr wrap="square" rtlCol="0">
            <a:spAutoFit/>
          </a:bodyPr>
          <a:lstStyle/>
          <a:p>
            <a:pPr algn="ctr"/>
            <a:endParaRPr lang="en-US" sz="1800" dirty="0"/>
          </a:p>
          <a:p>
            <a:pPr algn="ctr"/>
            <a:r>
              <a:rPr lang="en-US" sz="1800" dirty="0"/>
              <a:t>Taylor Childers</a:t>
            </a:r>
          </a:p>
          <a:p>
            <a:pPr algn="ctr"/>
            <a:r>
              <a:rPr lang="en-US" sz="1800" dirty="0"/>
              <a:t>Walter Hopkins</a:t>
            </a:r>
          </a:p>
          <a:p>
            <a:pPr algn="ctr"/>
            <a:r>
              <a:rPr lang="en-US" sz="1800" dirty="0"/>
              <a:t>Nathan Nichols</a:t>
            </a:r>
          </a:p>
          <a:p>
            <a:pPr algn="ctr"/>
            <a:endParaRPr lang="en-US" sz="1800" dirty="0"/>
          </a:p>
        </p:txBody>
      </p:sp>
      <p:sp>
        <p:nvSpPr>
          <p:cNvPr id="6" name="TextBox 5">
            <a:extLst>
              <a:ext uri="{FF2B5EF4-FFF2-40B4-BE49-F238E27FC236}">
                <a16:creationId xmlns:a16="http://schemas.microsoft.com/office/drawing/2014/main" id="{394B8762-62D7-0BD8-1C81-0F7982B2B32F}"/>
              </a:ext>
            </a:extLst>
          </p:cNvPr>
          <p:cNvSpPr txBox="1"/>
          <p:nvPr/>
        </p:nvSpPr>
        <p:spPr>
          <a:xfrm>
            <a:off x="4944536" y="2912530"/>
            <a:ext cx="2302933" cy="1477328"/>
          </a:xfrm>
          <a:prstGeom prst="rect">
            <a:avLst/>
          </a:prstGeom>
          <a:noFill/>
        </p:spPr>
        <p:txBody>
          <a:bodyPr wrap="square" rtlCol="0">
            <a:spAutoFit/>
          </a:bodyPr>
          <a:lstStyle/>
          <a:p>
            <a:pPr algn="ctr"/>
            <a:r>
              <a:rPr lang="en-US" sz="1800" dirty="0"/>
              <a:t>Laurence Field</a:t>
            </a:r>
          </a:p>
          <a:p>
            <a:pPr algn="ctr"/>
            <a:r>
              <a:rPr lang="en-US" sz="1800" dirty="0"/>
              <a:t>Stephan Hageboeck</a:t>
            </a:r>
          </a:p>
          <a:p>
            <a:pPr algn="ctr"/>
            <a:r>
              <a:rPr lang="en-US" sz="1800" dirty="0"/>
              <a:t>Stefan Roiser</a:t>
            </a:r>
          </a:p>
          <a:p>
            <a:pPr algn="ctr"/>
            <a:r>
              <a:rPr lang="en-US" sz="1800" dirty="0"/>
              <a:t>David Smith</a:t>
            </a:r>
          </a:p>
          <a:p>
            <a:pPr algn="ctr"/>
            <a:r>
              <a:rPr lang="en-US" sz="1800" u="sng" dirty="0"/>
              <a:t>Andrea Valassi</a:t>
            </a:r>
          </a:p>
        </p:txBody>
      </p:sp>
      <p:sp>
        <p:nvSpPr>
          <p:cNvPr id="7" name="TextBox 6">
            <a:extLst>
              <a:ext uri="{FF2B5EF4-FFF2-40B4-BE49-F238E27FC236}">
                <a16:creationId xmlns:a16="http://schemas.microsoft.com/office/drawing/2014/main" id="{39EC5A69-2371-8D59-79A7-166C54A6BD86}"/>
              </a:ext>
            </a:extLst>
          </p:cNvPr>
          <p:cNvSpPr txBox="1"/>
          <p:nvPr/>
        </p:nvSpPr>
        <p:spPr>
          <a:xfrm>
            <a:off x="9198577" y="2912530"/>
            <a:ext cx="2302933" cy="1200329"/>
          </a:xfrm>
          <a:prstGeom prst="rect">
            <a:avLst/>
          </a:prstGeom>
          <a:noFill/>
        </p:spPr>
        <p:txBody>
          <a:bodyPr wrap="square" rtlCol="0">
            <a:spAutoFit/>
          </a:bodyPr>
          <a:lstStyle/>
          <a:p>
            <a:pPr algn="ctr"/>
            <a:endParaRPr lang="en-US" sz="1800" dirty="0"/>
          </a:p>
          <a:p>
            <a:pPr algn="ctr"/>
            <a:r>
              <a:rPr lang="en-US" sz="1800" dirty="0"/>
              <a:t>Olivier Mattelaer</a:t>
            </a:r>
          </a:p>
          <a:p>
            <a:pPr algn="ctr"/>
            <a:endParaRPr lang="en-US" sz="1800" dirty="0"/>
          </a:p>
          <a:p>
            <a:pPr algn="ctr"/>
            <a:endParaRPr lang="en-US" sz="1800" dirty="0"/>
          </a:p>
        </p:txBody>
      </p:sp>
      <p:pic>
        <p:nvPicPr>
          <p:cNvPr id="8" name="Google Shape;101;p13">
            <a:extLst>
              <a:ext uri="{FF2B5EF4-FFF2-40B4-BE49-F238E27FC236}">
                <a16:creationId xmlns:a16="http://schemas.microsoft.com/office/drawing/2014/main" id="{36A7FC66-BAF2-0403-28D1-E60DD05EC8A7}"/>
              </a:ext>
            </a:extLst>
          </p:cNvPr>
          <p:cNvPicPr preferRelativeResize="0">
            <a:picLocks noChangeAspect="1"/>
          </p:cNvPicPr>
          <p:nvPr/>
        </p:nvPicPr>
        <p:blipFill>
          <a:blip r:embed="rId4">
            <a:alphaModFix/>
          </a:blip>
          <a:stretch>
            <a:fillRect/>
          </a:stretch>
        </p:blipFill>
        <p:spPr>
          <a:xfrm>
            <a:off x="5623241" y="4581386"/>
            <a:ext cx="945517" cy="937663"/>
          </a:xfrm>
          <a:prstGeom prst="rect">
            <a:avLst/>
          </a:prstGeom>
          <a:noFill/>
          <a:ln>
            <a:noFill/>
          </a:ln>
        </p:spPr>
      </p:pic>
      <p:pic>
        <p:nvPicPr>
          <p:cNvPr id="9" name="Google Shape;102;p13">
            <a:extLst>
              <a:ext uri="{FF2B5EF4-FFF2-40B4-BE49-F238E27FC236}">
                <a16:creationId xmlns:a16="http://schemas.microsoft.com/office/drawing/2014/main" id="{65A755D2-E8AA-8FFB-6A40-59CDAB43E7C6}"/>
              </a:ext>
            </a:extLst>
          </p:cNvPr>
          <p:cNvPicPr preferRelativeResize="0"/>
          <p:nvPr/>
        </p:nvPicPr>
        <p:blipFill>
          <a:blip r:embed="rId5">
            <a:alphaModFix/>
          </a:blip>
          <a:stretch>
            <a:fillRect/>
          </a:stretch>
        </p:blipFill>
        <p:spPr>
          <a:xfrm>
            <a:off x="9769060" y="3730989"/>
            <a:ext cx="1161966" cy="871475"/>
          </a:xfrm>
          <a:prstGeom prst="rect">
            <a:avLst/>
          </a:prstGeom>
          <a:noFill/>
          <a:ln>
            <a:noFill/>
          </a:ln>
        </p:spPr>
      </p:pic>
      <p:pic>
        <p:nvPicPr>
          <p:cNvPr id="10" name="Google Shape;104;p13">
            <a:extLst>
              <a:ext uri="{FF2B5EF4-FFF2-40B4-BE49-F238E27FC236}">
                <a16:creationId xmlns:a16="http://schemas.microsoft.com/office/drawing/2014/main" id="{115510B4-5CF5-AFC6-8FD8-34CAEB9B419E}"/>
              </a:ext>
            </a:extLst>
          </p:cNvPr>
          <p:cNvPicPr preferRelativeResize="0"/>
          <p:nvPr/>
        </p:nvPicPr>
        <p:blipFill>
          <a:blip r:embed="rId6">
            <a:alphaModFix/>
          </a:blip>
          <a:stretch>
            <a:fillRect/>
          </a:stretch>
        </p:blipFill>
        <p:spPr>
          <a:xfrm>
            <a:off x="862148" y="4085784"/>
            <a:ext cx="1959625" cy="685075"/>
          </a:xfrm>
          <a:prstGeom prst="rect">
            <a:avLst/>
          </a:prstGeom>
          <a:noFill/>
          <a:ln>
            <a:noFill/>
          </a:ln>
        </p:spPr>
      </p:pic>
      <p:pic>
        <p:nvPicPr>
          <p:cNvPr id="13" name="Picture 12">
            <a:extLst>
              <a:ext uri="{FF2B5EF4-FFF2-40B4-BE49-F238E27FC236}">
                <a16:creationId xmlns:a16="http://schemas.microsoft.com/office/drawing/2014/main" id="{D98C3248-B742-4CC2-0419-FA76F394FDC5}"/>
              </a:ext>
            </a:extLst>
          </p:cNvPr>
          <p:cNvPicPr>
            <a:picLocks noChangeAspect="1"/>
          </p:cNvPicPr>
          <p:nvPr/>
        </p:nvPicPr>
        <p:blipFill>
          <a:blip r:embed="rId7"/>
          <a:stretch>
            <a:fillRect/>
          </a:stretch>
        </p:blipFill>
        <p:spPr>
          <a:xfrm>
            <a:off x="9622980" y="-9622"/>
            <a:ext cx="2575440" cy="705600"/>
          </a:xfrm>
          <a:prstGeom prst="rect">
            <a:avLst/>
          </a:prstGeom>
          <a:ln>
            <a:solidFill>
              <a:srgbClr val="000000"/>
            </a:solidFill>
          </a:ln>
        </p:spPr>
      </p:pic>
      <p:pic>
        <p:nvPicPr>
          <p:cNvPr id="11" name="Picture 10" descr="Icon&#10;&#10;Description automatically generated">
            <a:extLst>
              <a:ext uri="{FF2B5EF4-FFF2-40B4-BE49-F238E27FC236}">
                <a16:creationId xmlns:a16="http://schemas.microsoft.com/office/drawing/2014/main" id="{50881D61-BA2F-F79D-F9FD-DE75981061BF}"/>
              </a:ext>
            </a:extLst>
          </p:cNvPr>
          <p:cNvPicPr>
            <a:picLocks noChangeAspect="1"/>
          </p:cNvPicPr>
          <p:nvPr/>
        </p:nvPicPr>
        <p:blipFill>
          <a:blip r:embed="rId8"/>
          <a:stretch>
            <a:fillRect/>
          </a:stretch>
        </p:blipFill>
        <p:spPr>
          <a:xfrm>
            <a:off x="0" y="-9622"/>
            <a:ext cx="1364289" cy="1364289"/>
          </a:xfrm>
          <a:prstGeom prst="rect">
            <a:avLst/>
          </a:prstGeom>
        </p:spPr>
      </p:pic>
    </p:spTree>
    <p:extLst>
      <p:ext uri="{BB962C8B-B14F-4D97-AF65-F5344CB8AC3E}">
        <p14:creationId xmlns:p14="http://schemas.microsoft.com/office/powerpoint/2010/main" val="1458938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EC40E5EE-E7B1-FA33-A784-7E1BD21BCF2C}"/>
              </a:ext>
            </a:extLst>
          </p:cNvPr>
          <p:cNvSpPr txBox="1">
            <a:spLocks/>
          </p:cNvSpPr>
          <p:nvPr/>
        </p:nvSpPr>
        <p:spPr>
          <a:xfrm>
            <a:off x="-60623" y="1611567"/>
            <a:ext cx="12427757" cy="486501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rgbClr val="000000"/>
              </a:buClr>
              <a:buSzPct val="100000"/>
              <a:buFont typeface="Arial"/>
              <a:buChar char="•"/>
              <a:defRPr sz="2000" b="0" i="0" u="none" strike="noStrike" cap="none">
                <a:solidFill>
                  <a:srgbClr val="000000"/>
                </a:solidFill>
                <a:latin typeface="Arial"/>
                <a:ea typeface="Arial"/>
                <a:cs typeface="Arial"/>
                <a:sym typeface="Arial"/>
              </a:defRPr>
            </a:lvl1pPr>
            <a:lvl2pPr marL="742950" marR="0" lvl="1" indent="-158750" algn="l" rtl="0">
              <a:lnSpc>
                <a:spcPct val="100000"/>
              </a:lnSpc>
              <a:spcBef>
                <a:spcPts val="400"/>
              </a:spcBef>
              <a:spcAft>
                <a:spcPts val="0"/>
              </a:spcAft>
              <a:buClr>
                <a:srgbClr val="000000"/>
              </a:buClr>
              <a:buSzPct val="100000"/>
              <a:buFont typeface="Arial"/>
              <a:buChar char="–"/>
              <a:defRPr sz="1800" b="0" i="0" u="none" strike="noStrike" cap="none">
                <a:solidFill>
                  <a:srgbClr val="000000"/>
                </a:solidFill>
                <a:latin typeface="Arial"/>
                <a:ea typeface="Arial"/>
                <a:cs typeface="Arial"/>
                <a:sym typeface="Arial"/>
              </a:defRPr>
            </a:lvl2pPr>
            <a:lvl3pPr marL="1143000" marR="0" lvl="2" indent="-114300" algn="l" rtl="0">
              <a:lnSpc>
                <a:spcPct val="100000"/>
              </a:lnSpc>
              <a:spcBef>
                <a:spcPts val="36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3pPr>
            <a:lvl4pPr marL="1600200" marR="0" lvl="3" indent="-127000" algn="l" rtl="0">
              <a:lnSpc>
                <a:spcPct val="100000"/>
              </a:lnSpc>
              <a:spcBef>
                <a:spcPts val="32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r>
              <a:rPr lang="en-US" dirty="0">
                <a:solidFill>
                  <a:srgbClr val="FF0000"/>
                </a:solidFill>
              </a:rPr>
              <a:t>Good news 1: all four implementations look similar on Nvidia in gg_ttgg!</a:t>
            </a:r>
          </a:p>
          <a:p>
            <a:pPr lvl="1"/>
            <a:r>
              <a:rPr lang="en-US" dirty="0">
                <a:solidFill>
                  <a:srgbClr val="FF0000"/>
                </a:solidFill>
              </a:rPr>
              <a:t>The benefit of direct CUDA over a PF is limited, if any at all</a:t>
            </a:r>
          </a:p>
          <a:p>
            <a:pPr lvl="3"/>
            <a:endParaRPr lang="en-US" dirty="0">
              <a:solidFill>
                <a:srgbClr val="FF0000"/>
              </a:solidFill>
            </a:endParaRPr>
          </a:p>
          <a:p>
            <a:pPr lvl="3"/>
            <a:endParaRPr lang="en-US" dirty="0">
              <a:solidFill>
                <a:srgbClr val="FF0000"/>
              </a:solidFill>
            </a:endParaRPr>
          </a:p>
          <a:p>
            <a:pPr lvl="3"/>
            <a:endParaRPr lang="en-US" dirty="0">
              <a:solidFill>
                <a:srgbClr val="FF0000"/>
              </a:solidFill>
            </a:endParaRPr>
          </a:p>
          <a:p>
            <a:pPr lvl="3"/>
            <a:endParaRPr lang="en-US" dirty="0">
              <a:solidFill>
                <a:srgbClr val="FF0000"/>
              </a:solidFill>
            </a:endParaRPr>
          </a:p>
          <a:p>
            <a:pPr lvl="3"/>
            <a:endParaRPr lang="en-US" dirty="0">
              <a:solidFill>
                <a:srgbClr val="FF0000"/>
              </a:solidFill>
            </a:endParaRPr>
          </a:p>
          <a:p>
            <a:pPr lvl="3"/>
            <a:endParaRPr lang="en-US" dirty="0">
              <a:solidFill>
                <a:srgbClr val="FF0000"/>
              </a:solidFill>
            </a:endParaRPr>
          </a:p>
          <a:p>
            <a:pPr marL="152400" indent="0">
              <a:buNone/>
            </a:pPr>
            <a:endParaRPr lang="en-US" dirty="0">
              <a:solidFill>
                <a:srgbClr val="FF0000"/>
              </a:solidFill>
            </a:endParaRPr>
          </a:p>
          <a:p>
            <a:r>
              <a:rPr lang="en-US" dirty="0">
                <a:solidFill>
                  <a:srgbClr val="FF0000"/>
                </a:solidFill>
              </a:rPr>
              <a:t>Good news 2: PFs also work on AMD and Intel GPUs!</a:t>
            </a:r>
          </a:p>
          <a:p>
            <a:pPr lvl="1"/>
            <a:r>
              <a:rPr lang="en-US" dirty="0">
                <a:solidFill>
                  <a:srgbClr val="FF0000"/>
                </a:solidFill>
              </a:rPr>
              <a:t>Out of the box, with a single implementation</a:t>
            </a:r>
          </a:p>
          <a:p>
            <a:pPr marL="584200" lvl="1" indent="0">
              <a:buNone/>
            </a:pPr>
            <a:r>
              <a:rPr lang="en-US" sz="1100" dirty="0"/>
              <a:t>(There is no Alpaka on Intel in the plots because we use </a:t>
            </a:r>
            <a:r>
              <a:rPr lang="en-US" sz="1100" dirty="0" err="1"/>
              <a:t>Cupla</a:t>
            </a:r>
            <a:r>
              <a:rPr lang="en-US" sz="1100" dirty="0"/>
              <a:t>: we should move to using native Alpaka)</a:t>
            </a:r>
          </a:p>
          <a:p>
            <a:pPr lvl="1"/>
            <a:r>
              <a:rPr lang="en-US" sz="1600" dirty="0"/>
              <a:t>PFs also run out of the box on CPUs (performance under investigation)</a:t>
            </a:r>
            <a:endParaRPr lang="en-GB" sz="1200" dirty="0">
              <a:solidFill>
                <a:srgbClr val="595959"/>
              </a:solidFill>
              <a:latin typeface="Arial" panose="020B0604020202020204" pitchFamily="34" charset="0"/>
            </a:endParaRPr>
          </a:p>
          <a:p>
            <a:pPr marL="184150" indent="0">
              <a:buNone/>
            </a:pPr>
            <a:endParaRPr lang="en-GB" sz="1200" dirty="0">
              <a:solidFill>
                <a:srgbClr val="595959"/>
              </a:solidFill>
              <a:latin typeface="Arial" panose="020B0604020202020204" pitchFamily="34" charset="0"/>
            </a:endParaRPr>
          </a:p>
          <a:p>
            <a:pPr marL="184150" indent="0">
              <a:buNone/>
            </a:pPr>
            <a:endParaRPr lang="en-GB" sz="1200" dirty="0">
              <a:solidFill>
                <a:srgbClr val="595959"/>
              </a:solidFill>
              <a:latin typeface="Arial" panose="020B0604020202020204" pitchFamily="34" charset="0"/>
            </a:endParaRPr>
          </a:p>
          <a:p>
            <a:pPr marL="184150" indent="0">
              <a:buNone/>
            </a:pPr>
            <a:r>
              <a:rPr lang="en-GB" sz="1200" b="0" i="0" u="none" strike="noStrike" dirty="0">
                <a:solidFill>
                  <a:srgbClr val="595959"/>
                </a:solidFill>
                <a:effectLst/>
                <a:latin typeface="Arial" panose="020B0604020202020204" pitchFamily="34" charset="0"/>
              </a:rPr>
              <a:t>Xe-HP is a software development vehicle for functional testing only</a:t>
            </a:r>
            <a:r>
              <a:rPr lang="en-GB" sz="1200" dirty="0">
                <a:solidFill>
                  <a:srgbClr val="595959"/>
                </a:solidFill>
                <a:latin typeface="Arial" panose="020B0604020202020204" pitchFamily="34" charset="0"/>
              </a:rPr>
              <a:t> -</a:t>
            </a:r>
            <a:r>
              <a:rPr lang="en-GB" sz="1200" b="0" i="0" u="none" strike="noStrike" dirty="0">
                <a:solidFill>
                  <a:srgbClr val="595959"/>
                </a:solidFill>
                <a:effectLst/>
                <a:latin typeface="Arial" panose="020B0604020202020204" pitchFamily="34" charset="0"/>
              </a:rPr>
              <a:t> currently used at Argonne and other customer sites to prepare their code for future Intel data centre GPUs</a:t>
            </a:r>
          </a:p>
          <a:p>
            <a:pPr marL="184150" indent="0">
              <a:buNone/>
            </a:pPr>
            <a:endParaRPr lang="en-US" sz="1300" dirty="0"/>
          </a:p>
        </p:txBody>
      </p:sp>
      <p:sp>
        <p:nvSpPr>
          <p:cNvPr id="2" name="Title 1">
            <a:extLst>
              <a:ext uri="{FF2B5EF4-FFF2-40B4-BE49-F238E27FC236}">
                <a16:creationId xmlns:a16="http://schemas.microsoft.com/office/drawing/2014/main" id="{9B79033F-C2FE-DB72-D07F-DEE8BFB51C65}"/>
              </a:ext>
            </a:extLst>
          </p:cNvPr>
          <p:cNvSpPr>
            <a:spLocks noGrp="1"/>
          </p:cNvSpPr>
          <p:nvPr>
            <p:ph type="title"/>
          </p:nvPr>
        </p:nvSpPr>
        <p:spPr/>
        <p:txBody>
          <a:bodyPr/>
          <a:lstStyle/>
          <a:p>
            <a:r>
              <a:rPr lang="en-US" dirty="0"/>
              <a:t>ME calculation in PFs: GPU results (Nvidia, Intel, AMD)</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AC5197D-DBCE-7EC9-AABF-1381EC20E0DC}"/>
                  </a:ext>
                </a:extLst>
              </p:cNvPr>
              <p:cNvSpPr>
                <a:spLocks noGrp="1"/>
              </p:cNvSpPr>
              <p:nvPr>
                <p:ph type="body" idx="1"/>
              </p:nvPr>
            </p:nvSpPr>
            <p:spPr>
              <a:xfrm>
                <a:off x="240002" y="828812"/>
                <a:ext cx="11721599" cy="865234"/>
              </a:xfrm>
            </p:spPr>
            <p:txBody>
              <a:bodyPr/>
              <a:lstStyle/>
              <a:p>
                <a:pPr marL="152400" indent="0">
                  <a:buNone/>
                </a:pPr>
                <a:r>
                  <a:rPr lang="en-US" sz="1800" dirty="0"/>
                  <a:t>Maximum throughput (plateau of scaling plot on the previous slide) for a </a:t>
                </a:r>
                <a:r>
                  <a:rPr lang="en-GB" sz="1800" dirty="0"/>
                  <a:t>complex </a:t>
                </a:r>
                <a14:m>
                  <m:oMath xmlns:m="http://schemas.openxmlformats.org/officeDocument/2006/math">
                    <m:r>
                      <a:rPr lang="en-US" sz="1800" i="1" dirty="0">
                        <a:latin typeface="Cambria Math" panose="02040503050406030204" pitchFamily="18" charset="0"/>
                      </a:rPr>
                      <m:t>𝑔𝑔</m:t>
                    </m:r>
                  </m:oMath>
                </a14:m>
                <a:r>
                  <a:rPr lang="en-US" sz="1800" dirty="0">
                    <a:sym typeface="Symbol" panose="05050102010706020507" pitchFamily="18" charset="2"/>
                  </a:rPr>
                  <a:t></a:t>
                </a:r>
                <a14:m>
                  <m:oMath xmlns:m="http://schemas.openxmlformats.org/officeDocument/2006/math">
                    <m:r>
                      <a:rPr lang="en-US" sz="1800" i="1" dirty="0">
                        <a:latin typeface="Cambria Math" panose="02040503050406030204" pitchFamily="18" charset="0"/>
                      </a:rPr>
                      <m:t>𝑡</m:t>
                    </m:r>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𝑡</m:t>
                        </m:r>
                      </m:e>
                    </m:acc>
                    <m:r>
                      <a:rPr lang="en-US" sz="1800" i="1" dirty="0">
                        <a:latin typeface="Cambria Math" panose="02040503050406030204" pitchFamily="18" charset="0"/>
                      </a:rPr>
                      <m:t>𝑔𝑔</m:t>
                    </m:r>
                  </m:oMath>
                </a14:m>
                <a:r>
                  <a:rPr lang="en-US" sz="1800" dirty="0">
                    <a:sym typeface="Symbol" panose="05050102010706020507" pitchFamily="18" charset="2"/>
                  </a:rPr>
                  <a:t> process</a:t>
                </a:r>
                <a:endParaRPr lang="en-US" sz="1800" dirty="0"/>
              </a:p>
              <a:p>
                <a:pPr marL="584200" lvl="1" indent="0">
                  <a:buNone/>
                </a:pPr>
                <a:r>
                  <a:rPr lang="en-US" sz="1400" dirty="0"/>
                  <a:t>(note: this is an older version of the code with respect to the results shown earlier for cudacpp alone</a:t>
                </a:r>
                <a:r>
                  <a:rPr lang="en-GB" sz="1400" dirty="0"/>
                  <a:t>)</a:t>
                </a:r>
              </a:p>
              <a:p>
                <a:pPr marL="584200" lvl="1" indent="0">
                  <a:buNone/>
                </a:pPr>
                <a:endParaRPr lang="en-US" dirty="0"/>
              </a:p>
            </p:txBody>
          </p:sp>
        </mc:Choice>
        <mc:Fallback xmlns="">
          <p:sp>
            <p:nvSpPr>
              <p:cNvPr id="3" name="Text Placeholder 2">
                <a:extLst>
                  <a:ext uri="{FF2B5EF4-FFF2-40B4-BE49-F238E27FC236}">
                    <a16:creationId xmlns:a16="http://schemas.microsoft.com/office/drawing/2014/main" id="{9AC5197D-DBCE-7EC9-AABF-1381EC20E0DC}"/>
                  </a:ext>
                </a:extLst>
              </p:cNvPr>
              <p:cNvSpPr>
                <a:spLocks noGrp="1" noRot="1" noChangeAspect="1" noMove="1" noResize="1" noEditPoints="1" noAdjustHandles="1" noChangeArrowheads="1" noChangeShapeType="1" noTextEdit="1"/>
              </p:cNvSpPr>
              <p:nvPr>
                <p:ph type="body" idx="1"/>
              </p:nvPr>
            </p:nvSpPr>
            <p:spPr>
              <a:xfrm>
                <a:off x="240002" y="828812"/>
                <a:ext cx="11721599" cy="865234"/>
              </a:xfrm>
              <a:blipFill>
                <a:blip r:embed="rId2"/>
                <a:stretch>
                  <a:fillRect/>
                </a:stretch>
              </a:blipFill>
            </p:spPr>
            <p:txBody>
              <a:bodyPr/>
              <a:lstStyle/>
              <a:p>
                <a:r>
                  <a:rPr lang="en-CH">
                    <a:noFill/>
                  </a:rPr>
                  <a:t> </a:t>
                </a:r>
              </a:p>
            </p:txBody>
          </p:sp>
        </mc:Fallback>
      </mc:AlternateContent>
      <p:grpSp>
        <p:nvGrpSpPr>
          <p:cNvPr id="25" name="Group 24">
            <a:extLst>
              <a:ext uri="{FF2B5EF4-FFF2-40B4-BE49-F238E27FC236}">
                <a16:creationId xmlns:a16="http://schemas.microsoft.com/office/drawing/2014/main" id="{51952C64-B8C4-ACD2-C1DC-9E092127DC98}"/>
              </a:ext>
            </a:extLst>
          </p:cNvPr>
          <p:cNvGrpSpPr>
            <a:grpSpLocks noChangeAspect="1"/>
          </p:cNvGrpSpPr>
          <p:nvPr/>
        </p:nvGrpSpPr>
        <p:grpSpPr>
          <a:xfrm>
            <a:off x="6708975" y="1947065"/>
            <a:ext cx="5301118" cy="3016827"/>
            <a:chOff x="106017" y="3155609"/>
            <a:chExt cx="4504323" cy="2563377"/>
          </a:xfrm>
        </p:grpSpPr>
        <p:grpSp>
          <p:nvGrpSpPr>
            <p:cNvPr id="26" name="Group 25">
              <a:extLst>
                <a:ext uri="{FF2B5EF4-FFF2-40B4-BE49-F238E27FC236}">
                  <a16:creationId xmlns:a16="http://schemas.microsoft.com/office/drawing/2014/main" id="{78A77D61-E37A-94D4-D25B-894E2CE4B988}"/>
                </a:ext>
              </a:extLst>
            </p:cNvPr>
            <p:cNvGrpSpPr>
              <a:grpSpLocks noChangeAspect="1"/>
            </p:cNvGrpSpPr>
            <p:nvPr/>
          </p:nvGrpSpPr>
          <p:grpSpPr>
            <a:xfrm>
              <a:off x="619096" y="5077667"/>
              <a:ext cx="3716361" cy="641319"/>
              <a:chOff x="2690127" y="5341269"/>
              <a:chExt cx="3900678" cy="673126"/>
            </a:xfrm>
          </p:grpSpPr>
          <p:sp>
            <p:nvSpPr>
              <p:cNvPr id="30" name="TextBox 29">
                <a:extLst>
                  <a:ext uri="{FF2B5EF4-FFF2-40B4-BE49-F238E27FC236}">
                    <a16:creationId xmlns:a16="http://schemas.microsoft.com/office/drawing/2014/main" id="{4244D30E-DF68-B787-246A-49D09DD4F71A}"/>
                  </a:ext>
                </a:extLst>
              </p:cNvPr>
              <p:cNvSpPr txBox="1"/>
              <p:nvPr/>
            </p:nvSpPr>
            <p:spPr>
              <a:xfrm rot="18968684">
                <a:off x="2690127" y="5514291"/>
                <a:ext cx="852240" cy="307777"/>
              </a:xfrm>
              <a:prstGeom prst="rect">
                <a:avLst/>
              </a:prstGeom>
              <a:noFill/>
            </p:spPr>
            <p:txBody>
              <a:bodyPr wrap="square" rtlCol="0">
                <a:spAutoFit/>
              </a:bodyPr>
              <a:lstStyle/>
              <a:p>
                <a:pPr algn="ctr"/>
                <a:r>
                  <a:rPr lang="en-US" dirty="0">
                    <a:solidFill>
                      <a:srgbClr val="FF0000"/>
                    </a:solidFill>
                  </a:rPr>
                  <a:t>INTEL</a:t>
                </a:r>
              </a:p>
            </p:txBody>
          </p:sp>
          <p:sp>
            <p:nvSpPr>
              <p:cNvPr id="31" name="TextBox 30">
                <a:extLst>
                  <a:ext uri="{FF2B5EF4-FFF2-40B4-BE49-F238E27FC236}">
                    <a16:creationId xmlns:a16="http://schemas.microsoft.com/office/drawing/2014/main" id="{CB3676DB-701A-2412-7262-0B093042478C}"/>
                  </a:ext>
                </a:extLst>
              </p:cNvPr>
              <p:cNvSpPr txBox="1"/>
              <p:nvPr/>
            </p:nvSpPr>
            <p:spPr>
              <a:xfrm rot="18968684">
                <a:off x="5142662" y="5514291"/>
                <a:ext cx="852240" cy="307777"/>
              </a:xfrm>
              <a:prstGeom prst="rect">
                <a:avLst/>
              </a:prstGeom>
              <a:noFill/>
            </p:spPr>
            <p:txBody>
              <a:bodyPr wrap="square" rtlCol="0">
                <a:spAutoFit/>
              </a:bodyPr>
              <a:lstStyle/>
              <a:p>
                <a:pPr algn="ctr"/>
                <a:r>
                  <a:rPr lang="en-US" dirty="0">
                    <a:solidFill>
                      <a:srgbClr val="FF0000"/>
                    </a:solidFill>
                  </a:rPr>
                  <a:t>NVIDIA</a:t>
                </a:r>
              </a:p>
            </p:txBody>
          </p:sp>
          <p:sp>
            <p:nvSpPr>
              <p:cNvPr id="32" name="TextBox 31">
                <a:extLst>
                  <a:ext uri="{FF2B5EF4-FFF2-40B4-BE49-F238E27FC236}">
                    <a16:creationId xmlns:a16="http://schemas.microsoft.com/office/drawing/2014/main" id="{E594FCEB-DD1E-9C29-B871-05B273D80ADC}"/>
                  </a:ext>
                </a:extLst>
              </p:cNvPr>
              <p:cNvSpPr txBox="1"/>
              <p:nvPr/>
            </p:nvSpPr>
            <p:spPr>
              <a:xfrm rot="18968684">
                <a:off x="3765932" y="5509668"/>
                <a:ext cx="852240" cy="307777"/>
              </a:xfrm>
              <a:prstGeom prst="rect">
                <a:avLst/>
              </a:prstGeom>
              <a:noFill/>
            </p:spPr>
            <p:txBody>
              <a:bodyPr wrap="square" rtlCol="0">
                <a:spAutoFit/>
              </a:bodyPr>
              <a:lstStyle/>
              <a:p>
                <a:pPr algn="ctr"/>
                <a:r>
                  <a:rPr lang="en-US" dirty="0">
                    <a:solidFill>
                      <a:srgbClr val="FF0000"/>
                    </a:solidFill>
                  </a:rPr>
                  <a:t>AMD</a:t>
                </a:r>
              </a:p>
            </p:txBody>
          </p:sp>
          <p:sp>
            <p:nvSpPr>
              <p:cNvPr id="33" name="Rectangle: Rounded Corners 32">
                <a:extLst>
                  <a:ext uri="{FF2B5EF4-FFF2-40B4-BE49-F238E27FC236}">
                    <a16:creationId xmlns:a16="http://schemas.microsoft.com/office/drawing/2014/main" id="{5822D6A0-BD9D-904D-37A7-434566B2D111}"/>
                  </a:ext>
                </a:extLst>
              </p:cNvPr>
              <p:cNvSpPr/>
              <p:nvPr/>
            </p:nvSpPr>
            <p:spPr>
              <a:xfrm>
                <a:off x="2821106" y="5346271"/>
                <a:ext cx="1058286" cy="6681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77514C4A-F812-60D6-0F50-5C7003D57575}"/>
                  </a:ext>
                </a:extLst>
              </p:cNvPr>
              <p:cNvSpPr/>
              <p:nvPr/>
            </p:nvSpPr>
            <p:spPr>
              <a:xfrm>
                <a:off x="3932536" y="5341270"/>
                <a:ext cx="1126352" cy="6681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FAF6F54A-6152-FE56-FBFA-096DB1E909A0}"/>
                  </a:ext>
                </a:extLst>
              </p:cNvPr>
              <p:cNvSpPr/>
              <p:nvPr/>
            </p:nvSpPr>
            <p:spPr>
              <a:xfrm>
                <a:off x="5152815" y="5341269"/>
                <a:ext cx="1437990" cy="6681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Chart, bar chart&#10;&#10;Description automatically generated">
              <a:extLst>
                <a:ext uri="{FF2B5EF4-FFF2-40B4-BE49-F238E27FC236}">
                  <a16:creationId xmlns:a16="http://schemas.microsoft.com/office/drawing/2014/main" id="{927DC5A2-5086-1FC9-D6CB-196D2DBB05D7}"/>
                </a:ext>
              </a:extLst>
            </p:cNvPr>
            <p:cNvPicPr>
              <a:picLocks noChangeAspect="1"/>
            </p:cNvPicPr>
            <p:nvPr/>
          </p:nvPicPr>
          <p:blipFill>
            <a:blip r:embed="rId3"/>
            <a:stretch>
              <a:fillRect/>
            </a:stretch>
          </p:blipFill>
          <p:spPr>
            <a:xfrm>
              <a:off x="106017" y="3155609"/>
              <a:ext cx="4504323" cy="2533682"/>
            </a:xfrm>
            <a:prstGeom prst="rect">
              <a:avLst/>
            </a:prstGeom>
          </p:spPr>
        </p:pic>
      </p:grpSp>
    </p:spTree>
    <p:extLst>
      <p:ext uri="{BB962C8B-B14F-4D97-AF65-F5344CB8AC3E}">
        <p14:creationId xmlns:p14="http://schemas.microsoft.com/office/powerpoint/2010/main" val="51649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8950-636D-7F5F-A5ED-E404A4F8D370}"/>
              </a:ext>
            </a:extLst>
          </p:cNvPr>
          <p:cNvSpPr>
            <a:spLocks noGrp="1"/>
          </p:cNvSpPr>
          <p:nvPr>
            <p:ph type="title"/>
          </p:nvPr>
        </p:nvSpPr>
        <p:spPr/>
        <p:txBody>
          <a:bodyPr/>
          <a:lstStyle/>
          <a:p>
            <a:r>
              <a:rPr lang="en-US" dirty="0"/>
              <a:t>Matrix element integration in MadEvent: overview</a:t>
            </a:r>
          </a:p>
        </p:txBody>
      </p:sp>
      <p:sp>
        <p:nvSpPr>
          <p:cNvPr id="3" name="Text Placeholder 2">
            <a:extLst>
              <a:ext uri="{FF2B5EF4-FFF2-40B4-BE49-F238E27FC236}">
                <a16:creationId xmlns:a16="http://schemas.microsoft.com/office/drawing/2014/main" id="{78F5ED71-6B72-0D17-8EB7-59EFA2E230FA}"/>
              </a:ext>
            </a:extLst>
          </p:cNvPr>
          <p:cNvSpPr>
            <a:spLocks noGrp="1"/>
          </p:cNvSpPr>
          <p:nvPr>
            <p:ph type="body" idx="1"/>
          </p:nvPr>
        </p:nvSpPr>
        <p:spPr>
          <a:xfrm>
            <a:off x="-96253" y="947818"/>
            <a:ext cx="12406965" cy="1458114"/>
          </a:xfrm>
        </p:spPr>
        <p:txBody>
          <a:bodyPr/>
          <a:lstStyle/>
          <a:p>
            <a:pPr marL="152400" indent="0">
              <a:spcBef>
                <a:spcPts val="0"/>
              </a:spcBef>
              <a:buNone/>
            </a:pPr>
            <a:r>
              <a:rPr lang="en-US" dirty="0"/>
              <a:t>(3) Third area of development: replace Fortran by cudacpp MEs in Madevent </a:t>
            </a:r>
            <a:r>
              <a:rPr lang="en-US" i="1" dirty="0">
                <a:solidFill>
                  <a:srgbClr val="FF0000"/>
                </a:solidFill>
              </a:rPr>
              <a:t>(keep the user interface!)</a:t>
            </a:r>
          </a:p>
          <a:p>
            <a:pPr lvl="3">
              <a:spcBef>
                <a:spcPts val="0"/>
              </a:spcBef>
            </a:pPr>
            <a:endParaRPr lang="en-US" sz="1050" dirty="0"/>
          </a:p>
          <a:p>
            <a:pPr marL="152400" indent="0">
              <a:spcBef>
                <a:spcPts val="0"/>
              </a:spcBef>
              <a:buNone/>
            </a:pPr>
            <a:r>
              <a:rPr lang="en-US" dirty="0"/>
              <a:t>Linking Fortran and C++ has been easy. As expected, the two main issues have been, instead:</a:t>
            </a:r>
          </a:p>
          <a:p>
            <a:pPr lvl="1">
              <a:spcBef>
                <a:spcPts val="0"/>
              </a:spcBef>
            </a:pPr>
            <a:r>
              <a:rPr lang="en-US" dirty="0"/>
              <a:t>1. </a:t>
            </a:r>
            <a:r>
              <a:rPr lang="en-US" dirty="0">
                <a:solidFill>
                  <a:srgbClr val="FF0000"/>
                </a:solidFill>
              </a:rPr>
              <a:t>Moving Madevent from single-event to many-event</a:t>
            </a:r>
            <a:r>
              <a:rPr lang="en-US" dirty="0"/>
              <a:t> (need 16k+ per GPU grid </a:t>
            </a:r>
            <a:r>
              <a:rPr lang="en-US" dirty="0">
                <a:sym typeface="Symbol" panose="05050102010706020507" pitchFamily="18" charset="2"/>
              </a:rPr>
              <a:t> </a:t>
            </a:r>
            <a:r>
              <a:rPr lang="en-US" i="1" dirty="0"/>
              <a:t>huge arrays in CPU memory!</a:t>
            </a:r>
            <a:r>
              <a:rPr lang="en-US" dirty="0"/>
              <a:t>)</a:t>
            </a:r>
          </a:p>
          <a:p>
            <a:pPr lvl="1">
              <a:spcBef>
                <a:spcPts val="0"/>
              </a:spcBef>
            </a:pPr>
            <a:r>
              <a:rPr lang="en-US" dirty="0"/>
              <a:t>2. Debugging the issues caused by hidden inputs and outputs, largely coming from Fortran common blocks</a:t>
            </a:r>
          </a:p>
        </p:txBody>
      </p:sp>
      <p:grpSp>
        <p:nvGrpSpPr>
          <p:cNvPr id="4" name="Group 3">
            <a:extLst>
              <a:ext uri="{FF2B5EF4-FFF2-40B4-BE49-F238E27FC236}">
                <a16:creationId xmlns:a16="http://schemas.microsoft.com/office/drawing/2014/main" id="{BCCF686E-EA58-27EA-330E-2ED5F8652159}"/>
              </a:ext>
            </a:extLst>
          </p:cNvPr>
          <p:cNvGrpSpPr>
            <a:grpSpLocks noChangeAspect="1"/>
          </p:cNvGrpSpPr>
          <p:nvPr/>
        </p:nvGrpSpPr>
        <p:grpSpPr>
          <a:xfrm>
            <a:off x="391126" y="2663805"/>
            <a:ext cx="8402315" cy="3705252"/>
            <a:chOff x="391125" y="1832333"/>
            <a:chExt cx="8402315" cy="3705252"/>
          </a:xfrm>
        </p:grpSpPr>
        <p:sp>
          <p:nvSpPr>
            <p:cNvPr id="5" name="Right Arrow 7">
              <a:extLst>
                <a:ext uri="{FF2B5EF4-FFF2-40B4-BE49-F238E27FC236}">
                  <a16:creationId xmlns:a16="http://schemas.microsoft.com/office/drawing/2014/main" id="{5BB3F4CC-AE1D-8B32-EF18-B40D02BE96CF}"/>
                </a:ext>
              </a:extLst>
            </p:cNvPr>
            <p:cNvSpPr/>
            <p:nvPr/>
          </p:nvSpPr>
          <p:spPr>
            <a:xfrm>
              <a:off x="3246594" y="2673452"/>
              <a:ext cx="2697006" cy="361158"/>
            </a:xfrm>
            <a:prstGeom prst="rightArrow">
              <a:avLst/>
            </a:pr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F9A55C6-A265-6DCF-EE49-C4BF57DF68DC}"/>
                </a:ext>
              </a:extLst>
            </p:cNvPr>
            <p:cNvPicPr>
              <a:picLocks noChangeAspect="1"/>
            </p:cNvPicPr>
            <p:nvPr/>
          </p:nvPicPr>
          <p:blipFill>
            <a:blip r:embed="rId2"/>
            <a:stretch>
              <a:fillRect/>
            </a:stretch>
          </p:blipFill>
          <p:spPr>
            <a:xfrm>
              <a:off x="391125" y="1832333"/>
              <a:ext cx="2405080" cy="3695727"/>
            </a:xfrm>
            <a:prstGeom prst="rect">
              <a:avLst/>
            </a:prstGeom>
          </p:spPr>
        </p:pic>
        <p:pic>
          <p:nvPicPr>
            <p:cNvPr id="7" name="Picture 6">
              <a:extLst>
                <a:ext uri="{FF2B5EF4-FFF2-40B4-BE49-F238E27FC236}">
                  <a16:creationId xmlns:a16="http://schemas.microsoft.com/office/drawing/2014/main" id="{95A277B9-5EA2-A9A6-5767-5128CAD0940A}"/>
                </a:ext>
              </a:extLst>
            </p:cNvPr>
            <p:cNvPicPr>
              <a:picLocks noChangeAspect="1"/>
            </p:cNvPicPr>
            <p:nvPr/>
          </p:nvPicPr>
          <p:blipFill>
            <a:blip r:embed="rId3"/>
            <a:stretch>
              <a:fillRect/>
            </a:stretch>
          </p:blipFill>
          <p:spPr>
            <a:xfrm>
              <a:off x="6378835" y="1832333"/>
              <a:ext cx="2414605" cy="3705252"/>
            </a:xfrm>
            <a:prstGeom prst="rect">
              <a:avLst/>
            </a:prstGeom>
          </p:spPr>
        </p:pic>
        <p:sp>
          <p:nvSpPr>
            <p:cNvPr id="8" name="TextBox 7">
              <a:extLst>
                <a:ext uri="{FF2B5EF4-FFF2-40B4-BE49-F238E27FC236}">
                  <a16:creationId xmlns:a16="http://schemas.microsoft.com/office/drawing/2014/main" id="{86FE9975-7C6D-6B3C-4379-A08C495F7504}"/>
                </a:ext>
              </a:extLst>
            </p:cNvPr>
            <p:cNvSpPr txBox="1"/>
            <p:nvPr/>
          </p:nvSpPr>
          <p:spPr>
            <a:xfrm>
              <a:off x="5082997" y="3629394"/>
              <a:ext cx="1402030" cy="523220"/>
            </a:xfrm>
            <a:prstGeom prst="rect">
              <a:avLst/>
            </a:prstGeom>
            <a:noFill/>
          </p:spPr>
          <p:txBody>
            <a:bodyPr wrap="square" rtlCol="0">
              <a:spAutoFit/>
            </a:bodyPr>
            <a:lstStyle/>
            <a:p>
              <a:pPr algn="ctr"/>
              <a:r>
                <a:rPr lang="en-US" b="1" dirty="0">
                  <a:solidFill>
                    <a:srgbClr val="0000FF"/>
                  </a:solidFill>
                </a:rPr>
                <a:t>MANY events </a:t>
              </a:r>
            </a:p>
            <a:p>
              <a:pPr algn="ctr"/>
              <a:r>
                <a:rPr lang="en-US" b="1" dirty="0">
                  <a:solidFill>
                    <a:srgbClr val="0000FF"/>
                  </a:solidFill>
                </a:rPr>
                <a:t>(momenta)</a:t>
              </a:r>
            </a:p>
          </p:txBody>
        </p:sp>
        <p:sp>
          <p:nvSpPr>
            <p:cNvPr id="9" name="TextBox 8">
              <a:extLst>
                <a:ext uri="{FF2B5EF4-FFF2-40B4-BE49-F238E27FC236}">
                  <a16:creationId xmlns:a16="http://schemas.microsoft.com/office/drawing/2014/main" id="{E2AC1E4E-3A06-F6B2-B722-6DA7BAF3CFEF}"/>
                </a:ext>
              </a:extLst>
            </p:cNvPr>
            <p:cNvSpPr txBox="1"/>
            <p:nvPr/>
          </p:nvSpPr>
          <p:spPr>
            <a:xfrm>
              <a:off x="2723778" y="3616163"/>
              <a:ext cx="1402030" cy="523220"/>
            </a:xfrm>
            <a:prstGeom prst="rect">
              <a:avLst/>
            </a:prstGeom>
            <a:noFill/>
          </p:spPr>
          <p:txBody>
            <a:bodyPr wrap="square" rtlCol="0">
              <a:spAutoFit/>
            </a:bodyPr>
            <a:lstStyle/>
            <a:p>
              <a:pPr algn="ctr"/>
              <a:r>
                <a:rPr lang="en-US" b="1" dirty="0">
                  <a:solidFill>
                    <a:srgbClr val="0000FF"/>
                  </a:solidFill>
                </a:rPr>
                <a:t>SINGLE event </a:t>
              </a:r>
            </a:p>
            <a:p>
              <a:pPr algn="ctr"/>
              <a:r>
                <a:rPr lang="en-US" b="1" dirty="0">
                  <a:solidFill>
                    <a:srgbClr val="0000FF"/>
                  </a:solidFill>
                </a:rPr>
                <a:t>(momenta)</a:t>
              </a:r>
            </a:p>
          </p:txBody>
        </p:sp>
        <p:sp>
          <p:nvSpPr>
            <p:cNvPr id="10" name="TextBox 9">
              <a:extLst>
                <a:ext uri="{FF2B5EF4-FFF2-40B4-BE49-F238E27FC236}">
                  <a16:creationId xmlns:a16="http://schemas.microsoft.com/office/drawing/2014/main" id="{DCFE8F17-B79E-4B9D-3EE7-3E2F5CB996D1}"/>
                </a:ext>
              </a:extLst>
            </p:cNvPr>
            <p:cNvSpPr txBox="1"/>
            <p:nvPr/>
          </p:nvSpPr>
          <p:spPr>
            <a:xfrm>
              <a:off x="2529104" y="4335829"/>
              <a:ext cx="1882028" cy="954107"/>
            </a:xfrm>
            <a:prstGeom prst="rect">
              <a:avLst/>
            </a:prstGeom>
            <a:noFill/>
          </p:spPr>
          <p:txBody>
            <a:bodyPr wrap="square" rtlCol="0">
              <a:spAutoFit/>
            </a:bodyPr>
            <a:lstStyle/>
            <a:p>
              <a:pPr algn="ctr"/>
              <a:r>
                <a:rPr lang="en-US" b="1" dirty="0">
                  <a:solidFill>
                    <a:srgbClr val="FF00FF"/>
                  </a:solidFill>
                </a:rPr>
                <a:t>COMMON </a:t>
              </a:r>
            </a:p>
            <a:p>
              <a:pPr algn="ctr"/>
              <a:r>
                <a:rPr lang="en-US" b="1" dirty="0">
                  <a:solidFill>
                    <a:srgbClr val="FF00FF"/>
                  </a:solidFill>
                </a:rPr>
                <a:t>BLOCKS</a:t>
              </a:r>
            </a:p>
            <a:p>
              <a:pPr algn="ctr"/>
              <a:r>
                <a:rPr lang="en-US" b="1" dirty="0">
                  <a:solidFill>
                    <a:srgbClr val="FF00FF"/>
                  </a:solidFill>
                </a:rPr>
                <a:t>(hidden inputs </a:t>
              </a:r>
            </a:p>
            <a:p>
              <a:pPr algn="ctr"/>
              <a:r>
                <a:rPr lang="en-US" b="1" dirty="0">
                  <a:solidFill>
                    <a:srgbClr val="FF00FF"/>
                  </a:solidFill>
                </a:rPr>
                <a:t>and outputs?) </a:t>
              </a:r>
            </a:p>
          </p:txBody>
        </p:sp>
        <p:sp>
          <p:nvSpPr>
            <p:cNvPr id="11" name="TextBox 10">
              <a:extLst>
                <a:ext uri="{FF2B5EF4-FFF2-40B4-BE49-F238E27FC236}">
                  <a16:creationId xmlns:a16="http://schemas.microsoft.com/office/drawing/2014/main" id="{7B9DABF9-1A6A-DB42-BA27-CD17467999CA}"/>
                </a:ext>
              </a:extLst>
            </p:cNvPr>
            <p:cNvSpPr txBox="1"/>
            <p:nvPr/>
          </p:nvSpPr>
          <p:spPr>
            <a:xfrm>
              <a:off x="5108397" y="4327362"/>
              <a:ext cx="1402030" cy="954107"/>
            </a:xfrm>
            <a:prstGeom prst="rect">
              <a:avLst/>
            </a:prstGeom>
            <a:noFill/>
          </p:spPr>
          <p:txBody>
            <a:bodyPr wrap="square" rtlCol="0">
              <a:spAutoFit/>
            </a:bodyPr>
            <a:lstStyle/>
            <a:p>
              <a:pPr algn="ctr"/>
              <a:r>
                <a:rPr lang="en-US" b="1" dirty="0">
                  <a:solidFill>
                    <a:srgbClr val="FF00FF"/>
                  </a:solidFill>
                </a:rPr>
                <a:t>PURE FUNCTION (clear inputs and outputs)</a:t>
              </a:r>
            </a:p>
          </p:txBody>
        </p:sp>
      </p:grpSp>
      <p:sp>
        <p:nvSpPr>
          <p:cNvPr id="12" name="TextBox 11">
            <a:extLst>
              <a:ext uri="{FF2B5EF4-FFF2-40B4-BE49-F238E27FC236}">
                <a16:creationId xmlns:a16="http://schemas.microsoft.com/office/drawing/2014/main" id="{BE3482E7-5BA1-5C5A-3867-8EFDA9A2E014}"/>
              </a:ext>
            </a:extLst>
          </p:cNvPr>
          <p:cNvSpPr txBox="1"/>
          <p:nvPr/>
        </p:nvSpPr>
        <p:spPr>
          <a:xfrm>
            <a:off x="3175345" y="3204109"/>
            <a:ext cx="3063834" cy="954107"/>
          </a:xfrm>
          <a:prstGeom prst="rect">
            <a:avLst/>
          </a:prstGeom>
          <a:noFill/>
        </p:spPr>
        <p:txBody>
          <a:bodyPr wrap="square" rtlCol="0">
            <a:spAutoFit/>
          </a:bodyPr>
          <a:lstStyle/>
          <a:p>
            <a:pPr algn="ctr"/>
            <a:r>
              <a:rPr lang="en-US" b="1" dirty="0"/>
              <a:t>REENGINEER MADEVENT</a:t>
            </a:r>
          </a:p>
          <a:p>
            <a:pPr algn="ctr"/>
            <a:endParaRPr lang="en-US" b="1" dirty="0"/>
          </a:p>
          <a:p>
            <a:pPr algn="ctr"/>
            <a:endParaRPr lang="en-US" b="1" dirty="0"/>
          </a:p>
          <a:p>
            <a:pPr algn="ctr"/>
            <a:r>
              <a:rPr lang="en-US" b="1" dirty="0"/>
              <a:t>ADAPT CUDACPP</a:t>
            </a:r>
          </a:p>
        </p:txBody>
      </p:sp>
    </p:spTree>
    <p:extLst>
      <p:ext uri="{BB962C8B-B14F-4D97-AF65-F5344CB8AC3E}">
        <p14:creationId xmlns:p14="http://schemas.microsoft.com/office/powerpoint/2010/main" val="232420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8950-636D-7F5F-A5ED-E404A4F8D370}"/>
              </a:ext>
            </a:extLst>
          </p:cNvPr>
          <p:cNvSpPr>
            <a:spLocks noGrp="1"/>
          </p:cNvSpPr>
          <p:nvPr>
            <p:ph type="title"/>
          </p:nvPr>
        </p:nvSpPr>
        <p:spPr>
          <a:xfrm>
            <a:off x="240002" y="71990"/>
            <a:ext cx="11721599" cy="376245"/>
          </a:xfrm>
        </p:spPr>
        <p:txBody>
          <a:bodyPr/>
          <a:lstStyle/>
          <a:p>
            <a:r>
              <a:rPr lang="en-US" dirty="0"/>
              <a:t>Matrix element integration in MadEvent: results</a:t>
            </a:r>
          </a:p>
        </p:txBody>
      </p:sp>
      <p:sp>
        <p:nvSpPr>
          <p:cNvPr id="3" name="Text Placeholder 2">
            <a:extLst>
              <a:ext uri="{FF2B5EF4-FFF2-40B4-BE49-F238E27FC236}">
                <a16:creationId xmlns:a16="http://schemas.microsoft.com/office/drawing/2014/main" id="{78F5ED71-6B72-0D17-8EB7-59EFA2E230FA}"/>
              </a:ext>
            </a:extLst>
          </p:cNvPr>
          <p:cNvSpPr>
            <a:spLocks noGrp="1"/>
          </p:cNvSpPr>
          <p:nvPr>
            <p:ph type="body" idx="1"/>
          </p:nvPr>
        </p:nvSpPr>
        <p:spPr>
          <a:xfrm>
            <a:off x="240002" y="564781"/>
            <a:ext cx="11721599" cy="2299446"/>
          </a:xfrm>
        </p:spPr>
        <p:txBody>
          <a:bodyPr/>
          <a:lstStyle/>
          <a:p>
            <a:pPr>
              <a:spcBef>
                <a:spcPts val="0"/>
              </a:spcBef>
            </a:pPr>
            <a:r>
              <a:rPr lang="en-US" dirty="0"/>
              <a:t>Functional results (Madevent with Fortran MEs vs CUDA/C++ MEs, using the same random seeds)</a:t>
            </a:r>
          </a:p>
          <a:p>
            <a:pPr lvl="1">
              <a:spcBef>
                <a:spcPts val="0"/>
              </a:spcBef>
            </a:pPr>
            <a:r>
              <a:rPr lang="en-US" dirty="0"/>
              <a:t>Cross section calculation: done! </a:t>
            </a:r>
            <a:r>
              <a:rPr lang="en-US" i="1" dirty="0">
                <a:solidFill>
                  <a:srgbClr val="FF0000"/>
                </a:solidFill>
              </a:rPr>
              <a:t>(Same cross section within ~E-14 relative accuracy)</a:t>
            </a:r>
          </a:p>
          <a:p>
            <a:pPr lvl="1">
              <a:spcBef>
                <a:spcPts val="0"/>
              </a:spcBef>
            </a:pPr>
            <a:r>
              <a:rPr lang="en-US" dirty="0"/>
              <a:t>Unweighted event generation: almost done! </a:t>
            </a:r>
            <a:r>
              <a:rPr lang="en-US" i="1" dirty="0">
                <a:solidFill>
                  <a:srgbClr val="FF0000"/>
                </a:solidFill>
              </a:rPr>
              <a:t>(Same LHE output files, except for missing color/helicity)</a:t>
            </a:r>
          </a:p>
          <a:p>
            <a:pPr lvl="3">
              <a:spcBef>
                <a:spcPts val="0"/>
              </a:spcBef>
            </a:pPr>
            <a:endParaRPr lang="en-US" dirty="0"/>
          </a:p>
          <a:p>
            <a:pPr>
              <a:spcBef>
                <a:spcPts val="0"/>
              </a:spcBef>
            </a:pPr>
            <a:r>
              <a:rPr lang="en-US" dirty="0"/>
              <a:t>Performance results </a:t>
            </a:r>
            <a:r>
              <a:rPr lang="en-US" dirty="0">
                <a:sym typeface="Symbol" panose="05050102010706020507" pitchFamily="18" charset="2"/>
              </a:rPr>
              <a:t></a:t>
            </a:r>
            <a:r>
              <a:rPr lang="en-US" dirty="0"/>
              <a:t> Total time = Madevent time (scalar, sequential) + ME time (vector, parallel)</a:t>
            </a:r>
          </a:p>
          <a:p>
            <a:pPr lvl="1">
              <a:spcBef>
                <a:spcPts val="0"/>
              </a:spcBef>
            </a:pPr>
            <a:r>
              <a:rPr lang="en-US" dirty="0">
                <a:solidFill>
                  <a:srgbClr val="FF0000"/>
                </a:solidFill>
              </a:rPr>
              <a:t>The overall speedup is limited by the incompressible scalar component (we need to reduce that too!)</a:t>
            </a:r>
          </a:p>
          <a:p>
            <a:pPr lvl="1">
              <a:spcBef>
                <a:spcPts val="0"/>
              </a:spcBef>
            </a:pPr>
            <a:r>
              <a:rPr lang="en-US" dirty="0">
                <a:hlinkClick r:id="rId2"/>
              </a:rPr>
              <a:t>Amdahl’s law</a:t>
            </a:r>
            <a:r>
              <a:rPr lang="en-US" dirty="0"/>
              <a:t>: if parallel fraction is initially p, maximum speedup is 1/(1-p) </a:t>
            </a:r>
          </a:p>
        </p:txBody>
      </p:sp>
      <p:sp>
        <p:nvSpPr>
          <p:cNvPr id="42" name="TextBox 41">
            <a:extLst>
              <a:ext uri="{FF2B5EF4-FFF2-40B4-BE49-F238E27FC236}">
                <a16:creationId xmlns:a16="http://schemas.microsoft.com/office/drawing/2014/main" id="{29B7F7D8-2DC7-79FE-159D-1C09D60CD78E}"/>
              </a:ext>
            </a:extLst>
          </p:cNvPr>
          <p:cNvSpPr txBox="1"/>
          <p:nvPr/>
        </p:nvSpPr>
        <p:spPr>
          <a:xfrm rot="16200000">
            <a:off x="-1744069" y="4385574"/>
            <a:ext cx="4299831" cy="584775"/>
          </a:xfrm>
          <a:prstGeom prst="rect">
            <a:avLst/>
          </a:prstGeom>
          <a:solidFill>
            <a:schemeClr val="bg1"/>
          </a:solidFill>
        </p:spPr>
        <p:txBody>
          <a:bodyPr wrap="square" rtlCol="0">
            <a:spAutoFit/>
          </a:bodyPr>
          <a:lstStyle/>
          <a:p>
            <a:pPr algn="ctr"/>
            <a:r>
              <a:rPr lang="en-US" sz="1600" dirty="0">
                <a:solidFill>
                  <a:srgbClr val="FF0000"/>
                </a:solidFill>
              </a:rPr>
              <a:t>Intel Gold 6148 CPU </a:t>
            </a:r>
            <a:r>
              <a:rPr lang="en-US" sz="1600" dirty="0"/>
              <a:t>(Juwels Cluster HPC)</a:t>
            </a:r>
          </a:p>
          <a:p>
            <a:pPr algn="ctr"/>
            <a:endParaRPr lang="en-US" sz="1600" dirty="0"/>
          </a:p>
        </p:txBody>
      </p:sp>
      <mc:AlternateContent xmlns:mc="http://schemas.openxmlformats.org/markup-compatibility/2006">
        <mc:Choice xmlns:a14="http://schemas.microsoft.com/office/drawing/2010/main" Requires="a14">
          <p:graphicFrame>
            <p:nvGraphicFramePr>
              <p:cNvPr id="38" name="Table 37">
                <a:extLst>
                  <a:ext uri="{FF2B5EF4-FFF2-40B4-BE49-F238E27FC236}">
                    <a16:creationId xmlns:a16="http://schemas.microsoft.com/office/drawing/2014/main" id="{A6BF6B8D-7C0C-6B06-D86B-5A4698EE647E}"/>
                  </a:ext>
                </a:extLst>
              </p:cNvPr>
              <p:cNvGraphicFramePr>
                <a:graphicFrameLocks noGrp="1"/>
              </p:cNvGraphicFramePr>
              <p:nvPr>
                <p:extLst>
                  <p:ext uri="{D42A27DB-BD31-4B8C-83A1-F6EECF244321}">
                    <p14:modId xmlns:p14="http://schemas.microsoft.com/office/powerpoint/2010/main" val="3542267154"/>
                  </p:ext>
                </p:extLst>
              </p:nvPr>
            </p:nvGraphicFramePr>
            <p:xfrm>
              <a:off x="485237" y="2737760"/>
              <a:ext cx="4235599" cy="3992880"/>
            </p:xfrm>
            <a:graphic>
              <a:graphicData uri="http://schemas.openxmlformats.org/drawingml/2006/table">
                <a:tbl>
                  <a:tblPr firstRow="1" bandRow="1">
                    <a:tableStyleId>{5940675A-B579-460E-94D1-54222C63F5DA}</a:tableStyleId>
                  </a:tblPr>
                  <a:tblGrid>
                    <a:gridCol w="2147599">
                      <a:extLst>
                        <a:ext uri="{9D8B030D-6E8A-4147-A177-3AD203B41FA5}">
                          <a16:colId xmlns:a16="http://schemas.microsoft.com/office/drawing/2014/main" val="2051156928"/>
                        </a:ext>
                      </a:extLst>
                    </a:gridCol>
                    <a:gridCol w="1044000">
                      <a:extLst>
                        <a:ext uri="{9D8B030D-6E8A-4147-A177-3AD203B41FA5}">
                          <a16:colId xmlns:a16="http://schemas.microsoft.com/office/drawing/2014/main" val="2343817787"/>
                        </a:ext>
                      </a:extLst>
                    </a:gridCol>
                    <a:gridCol w="1044000">
                      <a:extLst>
                        <a:ext uri="{9D8B030D-6E8A-4147-A177-3AD203B41FA5}">
                          <a16:colId xmlns:a16="http://schemas.microsoft.com/office/drawing/2014/main" val="3430875149"/>
                        </a:ext>
                      </a:extLst>
                    </a:gridCol>
                  </a:tblGrid>
                  <a:tr h="518160">
                    <a:tc>
                      <a:txBody>
                        <a:bodyPr/>
                        <a:lstStyle/>
                        <a:p>
                          <a:pPr algn="ctr"/>
                          <a:r>
                            <a:rPr lang="en-US" sz="1200" baseline="0" dirty="0">
                              <a:solidFill>
                                <a:srgbClr val="000000"/>
                              </a:solidFill>
                            </a:rPr>
                            <a:t>Implementation</a:t>
                          </a:r>
                        </a:p>
                        <a:p>
                          <a:pPr algn="ctr"/>
                          <a:r>
                            <a:rPr lang="en-US" sz="1200" baseline="0" dirty="0">
                              <a:solidFill>
                                <a:srgbClr val="000000"/>
                              </a:solidFill>
                            </a:rPr>
                            <a:t>(</a:t>
                          </a:r>
                          <a14:m>
                            <m:oMath xmlns:m="http://schemas.openxmlformats.org/officeDocument/2006/math">
                              <m:r>
                                <a:rPr lang="en-US" sz="1200" i="1" dirty="0" smtClean="0">
                                  <a:solidFill>
                                    <a:srgbClr val="000000"/>
                                  </a:solidFill>
                                  <a:latin typeface="Cambria Math" panose="02040503050406030204" pitchFamily="18" charset="0"/>
                                </a:rPr>
                                <m:t>𝑔𝑔</m:t>
                              </m:r>
                            </m:oMath>
                          </a14:m>
                          <a:r>
                            <a:rPr lang="en-US" sz="1200" i="1" dirty="0">
                              <a:solidFill>
                                <a:srgbClr val="000000"/>
                              </a:solidFill>
                              <a:sym typeface="Symbol" panose="05050102010706020507" pitchFamily="18" charset="2"/>
                            </a:rPr>
                            <a:t> </a:t>
                          </a:r>
                          <a14:m>
                            <m:oMath xmlns:m="http://schemas.openxmlformats.org/officeDocument/2006/math">
                              <m:r>
                                <a:rPr lang="en-US" sz="1200" i="1" dirty="0">
                                  <a:solidFill>
                                    <a:srgbClr val="000000"/>
                                  </a:solidFill>
                                  <a:latin typeface="Cambria Math" panose="02040503050406030204" pitchFamily="18" charset="0"/>
                                </a:rPr>
                                <m:t>𝑡</m:t>
                              </m:r>
                              <m:acc>
                                <m:accPr>
                                  <m:chr m:val="̅"/>
                                  <m:ctrlPr>
                                    <a:rPr lang="en-US" sz="1200" i="1" dirty="0">
                                      <a:solidFill>
                                        <a:srgbClr val="000000"/>
                                      </a:solidFill>
                                      <a:latin typeface="Cambria Math" panose="02040503050406030204" pitchFamily="18" charset="0"/>
                                    </a:rPr>
                                  </m:ctrlPr>
                                </m:accPr>
                                <m:e>
                                  <m:r>
                                    <a:rPr lang="en-US" sz="1200" i="1" dirty="0">
                                      <a:solidFill>
                                        <a:srgbClr val="000000"/>
                                      </a:solidFill>
                                      <a:latin typeface="Cambria Math" panose="02040503050406030204" pitchFamily="18" charset="0"/>
                                    </a:rPr>
                                    <m:t>𝑡</m:t>
                                  </m:r>
                                </m:e>
                              </m:acc>
                              <m:r>
                                <a:rPr lang="en-US" sz="1200" b="0" i="1" dirty="0" smtClean="0">
                                  <a:solidFill>
                                    <a:srgbClr val="000000"/>
                                  </a:solidFill>
                                  <a:latin typeface="Cambria Math" panose="02040503050406030204" pitchFamily="18" charset="0"/>
                                </a:rPr>
                                <m:t>𝑔𝑔</m:t>
                              </m:r>
                            </m:oMath>
                          </a14:m>
                          <a:r>
                            <a:rPr lang="en-US" sz="1200" dirty="0">
                              <a:solidFill>
                                <a:srgbClr val="000000"/>
                              </a:solidFill>
                              <a:sym typeface="Symbol" panose="05050102010706020507" pitchFamily="18" charset="2"/>
                            </a:rPr>
                            <a:t>)</a:t>
                          </a:r>
                          <a:endParaRPr lang="en-US" sz="1200" dirty="0">
                            <a:solidFill>
                              <a:srgbClr val="000000"/>
                            </a:solidFill>
                          </a:endParaRP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Evts/second</a:t>
                          </a:r>
                        </a:p>
                        <a:p>
                          <a:pPr algn="ctr"/>
                          <a:r>
                            <a:rPr lang="en-US" sz="1200" dirty="0">
                              <a:solidFill>
                                <a:srgbClr val="000000"/>
                              </a:solidFill>
                            </a:rPr>
                            <a:t>full workflow</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MEs only</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52390393"/>
                      </a:ext>
                    </a:extLst>
                  </a:tr>
                  <a:tr h="370840">
                    <a:tc>
                      <a:txBody>
                        <a:bodyPr/>
                        <a:lstStyle/>
                        <a:p>
                          <a:pPr algn="ctr"/>
                          <a:r>
                            <a:rPr lang="en-US" sz="1200" dirty="0">
                              <a:solidFill>
                                <a:srgbClr val="000000"/>
                              </a:solidFill>
                            </a:rPr>
                            <a:t>1-core MadEvent</a:t>
                          </a:r>
                          <a:r>
                            <a:rPr lang="en-US" sz="1200" baseline="0" dirty="0">
                              <a:solidFill>
                                <a:srgbClr val="000000"/>
                              </a:solidFill>
                            </a:rPr>
                            <a:t> </a:t>
                          </a:r>
                          <a:r>
                            <a:rPr lang="en-US" sz="1200" dirty="0">
                              <a:solidFill>
                                <a:srgbClr val="000000"/>
                              </a:solidFill>
                            </a:rPr>
                            <a:t>Fortran</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a:r>
                            <a:rPr lang="en-US" sz="1200" dirty="0">
                              <a:solidFill>
                                <a:srgbClr val="000000"/>
                              </a:solidFill>
                            </a:rPr>
                            <a:t>1.96E3</a:t>
                          </a:r>
                        </a:p>
                        <a:p>
                          <a:pPr algn="ctr"/>
                          <a:r>
                            <a:rPr lang="en-US" sz="1200" b="1" dirty="0">
                              <a:solidFill>
                                <a:srgbClr val="000000"/>
                              </a:solidFill>
                            </a:rPr>
                            <a:t>(=1.00)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a:r>
                            <a:rPr lang="en-US" sz="1200" dirty="0">
                              <a:solidFill>
                                <a:srgbClr val="000000"/>
                              </a:solidFill>
                            </a:rPr>
                            <a:t>2.12E3</a:t>
                          </a:r>
                        </a:p>
                        <a:p>
                          <a:pPr algn="ctr"/>
                          <a:r>
                            <a:rPr lang="en-US" sz="1200" b="1" dirty="0">
                              <a:solidFill>
                                <a:srgbClr val="000000"/>
                              </a:solidFill>
                            </a:rPr>
                            <a:t>(=1.00)</a:t>
                          </a:r>
                          <a:endParaRPr lang="en-US" sz="1200" dirty="0">
                            <a:solidFill>
                              <a:srgbClr val="000000"/>
                            </a:solidFill>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168977341"/>
                      </a:ext>
                    </a:extLst>
                  </a:tr>
                  <a:tr h="370840">
                    <a:tc>
                      <a:txBody>
                        <a:bodyPr/>
                        <a:lstStyle/>
                        <a:p>
                          <a:pPr algn="ctr"/>
                          <a:r>
                            <a:rPr lang="en-US" sz="1200" dirty="0">
                              <a:solidFill>
                                <a:srgbClr val="000000"/>
                              </a:solidFill>
                            </a:rPr>
                            <a:t>1-core Standalone C++</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1.72E3</a:t>
                          </a:r>
                        </a:p>
                        <a:p>
                          <a:pPr algn="ctr"/>
                          <a:r>
                            <a:rPr lang="en-US" sz="1200" b="0" dirty="0">
                              <a:solidFill>
                                <a:srgbClr val="000000"/>
                              </a:solidFill>
                            </a:rPr>
                            <a:t>(x0.9)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1.85E3</a:t>
                          </a:r>
                        </a:p>
                        <a:p>
                          <a:pPr algn="ctr"/>
                          <a:r>
                            <a:rPr lang="en-US" sz="1200" dirty="0">
                              <a:solidFill>
                                <a:srgbClr val="000000"/>
                              </a:solidFill>
                            </a:rPr>
                            <a:t>(x0.9)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22522622"/>
                      </a:ext>
                    </a:extLst>
                  </a:tr>
                  <a:tr h="370840">
                    <a:tc>
                      <a:txBody>
                        <a:bodyPr/>
                        <a:lstStyle/>
                        <a:p>
                          <a:pPr algn="ctr"/>
                          <a:r>
                            <a:rPr lang="en-US" sz="1200" dirty="0">
                              <a:solidFill>
                                <a:srgbClr val="000000"/>
                              </a:solidFill>
                            </a:rPr>
                            <a:t>1-core Standalone C++</a:t>
                          </a:r>
                        </a:p>
                        <a:p>
                          <a:pPr algn="ctr"/>
                          <a:r>
                            <a:rPr lang="en-US" sz="1200" dirty="0">
                              <a:solidFill>
                                <a:srgbClr val="000000"/>
                              </a:solidFill>
                            </a:rPr>
                            <a:t>128-bit SSE4.2</a:t>
                          </a:r>
                        </a:p>
                        <a:p>
                          <a:pPr algn="ctr"/>
                          <a:r>
                            <a:rPr lang="en-US" sz="1200" dirty="0">
                              <a:solidFill>
                                <a:srgbClr val="000000"/>
                              </a:solidFill>
                            </a:rPr>
                            <a:t>(x2 doubles, x4 floats)</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3.56E3</a:t>
                          </a:r>
                        </a:p>
                        <a:p>
                          <a:pPr algn="ctr"/>
                          <a:r>
                            <a:rPr lang="en-US" sz="1200" dirty="0">
                              <a:solidFill>
                                <a:srgbClr val="000000"/>
                              </a:solidFill>
                            </a:rPr>
                            <a:t>(x1.8)</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4.08E3</a:t>
                          </a:r>
                        </a:p>
                        <a:p>
                          <a:pPr algn="ctr"/>
                          <a:r>
                            <a:rPr lang="en-US" sz="1200" dirty="0">
                              <a:solidFill>
                                <a:srgbClr val="000000"/>
                              </a:solidFill>
                            </a:rPr>
                            <a:t>(x1.9)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69377605"/>
                      </a:ext>
                    </a:extLst>
                  </a:tr>
                  <a:tr h="370840">
                    <a:tc>
                      <a:txBody>
                        <a:bodyPr/>
                        <a:lstStyle/>
                        <a:p>
                          <a:pPr algn="ctr"/>
                          <a:r>
                            <a:rPr lang="en-US" sz="1200" dirty="0">
                              <a:solidFill>
                                <a:srgbClr val="000000"/>
                              </a:solidFill>
                            </a:rPr>
                            <a:t>1-core Standalone C++</a:t>
                          </a:r>
                        </a:p>
                        <a:p>
                          <a:pPr algn="ctr"/>
                          <a:r>
                            <a:rPr lang="en-US" sz="1200" dirty="0">
                              <a:solidFill>
                                <a:srgbClr val="000000"/>
                              </a:solidFill>
                            </a:rPr>
                            <a:t>256-bit AVX2</a:t>
                          </a:r>
                        </a:p>
                        <a:p>
                          <a:pPr algn="ctr"/>
                          <a:r>
                            <a:rPr lang="en-US" sz="1200" dirty="0">
                              <a:solidFill>
                                <a:srgbClr val="000000"/>
                              </a:solidFill>
                            </a:rPr>
                            <a:t>(x4 doubles, x8 floats) </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6.72E3</a:t>
                          </a:r>
                        </a:p>
                        <a:p>
                          <a:pPr algn="ctr"/>
                          <a:r>
                            <a:rPr lang="en-US" sz="1200" dirty="0">
                              <a:solidFill>
                                <a:srgbClr val="000000"/>
                              </a:solidFill>
                            </a:rPr>
                            <a:t>(x3.4)</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8.80E3</a:t>
                          </a:r>
                        </a:p>
                        <a:p>
                          <a:pPr algn="ctr"/>
                          <a:r>
                            <a:rPr lang="en-US" sz="1200" dirty="0">
                              <a:solidFill>
                                <a:srgbClr val="000000"/>
                              </a:solidFill>
                            </a:rPr>
                            <a:t>(x4.2)</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42104677"/>
                      </a:ext>
                    </a:extLst>
                  </a:tr>
                  <a:tr h="370840">
                    <a:tc>
                      <a:txBody>
                        <a:bodyPr/>
                        <a:lstStyle/>
                        <a:p>
                          <a:pPr algn="ctr"/>
                          <a:r>
                            <a:rPr lang="en-US" sz="1200" dirty="0">
                              <a:solidFill>
                                <a:srgbClr val="000000"/>
                              </a:solidFill>
                            </a:rPr>
                            <a:t>1-core Standalone C++</a:t>
                          </a:r>
                        </a:p>
                        <a:p>
                          <a:pPr algn="ctr"/>
                          <a:r>
                            <a:rPr lang="en-US" sz="1200" dirty="0">
                              <a:solidFill>
                                <a:srgbClr val="000000"/>
                              </a:solidFill>
                            </a:rPr>
                            <a:t>“256-bit” AVX512</a:t>
                          </a:r>
                        </a:p>
                        <a:p>
                          <a:pPr algn="ctr"/>
                          <a:r>
                            <a:rPr lang="en-US" sz="1200" dirty="0">
                              <a:solidFill>
                                <a:srgbClr val="000000"/>
                              </a:solidFill>
                            </a:rPr>
                            <a:t>(x4 doubles, x8 floats)</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7.08E3</a:t>
                          </a:r>
                        </a:p>
                        <a:p>
                          <a:pPr algn="ctr"/>
                          <a:r>
                            <a:rPr lang="en-US" sz="1200" b="0" dirty="0">
                              <a:solidFill>
                                <a:srgbClr val="000000"/>
                              </a:solidFill>
                            </a:rPr>
                            <a:t>(x3.6)</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9.41E3</a:t>
                          </a:r>
                        </a:p>
                        <a:p>
                          <a:pPr algn="ctr"/>
                          <a:r>
                            <a:rPr lang="en-US" sz="1200" b="0" dirty="0">
                              <a:solidFill>
                                <a:srgbClr val="000000"/>
                              </a:solidFill>
                            </a:rPr>
                            <a:t>(x4.4)</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3616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1-core Standalone 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512-bit AVX512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(x8 doubles,</a:t>
                          </a:r>
                          <a:r>
                            <a:rPr lang="en-US" sz="1200" baseline="0" dirty="0">
                              <a:solidFill>
                                <a:srgbClr val="000000"/>
                              </a:solidFill>
                            </a:rPr>
                            <a:t> x16 floats)</a:t>
                          </a:r>
                          <a:endParaRPr lang="en-US" sz="1200" dirty="0">
                            <a:solidFill>
                              <a:srgbClr val="000000"/>
                            </a:solidFill>
                          </a:endParaRP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9.92E3</a:t>
                          </a:r>
                        </a:p>
                        <a:p>
                          <a:pPr algn="ctr"/>
                          <a:r>
                            <a:rPr lang="en-US" sz="1200" b="1" dirty="0">
                              <a:solidFill>
                                <a:srgbClr val="FF0000"/>
                              </a:solidFill>
                            </a:rPr>
                            <a:t>(x5.1)</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1.52E4</a:t>
                          </a:r>
                        </a:p>
                        <a:p>
                          <a:pPr algn="ctr"/>
                          <a:r>
                            <a:rPr lang="en-US" sz="1200" b="1" dirty="0">
                              <a:solidFill>
                                <a:srgbClr val="FF0000"/>
                              </a:solidFill>
                            </a:rPr>
                            <a:t>(x7.2)</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49827459"/>
                      </a:ext>
                    </a:extLst>
                  </a:tr>
                </a:tbl>
              </a:graphicData>
            </a:graphic>
          </p:graphicFrame>
        </mc:Choice>
        <mc:Fallback>
          <p:graphicFrame>
            <p:nvGraphicFramePr>
              <p:cNvPr id="38" name="Table 37">
                <a:extLst>
                  <a:ext uri="{FF2B5EF4-FFF2-40B4-BE49-F238E27FC236}">
                    <a16:creationId xmlns:a16="http://schemas.microsoft.com/office/drawing/2014/main" id="{A6BF6B8D-7C0C-6B06-D86B-5A4698EE647E}"/>
                  </a:ext>
                </a:extLst>
              </p:cNvPr>
              <p:cNvGraphicFramePr>
                <a:graphicFrameLocks noGrp="1"/>
              </p:cNvGraphicFramePr>
              <p:nvPr>
                <p:extLst>
                  <p:ext uri="{D42A27DB-BD31-4B8C-83A1-F6EECF244321}">
                    <p14:modId xmlns:p14="http://schemas.microsoft.com/office/powerpoint/2010/main" val="3542267154"/>
                  </p:ext>
                </p:extLst>
              </p:nvPr>
            </p:nvGraphicFramePr>
            <p:xfrm>
              <a:off x="485237" y="2737760"/>
              <a:ext cx="4235599" cy="3992880"/>
            </p:xfrm>
            <a:graphic>
              <a:graphicData uri="http://schemas.openxmlformats.org/drawingml/2006/table">
                <a:tbl>
                  <a:tblPr firstRow="1" bandRow="1">
                    <a:tableStyleId>{5940675A-B579-460E-94D1-54222C63F5DA}</a:tableStyleId>
                  </a:tblPr>
                  <a:tblGrid>
                    <a:gridCol w="2147599">
                      <a:extLst>
                        <a:ext uri="{9D8B030D-6E8A-4147-A177-3AD203B41FA5}">
                          <a16:colId xmlns:a16="http://schemas.microsoft.com/office/drawing/2014/main" val="2051156928"/>
                        </a:ext>
                      </a:extLst>
                    </a:gridCol>
                    <a:gridCol w="1044000">
                      <a:extLst>
                        <a:ext uri="{9D8B030D-6E8A-4147-A177-3AD203B41FA5}">
                          <a16:colId xmlns:a16="http://schemas.microsoft.com/office/drawing/2014/main" val="2343817787"/>
                        </a:ext>
                      </a:extLst>
                    </a:gridCol>
                    <a:gridCol w="1044000">
                      <a:extLst>
                        <a:ext uri="{9D8B030D-6E8A-4147-A177-3AD203B41FA5}">
                          <a16:colId xmlns:a16="http://schemas.microsoft.com/office/drawing/2014/main" val="3430875149"/>
                        </a:ext>
                      </a:extLst>
                    </a:gridCol>
                  </a:tblGrid>
                  <a:tr h="518160">
                    <a:tc>
                      <a:txBody>
                        <a:bodyPr/>
                        <a:lstStyle/>
                        <a:p>
                          <a:endParaRPr lang="en-CH"/>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3"/>
                          <a:stretch>
                            <a:fillRect l="-283" t="-2353" r="-98017" b="-678824"/>
                          </a:stretch>
                        </a:blipFill>
                      </a:tcPr>
                    </a:tc>
                    <a:tc>
                      <a:txBody>
                        <a:bodyPr/>
                        <a:lstStyle/>
                        <a:p>
                          <a:pPr algn="ctr"/>
                          <a:r>
                            <a:rPr lang="en-US" sz="1200" dirty="0">
                              <a:solidFill>
                                <a:srgbClr val="000000"/>
                              </a:solidFill>
                            </a:rPr>
                            <a:t>Evts/second</a:t>
                          </a:r>
                        </a:p>
                        <a:p>
                          <a:pPr algn="ctr"/>
                          <a:r>
                            <a:rPr lang="en-US" sz="1200" dirty="0">
                              <a:solidFill>
                                <a:srgbClr val="000000"/>
                              </a:solidFill>
                            </a:rPr>
                            <a:t>full workflow</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MEs only</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52390393"/>
                      </a:ext>
                    </a:extLst>
                  </a:tr>
                  <a:tr h="457200">
                    <a:tc>
                      <a:txBody>
                        <a:bodyPr/>
                        <a:lstStyle/>
                        <a:p>
                          <a:pPr algn="ctr"/>
                          <a:r>
                            <a:rPr lang="en-US" sz="1200" dirty="0">
                              <a:solidFill>
                                <a:srgbClr val="000000"/>
                              </a:solidFill>
                            </a:rPr>
                            <a:t>1-core MadEvent</a:t>
                          </a:r>
                          <a:r>
                            <a:rPr lang="en-US" sz="1200" baseline="0" dirty="0">
                              <a:solidFill>
                                <a:srgbClr val="000000"/>
                              </a:solidFill>
                            </a:rPr>
                            <a:t> </a:t>
                          </a:r>
                          <a:r>
                            <a:rPr lang="en-US" sz="1200" dirty="0">
                              <a:solidFill>
                                <a:srgbClr val="000000"/>
                              </a:solidFill>
                            </a:rPr>
                            <a:t>Fortran</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a:r>
                            <a:rPr lang="en-US" sz="1200" dirty="0">
                              <a:solidFill>
                                <a:srgbClr val="000000"/>
                              </a:solidFill>
                            </a:rPr>
                            <a:t>1.96E3</a:t>
                          </a:r>
                        </a:p>
                        <a:p>
                          <a:pPr algn="ctr"/>
                          <a:r>
                            <a:rPr lang="en-US" sz="1200" b="1" dirty="0">
                              <a:solidFill>
                                <a:srgbClr val="000000"/>
                              </a:solidFill>
                            </a:rPr>
                            <a:t>(=1.00)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a:r>
                            <a:rPr lang="en-US" sz="1200" dirty="0">
                              <a:solidFill>
                                <a:srgbClr val="000000"/>
                              </a:solidFill>
                            </a:rPr>
                            <a:t>2.12E3</a:t>
                          </a:r>
                        </a:p>
                        <a:p>
                          <a:pPr algn="ctr"/>
                          <a:r>
                            <a:rPr lang="en-US" sz="1200" b="1" dirty="0">
                              <a:solidFill>
                                <a:srgbClr val="000000"/>
                              </a:solidFill>
                            </a:rPr>
                            <a:t>(=1.00)</a:t>
                          </a:r>
                          <a:endParaRPr lang="en-US" sz="1200" dirty="0">
                            <a:solidFill>
                              <a:srgbClr val="000000"/>
                            </a:solidFill>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168977341"/>
                      </a:ext>
                    </a:extLst>
                  </a:tr>
                  <a:tr h="457200">
                    <a:tc>
                      <a:txBody>
                        <a:bodyPr/>
                        <a:lstStyle/>
                        <a:p>
                          <a:pPr algn="ctr"/>
                          <a:r>
                            <a:rPr lang="en-US" sz="1200" dirty="0">
                              <a:solidFill>
                                <a:srgbClr val="000000"/>
                              </a:solidFill>
                            </a:rPr>
                            <a:t>1-core Standalone C++</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1.72E3</a:t>
                          </a:r>
                        </a:p>
                        <a:p>
                          <a:pPr algn="ctr"/>
                          <a:r>
                            <a:rPr lang="en-US" sz="1200" b="0" dirty="0">
                              <a:solidFill>
                                <a:srgbClr val="000000"/>
                              </a:solidFill>
                            </a:rPr>
                            <a:t>(x0.9)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1.85E3</a:t>
                          </a:r>
                        </a:p>
                        <a:p>
                          <a:pPr algn="ctr"/>
                          <a:r>
                            <a:rPr lang="en-US" sz="1200" dirty="0">
                              <a:solidFill>
                                <a:srgbClr val="000000"/>
                              </a:solidFill>
                            </a:rPr>
                            <a:t>(x0.9)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22522622"/>
                      </a:ext>
                    </a:extLst>
                  </a:tr>
                  <a:tr h="640080">
                    <a:tc>
                      <a:txBody>
                        <a:bodyPr/>
                        <a:lstStyle/>
                        <a:p>
                          <a:pPr algn="ctr"/>
                          <a:r>
                            <a:rPr lang="en-US" sz="1200" dirty="0">
                              <a:solidFill>
                                <a:srgbClr val="000000"/>
                              </a:solidFill>
                            </a:rPr>
                            <a:t>1-core Standalone C++</a:t>
                          </a:r>
                        </a:p>
                        <a:p>
                          <a:pPr algn="ctr"/>
                          <a:r>
                            <a:rPr lang="en-US" sz="1200" dirty="0">
                              <a:solidFill>
                                <a:srgbClr val="000000"/>
                              </a:solidFill>
                            </a:rPr>
                            <a:t>128-bit SSE4.2</a:t>
                          </a:r>
                        </a:p>
                        <a:p>
                          <a:pPr algn="ctr"/>
                          <a:r>
                            <a:rPr lang="en-US" sz="1200" dirty="0">
                              <a:solidFill>
                                <a:srgbClr val="000000"/>
                              </a:solidFill>
                            </a:rPr>
                            <a:t>(x2 doubles, x4 floats)</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3.56E3</a:t>
                          </a:r>
                        </a:p>
                        <a:p>
                          <a:pPr algn="ctr"/>
                          <a:r>
                            <a:rPr lang="en-US" sz="1200" dirty="0">
                              <a:solidFill>
                                <a:srgbClr val="000000"/>
                              </a:solidFill>
                            </a:rPr>
                            <a:t>(x1.8)</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4.08E3</a:t>
                          </a:r>
                        </a:p>
                        <a:p>
                          <a:pPr algn="ctr"/>
                          <a:r>
                            <a:rPr lang="en-US" sz="1200" dirty="0">
                              <a:solidFill>
                                <a:srgbClr val="000000"/>
                              </a:solidFill>
                            </a:rPr>
                            <a:t>(x1.9)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69377605"/>
                      </a:ext>
                    </a:extLst>
                  </a:tr>
                  <a:tr h="640080">
                    <a:tc>
                      <a:txBody>
                        <a:bodyPr/>
                        <a:lstStyle/>
                        <a:p>
                          <a:pPr algn="ctr"/>
                          <a:r>
                            <a:rPr lang="en-US" sz="1200" dirty="0">
                              <a:solidFill>
                                <a:srgbClr val="000000"/>
                              </a:solidFill>
                            </a:rPr>
                            <a:t>1-core Standalone C++</a:t>
                          </a:r>
                        </a:p>
                        <a:p>
                          <a:pPr algn="ctr"/>
                          <a:r>
                            <a:rPr lang="en-US" sz="1200" dirty="0">
                              <a:solidFill>
                                <a:srgbClr val="000000"/>
                              </a:solidFill>
                            </a:rPr>
                            <a:t>256-bit AVX2</a:t>
                          </a:r>
                        </a:p>
                        <a:p>
                          <a:pPr algn="ctr"/>
                          <a:r>
                            <a:rPr lang="en-US" sz="1200" dirty="0">
                              <a:solidFill>
                                <a:srgbClr val="000000"/>
                              </a:solidFill>
                            </a:rPr>
                            <a:t>(x4 doubles, x8 floats) </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6.72E3</a:t>
                          </a:r>
                        </a:p>
                        <a:p>
                          <a:pPr algn="ctr"/>
                          <a:r>
                            <a:rPr lang="en-US" sz="1200" dirty="0">
                              <a:solidFill>
                                <a:srgbClr val="000000"/>
                              </a:solidFill>
                            </a:rPr>
                            <a:t>(x3.4)</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8.80E3</a:t>
                          </a:r>
                        </a:p>
                        <a:p>
                          <a:pPr algn="ctr"/>
                          <a:r>
                            <a:rPr lang="en-US" sz="1200" dirty="0">
                              <a:solidFill>
                                <a:srgbClr val="000000"/>
                              </a:solidFill>
                            </a:rPr>
                            <a:t>(x4.2)</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42104677"/>
                      </a:ext>
                    </a:extLst>
                  </a:tr>
                  <a:tr h="640080">
                    <a:tc>
                      <a:txBody>
                        <a:bodyPr/>
                        <a:lstStyle/>
                        <a:p>
                          <a:pPr algn="ctr"/>
                          <a:r>
                            <a:rPr lang="en-US" sz="1200" dirty="0">
                              <a:solidFill>
                                <a:srgbClr val="000000"/>
                              </a:solidFill>
                            </a:rPr>
                            <a:t>1-core Standalone C++</a:t>
                          </a:r>
                        </a:p>
                        <a:p>
                          <a:pPr algn="ctr"/>
                          <a:r>
                            <a:rPr lang="en-US" sz="1200" dirty="0">
                              <a:solidFill>
                                <a:srgbClr val="000000"/>
                              </a:solidFill>
                            </a:rPr>
                            <a:t>“256-bit” AVX512</a:t>
                          </a:r>
                        </a:p>
                        <a:p>
                          <a:pPr algn="ctr"/>
                          <a:r>
                            <a:rPr lang="en-US" sz="1200" dirty="0">
                              <a:solidFill>
                                <a:srgbClr val="000000"/>
                              </a:solidFill>
                            </a:rPr>
                            <a:t>(x4 doubles, x8 floats)</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7.08E3</a:t>
                          </a:r>
                        </a:p>
                        <a:p>
                          <a:pPr algn="ctr"/>
                          <a:r>
                            <a:rPr lang="en-US" sz="1200" b="0" dirty="0">
                              <a:solidFill>
                                <a:srgbClr val="000000"/>
                              </a:solidFill>
                            </a:rPr>
                            <a:t>(x3.6)</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9.41E3</a:t>
                          </a:r>
                        </a:p>
                        <a:p>
                          <a:pPr algn="ctr"/>
                          <a:r>
                            <a:rPr lang="en-US" sz="1200" b="0" dirty="0">
                              <a:solidFill>
                                <a:srgbClr val="000000"/>
                              </a:solidFill>
                            </a:rPr>
                            <a:t>(x4.4)</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361637"/>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1-core Standalone 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512-bit AVX512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(x8 doubles,</a:t>
                          </a:r>
                          <a:r>
                            <a:rPr lang="en-US" sz="1200" baseline="0" dirty="0">
                              <a:solidFill>
                                <a:srgbClr val="000000"/>
                              </a:solidFill>
                            </a:rPr>
                            <a:t> x16 floats)</a:t>
                          </a:r>
                          <a:endParaRPr lang="en-US" sz="1200" dirty="0">
                            <a:solidFill>
                              <a:srgbClr val="000000"/>
                            </a:solidFill>
                          </a:endParaRP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9.92E3</a:t>
                          </a:r>
                        </a:p>
                        <a:p>
                          <a:pPr algn="ctr"/>
                          <a:r>
                            <a:rPr lang="en-US" sz="1200" b="1" dirty="0">
                              <a:solidFill>
                                <a:srgbClr val="FF0000"/>
                              </a:solidFill>
                            </a:rPr>
                            <a:t>(x5.1)</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1.52E4</a:t>
                          </a:r>
                        </a:p>
                        <a:p>
                          <a:pPr algn="ctr"/>
                          <a:r>
                            <a:rPr lang="en-US" sz="1200" b="1" dirty="0">
                              <a:solidFill>
                                <a:srgbClr val="FF0000"/>
                              </a:solidFill>
                            </a:rPr>
                            <a:t>(x7.2)</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49827459"/>
                      </a:ext>
                    </a:extLst>
                  </a:tr>
                </a:tbl>
              </a:graphicData>
            </a:graphic>
          </p:graphicFrame>
        </mc:Fallback>
      </mc:AlternateContent>
      <p:sp>
        <p:nvSpPr>
          <p:cNvPr id="40" name="Rectangle 39">
            <a:extLst>
              <a:ext uri="{FF2B5EF4-FFF2-40B4-BE49-F238E27FC236}">
                <a16:creationId xmlns:a16="http://schemas.microsoft.com/office/drawing/2014/main" id="{47496F7A-211F-1642-967F-6FF17B870636}"/>
              </a:ext>
            </a:extLst>
          </p:cNvPr>
          <p:cNvSpPr/>
          <p:nvPr/>
        </p:nvSpPr>
        <p:spPr>
          <a:xfrm>
            <a:off x="482375" y="3251141"/>
            <a:ext cx="4235597" cy="460592"/>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1" name="Rectangle 40">
            <a:extLst>
              <a:ext uri="{FF2B5EF4-FFF2-40B4-BE49-F238E27FC236}">
                <a16:creationId xmlns:a16="http://schemas.microsoft.com/office/drawing/2014/main" id="{78918FAD-1539-700B-FACA-D861E64BDA69}"/>
              </a:ext>
            </a:extLst>
          </p:cNvPr>
          <p:cNvSpPr/>
          <p:nvPr/>
        </p:nvSpPr>
        <p:spPr>
          <a:xfrm>
            <a:off x="482376" y="6105307"/>
            <a:ext cx="4235598" cy="6390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43" name="Table 42">
                <a:extLst>
                  <a:ext uri="{FF2B5EF4-FFF2-40B4-BE49-F238E27FC236}">
                    <a16:creationId xmlns:a16="http://schemas.microsoft.com/office/drawing/2014/main" id="{9358007F-7879-46CC-E206-03185913E894}"/>
                  </a:ext>
                </a:extLst>
              </p:cNvPr>
              <p:cNvGraphicFramePr>
                <a:graphicFrameLocks noGrp="1"/>
              </p:cNvGraphicFramePr>
              <p:nvPr>
                <p:extLst>
                  <p:ext uri="{D42A27DB-BD31-4B8C-83A1-F6EECF244321}">
                    <p14:modId xmlns:p14="http://schemas.microsoft.com/office/powerpoint/2010/main" val="3136219956"/>
                  </p:ext>
                </p:extLst>
              </p:nvPr>
            </p:nvGraphicFramePr>
            <p:xfrm>
              <a:off x="5718275" y="2995453"/>
              <a:ext cx="4235599" cy="1432560"/>
            </p:xfrm>
            <a:graphic>
              <a:graphicData uri="http://schemas.openxmlformats.org/drawingml/2006/table">
                <a:tbl>
                  <a:tblPr firstRow="1" bandRow="1">
                    <a:tableStyleId>{5940675A-B579-460E-94D1-54222C63F5DA}</a:tableStyleId>
                  </a:tblPr>
                  <a:tblGrid>
                    <a:gridCol w="2147599">
                      <a:extLst>
                        <a:ext uri="{9D8B030D-6E8A-4147-A177-3AD203B41FA5}">
                          <a16:colId xmlns:a16="http://schemas.microsoft.com/office/drawing/2014/main" val="2051156928"/>
                        </a:ext>
                      </a:extLst>
                    </a:gridCol>
                    <a:gridCol w="1044000">
                      <a:extLst>
                        <a:ext uri="{9D8B030D-6E8A-4147-A177-3AD203B41FA5}">
                          <a16:colId xmlns:a16="http://schemas.microsoft.com/office/drawing/2014/main" val="2343817787"/>
                        </a:ext>
                      </a:extLst>
                    </a:gridCol>
                    <a:gridCol w="1044000">
                      <a:extLst>
                        <a:ext uri="{9D8B030D-6E8A-4147-A177-3AD203B41FA5}">
                          <a16:colId xmlns:a16="http://schemas.microsoft.com/office/drawing/2014/main" val="3430875149"/>
                        </a:ext>
                      </a:extLst>
                    </a:gridCol>
                  </a:tblGrid>
                  <a:tr h="518160">
                    <a:tc>
                      <a:txBody>
                        <a:bodyPr/>
                        <a:lstStyle/>
                        <a:p>
                          <a:pPr algn="ctr"/>
                          <a:r>
                            <a:rPr lang="en-US" sz="1200" baseline="0" dirty="0">
                              <a:solidFill>
                                <a:srgbClr val="000000"/>
                              </a:solidFill>
                            </a:rPr>
                            <a:t>Implementation</a:t>
                          </a:r>
                        </a:p>
                        <a:p>
                          <a:pPr algn="ctr"/>
                          <a:r>
                            <a:rPr lang="en-US" sz="1200" baseline="0" dirty="0">
                              <a:solidFill>
                                <a:srgbClr val="000000"/>
                              </a:solidFill>
                            </a:rPr>
                            <a:t>(</a:t>
                          </a:r>
                          <a14:m>
                            <m:oMath xmlns:m="http://schemas.openxmlformats.org/officeDocument/2006/math">
                              <m:r>
                                <a:rPr lang="en-US" sz="1200" i="1" dirty="0" smtClean="0">
                                  <a:solidFill>
                                    <a:srgbClr val="000000"/>
                                  </a:solidFill>
                                  <a:latin typeface="Cambria Math" panose="02040503050406030204" pitchFamily="18" charset="0"/>
                                </a:rPr>
                                <m:t>𝑔𝑔</m:t>
                              </m:r>
                            </m:oMath>
                          </a14:m>
                          <a:r>
                            <a:rPr lang="en-US" sz="1200" i="1" dirty="0">
                              <a:solidFill>
                                <a:srgbClr val="000000"/>
                              </a:solidFill>
                              <a:sym typeface="Symbol" panose="05050102010706020507" pitchFamily="18" charset="2"/>
                            </a:rPr>
                            <a:t> </a:t>
                          </a:r>
                          <a14:m>
                            <m:oMath xmlns:m="http://schemas.openxmlformats.org/officeDocument/2006/math">
                              <m:r>
                                <a:rPr lang="en-US" sz="1200" i="1" dirty="0">
                                  <a:solidFill>
                                    <a:srgbClr val="000000"/>
                                  </a:solidFill>
                                  <a:latin typeface="Cambria Math" panose="02040503050406030204" pitchFamily="18" charset="0"/>
                                </a:rPr>
                                <m:t>𝑡</m:t>
                              </m:r>
                              <m:acc>
                                <m:accPr>
                                  <m:chr m:val="̅"/>
                                  <m:ctrlPr>
                                    <a:rPr lang="en-US" sz="1200" i="1" dirty="0">
                                      <a:solidFill>
                                        <a:srgbClr val="000000"/>
                                      </a:solidFill>
                                      <a:latin typeface="Cambria Math" panose="02040503050406030204" pitchFamily="18" charset="0"/>
                                    </a:rPr>
                                  </m:ctrlPr>
                                </m:accPr>
                                <m:e>
                                  <m:r>
                                    <a:rPr lang="en-US" sz="1200" i="1" dirty="0">
                                      <a:solidFill>
                                        <a:srgbClr val="000000"/>
                                      </a:solidFill>
                                      <a:latin typeface="Cambria Math" panose="02040503050406030204" pitchFamily="18" charset="0"/>
                                    </a:rPr>
                                    <m:t>𝑡</m:t>
                                  </m:r>
                                </m:e>
                              </m:acc>
                              <m:r>
                                <a:rPr lang="en-US" sz="1200" b="0" i="1" dirty="0" smtClean="0">
                                  <a:solidFill>
                                    <a:srgbClr val="000000"/>
                                  </a:solidFill>
                                  <a:latin typeface="Cambria Math" panose="02040503050406030204" pitchFamily="18" charset="0"/>
                                </a:rPr>
                                <m:t>𝑔𝑔</m:t>
                              </m:r>
                              <m:r>
                                <a:rPr lang="en-US" sz="1200" b="0" i="1" dirty="0" smtClean="0">
                                  <a:solidFill>
                                    <a:srgbClr val="000000"/>
                                  </a:solidFill>
                                  <a:latin typeface="Cambria Math" panose="02040503050406030204" pitchFamily="18" charset="0"/>
                                </a:rPr>
                                <m:t>𝑔</m:t>
                              </m:r>
                            </m:oMath>
                          </a14:m>
                          <a:r>
                            <a:rPr lang="en-US" sz="1200" dirty="0">
                              <a:solidFill>
                                <a:srgbClr val="000000"/>
                              </a:solidFill>
                              <a:sym typeface="Symbol" panose="05050102010706020507" pitchFamily="18" charset="2"/>
                            </a:rPr>
                            <a:t>)</a:t>
                          </a:r>
                          <a:endParaRPr lang="en-US" sz="1200" dirty="0">
                            <a:solidFill>
                              <a:srgbClr val="000000"/>
                            </a:solidFill>
                          </a:endParaRP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Evts/second</a:t>
                          </a:r>
                        </a:p>
                        <a:p>
                          <a:pPr algn="ctr"/>
                          <a:r>
                            <a:rPr lang="en-US" sz="1200" dirty="0">
                              <a:solidFill>
                                <a:srgbClr val="000000"/>
                              </a:solidFill>
                            </a:rPr>
                            <a:t>full workflow</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MEs only</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52390393"/>
                      </a:ext>
                    </a:extLst>
                  </a:tr>
                  <a:tr h="370840">
                    <a:tc>
                      <a:txBody>
                        <a:bodyPr/>
                        <a:lstStyle/>
                        <a:p>
                          <a:pPr algn="ctr"/>
                          <a:r>
                            <a:rPr lang="en-US" sz="1200" dirty="0">
                              <a:solidFill>
                                <a:srgbClr val="000000"/>
                              </a:solidFill>
                            </a:rPr>
                            <a:t>1-core MadEvent</a:t>
                          </a:r>
                          <a:r>
                            <a:rPr lang="en-US" sz="1200" baseline="0" dirty="0">
                              <a:solidFill>
                                <a:srgbClr val="000000"/>
                              </a:solidFill>
                            </a:rPr>
                            <a:t> </a:t>
                          </a:r>
                          <a:r>
                            <a:rPr lang="en-US" sz="1200" dirty="0">
                              <a:solidFill>
                                <a:srgbClr val="000000"/>
                              </a:solidFill>
                            </a:rPr>
                            <a:t>Fortran</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a:r>
                            <a:rPr lang="en-US" sz="1200" dirty="0">
                              <a:solidFill>
                                <a:srgbClr val="000000"/>
                              </a:solidFill>
                            </a:rPr>
                            <a:t>7.01E1</a:t>
                          </a:r>
                        </a:p>
                        <a:p>
                          <a:pPr algn="ctr"/>
                          <a:r>
                            <a:rPr lang="en-US" sz="1200" b="1" dirty="0">
                              <a:solidFill>
                                <a:srgbClr val="000000"/>
                              </a:solidFill>
                            </a:rPr>
                            <a:t>(=1.00)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a:r>
                            <a:rPr lang="en-US" sz="1200" dirty="0">
                              <a:solidFill>
                                <a:srgbClr val="000000"/>
                              </a:solidFill>
                            </a:rPr>
                            <a:t>7.37E1</a:t>
                          </a:r>
                        </a:p>
                        <a:p>
                          <a:pPr algn="ctr"/>
                          <a:r>
                            <a:rPr lang="en-US" sz="1200" b="1" dirty="0">
                              <a:solidFill>
                                <a:srgbClr val="000000"/>
                              </a:solidFill>
                            </a:rPr>
                            <a:t>(=1.00)</a:t>
                          </a:r>
                          <a:endParaRPr lang="en-US" sz="1200" dirty="0">
                            <a:solidFill>
                              <a:srgbClr val="000000"/>
                            </a:solidFill>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1689773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Standalone CUDA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NVidia V100S-PCIE-32GB</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US" sz="1200" dirty="0">
                              <a:solidFill>
                                <a:srgbClr val="000000"/>
                              </a:solidFill>
                            </a:rPr>
                            <a:t>1.17E3</a:t>
                          </a:r>
                        </a:p>
                        <a:p>
                          <a:pPr algn="ctr"/>
                          <a:r>
                            <a:rPr lang="en-US" sz="1200" b="1" dirty="0">
                              <a:solidFill>
                                <a:srgbClr val="FF0000"/>
                              </a:solidFill>
                            </a:rPr>
                            <a:t>(x16.7)</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US" sz="1200" dirty="0">
                              <a:solidFill>
                                <a:srgbClr val="000000"/>
                              </a:solidFill>
                            </a:rPr>
                            <a:t>7.39E3</a:t>
                          </a:r>
                        </a:p>
                        <a:p>
                          <a:pPr algn="ctr"/>
                          <a:r>
                            <a:rPr lang="en-US" sz="1200" b="1" dirty="0">
                              <a:solidFill>
                                <a:srgbClr val="FF0000"/>
                              </a:solidFill>
                            </a:rPr>
                            <a:t>(x100)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369377605"/>
                      </a:ext>
                    </a:extLst>
                  </a:tr>
                </a:tbl>
              </a:graphicData>
            </a:graphic>
          </p:graphicFrame>
        </mc:Choice>
        <mc:Fallback>
          <p:graphicFrame>
            <p:nvGraphicFramePr>
              <p:cNvPr id="43" name="Table 42">
                <a:extLst>
                  <a:ext uri="{FF2B5EF4-FFF2-40B4-BE49-F238E27FC236}">
                    <a16:creationId xmlns:a16="http://schemas.microsoft.com/office/drawing/2014/main" id="{9358007F-7879-46CC-E206-03185913E894}"/>
                  </a:ext>
                </a:extLst>
              </p:cNvPr>
              <p:cNvGraphicFramePr>
                <a:graphicFrameLocks noGrp="1"/>
              </p:cNvGraphicFramePr>
              <p:nvPr>
                <p:extLst>
                  <p:ext uri="{D42A27DB-BD31-4B8C-83A1-F6EECF244321}">
                    <p14:modId xmlns:p14="http://schemas.microsoft.com/office/powerpoint/2010/main" val="3136219956"/>
                  </p:ext>
                </p:extLst>
              </p:nvPr>
            </p:nvGraphicFramePr>
            <p:xfrm>
              <a:off x="5718275" y="2995453"/>
              <a:ext cx="4235599" cy="1432560"/>
            </p:xfrm>
            <a:graphic>
              <a:graphicData uri="http://schemas.openxmlformats.org/drawingml/2006/table">
                <a:tbl>
                  <a:tblPr firstRow="1" bandRow="1">
                    <a:tableStyleId>{5940675A-B579-460E-94D1-54222C63F5DA}</a:tableStyleId>
                  </a:tblPr>
                  <a:tblGrid>
                    <a:gridCol w="2147599">
                      <a:extLst>
                        <a:ext uri="{9D8B030D-6E8A-4147-A177-3AD203B41FA5}">
                          <a16:colId xmlns:a16="http://schemas.microsoft.com/office/drawing/2014/main" val="2051156928"/>
                        </a:ext>
                      </a:extLst>
                    </a:gridCol>
                    <a:gridCol w="1044000">
                      <a:extLst>
                        <a:ext uri="{9D8B030D-6E8A-4147-A177-3AD203B41FA5}">
                          <a16:colId xmlns:a16="http://schemas.microsoft.com/office/drawing/2014/main" val="2343817787"/>
                        </a:ext>
                      </a:extLst>
                    </a:gridCol>
                    <a:gridCol w="1044000">
                      <a:extLst>
                        <a:ext uri="{9D8B030D-6E8A-4147-A177-3AD203B41FA5}">
                          <a16:colId xmlns:a16="http://schemas.microsoft.com/office/drawing/2014/main" val="3430875149"/>
                        </a:ext>
                      </a:extLst>
                    </a:gridCol>
                  </a:tblGrid>
                  <a:tr h="518160">
                    <a:tc>
                      <a:txBody>
                        <a:bodyPr/>
                        <a:lstStyle/>
                        <a:p>
                          <a:endParaRPr lang="en-CH"/>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4"/>
                          <a:stretch>
                            <a:fillRect l="-568" t="-2353" r="-98295" b="-184706"/>
                          </a:stretch>
                        </a:blipFill>
                      </a:tcPr>
                    </a:tc>
                    <a:tc>
                      <a:txBody>
                        <a:bodyPr/>
                        <a:lstStyle/>
                        <a:p>
                          <a:pPr algn="ctr"/>
                          <a:r>
                            <a:rPr lang="en-US" sz="1200" dirty="0">
                              <a:solidFill>
                                <a:srgbClr val="000000"/>
                              </a:solidFill>
                            </a:rPr>
                            <a:t>Evts/second</a:t>
                          </a:r>
                        </a:p>
                        <a:p>
                          <a:pPr algn="ctr"/>
                          <a:r>
                            <a:rPr lang="en-US" sz="1200" dirty="0">
                              <a:solidFill>
                                <a:srgbClr val="000000"/>
                              </a:solidFill>
                            </a:rPr>
                            <a:t>full workflow</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MEs only</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52390393"/>
                      </a:ext>
                    </a:extLst>
                  </a:tr>
                  <a:tr h="457200">
                    <a:tc>
                      <a:txBody>
                        <a:bodyPr/>
                        <a:lstStyle/>
                        <a:p>
                          <a:pPr algn="ctr"/>
                          <a:r>
                            <a:rPr lang="en-US" sz="1200" dirty="0">
                              <a:solidFill>
                                <a:srgbClr val="000000"/>
                              </a:solidFill>
                            </a:rPr>
                            <a:t>1-core MadEvent</a:t>
                          </a:r>
                          <a:r>
                            <a:rPr lang="en-US" sz="1200" baseline="0" dirty="0">
                              <a:solidFill>
                                <a:srgbClr val="000000"/>
                              </a:solidFill>
                            </a:rPr>
                            <a:t> </a:t>
                          </a:r>
                          <a:r>
                            <a:rPr lang="en-US" sz="1200" dirty="0">
                              <a:solidFill>
                                <a:srgbClr val="000000"/>
                              </a:solidFill>
                            </a:rPr>
                            <a:t>Fortran</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a:r>
                            <a:rPr lang="en-US" sz="1200" dirty="0">
                              <a:solidFill>
                                <a:srgbClr val="000000"/>
                              </a:solidFill>
                            </a:rPr>
                            <a:t>7.01E1</a:t>
                          </a:r>
                        </a:p>
                        <a:p>
                          <a:pPr algn="ctr"/>
                          <a:r>
                            <a:rPr lang="en-US" sz="1200" b="1" dirty="0">
                              <a:solidFill>
                                <a:srgbClr val="000000"/>
                              </a:solidFill>
                            </a:rPr>
                            <a:t>(=1.00)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algn="ctr"/>
                          <a:r>
                            <a:rPr lang="en-US" sz="1200" dirty="0">
                              <a:solidFill>
                                <a:srgbClr val="000000"/>
                              </a:solidFill>
                            </a:rPr>
                            <a:t>7.37E1</a:t>
                          </a:r>
                        </a:p>
                        <a:p>
                          <a:pPr algn="ctr"/>
                          <a:r>
                            <a:rPr lang="en-US" sz="1200" b="1" dirty="0">
                              <a:solidFill>
                                <a:srgbClr val="000000"/>
                              </a:solidFill>
                            </a:rPr>
                            <a:t>(=1.00)</a:t>
                          </a:r>
                          <a:endParaRPr lang="en-US" sz="1200" dirty="0">
                            <a:solidFill>
                              <a:srgbClr val="000000"/>
                            </a:solidFill>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168977341"/>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Standalone CUDA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NVidia V100S-PCIE-32GB</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US" sz="1200" dirty="0">
                              <a:solidFill>
                                <a:srgbClr val="000000"/>
                              </a:solidFill>
                            </a:rPr>
                            <a:t>1.17E3</a:t>
                          </a:r>
                        </a:p>
                        <a:p>
                          <a:pPr algn="ctr"/>
                          <a:r>
                            <a:rPr lang="en-US" sz="1200" b="1" dirty="0">
                              <a:solidFill>
                                <a:srgbClr val="FF0000"/>
                              </a:solidFill>
                            </a:rPr>
                            <a:t>(x16.7)</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US" sz="1200" dirty="0">
                              <a:solidFill>
                                <a:srgbClr val="000000"/>
                              </a:solidFill>
                            </a:rPr>
                            <a:t>7.39E3</a:t>
                          </a:r>
                        </a:p>
                        <a:p>
                          <a:pPr algn="ctr"/>
                          <a:r>
                            <a:rPr lang="en-US" sz="1200" b="1" dirty="0">
                              <a:solidFill>
                                <a:srgbClr val="FF0000"/>
                              </a:solidFill>
                            </a:rPr>
                            <a:t>(x100)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369377605"/>
                      </a:ext>
                    </a:extLst>
                  </a:tr>
                </a:tbl>
              </a:graphicData>
            </a:graphic>
          </p:graphicFrame>
        </mc:Fallback>
      </mc:AlternateContent>
      <p:sp>
        <p:nvSpPr>
          <p:cNvPr id="44" name="Rectangle 43">
            <a:extLst>
              <a:ext uri="{FF2B5EF4-FFF2-40B4-BE49-F238E27FC236}">
                <a16:creationId xmlns:a16="http://schemas.microsoft.com/office/drawing/2014/main" id="{E9B360F9-08A1-B2F2-FAE2-192929EFA831}"/>
              </a:ext>
            </a:extLst>
          </p:cNvPr>
          <p:cNvSpPr/>
          <p:nvPr/>
        </p:nvSpPr>
        <p:spPr>
          <a:xfrm>
            <a:off x="5718275" y="3508540"/>
            <a:ext cx="4235598" cy="460592"/>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Rectangle 44">
            <a:extLst>
              <a:ext uri="{FF2B5EF4-FFF2-40B4-BE49-F238E27FC236}">
                <a16:creationId xmlns:a16="http://schemas.microsoft.com/office/drawing/2014/main" id="{D813A30B-3295-892B-CFF5-813184F4BBA7}"/>
              </a:ext>
            </a:extLst>
          </p:cNvPr>
          <p:cNvSpPr/>
          <p:nvPr/>
        </p:nvSpPr>
        <p:spPr>
          <a:xfrm>
            <a:off x="5718276" y="3972538"/>
            <a:ext cx="4235598" cy="4459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EC0E7EB-01D9-7324-3FFF-E5B4D48C42B4}"/>
              </a:ext>
            </a:extLst>
          </p:cNvPr>
          <p:cNvSpPr txBox="1"/>
          <p:nvPr/>
        </p:nvSpPr>
        <p:spPr>
          <a:xfrm rot="16200000">
            <a:off x="9386091" y="3296234"/>
            <a:ext cx="2299445" cy="830997"/>
          </a:xfrm>
          <a:prstGeom prst="rect">
            <a:avLst/>
          </a:prstGeom>
          <a:noFill/>
        </p:spPr>
        <p:txBody>
          <a:bodyPr wrap="square" rtlCol="0">
            <a:spAutoFit/>
          </a:bodyPr>
          <a:lstStyle/>
          <a:p>
            <a:pPr algn="ctr"/>
            <a:r>
              <a:rPr lang="en-US" sz="1600" dirty="0">
                <a:solidFill>
                  <a:srgbClr val="FF0000"/>
                </a:solidFill>
              </a:rPr>
              <a:t>NVidia V100 GPU </a:t>
            </a:r>
            <a:r>
              <a:rPr lang="en-US" sz="1600" dirty="0"/>
              <a:t>+</a:t>
            </a:r>
          </a:p>
          <a:p>
            <a:pPr algn="ctr"/>
            <a:r>
              <a:rPr lang="en-US" sz="1600" dirty="0"/>
              <a:t> Intel Silver 4216 CPU </a:t>
            </a:r>
          </a:p>
          <a:p>
            <a:pPr algn="ctr"/>
            <a:r>
              <a:rPr lang="en-US" sz="1600" dirty="0"/>
              <a:t>(CERN)</a:t>
            </a:r>
          </a:p>
        </p:txBody>
      </p:sp>
      <p:sp>
        <p:nvSpPr>
          <p:cNvPr id="33" name="Rectangle 32">
            <a:extLst>
              <a:ext uri="{FF2B5EF4-FFF2-40B4-BE49-F238E27FC236}">
                <a16:creationId xmlns:a16="http://schemas.microsoft.com/office/drawing/2014/main" id="{03257E0B-7086-00DE-C2C6-7EBB31614FCF}"/>
              </a:ext>
            </a:extLst>
          </p:cNvPr>
          <p:cNvSpPr/>
          <p:nvPr/>
        </p:nvSpPr>
        <p:spPr>
          <a:xfrm>
            <a:off x="5056094" y="5099424"/>
            <a:ext cx="7077635" cy="105036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2AC5CEE8-6C58-8346-CD31-BE75AEC49395}"/>
              </a:ext>
            </a:extLst>
          </p:cNvPr>
          <p:cNvSpPr txBox="1"/>
          <p:nvPr/>
        </p:nvSpPr>
        <p:spPr>
          <a:xfrm>
            <a:off x="5011271" y="5099424"/>
            <a:ext cx="7283824" cy="1015663"/>
          </a:xfrm>
          <a:prstGeom prst="rect">
            <a:avLst/>
          </a:prstGeom>
          <a:noFill/>
        </p:spPr>
        <p:txBody>
          <a:bodyPr wrap="square" rtlCol="0">
            <a:spAutoFit/>
          </a:bodyPr>
          <a:lstStyle/>
          <a:p>
            <a:r>
              <a:rPr lang="en-US" sz="2000" dirty="0"/>
              <a:t>Summary of performance within madevent so far:</a:t>
            </a:r>
          </a:p>
          <a:p>
            <a:r>
              <a:rPr lang="en-US" sz="2000" dirty="0"/>
              <a:t>- on CPU: </a:t>
            </a:r>
            <a:r>
              <a:rPr lang="en-US" sz="2000" b="1" dirty="0">
                <a:solidFill>
                  <a:srgbClr val="FF0000"/>
                </a:solidFill>
              </a:rPr>
              <a:t>~x8 </a:t>
            </a:r>
            <a:r>
              <a:rPr lang="en-US" sz="2000" dirty="0"/>
              <a:t>for MEs alone, </a:t>
            </a:r>
            <a:r>
              <a:rPr lang="en-US" sz="2000" b="1" dirty="0">
                <a:solidFill>
                  <a:srgbClr val="FF0000"/>
                </a:solidFill>
              </a:rPr>
              <a:t>~x5 </a:t>
            </a:r>
            <a:r>
              <a:rPr lang="en-US" sz="2000" dirty="0"/>
              <a:t>for </a:t>
            </a:r>
            <a:r>
              <a:rPr lang="en-US" sz="2000" dirty="0" err="1"/>
              <a:t>madevent+MEs</a:t>
            </a:r>
            <a:endParaRPr lang="en-US" sz="2000" dirty="0"/>
          </a:p>
          <a:p>
            <a:r>
              <a:rPr lang="en-US" sz="2000" dirty="0"/>
              <a:t>- on GPU: </a:t>
            </a:r>
            <a:r>
              <a:rPr lang="en-US" sz="2000" b="1" dirty="0">
                <a:solidFill>
                  <a:srgbClr val="FF0000"/>
                </a:solidFill>
              </a:rPr>
              <a:t>~x100-300 </a:t>
            </a:r>
            <a:r>
              <a:rPr lang="en-US" sz="2000" dirty="0"/>
              <a:t>for MEs alone, </a:t>
            </a:r>
            <a:r>
              <a:rPr lang="en-US" sz="2000" b="1" dirty="0">
                <a:solidFill>
                  <a:srgbClr val="FF0000"/>
                </a:solidFill>
              </a:rPr>
              <a:t>~x20 </a:t>
            </a:r>
            <a:r>
              <a:rPr lang="en-US" sz="2000" dirty="0"/>
              <a:t>for </a:t>
            </a:r>
            <a:r>
              <a:rPr lang="en-US" sz="2000" dirty="0" err="1"/>
              <a:t>madevent+MEs</a:t>
            </a:r>
            <a:endParaRPr lang="en-US" sz="2000" dirty="0"/>
          </a:p>
        </p:txBody>
      </p:sp>
    </p:spTree>
    <p:extLst>
      <p:ext uri="{BB962C8B-B14F-4D97-AF65-F5344CB8AC3E}">
        <p14:creationId xmlns:p14="http://schemas.microsoft.com/office/powerpoint/2010/main" val="137470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29BA3B4-AA39-D5D0-0F10-5EC03E63E46F}"/>
              </a:ext>
            </a:extLst>
          </p:cNvPr>
          <p:cNvGrpSpPr>
            <a:grpSpLocks noChangeAspect="1"/>
          </p:cNvGrpSpPr>
          <p:nvPr/>
        </p:nvGrpSpPr>
        <p:grpSpPr>
          <a:xfrm>
            <a:off x="1004751" y="1252879"/>
            <a:ext cx="10326838" cy="3692964"/>
            <a:chOff x="0" y="502024"/>
            <a:chExt cx="12192000" cy="4359962"/>
          </a:xfrm>
        </p:grpSpPr>
        <p:pic>
          <p:nvPicPr>
            <p:cNvPr id="3" name="Picture 2">
              <a:extLst>
                <a:ext uri="{FF2B5EF4-FFF2-40B4-BE49-F238E27FC236}">
                  <a16:creationId xmlns:a16="http://schemas.microsoft.com/office/drawing/2014/main" id="{C8DF88C3-9110-D287-0D20-CBDBCF5D8D30}"/>
                </a:ext>
              </a:extLst>
            </p:cNvPr>
            <p:cNvPicPr>
              <a:picLocks noChangeAspect="1"/>
            </p:cNvPicPr>
            <p:nvPr/>
          </p:nvPicPr>
          <p:blipFill>
            <a:blip r:embed="rId2"/>
            <a:stretch>
              <a:fillRect/>
            </a:stretch>
          </p:blipFill>
          <p:spPr>
            <a:xfrm>
              <a:off x="0" y="1996014"/>
              <a:ext cx="12192000" cy="2865972"/>
            </a:xfrm>
            <a:prstGeom prst="rect">
              <a:avLst/>
            </a:prstGeom>
          </p:spPr>
        </p:pic>
        <p:pic>
          <p:nvPicPr>
            <p:cNvPr id="7" name="Picture 6">
              <a:extLst>
                <a:ext uri="{FF2B5EF4-FFF2-40B4-BE49-F238E27FC236}">
                  <a16:creationId xmlns:a16="http://schemas.microsoft.com/office/drawing/2014/main" id="{43F5D217-BE69-0E69-6B05-2F4268BAFAA2}"/>
                </a:ext>
              </a:extLst>
            </p:cNvPr>
            <p:cNvPicPr>
              <a:picLocks noChangeAspect="1"/>
            </p:cNvPicPr>
            <p:nvPr/>
          </p:nvPicPr>
          <p:blipFill>
            <a:blip r:embed="rId3"/>
            <a:stretch>
              <a:fillRect/>
            </a:stretch>
          </p:blipFill>
          <p:spPr>
            <a:xfrm>
              <a:off x="71717" y="502024"/>
              <a:ext cx="11864789" cy="1548060"/>
            </a:xfrm>
            <a:prstGeom prst="rect">
              <a:avLst/>
            </a:prstGeom>
          </p:spPr>
        </p:pic>
      </p:grpSp>
      <p:sp>
        <p:nvSpPr>
          <p:cNvPr id="6" name="Title 1">
            <a:extLst>
              <a:ext uri="{FF2B5EF4-FFF2-40B4-BE49-F238E27FC236}">
                <a16:creationId xmlns:a16="http://schemas.microsoft.com/office/drawing/2014/main" id="{1225B909-D4B9-48A7-402B-4507976C1CB8}"/>
              </a:ext>
            </a:extLst>
          </p:cNvPr>
          <p:cNvSpPr txBox="1">
            <a:spLocks/>
          </p:cNvSpPr>
          <p:nvPr/>
        </p:nvSpPr>
        <p:spPr>
          <a:xfrm>
            <a:off x="392402" y="349893"/>
            <a:ext cx="11721599" cy="61829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Arial"/>
              <a:buNone/>
              <a:defRPr sz="3200" b="0"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Matrix element integration in MadEvent: detailed results (CPU)</a:t>
            </a:r>
          </a:p>
        </p:txBody>
      </p:sp>
      <p:sp>
        <p:nvSpPr>
          <p:cNvPr id="2" name="TextBox 1">
            <a:extLst>
              <a:ext uri="{FF2B5EF4-FFF2-40B4-BE49-F238E27FC236}">
                <a16:creationId xmlns:a16="http://schemas.microsoft.com/office/drawing/2014/main" id="{86CD3AC5-6201-6E07-6CEE-8CF0E24284DC}"/>
              </a:ext>
            </a:extLst>
          </p:cNvPr>
          <p:cNvSpPr txBox="1"/>
          <p:nvPr/>
        </p:nvSpPr>
        <p:spPr>
          <a:xfrm>
            <a:off x="1520631" y="4774124"/>
            <a:ext cx="1924786" cy="830997"/>
          </a:xfrm>
          <a:prstGeom prst="rect">
            <a:avLst/>
          </a:prstGeom>
          <a:noFill/>
        </p:spPr>
        <p:txBody>
          <a:bodyPr wrap="square" rtlCol="0">
            <a:spAutoFit/>
          </a:bodyPr>
          <a:lstStyle/>
          <a:p>
            <a:pPr algn="ctr"/>
            <a:r>
              <a:rPr lang="en-US" sz="1600" dirty="0"/>
              <a:t>TIME Total =</a:t>
            </a:r>
          </a:p>
          <a:p>
            <a:pPr algn="ctr"/>
            <a:r>
              <a:rPr lang="en-US" sz="1600" dirty="0"/>
              <a:t>MadEvent (scalar) + MEs (parallel)</a:t>
            </a:r>
            <a:endParaRPr lang="en-CH" sz="1600" dirty="0"/>
          </a:p>
        </p:txBody>
      </p:sp>
      <p:sp>
        <p:nvSpPr>
          <p:cNvPr id="9" name="TextBox 8">
            <a:extLst>
              <a:ext uri="{FF2B5EF4-FFF2-40B4-BE49-F238E27FC236}">
                <a16:creationId xmlns:a16="http://schemas.microsoft.com/office/drawing/2014/main" id="{1B4592D6-B26A-2577-8E16-AA1113AC4C0C}"/>
              </a:ext>
            </a:extLst>
          </p:cNvPr>
          <p:cNvSpPr txBox="1"/>
          <p:nvPr/>
        </p:nvSpPr>
        <p:spPr>
          <a:xfrm>
            <a:off x="4123221" y="4851068"/>
            <a:ext cx="1924786" cy="584775"/>
          </a:xfrm>
          <a:prstGeom prst="rect">
            <a:avLst/>
          </a:prstGeom>
          <a:noFill/>
        </p:spPr>
        <p:txBody>
          <a:bodyPr wrap="square" rtlCol="0">
            <a:spAutoFit/>
          </a:bodyPr>
          <a:lstStyle/>
          <a:p>
            <a:pPr algn="ctr"/>
            <a:r>
              <a:rPr lang="en-US" sz="1600" dirty="0"/>
              <a:t>TIME</a:t>
            </a:r>
          </a:p>
          <a:p>
            <a:pPr algn="ctr"/>
            <a:r>
              <a:rPr lang="en-US" sz="1600" dirty="0"/>
              <a:t>MEs (parallel)</a:t>
            </a:r>
            <a:endParaRPr lang="en-CH" sz="1600" dirty="0"/>
          </a:p>
        </p:txBody>
      </p:sp>
      <p:sp>
        <p:nvSpPr>
          <p:cNvPr id="10" name="TextBox 9">
            <a:extLst>
              <a:ext uri="{FF2B5EF4-FFF2-40B4-BE49-F238E27FC236}">
                <a16:creationId xmlns:a16="http://schemas.microsoft.com/office/drawing/2014/main" id="{C1DC13F7-3A01-92E2-596C-0B872F9C1CEC}"/>
              </a:ext>
            </a:extLst>
          </p:cNvPr>
          <p:cNvSpPr txBox="1"/>
          <p:nvPr/>
        </p:nvSpPr>
        <p:spPr>
          <a:xfrm>
            <a:off x="3160828" y="5710369"/>
            <a:ext cx="1924786" cy="584775"/>
          </a:xfrm>
          <a:prstGeom prst="rect">
            <a:avLst/>
          </a:prstGeom>
          <a:noFill/>
        </p:spPr>
        <p:txBody>
          <a:bodyPr wrap="square" rtlCol="0">
            <a:spAutoFit/>
          </a:bodyPr>
          <a:lstStyle/>
          <a:p>
            <a:pPr algn="ctr"/>
            <a:r>
              <a:rPr lang="en-US" sz="1600" dirty="0"/>
              <a:t>TIME</a:t>
            </a:r>
          </a:p>
          <a:p>
            <a:pPr algn="ctr"/>
            <a:r>
              <a:rPr lang="en-US" sz="1600" dirty="0"/>
              <a:t>MadEvent (scalar)</a:t>
            </a:r>
            <a:endParaRPr lang="en-CH" sz="1600" dirty="0"/>
          </a:p>
        </p:txBody>
      </p:sp>
      <p:cxnSp>
        <p:nvCxnSpPr>
          <p:cNvPr id="11" name="Straight Arrow Connector 10">
            <a:extLst>
              <a:ext uri="{FF2B5EF4-FFF2-40B4-BE49-F238E27FC236}">
                <a16:creationId xmlns:a16="http://schemas.microsoft.com/office/drawing/2014/main" id="{060E8FF7-8239-EAF0-05AB-04C6FF2B519A}"/>
              </a:ext>
            </a:extLst>
          </p:cNvPr>
          <p:cNvCxnSpPr>
            <a:cxnSpLocks/>
            <a:stCxn id="2" idx="0"/>
          </p:cNvCxnSpPr>
          <p:nvPr/>
        </p:nvCxnSpPr>
        <p:spPr>
          <a:xfrm flipV="1">
            <a:off x="2483024" y="4470961"/>
            <a:ext cx="677804" cy="30316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865E84-F829-65A2-7CC2-81529F90DF85}"/>
              </a:ext>
            </a:extLst>
          </p:cNvPr>
          <p:cNvCxnSpPr>
            <a:cxnSpLocks/>
            <a:stCxn id="10" idx="0"/>
          </p:cNvCxnSpPr>
          <p:nvPr/>
        </p:nvCxnSpPr>
        <p:spPr>
          <a:xfrm flipV="1">
            <a:off x="4123221" y="4470961"/>
            <a:ext cx="0" cy="123940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7A2157B-6402-B79E-EF11-059BCD82995E}"/>
              </a:ext>
            </a:extLst>
          </p:cNvPr>
          <p:cNvCxnSpPr>
            <a:cxnSpLocks/>
            <a:stCxn id="9" idx="0"/>
          </p:cNvCxnSpPr>
          <p:nvPr/>
        </p:nvCxnSpPr>
        <p:spPr>
          <a:xfrm flipV="1">
            <a:off x="5085614" y="4470961"/>
            <a:ext cx="76201" cy="38010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C7A01A-4363-E9D5-68BF-911342D7BFA7}"/>
              </a:ext>
            </a:extLst>
          </p:cNvPr>
          <p:cNvSpPr txBox="1"/>
          <p:nvPr/>
        </p:nvSpPr>
        <p:spPr>
          <a:xfrm>
            <a:off x="6048007" y="5325950"/>
            <a:ext cx="1924786" cy="830997"/>
          </a:xfrm>
          <a:prstGeom prst="rect">
            <a:avLst/>
          </a:prstGeom>
          <a:noFill/>
        </p:spPr>
        <p:txBody>
          <a:bodyPr wrap="square" rtlCol="0">
            <a:spAutoFit/>
          </a:bodyPr>
          <a:lstStyle/>
          <a:p>
            <a:pPr algn="ctr"/>
            <a:r>
              <a:rPr lang="en-US" sz="1600" dirty="0"/>
              <a:t>THROUGHPUT MadEvent + MEs</a:t>
            </a:r>
          </a:p>
          <a:p>
            <a:pPr algn="ctr"/>
            <a:r>
              <a:rPr lang="en-US" sz="1600" dirty="0"/>
              <a:t>(within madevent)</a:t>
            </a:r>
          </a:p>
        </p:txBody>
      </p:sp>
      <p:cxnSp>
        <p:nvCxnSpPr>
          <p:cNvPr id="20" name="Straight Arrow Connector 19">
            <a:extLst>
              <a:ext uri="{FF2B5EF4-FFF2-40B4-BE49-F238E27FC236}">
                <a16:creationId xmlns:a16="http://schemas.microsoft.com/office/drawing/2014/main" id="{599F797B-CB47-A2DC-8F30-92F4FB7465CE}"/>
              </a:ext>
            </a:extLst>
          </p:cNvPr>
          <p:cNvCxnSpPr>
            <a:cxnSpLocks/>
            <a:stCxn id="19" idx="0"/>
          </p:cNvCxnSpPr>
          <p:nvPr/>
        </p:nvCxnSpPr>
        <p:spPr>
          <a:xfrm flipH="1" flipV="1">
            <a:off x="6627717" y="4494953"/>
            <a:ext cx="382683" cy="83099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D0C06C-CA13-6B6B-2910-86889571E986}"/>
              </a:ext>
            </a:extLst>
          </p:cNvPr>
          <p:cNvSpPr txBox="1"/>
          <p:nvPr/>
        </p:nvSpPr>
        <p:spPr>
          <a:xfrm>
            <a:off x="8049415" y="4910451"/>
            <a:ext cx="1924786" cy="830997"/>
          </a:xfrm>
          <a:prstGeom prst="rect">
            <a:avLst/>
          </a:prstGeom>
          <a:noFill/>
        </p:spPr>
        <p:txBody>
          <a:bodyPr wrap="square" rtlCol="0">
            <a:spAutoFit/>
          </a:bodyPr>
          <a:lstStyle/>
          <a:p>
            <a:pPr algn="ctr"/>
            <a:r>
              <a:rPr lang="en-US" sz="1600" dirty="0"/>
              <a:t>THROUGHPUT MEs</a:t>
            </a:r>
          </a:p>
          <a:p>
            <a:pPr algn="ctr"/>
            <a:r>
              <a:rPr lang="en-US" sz="1600" dirty="0"/>
              <a:t>(within madevent)</a:t>
            </a:r>
          </a:p>
        </p:txBody>
      </p:sp>
      <p:sp>
        <p:nvSpPr>
          <p:cNvPr id="24" name="TextBox 23">
            <a:extLst>
              <a:ext uri="{FF2B5EF4-FFF2-40B4-BE49-F238E27FC236}">
                <a16:creationId xmlns:a16="http://schemas.microsoft.com/office/drawing/2014/main" id="{B587BAF0-C1AC-F186-5E4A-2DA019CD30CA}"/>
              </a:ext>
            </a:extLst>
          </p:cNvPr>
          <p:cNvSpPr txBox="1"/>
          <p:nvPr/>
        </p:nvSpPr>
        <p:spPr>
          <a:xfrm>
            <a:off x="9974201" y="5239668"/>
            <a:ext cx="1924786" cy="1077218"/>
          </a:xfrm>
          <a:prstGeom prst="rect">
            <a:avLst/>
          </a:prstGeom>
          <a:noFill/>
        </p:spPr>
        <p:txBody>
          <a:bodyPr wrap="square" rtlCol="0">
            <a:spAutoFit/>
          </a:bodyPr>
          <a:lstStyle/>
          <a:p>
            <a:pPr algn="ctr"/>
            <a:r>
              <a:rPr lang="en-US" sz="1600" dirty="0"/>
              <a:t>THROUGHPUT MEs</a:t>
            </a:r>
          </a:p>
          <a:p>
            <a:pPr algn="ctr"/>
            <a:r>
              <a:rPr lang="en-US" sz="1600" dirty="0"/>
              <a:t>(within standalone test application)</a:t>
            </a:r>
          </a:p>
        </p:txBody>
      </p:sp>
      <p:cxnSp>
        <p:nvCxnSpPr>
          <p:cNvPr id="25" name="Straight Arrow Connector 24">
            <a:extLst>
              <a:ext uri="{FF2B5EF4-FFF2-40B4-BE49-F238E27FC236}">
                <a16:creationId xmlns:a16="http://schemas.microsoft.com/office/drawing/2014/main" id="{DA8CB9EE-9549-130E-D126-325393F87414}"/>
              </a:ext>
            </a:extLst>
          </p:cNvPr>
          <p:cNvCxnSpPr>
            <a:cxnSpLocks/>
            <a:stCxn id="23" idx="0"/>
            <a:endCxn id="34" idx="2"/>
          </p:cNvCxnSpPr>
          <p:nvPr/>
        </p:nvCxnSpPr>
        <p:spPr>
          <a:xfrm flipH="1" flipV="1">
            <a:off x="8739003" y="4540262"/>
            <a:ext cx="272805" cy="37018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105E37-5EBB-E3A0-E08C-390DFB23DA32}"/>
              </a:ext>
            </a:extLst>
          </p:cNvPr>
          <p:cNvCxnSpPr>
            <a:cxnSpLocks/>
            <a:stCxn id="24" idx="0"/>
          </p:cNvCxnSpPr>
          <p:nvPr/>
        </p:nvCxnSpPr>
        <p:spPr>
          <a:xfrm flipH="1" flipV="1">
            <a:off x="10477710" y="4470961"/>
            <a:ext cx="458884" cy="76870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4D84CB-0C62-6310-F3EE-04FED2BA52EB}"/>
              </a:ext>
            </a:extLst>
          </p:cNvPr>
          <p:cNvSpPr txBox="1"/>
          <p:nvPr/>
        </p:nvSpPr>
        <p:spPr>
          <a:xfrm rot="16200000">
            <a:off x="-1597426" y="3289478"/>
            <a:ext cx="4503227" cy="338554"/>
          </a:xfrm>
          <a:prstGeom prst="rect">
            <a:avLst/>
          </a:prstGeom>
          <a:noFill/>
        </p:spPr>
        <p:txBody>
          <a:bodyPr wrap="square" rtlCol="0">
            <a:spAutoFit/>
          </a:bodyPr>
          <a:lstStyle/>
          <a:p>
            <a:pPr algn="ctr"/>
            <a:r>
              <a:rPr lang="en-US" sz="1600" dirty="0">
                <a:solidFill>
                  <a:srgbClr val="FF0000"/>
                </a:solidFill>
              </a:rPr>
              <a:t>Intel Gold 6148 CPU </a:t>
            </a:r>
            <a:r>
              <a:rPr lang="en-US" sz="1600" dirty="0"/>
              <a:t>(Juwels Cluster HPC)</a:t>
            </a:r>
          </a:p>
        </p:txBody>
      </p:sp>
      <p:sp>
        <p:nvSpPr>
          <p:cNvPr id="32" name="Rectangle 31">
            <a:extLst>
              <a:ext uri="{FF2B5EF4-FFF2-40B4-BE49-F238E27FC236}">
                <a16:creationId xmlns:a16="http://schemas.microsoft.com/office/drawing/2014/main" id="{4064A064-D4E3-E64E-02DA-B958F493F2D7}"/>
              </a:ext>
            </a:extLst>
          </p:cNvPr>
          <p:cNvSpPr/>
          <p:nvPr/>
        </p:nvSpPr>
        <p:spPr>
          <a:xfrm>
            <a:off x="5728893" y="2564113"/>
            <a:ext cx="1803540" cy="1967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FED147CC-9040-4EB6-A161-33E373C48F61}"/>
              </a:ext>
            </a:extLst>
          </p:cNvPr>
          <p:cNvSpPr/>
          <p:nvPr/>
        </p:nvSpPr>
        <p:spPr>
          <a:xfrm>
            <a:off x="7837233" y="2572790"/>
            <a:ext cx="1803540" cy="1967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extBox 35">
            <a:extLst>
              <a:ext uri="{FF2B5EF4-FFF2-40B4-BE49-F238E27FC236}">
                <a16:creationId xmlns:a16="http://schemas.microsoft.com/office/drawing/2014/main" id="{AF0B66B3-A66E-832E-D945-06A2F7D03A88}"/>
              </a:ext>
            </a:extLst>
          </p:cNvPr>
          <p:cNvSpPr txBox="1"/>
          <p:nvPr/>
        </p:nvSpPr>
        <p:spPr>
          <a:xfrm>
            <a:off x="4278989" y="1471942"/>
            <a:ext cx="1384229" cy="307777"/>
          </a:xfrm>
          <a:prstGeom prst="rect">
            <a:avLst/>
          </a:prstGeom>
          <a:noFill/>
        </p:spPr>
        <p:txBody>
          <a:bodyPr wrap="square" rtlCol="0">
            <a:spAutoFit/>
          </a:bodyPr>
          <a:lstStyle/>
          <a:p>
            <a:r>
              <a:rPr lang="en-US" dirty="0"/>
              <a:t>(81952 MEs)</a:t>
            </a:r>
            <a:endParaRPr lang="en-CH" dirty="0"/>
          </a:p>
        </p:txBody>
      </p:sp>
    </p:spTree>
    <p:extLst>
      <p:ext uri="{BB962C8B-B14F-4D97-AF65-F5344CB8AC3E}">
        <p14:creationId xmlns:p14="http://schemas.microsoft.com/office/powerpoint/2010/main" val="60117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9FA1E50-1CCE-4668-D5B1-BE93AD9C0E8C}"/>
              </a:ext>
            </a:extLst>
          </p:cNvPr>
          <p:cNvGrpSpPr>
            <a:grpSpLocks noChangeAspect="1"/>
          </p:cNvGrpSpPr>
          <p:nvPr/>
        </p:nvGrpSpPr>
        <p:grpSpPr>
          <a:xfrm>
            <a:off x="963288" y="1027831"/>
            <a:ext cx="11085574" cy="5314188"/>
            <a:chOff x="1926577" y="1008244"/>
            <a:chExt cx="11085574" cy="5314188"/>
          </a:xfrm>
        </p:grpSpPr>
        <p:grpSp>
          <p:nvGrpSpPr>
            <p:cNvPr id="4" name="Group 3">
              <a:extLst>
                <a:ext uri="{FF2B5EF4-FFF2-40B4-BE49-F238E27FC236}">
                  <a16:creationId xmlns:a16="http://schemas.microsoft.com/office/drawing/2014/main" id="{A96D583D-B3CC-E42B-13AA-6BD3725C5F71}"/>
                </a:ext>
              </a:extLst>
            </p:cNvPr>
            <p:cNvGrpSpPr>
              <a:grpSpLocks noChangeAspect="1"/>
            </p:cNvGrpSpPr>
            <p:nvPr/>
          </p:nvGrpSpPr>
          <p:grpSpPr>
            <a:xfrm>
              <a:off x="1926577" y="1008244"/>
              <a:ext cx="10265423" cy="4538396"/>
              <a:chOff x="1766150" y="1666900"/>
              <a:chExt cx="8467725" cy="3743625"/>
            </a:xfrm>
          </p:grpSpPr>
          <p:grpSp>
            <p:nvGrpSpPr>
              <p:cNvPr id="6" name="Group 5">
                <a:extLst>
                  <a:ext uri="{FF2B5EF4-FFF2-40B4-BE49-F238E27FC236}">
                    <a16:creationId xmlns:a16="http://schemas.microsoft.com/office/drawing/2014/main" id="{43FCEF45-50A3-F369-3EA9-3D0F66293B75}"/>
                  </a:ext>
                </a:extLst>
              </p:cNvPr>
              <p:cNvGrpSpPr>
                <a:grpSpLocks noChangeAspect="1"/>
              </p:cNvGrpSpPr>
              <p:nvPr/>
            </p:nvGrpSpPr>
            <p:grpSpPr>
              <a:xfrm>
                <a:off x="1766150" y="1666900"/>
                <a:ext cx="8467725" cy="3743625"/>
                <a:chOff x="1862137" y="2414587"/>
                <a:chExt cx="8467725" cy="3743625"/>
              </a:xfrm>
            </p:grpSpPr>
            <p:pic>
              <p:nvPicPr>
                <p:cNvPr id="3" name="Picture 2">
                  <a:extLst>
                    <a:ext uri="{FF2B5EF4-FFF2-40B4-BE49-F238E27FC236}">
                      <a16:creationId xmlns:a16="http://schemas.microsoft.com/office/drawing/2014/main" id="{39EB2AB1-9112-AEBC-6854-B1BD60DA0FE0}"/>
                    </a:ext>
                  </a:extLst>
                </p:cNvPr>
                <p:cNvPicPr>
                  <a:picLocks noChangeAspect="1"/>
                </p:cNvPicPr>
                <p:nvPr/>
              </p:nvPicPr>
              <p:blipFill>
                <a:blip r:embed="rId2"/>
                <a:stretch>
                  <a:fillRect/>
                </a:stretch>
              </p:blipFill>
              <p:spPr>
                <a:xfrm>
                  <a:off x="1862137" y="2414587"/>
                  <a:ext cx="8467725" cy="2028825"/>
                </a:xfrm>
                <a:prstGeom prst="rect">
                  <a:avLst/>
                </a:prstGeom>
              </p:spPr>
            </p:pic>
            <p:pic>
              <p:nvPicPr>
                <p:cNvPr id="5" name="Picture 4">
                  <a:extLst>
                    <a:ext uri="{FF2B5EF4-FFF2-40B4-BE49-F238E27FC236}">
                      <a16:creationId xmlns:a16="http://schemas.microsoft.com/office/drawing/2014/main" id="{09FA7A2B-A33B-D2A6-4843-7DD34EDF089B}"/>
                    </a:ext>
                  </a:extLst>
                </p:cNvPr>
                <p:cNvPicPr>
                  <a:picLocks noChangeAspect="1"/>
                </p:cNvPicPr>
                <p:nvPr/>
              </p:nvPicPr>
              <p:blipFill>
                <a:blip r:embed="rId3"/>
                <a:stretch>
                  <a:fillRect/>
                </a:stretch>
              </p:blipFill>
              <p:spPr>
                <a:xfrm>
                  <a:off x="1928712" y="4472287"/>
                  <a:ext cx="8391525" cy="1685925"/>
                </a:xfrm>
                <a:prstGeom prst="rect">
                  <a:avLst/>
                </a:prstGeom>
              </p:spPr>
            </p:pic>
          </p:grpSp>
          <p:sp>
            <p:nvSpPr>
              <p:cNvPr id="2" name="Rectangle 1">
                <a:extLst>
                  <a:ext uri="{FF2B5EF4-FFF2-40B4-BE49-F238E27FC236}">
                    <a16:creationId xmlns:a16="http://schemas.microsoft.com/office/drawing/2014/main" id="{D918DDF6-F2DF-B771-C310-54C48AE22D39}"/>
                  </a:ext>
                </a:extLst>
              </p:cNvPr>
              <p:cNvSpPr/>
              <p:nvPr/>
            </p:nvSpPr>
            <p:spPr>
              <a:xfrm>
                <a:off x="9108636" y="1707554"/>
                <a:ext cx="964920" cy="356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8" name="TextBox 7">
              <a:extLst>
                <a:ext uri="{FF2B5EF4-FFF2-40B4-BE49-F238E27FC236}">
                  <a16:creationId xmlns:a16="http://schemas.microsoft.com/office/drawing/2014/main" id="{AC7937C9-3608-1E07-B363-505D77432CED}"/>
                </a:ext>
              </a:extLst>
            </p:cNvPr>
            <p:cNvSpPr txBox="1"/>
            <p:nvPr/>
          </p:nvSpPr>
          <p:spPr>
            <a:xfrm>
              <a:off x="10723625" y="3322233"/>
              <a:ext cx="2288526" cy="584775"/>
            </a:xfrm>
            <a:prstGeom prst="rect">
              <a:avLst/>
            </a:prstGeom>
            <a:noFill/>
          </p:spPr>
          <p:txBody>
            <a:bodyPr wrap="square" rtlCol="0">
              <a:spAutoFit/>
            </a:bodyPr>
            <a:lstStyle/>
            <a:p>
              <a:pPr algn="ctr"/>
              <a:r>
                <a:rPr lang="en-US" sz="1600" dirty="0"/>
                <a:t>8k events</a:t>
              </a:r>
            </a:p>
            <a:p>
              <a:pPr algn="ctr"/>
              <a:r>
                <a:rPr lang="en-US" sz="1600" dirty="0"/>
                <a:t>per GPU grid</a:t>
              </a:r>
            </a:p>
          </p:txBody>
        </p:sp>
        <p:sp>
          <p:nvSpPr>
            <p:cNvPr id="12" name="Rectangle 11">
              <a:extLst>
                <a:ext uri="{FF2B5EF4-FFF2-40B4-BE49-F238E27FC236}">
                  <a16:creationId xmlns:a16="http://schemas.microsoft.com/office/drawing/2014/main" id="{B4C83543-3E42-DE2A-2908-D507EB7A6105}"/>
                </a:ext>
              </a:extLst>
            </p:cNvPr>
            <p:cNvSpPr/>
            <p:nvPr/>
          </p:nvSpPr>
          <p:spPr>
            <a:xfrm>
              <a:off x="6086387" y="2390227"/>
              <a:ext cx="1691977" cy="1393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0DD4BD37-DE79-F9A9-565A-2335697130EF}"/>
                </a:ext>
              </a:extLst>
            </p:cNvPr>
            <p:cNvSpPr/>
            <p:nvPr/>
          </p:nvSpPr>
          <p:spPr>
            <a:xfrm>
              <a:off x="7905925" y="2401835"/>
              <a:ext cx="1691977" cy="1393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EBA70CEC-3B54-421A-3148-207448F7F194}"/>
                </a:ext>
              </a:extLst>
            </p:cNvPr>
            <p:cNvSpPr txBox="1"/>
            <p:nvPr/>
          </p:nvSpPr>
          <p:spPr>
            <a:xfrm>
              <a:off x="10711757" y="4752772"/>
              <a:ext cx="2288526" cy="1569660"/>
            </a:xfrm>
            <a:prstGeom prst="rect">
              <a:avLst/>
            </a:prstGeom>
            <a:noFill/>
          </p:spPr>
          <p:txBody>
            <a:bodyPr wrap="square" rtlCol="0">
              <a:spAutoFit/>
            </a:bodyPr>
            <a:lstStyle/>
            <a:p>
              <a:pPr algn="ctr"/>
              <a:r>
                <a:rPr lang="en-US" sz="1600" dirty="0"/>
                <a:t>16k events</a:t>
              </a:r>
            </a:p>
            <a:p>
              <a:pPr algn="ctr"/>
              <a:r>
                <a:rPr lang="en-US" sz="1600" dirty="0"/>
                <a:t>per GPU grid</a:t>
              </a:r>
            </a:p>
            <a:p>
              <a:pPr algn="ctr"/>
              <a:r>
                <a:rPr lang="en-US" sz="1600" dirty="0">
                  <a:solidFill>
                    <a:srgbClr val="FF0000"/>
                  </a:solidFill>
                </a:rPr>
                <a:t>2. INCREASE GPU GRIDS (REDUCE CPU MEMORY) TO INCREASE SPEEDUP</a:t>
              </a:r>
            </a:p>
          </p:txBody>
        </p:sp>
      </p:grpSp>
      <p:sp>
        <p:nvSpPr>
          <p:cNvPr id="7" name="Title 1">
            <a:extLst>
              <a:ext uri="{FF2B5EF4-FFF2-40B4-BE49-F238E27FC236}">
                <a16:creationId xmlns:a16="http://schemas.microsoft.com/office/drawing/2014/main" id="{EC9FBC38-1AF4-C758-5CF6-1C4FE3323266}"/>
              </a:ext>
            </a:extLst>
          </p:cNvPr>
          <p:cNvSpPr txBox="1">
            <a:spLocks/>
          </p:cNvSpPr>
          <p:nvPr/>
        </p:nvSpPr>
        <p:spPr>
          <a:xfrm>
            <a:off x="392402" y="349893"/>
            <a:ext cx="11721599" cy="61829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Arial"/>
              <a:buNone/>
              <a:defRPr sz="3200" b="0"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Matrix element integration in MadEvent: detailed results (GPU)</a:t>
            </a:r>
          </a:p>
        </p:txBody>
      </p:sp>
      <p:sp>
        <p:nvSpPr>
          <p:cNvPr id="18" name="TextBox 17">
            <a:extLst>
              <a:ext uri="{FF2B5EF4-FFF2-40B4-BE49-F238E27FC236}">
                <a16:creationId xmlns:a16="http://schemas.microsoft.com/office/drawing/2014/main" id="{EA337BD0-73B1-C7E2-1CE1-6B580336D740}"/>
              </a:ext>
            </a:extLst>
          </p:cNvPr>
          <p:cNvSpPr txBox="1"/>
          <p:nvPr/>
        </p:nvSpPr>
        <p:spPr>
          <a:xfrm>
            <a:off x="2370724" y="5027618"/>
            <a:ext cx="2455240" cy="1077218"/>
          </a:xfrm>
          <a:prstGeom prst="rect">
            <a:avLst/>
          </a:prstGeom>
          <a:noFill/>
        </p:spPr>
        <p:txBody>
          <a:bodyPr wrap="square" rtlCol="0">
            <a:spAutoFit/>
          </a:bodyPr>
          <a:lstStyle/>
          <a:p>
            <a:pPr algn="ctr"/>
            <a:r>
              <a:rPr lang="en-US" sz="1600" dirty="0"/>
              <a:t>TIME</a:t>
            </a:r>
          </a:p>
          <a:p>
            <a:pPr algn="ctr"/>
            <a:r>
              <a:rPr lang="en-US" sz="1600" dirty="0"/>
              <a:t>MadEvent (scalar)</a:t>
            </a:r>
          </a:p>
          <a:p>
            <a:pPr algn="ctr"/>
            <a:r>
              <a:rPr lang="en-US" sz="1600" dirty="0">
                <a:solidFill>
                  <a:srgbClr val="FF0000"/>
                </a:solidFill>
              </a:rPr>
              <a:t>1. REDUCE THIS TO INCREASE SPEEDUP</a:t>
            </a:r>
            <a:endParaRPr lang="en-CH" sz="1600" dirty="0">
              <a:solidFill>
                <a:srgbClr val="FF0000"/>
              </a:solidFill>
            </a:endParaRPr>
          </a:p>
        </p:txBody>
      </p:sp>
      <p:cxnSp>
        <p:nvCxnSpPr>
          <p:cNvPr id="19" name="Straight Arrow Connector 18">
            <a:extLst>
              <a:ext uri="{FF2B5EF4-FFF2-40B4-BE49-F238E27FC236}">
                <a16:creationId xmlns:a16="http://schemas.microsoft.com/office/drawing/2014/main" id="{A56B7206-D36A-2BB9-D590-DB686CD2392F}"/>
              </a:ext>
            </a:extLst>
          </p:cNvPr>
          <p:cNvCxnSpPr>
            <a:cxnSpLocks/>
            <a:stCxn id="18" idx="0"/>
          </p:cNvCxnSpPr>
          <p:nvPr/>
        </p:nvCxnSpPr>
        <p:spPr>
          <a:xfrm flipV="1">
            <a:off x="3598344" y="3788210"/>
            <a:ext cx="81674" cy="123940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AD784FC-99E3-7BF4-AB0F-B3E44D427DA8}"/>
              </a:ext>
            </a:extLst>
          </p:cNvPr>
          <p:cNvCxnSpPr>
            <a:cxnSpLocks/>
            <a:endCxn id="8" idx="1"/>
          </p:cNvCxnSpPr>
          <p:nvPr/>
        </p:nvCxnSpPr>
        <p:spPr>
          <a:xfrm flipH="1">
            <a:off x="9760336" y="3610358"/>
            <a:ext cx="530453" cy="2385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FF4261B-509B-96EC-EA98-FBB399C4CBCE}"/>
              </a:ext>
            </a:extLst>
          </p:cNvPr>
          <p:cNvCxnSpPr>
            <a:cxnSpLocks/>
          </p:cNvCxnSpPr>
          <p:nvPr/>
        </p:nvCxnSpPr>
        <p:spPr>
          <a:xfrm flipH="1">
            <a:off x="9748468" y="5002166"/>
            <a:ext cx="613047" cy="2545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0096EAE-AD47-5D83-EF86-9908ABCA5AF3}"/>
              </a:ext>
            </a:extLst>
          </p:cNvPr>
          <p:cNvSpPr txBox="1"/>
          <p:nvPr/>
        </p:nvSpPr>
        <p:spPr>
          <a:xfrm>
            <a:off x="6234365" y="4407914"/>
            <a:ext cx="2288526" cy="1815882"/>
          </a:xfrm>
          <a:prstGeom prst="rect">
            <a:avLst/>
          </a:prstGeom>
          <a:noFill/>
        </p:spPr>
        <p:txBody>
          <a:bodyPr wrap="square" rtlCol="0">
            <a:spAutoFit/>
          </a:bodyPr>
          <a:lstStyle/>
          <a:p>
            <a:pPr algn="ctr"/>
            <a:r>
              <a:rPr lang="en-US" sz="1600" dirty="0"/>
              <a:t>ggttgg GPU MEs speedup is lower than eemumu (higher register pressure)</a:t>
            </a:r>
          </a:p>
          <a:p>
            <a:pPr algn="ctr"/>
            <a:r>
              <a:rPr lang="en-US" sz="1600" dirty="0">
                <a:solidFill>
                  <a:srgbClr val="FF0000"/>
                </a:solidFill>
              </a:rPr>
              <a:t>3. SMALLER GPU KERNELS TO INCREASE SPEEDUP</a:t>
            </a:r>
          </a:p>
        </p:txBody>
      </p:sp>
      <p:cxnSp>
        <p:nvCxnSpPr>
          <p:cNvPr id="30" name="Straight Arrow Connector 29">
            <a:extLst>
              <a:ext uri="{FF2B5EF4-FFF2-40B4-BE49-F238E27FC236}">
                <a16:creationId xmlns:a16="http://schemas.microsoft.com/office/drawing/2014/main" id="{467F4C3D-B4DE-8AC8-4E86-A6916A120D11}"/>
              </a:ext>
            </a:extLst>
          </p:cNvPr>
          <p:cNvCxnSpPr>
            <a:cxnSpLocks/>
          </p:cNvCxnSpPr>
          <p:nvPr/>
        </p:nvCxnSpPr>
        <p:spPr>
          <a:xfrm flipV="1">
            <a:off x="8307711" y="5027618"/>
            <a:ext cx="614004" cy="31605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31A09EA-BC1C-10F3-A168-CD82026BDFBF}"/>
              </a:ext>
            </a:extLst>
          </p:cNvPr>
          <p:cNvSpPr txBox="1"/>
          <p:nvPr/>
        </p:nvSpPr>
        <p:spPr>
          <a:xfrm rot="16200000">
            <a:off x="-1702647" y="3259723"/>
            <a:ext cx="5016654" cy="338554"/>
          </a:xfrm>
          <a:prstGeom prst="rect">
            <a:avLst/>
          </a:prstGeom>
          <a:noFill/>
        </p:spPr>
        <p:txBody>
          <a:bodyPr wrap="square" rtlCol="0">
            <a:spAutoFit/>
          </a:bodyPr>
          <a:lstStyle/>
          <a:p>
            <a:pPr algn="ctr"/>
            <a:r>
              <a:rPr lang="en-US" sz="1600" dirty="0">
                <a:solidFill>
                  <a:srgbClr val="FF0000"/>
                </a:solidFill>
              </a:rPr>
              <a:t>NVidia V100 GPU </a:t>
            </a:r>
            <a:r>
              <a:rPr lang="en-US" sz="1600" dirty="0"/>
              <a:t>+ Intel Silver 4216 CPU (CERN)</a:t>
            </a:r>
          </a:p>
        </p:txBody>
      </p:sp>
    </p:spTree>
    <p:extLst>
      <p:ext uri="{BB962C8B-B14F-4D97-AF65-F5344CB8AC3E}">
        <p14:creationId xmlns:p14="http://schemas.microsoft.com/office/powerpoint/2010/main" val="402307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086A-0626-E87B-6931-346BF9C65400}"/>
              </a:ext>
            </a:extLst>
          </p:cNvPr>
          <p:cNvSpPr>
            <a:spLocks noGrp="1"/>
          </p:cNvSpPr>
          <p:nvPr>
            <p:ph type="title"/>
          </p:nvPr>
        </p:nvSpPr>
        <p:spPr/>
        <p:txBody>
          <a:bodyPr/>
          <a:lstStyle/>
          <a:p>
            <a:r>
              <a:rPr lang="en-US" dirty="0"/>
              <a:t>Outlook and main plans</a:t>
            </a:r>
            <a:endParaRPr lang="en-CH" dirty="0"/>
          </a:p>
        </p:txBody>
      </p:sp>
      <p:sp>
        <p:nvSpPr>
          <p:cNvPr id="3" name="Text Placeholder 2">
            <a:extLst>
              <a:ext uri="{FF2B5EF4-FFF2-40B4-BE49-F238E27FC236}">
                <a16:creationId xmlns:a16="http://schemas.microsoft.com/office/drawing/2014/main" id="{E97434C9-3535-21E6-90EE-7704385EA3CE}"/>
              </a:ext>
            </a:extLst>
          </p:cNvPr>
          <p:cNvSpPr>
            <a:spLocks noGrp="1"/>
          </p:cNvSpPr>
          <p:nvPr>
            <p:ph type="body" idx="1"/>
          </p:nvPr>
        </p:nvSpPr>
        <p:spPr>
          <a:xfrm>
            <a:off x="0" y="970319"/>
            <a:ext cx="12192000" cy="5351929"/>
          </a:xfrm>
        </p:spPr>
        <p:txBody>
          <a:bodyPr/>
          <a:lstStyle/>
          <a:p>
            <a:r>
              <a:rPr lang="en-US" dirty="0"/>
              <a:t>[madevent/functionality, Q3 2022] </a:t>
            </a:r>
            <a:r>
              <a:rPr lang="en-US" b="1" i="1" u="sng" dirty="0">
                <a:solidFill>
                  <a:srgbClr val="FF0000"/>
                </a:solidFill>
              </a:rPr>
              <a:t>Alpha release for the experiments</a:t>
            </a:r>
          </a:p>
          <a:p>
            <a:pPr lvl="1"/>
            <a:r>
              <a:rPr lang="en-US" dirty="0"/>
              <a:t>Add event-by-event random choice of color and helicity (same LHE files), check pdf, user parameters…</a:t>
            </a:r>
          </a:p>
          <a:p>
            <a:pPr lvl="3"/>
            <a:endParaRPr lang="en-US" dirty="0"/>
          </a:p>
          <a:p>
            <a:r>
              <a:rPr lang="en-US" dirty="0"/>
              <a:t>[madevent/performance, end 2022?] </a:t>
            </a:r>
            <a:r>
              <a:rPr lang="en-US" i="1" dirty="0">
                <a:solidFill>
                  <a:srgbClr val="FF0000"/>
                </a:solidFill>
              </a:rPr>
              <a:t>Speed up GPU workflow (reduce madevent scalar overhead)</a:t>
            </a:r>
          </a:p>
          <a:p>
            <a:pPr lvl="1"/>
            <a:r>
              <a:rPr lang="en-US" dirty="0"/>
              <a:t>One possible option: heterogenous workflow (madevent on many CPU cores, MEs on GPU)?</a:t>
            </a:r>
          </a:p>
          <a:p>
            <a:pPr lvl="3"/>
            <a:endParaRPr lang="en-US" dirty="0"/>
          </a:p>
          <a:p>
            <a:r>
              <a:rPr lang="en-US" dirty="0"/>
              <a:t>[madevent/performance, end 2022?] </a:t>
            </a:r>
            <a:r>
              <a:rPr lang="en-US" i="1" dirty="0"/>
              <a:t>Speed up GPU MEs in madevent (allow larger GPU grids)</a:t>
            </a:r>
          </a:p>
          <a:p>
            <a:pPr lvl="1"/>
            <a:r>
              <a:rPr lang="en-US" dirty="0"/>
              <a:t>This requires reducing the number of Fortran arrays in madevent (reduce CPU memory usage)</a:t>
            </a:r>
          </a:p>
          <a:p>
            <a:pPr lvl="3"/>
            <a:endParaRPr lang="en-US" dirty="0"/>
          </a:p>
          <a:p>
            <a:r>
              <a:rPr lang="en-US" dirty="0"/>
              <a:t>[MEs/functionality, 2023] </a:t>
            </a:r>
            <a:r>
              <a:rPr lang="en-US" i="1" dirty="0">
                <a:solidFill>
                  <a:srgbClr val="FF0000"/>
                </a:solidFill>
              </a:rPr>
              <a:t>Add support for NLO (loops and matching to parton showers)</a:t>
            </a:r>
          </a:p>
          <a:p>
            <a:r>
              <a:rPr lang="en-US" dirty="0"/>
              <a:t>[MEs/performance, 2023] </a:t>
            </a:r>
            <a:r>
              <a:rPr lang="en-US" i="1" dirty="0"/>
              <a:t>Add “helicity recycling” (x2-3 extra speedup in CPU/GPU, now only in Fortran)</a:t>
            </a:r>
          </a:p>
          <a:p>
            <a:r>
              <a:rPr lang="en-US" dirty="0"/>
              <a:t>[MEs/performance, 2023] </a:t>
            </a:r>
            <a:r>
              <a:rPr lang="en-US" i="1" dirty="0"/>
              <a:t>Numerical precision studies: float (x2 extra speedup in CPU/GPU), fast math</a:t>
            </a:r>
          </a:p>
          <a:p>
            <a:r>
              <a:rPr lang="en-US" dirty="0"/>
              <a:t>[MEs/performance, end 2022?] </a:t>
            </a:r>
            <a:r>
              <a:rPr lang="en-US" i="1" dirty="0"/>
              <a:t>Try smaller GPU kernels, try Nvidia tensor cores for QCD color algebra</a:t>
            </a:r>
          </a:p>
          <a:p>
            <a:pPr lvl="3"/>
            <a:endParaRPr lang="en-US" dirty="0"/>
          </a:p>
          <a:p>
            <a:r>
              <a:rPr lang="en-US" dirty="0"/>
              <a:t>[portability/performance/GPU, 2023?] </a:t>
            </a:r>
            <a:r>
              <a:rPr lang="en-US" i="1" dirty="0"/>
              <a:t>HIP in cudacpp, detailed comparisons with PFs with newer code</a:t>
            </a:r>
          </a:p>
          <a:p>
            <a:r>
              <a:rPr lang="en-US" dirty="0"/>
              <a:t>[portability/performance/CPU, 2023?] </a:t>
            </a:r>
            <a:r>
              <a:rPr lang="en-US" i="1" dirty="0"/>
              <a:t>std::thread in cudacpp, detailed SIMD/MT comparisons with PFs</a:t>
            </a:r>
          </a:p>
          <a:p>
            <a:endParaRPr lang="en-CH" dirty="0"/>
          </a:p>
        </p:txBody>
      </p:sp>
    </p:spTree>
    <p:extLst>
      <p:ext uri="{BB962C8B-B14F-4D97-AF65-F5344CB8AC3E}">
        <p14:creationId xmlns:p14="http://schemas.microsoft.com/office/powerpoint/2010/main" val="2294653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DADA-D2C0-23CC-C4A0-39344D65414C}"/>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8D5F98E0-542F-5CF4-4824-24B2F92EF302}"/>
              </a:ext>
            </a:extLst>
          </p:cNvPr>
          <p:cNvSpPr>
            <a:spLocks noGrp="1"/>
          </p:cNvSpPr>
          <p:nvPr>
            <p:ph type="body" idx="1"/>
          </p:nvPr>
        </p:nvSpPr>
        <p:spPr>
          <a:xfrm>
            <a:off x="9427" y="943287"/>
            <a:ext cx="12301979" cy="5351929"/>
          </a:xfrm>
        </p:spPr>
        <p:txBody>
          <a:bodyPr/>
          <a:lstStyle/>
          <a:p>
            <a:pPr>
              <a:spcBef>
                <a:spcPts val="0"/>
              </a:spcBef>
            </a:pPr>
            <a:r>
              <a:rPr lang="en-US" i="1" dirty="0"/>
              <a:t>ALL</a:t>
            </a:r>
            <a:r>
              <a:rPr lang="en-US" dirty="0"/>
              <a:t> Matrix Element Generators are perfect fits to exploit CPU vectorization/SIMD and GPUs</a:t>
            </a:r>
          </a:p>
          <a:p>
            <a:pPr lvl="1">
              <a:spcBef>
                <a:spcPts val="0"/>
              </a:spcBef>
            </a:pPr>
            <a:r>
              <a:rPr lang="en-US" dirty="0"/>
              <a:t>Lockstep parallelism in MEGs much easier to exploit than in detector simulation (Geant4, stochastic branching)</a:t>
            </a:r>
          </a:p>
          <a:p>
            <a:pPr lvl="3">
              <a:spcBef>
                <a:spcPts val="0"/>
              </a:spcBef>
            </a:pPr>
            <a:endParaRPr lang="en-US" dirty="0"/>
          </a:p>
          <a:p>
            <a:pPr>
              <a:spcBef>
                <a:spcPts val="0"/>
              </a:spcBef>
            </a:pPr>
            <a:r>
              <a:rPr lang="en-US" b="1" dirty="0">
                <a:solidFill>
                  <a:srgbClr val="FF0000"/>
                </a:solidFill>
              </a:rPr>
              <a:t>An alpha release of MG5aMC </a:t>
            </a:r>
            <a:r>
              <a:rPr lang="en-US" b="1" i="1" dirty="0">
                <a:solidFill>
                  <a:srgbClr val="FF0000"/>
                </a:solidFill>
              </a:rPr>
              <a:t>for LO </a:t>
            </a:r>
            <a:r>
              <a:rPr lang="en-US" b="1" dirty="0">
                <a:solidFill>
                  <a:srgbClr val="FF0000"/>
                </a:solidFill>
              </a:rPr>
              <a:t>with GPU ports and CPU speedups from SIMD is imminent</a:t>
            </a:r>
          </a:p>
          <a:p>
            <a:pPr lvl="1">
              <a:spcBef>
                <a:spcPts val="0"/>
              </a:spcBef>
            </a:pPr>
            <a:r>
              <a:rPr lang="en-US" dirty="0"/>
              <a:t>Cross section calculation is ready; a few details to fix for unweighted event generation (random color/helicity...)</a:t>
            </a:r>
          </a:p>
          <a:p>
            <a:pPr>
              <a:spcBef>
                <a:spcPts val="0"/>
              </a:spcBef>
            </a:pPr>
            <a:endParaRPr lang="en-US" dirty="0"/>
          </a:p>
          <a:p>
            <a:pPr>
              <a:spcBef>
                <a:spcPts val="0"/>
              </a:spcBef>
            </a:pPr>
            <a:r>
              <a:rPr lang="en-US" dirty="0"/>
              <a:t>For the ME calculation alone, speedups ~x8 for CPUs and ~x300 for V100 GPUs have been observed</a:t>
            </a:r>
          </a:p>
          <a:p>
            <a:pPr lvl="1">
              <a:spcBef>
                <a:spcPts val="0"/>
              </a:spcBef>
            </a:pPr>
            <a:r>
              <a:rPr lang="en-US" dirty="0">
                <a:solidFill>
                  <a:srgbClr val="FF0000"/>
                </a:solidFill>
              </a:rPr>
              <a:t>Our performance on CPUs achieves the theoretical limit for SIMD vectorization: ~perfect lockstep processing</a:t>
            </a:r>
          </a:p>
          <a:p>
            <a:pPr lvl="3">
              <a:spcBef>
                <a:spcPts val="0"/>
              </a:spcBef>
            </a:pPr>
            <a:endParaRPr lang="en-US" dirty="0"/>
          </a:p>
          <a:p>
            <a:pPr>
              <a:spcBef>
                <a:spcPts val="0"/>
              </a:spcBef>
            </a:pPr>
            <a:r>
              <a:rPr lang="en-US" dirty="0"/>
              <a:t>For the full MadEvent+MEs, performance is limited by scalar processing in MadEvent (Amdahl's law)</a:t>
            </a:r>
          </a:p>
          <a:p>
            <a:pPr lvl="1">
              <a:spcBef>
                <a:spcPts val="0"/>
              </a:spcBef>
            </a:pPr>
            <a:r>
              <a:rPr lang="en-US" dirty="0">
                <a:solidFill>
                  <a:srgbClr val="FF0000"/>
                </a:solidFill>
              </a:rPr>
              <a:t>On CPUs, an overall speedup ~x5 compared to Fortran </a:t>
            </a:r>
            <a:r>
              <a:rPr lang="en-US" dirty="0"/>
              <a:t>has been achieved so far</a:t>
            </a:r>
          </a:p>
          <a:p>
            <a:pPr lvl="1">
              <a:spcBef>
                <a:spcPts val="0"/>
              </a:spcBef>
            </a:pPr>
            <a:r>
              <a:rPr lang="en-US" dirty="0">
                <a:solidFill>
                  <a:srgbClr val="FF0000"/>
                </a:solidFill>
              </a:rPr>
              <a:t>On GPUs, the overall speedup is limited to ~x20</a:t>
            </a:r>
            <a:r>
              <a:rPr lang="en-US" dirty="0"/>
              <a:t> so far for processes where MEs "only" take up 95% of the time</a:t>
            </a:r>
          </a:p>
          <a:p>
            <a:pPr lvl="1">
              <a:spcBef>
                <a:spcPts val="0"/>
              </a:spcBef>
            </a:pPr>
            <a:r>
              <a:rPr lang="en-US" dirty="0"/>
              <a:t>Speeding up the scalar processing in MadEvent is one of our next challenges (with large potential gains!)</a:t>
            </a:r>
          </a:p>
          <a:p>
            <a:pPr lvl="3">
              <a:spcBef>
                <a:spcPts val="0"/>
              </a:spcBef>
            </a:pPr>
            <a:endParaRPr lang="en-US" dirty="0"/>
          </a:p>
          <a:p>
            <a:pPr>
              <a:spcBef>
                <a:spcPts val="0"/>
              </a:spcBef>
            </a:pPr>
            <a:r>
              <a:rPr lang="en-US" dirty="0"/>
              <a:t>There is potential for many additional speedups (single precision, helicity recycling, smaller kernels...)</a:t>
            </a:r>
          </a:p>
          <a:p>
            <a:pPr lvl="3">
              <a:spcBef>
                <a:spcPts val="0"/>
              </a:spcBef>
            </a:pPr>
            <a:endParaRPr lang="en-US" dirty="0"/>
          </a:p>
          <a:p>
            <a:pPr>
              <a:spcBef>
                <a:spcPts val="0"/>
              </a:spcBef>
            </a:pPr>
            <a:r>
              <a:rPr lang="en-US" dirty="0">
                <a:solidFill>
                  <a:srgbClr val="FF0000"/>
                </a:solidFill>
              </a:rPr>
              <a:t>Portability Frameworks work well for us - easier development with a single code for many GPU flavors</a:t>
            </a:r>
          </a:p>
          <a:p>
            <a:pPr lvl="1">
              <a:spcBef>
                <a:spcPts val="0"/>
              </a:spcBef>
            </a:pPr>
            <a:r>
              <a:rPr lang="en-US" dirty="0"/>
              <a:t>Similar performance to direct CUDA on Nvidia GPUs - and also run out of the box on AMD and Intel GPUs</a:t>
            </a:r>
          </a:p>
        </p:txBody>
      </p:sp>
    </p:spTree>
    <p:extLst>
      <p:ext uri="{BB962C8B-B14F-4D97-AF65-F5344CB8AC3E}">
        <p14:creationId xmlns:p14="http://schemas.microsoft.com/office/powerpoint/2010/main" val="197551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CBF1-65ED-C189-D3F1-3C35ADF6DA78}"/>
              </a:ext>
            </a:extLst>
          </p:cNvPr>
          <p:cNvSpPr>
            <a:spLocks noGrp="1"/>
          </p:cNvSpPr>
          <p:nvPr>
            <p:ph type="title"/>
          </p:nvPr>
        </p:nvSpPr>
        <p:spPr/>
        <p:txBody>
          <a:bodyPr/>
          <a:lstStyle/>
          <a:p>
            <a:r>
              <a:rPr lang="en-US" dirty="0"/>
              <a:t>Acknowledgements</a:t>
            </a:r>
          </a:p>
        </p:txBody>
      </p:sp>
      <p:sp>
        <p:nvSpPr>
          <p:cNvPr id="3" name="Text Placeholder 2">
            <a:extLst>
              <a:ext uri="{FF2B5EF4-FFF2-40B4-BE49-F238E27FC236}">
                <a16:creationId xmlns:a16="http://schemas.microsoft.com/office/drawing/2014/main" id="{DE44E71F-E4BB-2920-8305-0B824BF4D462}"/>
              </a:ext>
            </a:extLst>
          </p:cNvPr>
          <p:cNvSpPr>
            <a:spLocks noGrp="1"/>
          </p:cNvSpPr>
          <p:nvPr>
            <p:ph type="body" idx="1"/>
          </p:nvPr>
        </p:nvSpPr>
        <p:spPr/>
        <p:txBody>
          <a:bodyPr/>
          <a:lstStyle/>
          <a:p>
            <a:r>
              <a:rPr lang="en-GB" dirty="0"/>
              <a:t>We gratefully acknowledge the computing resources provided and operated by the Joint Laboratory for System Evaluation (JLSE) at Argonne National Laboratory. This research used resources of the Argonne Leadership Computing Facility, which is a DOE Office of Science User Facility supported under Contract DE-AC02-06CH11357.</a:t>
            </a:r>
          </a:p>
          <a:p>
            <a:endParaRPr lang="en-GB" dirty="0"/>
          </a:p>
          <a:p>
            <a:r>
              <a:rPr lang="en-GB" dirty="0"/>
              <a:t>We gratefully acknowledge the use (under PRACE proposal PRACE-DEV-2022D01-022) of the JUWELS supercomputer and other computing resources provided and operated by the </a:t>
            </a:r>
            <a:r>
              <a:rPr lang="en-US" dirty="0"/>
              <a:t>Jülich Supercomputing Centre at Forschungszentrum Jülich.</a:t>
            </a:r>
            <a:endParaRPr lang="en-GB" dirty="0"/>
          </a:p>
          <a:p>
            <a:pPr marL="152400" indent="0">
              <a:buNone/>
            </a:pPr>
            <a:endParaRPr lang="en-GB" dirty="0"/>
          </a:p>
          <a:p>
            <a:endParaRPr lang="en-US" dirty="0"/>
          </a:p>
        </p:txBody>
      </p:sp>
    </p:spTree>
    <p:extLst>
      <p:ext uri="{BB962C8B-B14F-4D97-AF65-F5344CB8AC3E}">
        <p14:creationId xmlns:p14="http://schemas.microsoft.com/office/powerpoint/2010/main" val="373113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3FA95-BB75-A8C6-838A-83E5E2394F0F}"/>
              </a:ext>
            </a:extLst>
          </p:cNvPr>
          <p:cNvSpPr>
            <a:spLocks noGrp="1"/>
          </p:cNvSpPr>
          <p:nvPr>
            <p:ph type="body" idx="1"/>
          </p:nvPr>
        </p:nvSpPr>
        <p:spPr/>
        <p:txBody>
          <a:bodyPr/>
          <a:lstStyle/>
          <a:p>
            <a:pPr marL="152400" indent="0" algn="ctr">
              <a:buNone/>
            </a:pPr>
            <a:endParaRPr lang="en-US" sz="5400" dirty="0"/>
          </a:p>
          <a:p>
            <a:pPr marL="152400" indent="0" algn="ctr">
              <a:buNone/>
            </a:pPr>
            <a:endParaRPr lang="en-US" sz="5400" dirty="0"/>
          </a:p>
          <a:p>
            <a:pPr marL="152400" indent="0" algn="ctr">
              <a:buNone/>
            </a:pPr>
            <a:r>
              <a:rPr lang="en-US" sz="6000" dirty="0"/>
              <a:t>BACKUP SLIDES</a:t>
            </a:r>
          </a:p>
        </p:txBody>
      </p:sp>
    </p:spTree>
    <p:extLst>
      <p:ext uri="{BB962C8B-B14F-4D97-AF65-F5344CB8AC3E}">
        <p14:creationId xmlns:p14="http://schemas.microsoft.com/office/powerpoint/2010/main" val="75481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c 11">
            <a:extLst>
              <a:ext uri="{FF2B5EF4-FFF2-40B4-BE49-F238E27FC236}">
                <a16:creationId xmlns:a16="http://schemas.microsoft.com/office/drawing/2014/main" id="{F7008F9A-511F-ABAF-FCE1-8F52097A3202}"/>
              </a:ext>
            </a:extLst>
          </p:cNvPr>
          <p:cNvSpPr/>
          <p:nvPr/>
        </p:nvSpPr>
        <p:spPr>
          <a:xfrm rot="14017976">
            <a:off x="7462697" y="2070320"/>
            <a:ext cx="2031705" cy="3000921"/>
          </a:xfrm>
          <a:prstGeom prst="arc">
            <a:avLst>
              <a:gd name="adj1" fmla="val 14465603"/>
              <a:gd name="adj2" fmla="val 0"/>
            </a:avLst>
          </a:prstGeom>
          <a:ln w="38100">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D1C42BBB-5539-F076-F2B4-46D47318388A}"/>
              </a:ext>
            </a:extLst>
          </p:cNvPr>
          <p:cNvSpPr>
            <a:spLocks noGrp="1"/>
          </p:cNvSpPr>
          <p:nvPr>
            <p:ph type="title"/>
          </p:nvPr>
        </p:nvSpPr>
        <p:spPr>
          <a:xfrm>
            <a:off x="0" y="197493"/>
            <a:ext cx="12192000" cy="618295"/>
          </a:xfrm>
        </p:spPr>
        <p:txBody>
          <a:bodyPr/>
          <a:lstStyle/>
          <a:p>
            <a:r>
              <a:rPr lang="en-US" dirty="0"/>
              <a:t>Code generation: from many “epochs” to a single evolving “epoch”</a:t>
            </a:r>
          </a:p>
        </p:txBody>
      </p:sp>
      <p:pic>
        <p:nvPicPr>
          <p:cNvPr id="4" name="Picture 3">
            <a:extLst>
              <a:ext uri="{FF2B5EF4-FFF2-40B4-BE49-F238E27FC236}">
                <a16:creationId xmlns:a16="http://schemas.microsoft.com/office/drawing/2014/main" id="{6DA604A8-7E28-40A2-91AF-658CD0A89EB3}"/>
              </a:ext>
            </a:extLst>
          </p:cNvPr>
          <p:cNvPicPr>
            <a:picLocks noChangeAspect="1"/>
          </p:cNvPicPr>
          <p:nvPr/>
        </p:nvPicPr>
        <p:blipFill>
          <a:blip r:embed="rId2"/>
          <a:stretch>
            <a:fillRect/>
          </a:stretch>
        </p:blipFill>
        <p:spPr>
          <a:xfrm>
            <a:off x="1298920" y="863288"/>
            <a:ext cx="2477433" cy="5557485"/>
          </a:xfrm>
          <a:prstGeom prst="rect">
            <a:avLst/>
          </a:prstGeom>
        </p:spPr>
      </p:pic>
      <p:sp>
        <p:nvSpPr>
          <p:cNvPr id="5" name="TextBox 4">
            <a:extLst>
              <a:ext uri="{FF2B5EF4-FFF2-40B4-BE49-F238E27FC236}">
                <a16:creationId xmlns:a16="http://schemas.microsoft.com/office/drawing/2014/main" id="{62D6BFE9-1788-EAD3-0E76-809665B91D83}"/>
              </a:ext>
            </a:extLst>
          </p:cNvPr>
          <p:cNvSpPr txBox="1"/>
          <p:nvPr/>
        </p:nvSpPr>
        <p:spPr>
          <a:xfrm>
            <a:off x="7895108" y="2276379"/>
            <a:ext cx="4025735" cy="1107996"/>
          </a:xfrm>
          <a:prstGeom prst="rect">
            <a:avLst/>
          </a:prstGeom>
          <a:solidFill>
            <a:schemeClr val="tx1">
              <a:lumMod val="60000"/>
              <a:lumOff val="40000"/>
            </a:schemeClr>
          </a:solidFill>
          <a:ln w="38100">
            <a:solidFill>
              <a:srgbClr val="000000"/>
            </a:solidFill>
          </a:ln>
        </p:spPr>
        <p:txBody>
          <a:bodyPr wrap="square" rtlCol="0">
            <a:spAutoFit/>
          </a:bodyPr>
          <a:lstStyle/>
          <a:p>
            <a:pPr algn="ctr"/>
            <a:r>
              <a:rPr lang="en-US" sz="1800" b="1" dirty="0">
                <a:solidFill>
                  <a:schemeClr val="bg1"/>
                </a:solidFill>
              </a:rPr>
              <a:t>Code generation infrastructure</a:t>
            </a:r>
            <a:endParaRPr lang="en-US" sz="1600" dirty="0">
              <a:solidFill>
                <a:schemeClr val="bg1"/>
              </a:solidFill>
            </a:endParaRPr>
          </a:p>
          <a:p>
            <a:pPr algn="ctr"/>
            <a:r>
              <a:rPr lang="en-US" sz="1600" dirty="0">
                <a:solidFill>
                  <a:schemeClr val="bg1"/>
                </a:solidFill>
              </a:rPr>
              <a:t>- Python framework and “cudacpp” plugin</a:t>
            </a:r>
          </a:p>
          <a:p>
            <a:pPr algn="ctr"/>
            <a:r>
              <a:rPr lang="en-US" sz="1600" dirty="0">
                <a:solidFill>
                  <a:schemeClr val="bg1"/>
                </a:solidFill>
              </a:rPr>
              <a:t>- Fortran, C++, CUDA templates</a:t>
            </a:r>
          </a:p>
          <a:p>
            <a:pPr algn="ctr"/>
            <a:r>
              <a:rPr lang="en-US" sz="1600" dirty="0">
                <a:solidFill>
                  <a:schemeClr val="bg1"/>
                </a:solidFill>
              </a:rPr>
              <a:t>- Post-generation patches (temporary...)</a:t>
            </a:r>
          </a:p>
        </p:txBody>
      </p:sp>
      <p:sp>
        <p:nvSpPr>
          <p:cNvPr id="9" name="TextBox 8">
            <a:extLst>
              <a:ext uri="{FF2B5EF4-FFF2-40B4-BE49-F238E27FC236}">
                <a16:creationId xmlns:a16="http://schemas.microsoft.com/office/drawing/2014/main" id="{8F219E64-77C9-DB5E-7678-897A3320D963}"/>
              </a:ext>
            </a:extLst>
          </p:cNvPr>
          <p:cNvSpPr txBox="1"/>
          <p:nvPr/>
        </p:nvSpPr>
        <p:spPr>
          <a:xfrm>
            <a:off x="7895108" y="4146208"/>
            <a:ext cx="4025735" cy="861774"/>
          </a:xfrm>
          <a:prstGeom prst="rect">
            <a:avLst/>
          </a:prstGeom>
          <a:solidFill>
            <a:srgbClr val="FF3300"/>
          </a:solidFill>
          <a:ln w="38100">
            <a:solidFill>
              <a:srgbClr val="000000"/>
            </a:solidFill>
          </a:ln>
        </p:spPr>
        <p:txBody>
          <a:bodyPr wrap="square" rtlCol="0">
            <a:spAutoFit/>
          </a:bodyPr>
          <a:lstStyle/>
          <a:p>
            <a:pPr algn="ctr"/>
            <a:r>
              <a:rPr lang="en-US" sz="1800" b="1" dirty="0">
                <a:solidFill>
                  <a:schemeClr val="bg1"/>
                </a:solidFill>
              </a:rPr>
              <a:t>Automatically generated code</a:t>
            </a:r>
          </a:p>
          <a:p>
            <a:pPr algn="ctr"/>
            <a:r>
              <a:rPr lang="en-US" sz="1600" dirty="0">
                <a:solidFill>
                  <a:schemeClr val="bg1"/>
                </a:solidFill>
              </a:rPr>
              <a:t>- Fortran framework (Madevent)</a:t>
            </a:r>
          </a:p>
          <a:p>
            <a:pPr algn="ctr"/>
            <a:r>
              <a:rPr lang="en-US" sz="1600" dirty="0">
                <a:solidFill>
                  <a:schemeClr val="bg1"/>
                </a:solidFill>
              </a:rPr>
              <a:t>- CUDA/C++ Matrix Elements</a:t>
            </a:r>
          </a:p>
        </p:txBody>
      </p:sp>
      <p:cxnSp>
        <p:nvCxnSpPr>
          <p:cNvPr id="11" name="Straight Arrow Connector 10">
            <a:extLst>
              <a:ext uri="{FF2B5EF4-FFF2-40B4-BE49-F238E27FC236}">
                <a16:creationId xmlns:a16="http://schemas.microsoft.com/office/drawing/2014/main" id="{897BCD5E-07A3-7D8F-2394-52F89B3B73FC}"/>
              </a:ext>
            </a:extLst>
          </p:cNvPr>
          <p:cNvCxnSpPr>
            <a:stCxn id="5" idx="2"/>
            <a:endCxn id="9" idx="0"/>
          </p:cNvCxnSpPr>
          <p:nvPr/>
        </p:nvCxnSpPr>
        <p:spPr>
          <a:xfrm>
            <a:off x="9907976" y="3384375"/>
            <a:ext cx="0" cy="761833"/>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62E1E3-8ABD-B746-97A9-DE91D9A94867}"/>
              </a:ext>
            </a:extLst>
          </p:cNvPr>
          <p:cNvSpPr txBox="1"/>
          <p:nvPr/>
        </p:nvSpPr>
        <p:spPr>
          <a:xfrm>
            <a:off x="6291506" y="5252609"/>
            <a:ext cx="5629337" cy="584775"/>
          </a:xfrm>
          <a:prstGeom prst="rect">
            <a:avLst/>
          </a:prstGeom>
          <a:noFill/>
        </p:spPr>
        <p:txBody>
          <a:bodyPr wrap="square" rtlCol="0">
            <a:spAutoFit/>
          </a:bodyPr>
          <a:lstStyle/>
          <a:p>
            <a:r>
              <a:rPr lang="en-US" sz="1600" dirty="0"/>
              <a:t>(1) develop on top of auto-generated code</a:t>
            </a:r>
          </a:p>
          <a:p>
            <a:r>
              <a:rPr lang="en-US" sz="1600" dirty="0"/>
              <a:t>(2) backport immediately to code generation infrastructure</a:t>
            </a:r>
          </a:p>
        </p:txBody>
      </p:sp>
      <p:sp>
        <p:nvSpPr>
          <p:cNvPr id="14" name="TextBox 13">
            <a:extLst>
              <a:ext uri="{FF2B5EF4-FFF2-40B4-BE49-F238E27FC236}">
                <a16:creationId xmlns:a16="http://schemas.microsoft.com/office/drawing/2014/main" id="{3C148550-0B15-5731-73D9-A7B245E68557}"/>
              </a:ext>
            </a:extLst>
          </p:cNvPr>
          <p:cNvSpPr txBox="1"/>
          <p:nvPr/>
        </p:nvSpPr>
        <p:spPr>
          <a:xfrm>
            <a:off x="10032673" y="3758805"/>
            <a:ext cx="2481942" cy="338554"/>
          </a:xfrm>
          <a:prstGeom prst="rect">
            <a:avLst/>
          </a:prstGeom>
          <a:noFill/>
        </p:spPr>
        <p:txBody>
          <a:bodyPr wrap="square" rtlCol="0">
            <a:spAutoFit/>
          </a:bodyPr>
          <a:lstStyle/>
          <a:p>
            <a:r>
              <a:rPr lang="en-US" sz="1600" dirty="0"/>
              <a:t>(3) re-generate</a:t>
            </a:r>
          </a:p>
        </p:txBody>
      </p:sp>
      <p:sp>
        <p:nvSpPr>
          <p:cNvPr id="16" name="TextBox 15">
            <a:extLst>
              <a:ext uri="{FF2B5EF4-FFF2-40B4-BE49-F238E27FC236}">
                <a16:creationId xmlns:a16="http://schemas.microsoft.com/office/drawing/2014/main" id="{18D5B43A-6E19-B91D-5899-FDE497BAC3C7}"/>
              </a:ext>
            </a:extLst>
          </p:cNvPr>
          <p:cNvSpPr txBox="1"/>
          <p:nvPr/>
        </p:nvSpPr>
        <p:spPr>
          <a:xfrm>
            <a:off x="9892145" y="1444998"/>
            <a:ext cx="1842226" cy="584775"/>
          </a:xfrm>
          <a:prstGeom prst="rect">
            <a:avLst/>
          </a:prstGeom>
          <a:solidFill>
            <a:srgbClr val="FFFF00"/>
          </a:solidFill>
          <a:ln>
            <a:solidFill>
              <a:srgbClr val="000000"/>
            </a:solidFill>
          </a:ln>
        </p:spPr>
        <p:txBody>
          <a:bodyPr wrap="square" rtlCol="0">
            <a:spAutoFit/>
          </a:bodyPr>
          <a:lstStyle/>
          <a:p>
            <a:pPr algn="ctr"/>
            <a:r>
              <a:rPr lang="en-US" sz="1600" dirty="0"/>
              <a:t>NEW MODEL</a:t>
            </a:r>
          </a:p>
          <a:p>
            <a:pPr algn="ctr"/>
            <a:r>
              <a:rPr lang="en-US" sz="1600" dirty="0"/>
              <a:t>(since end 2021)</a:t>
            </a:r>
          </a:p>
        </p:txBody>
      </p:sp>
      <p:sp>
        <p:nvSpPr>
          <p:cNvPr id="17" name="Rectangle 16">
            <a:extLst>
              <a:ext uri="{FF2B5EF4-FFF2-40B4-BE49-F238E27FC236}">
                <a16:creationId xmlns:a16="http://schemas.microsoft.com/office/drawing/2014/main" id="{A563A10B-EFF3-B6A1-9E7C-06531A28F0A7}"/>
              </a:ext>
            </a:extLst>
          </p:cNvPr>
          <p:cNvSpPr/>
          <p:nvPr/>
        </p:nvSpPr>
        <p:spPr>
          <a:xfrm>
            <a:off x="1298920" y="3927285"/>
            <a:ext cx="838639" cy="584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B6F8F33-3637-6C5C-0A8C-B4954F689631}"/>
              </a:ext>
            </a:extLst>
          </p:cNvPr>
          <p:cNvSpPr txBox="1"/>
          <p:nvPr/>
        </p:nvSpPr>
        <p:spPr>
          <a:xfrm>
            <a:off x="96135" y="1474074"/>
            <a:ext cx="1842226" cy="584775"/>
          </a:xfrm>
          <a:prstGeom prst="rect">
            <a:avLst/>
          </a:prstGeom>
          <a:solidFill>
            <a:srgbClr val="FFFF00"/>
          </a:solidFill>
          <a:ln>
            <a:solidFill>
              <a:srgbClr val="000000"/>
            </a:solidFill>
          </a:ln>
        </p:spPr>
        <p:txBody>
          <a:bodyPr wrap="square" lIns="0" rIns="0" rtlCol="0">
            <a:spAutoFit/>
          </a:bodyPr>
          <a:lstStyle/>
          <a:p>
            <a:pPr algn="ctr"/>
            <a:r>
              <a:rPr lang="en-US" sz="1600" dirty="0"/>
              <a:t>OLD MODEL</a:t>
            </a:r>
          </a:p>
          <a:p>
            <a:pPr algn="ctr"/>
            <a:r>
              <a:rPr lang="en-US" sz="1600" dirty="0"/>
              <a:t>(2020- early 2021)</a:t>
            </a:r>
          </a:p>
        </p:txBody>
      </p:sp>
      <p:sp>
        <p:nvSpPr>
          <p:cNvPr id="19" name="Arrow: Right 18">
            <a:extLst>
              <a:ext uri="{FF2B5EF4-FFF2-40B4-BE49-F238E27FC236}">
                <a16:creationId xmlns:a16="http://schemas.microsoft.com/office/drawing/2014/main" id="{DF08BCDC-CBDE-172E-6AD9-3A830B851AB5}"/>
              </a:ext>
            </a:extLst>
          </p:cNvPr>
          <p:cNvSpPr/>
          <p:nvPr/>
        </p:nvSpPr>
        <p:spPr>
          <a:xfrm>
            <a:off x="4643252" y="3384375"/>
            <a:ext cx="1643566" cy="618295"/>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F60C7A-9852-BE2C-B936-BC03E4D3CCFF}"/>
              </a:ext>
            </a:extLst>
          </p:cNvPr>
          <p:cNvSpPr txBox="1"/>
          <p:nvPr/>
        </p:nvSpPr>
        <p:spPr>
          <a:xfrm>
            <a:off x="6286818" y="1525691"/>
            <a:ext cx="3243713" cy="523220"/>
          </a:xfrm>
          <a:prstGeom prst="rect">
            <a:avLst/>
          </a:prstGeom>
          <a:noFill/>
        </p:spPr>
        <p:txBody>
          <a:bodyPr wrap="square" rtlCol="0">
            <a:spAutoFit/>
          </a:bodyPr>
          <a:lstStyle/>
          <a:p>
            <a:pPr algn="ctr"/>
            <a:r>
              <a:rPr lang="en-US" dirty="0"/>
              <a:t>Now using upstream MG5AMC from </a:t>
            </a:r>
            <a:r>
              <a:rPr lang="en-US" dirty="0">
                <a:hlinkClick r:id="rId3"/>
              </a:rPr>
              <a:t>https://github.com/mg5amcnlo</a:t>
            </a:r>
            <a:r>
              <a:rPr lang="en-US" dirty="0"/>
              <a:t> !</a:t>
            </a:r>
          </a:p>
        </p:txBody>
      </p:sp>
    </p:spTree>
    <p:extLst>
      <p:ext uri="{BB962C8B-B14F-4D97-AF65-F5344CB8AC3E}">
        <p14:creationId xmlns:p14="http://schemas.microsoft.com/office/powerpoint/2010/main" val="25249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991A-FC15-2610-006A-8EA9D4D1D089}"/>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151AEFD2-DC08-CBD7-0F25-5377AD1A5911}"/>
              </a:ext>
            </a:extLst>
          </p:cNvPr>
          <p:cNvSpPr>
            <a:spLocks noGrp="1"/>
          </p:cNvSpPr>
          <p:nvPr>
            <p:ph type="body" idx="1"/>
          </p:nvPr>
        </p:nvSpPr>
        <p:spPr>
          <a:xfrm>
            <a:off x="0" y="1030943"/>
            <a:ext cx="12192000" cy="5351929"/>
          </a:xfrm>
        </p:spPr>
        <p:txBody>
          <a:bodyPr/>
          <a:lstStyle/>
          <a:p>
            <a:r>
              <a:rPr lang="en-US" dirty="0"/>
              <a:t>Introduction</a:t>
            </a:r>
          </a:p>
          <a:p>
            <a:endParaRPr lang="en-US" dirty="0"/>
          </a:p>
          <a:p>
            <a:r>
              <a:rPr lang="en-US" dirty="0"/>
              <a:t>Results and outlook in three main areas of development (cudacpp, portability frameworks, Madevent)</a:t>
            </a:r>
          </a:p>
          <a:p>
            <a:endParaRPr lang="en-US" dirty="0"/>
          </a:p>
          <a:p>
            <a:r>
              <a:rPr lang="en-US" dirty="0"/>
              <a:t>Conclusions</a:t>
            </a:r>
          </a:p>
          <a:p>
            <a:endParaRPr lang="en-US" dirty="0"/>
          </a:p>
        </p:txBody>
      </p:sp>
    </p:spTree>
    <p:extLst>
      <p:ext uri="{BB962C8B-B14F-4D97-AF65-F5344CB8AC3E}">
        <p14:creationId xmlns:p14="http://schemas.microsoft.com/office/powerpoint/2010/main" val="355236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3292-2F9B-DB77-B4D9-7162ADA4AA84}"/>
              </a:ext>
            </a:extLst>
          </p:cNvPr>
          <p:cNvSpPr>
            <a:spLocks noGrp="1"/>
          </p:cNvSpPr>
          <p:nvPr>
            <p:ph type="title"/>
          </p:nvPr>
        </p:nvSpPr>
        <p:spPr/>
        <p:txBody>
          <a:bodyPr/>
          <a:lstStyle/>
          <a:p>
            <a:r>
              <a:rPr lang="en-US" dirty="0"/>
              <a:t>MG5aMC computational anatomy and data parallelism strategy</a:t>
            </a:r>
          </a:p>
        </p:txBody>
      </p:sp>
      <p:sp>
        <p:nvSpPr>
          <p:cNvPr id="3" name="Text Placeholder 2">
            <a:extLst>
              <a:ext uri="{FF2B5EF4-FFF2-40B4-BE49-F238E27FC236}">
                <a16:creationId xmlns:a16="http://schemas.microsoft.com/office/drawing/2014/main" id="{C38A61F5-E3A6-DF4D-7E88-2BF31B8D2295}"/>
              </a:ext>
            </a:extLst>
          </p:cNvPr>
          <p:cNvSpPr>
            <a:spLocks noGrp="1"/>
          </p:cNvSpPr>
          <p:nvPr>
            <p:ph type="body" idx="1"/>
          </p:nvPr>
        </p:nvSpPr>
        <p:spPr>
          <a:xfrm>
            <a:off x="-19255" y="815788"/>
            <a:ext cx="12365255" cy="5567084"/>
          </a:xfrm>
        </p:spPr>
        <p:txBody>
          <a:bodyPr/>
          <a:lstStyle/>
          <a:p>
            <a:r>
              <a:rPr lang="en-US" dirty="0"/>
              <a:t>In MC generators, </a:t>
            </a:r>
            <a:r>
              <a:rPr lang="en-US" i="1" u="sng" dirty="0"/>
              <a:t>the same function is used to compute the Matrix Element for many different events</a:t>
            </a:r>
            <a:endParaRPr lang="en-US" dirty="0">
              <a:solidFill>
                <a:srgbClr val="FF0000"/>
              </a:solidFill>
            </a:endParaRPr>
          </a:p>
          <a:p>
            <a:pPr lvl="1"/>
            <a:r>
              <a:rPr lang="en-US" i="1" dirty="0">
                <a:solidFill>
                  <a:srgbClr val="FF0000"/>
                </a:solidFill>
              </a:rPr>
              <a:t>ANY matrix element generator is a good fit for lockstep processing on GPUs (SIMT) and vector CPUs (SIMD)</a:t>
            </a:r>
          </a:p>
          <a:p>
            <a:pPr lvl="1"/>
            <a:r>
              <a:rPr lang="en-US" dirty="0"/>
              <a:t>Data parallelism strategy in madgraph4gpu is event-level parallelism (many events = many phase space points)</a:t>
            </a:r>
          </a:p>
          <a:p>
            <a:pPr lvl="1"/>
            <a:endParaRPr lang="en-US" dirty="0"/>
          </a:p>
        </p:txBody>
      </p:sp>
      <p:sp>
        <p:nvSpPr>
          <p:cNvPr id="4" name="Rectangle 3">
            <a:extLst>
              <a:ext uri="{FF2B5EF4-FFF2-40B4-BE49-F238E27FC236}">
                <a16:creationId xmlns:a16="http://schemas.microsoft.com/office/drawing/2014/main" id="{BB626876-0D74-0B3C-6826-162FF856B06B}"/>
              </a:ext>
            </a:extLst>
          </p:cNvPr>
          <p:cNvSpPr/>
          <p:nvPr/>
        </p:nvSpPr>
        <p:spPr>
          <a:xfrm>
            <a:off x="1488123" y="1973127"/>
            <a:ext cx="4375428" cy="4405032"/>
          </a:xfrm>
          <a:prstGeom prst="rect">
            <a:avLst/>
          </a:prstGeom>
          <a:solidFill>
            <a:schemeClr val="accent4">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C39A4F0-005F-78B5-9D0E-F4F59EED201B}"/>
              </a:ext>
            </a:extLst>
          </p:cNvPr>
          <p:cNvSpPr/>
          <p:nvPr/>
        </p:nvSpPr>
        <p:spPr>
          <a:xfrm>
            <a:off x="6044116" y="1973127"/>
            <a:ext cx="4375428" cy="4405032"/>
          </a:xfrm>
          <a:prstGeom prst="rect">
            <a:avLst/>
          </a:prstGeom>
          <a:solidFill>
            <a:schemeClr val="accent4">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D3B0D39-66F7-7CC1-EED4-3FBC9EB4DFA2}"/>
              </a:ext>
            </a:extLst>
          </p:cNvPr>
          <p:cNvSpPr txBox="1"/>
          <p:nvPr/>
        </p:nvSpPr>
        <p:spPr>
          <a:xfrm>
            <a:off x="1385160" y="5644208"/>
            <a:ext cx="4560570" cy="738664"/>
          </a:xfrm>
          <a:prstGeom prst="rect">
            <a:avLst/>
          </a:prstGeom>
          <a:noFill/>
        </p:spPr>
        <p:txBody>
          <a:bodyPr wrap="square" rtlCol="0">
            <a:spAutoFit/>
          </a:bodyPr>
          <a:lstStyle/>
          <a:p>
            <a:pPr algn="ctr"/>
            <a:r>
              <a:rPr lang="en-US" dirty="0"/>
              <a:t>GPU SIMT (Single Instruction Multiple Threads) </a:t>
            </a:r>
          </a:p>
          <a:p>
            <a:pPr algn="ctr"/>
            <a:r>
              <a:rPr lang="en-US" i="1" u="sng" dirty="0">
                <a:solidFill>
                  <a:srgbClr val="FF0000"/>
                </a:solidFill>
              </a:rPr>
              <a:t>Lockstep</a:t>
            </a:r>
            <a:r>
              <a:rPr lang="en-US" i="1" dirty="0">
                <a:solidFill>
                  <a:srgbClr val="FF0000"/>
                </a:solidFill>
              </a:rPr>
              <a:t>: all threads in a warp follow the same branch</a:t>
            </a:r>
          </a:p>
          <a:p>
            <a:pPr algn="ctr"/>
            <a:r>
              <a:rPr lang="en-US" dirty="0"/>
              <a:t>Minimum parallelism: 32 threads in a warp (NVidia)</a:t>
            </a:r>
          </a:p>
        </p:txBody>
      </p:sp>
      <p:sp>
        <p:nvSpPr>
          <p:cNvPr id="7" name="TextBox 6">
            <a:extLst>
              <a:ext uri="{FF2B5EF4-FFF2-40B4-BE49-F238E27FC236}">
                <a16:creationId xmlns:a16="http://schemas.microsoft.com/office/drawing/2014/main" id="{426A1760-DF11-A484-7FFC-39CB9388C570}"/>
              </a:ext>
            </a:extLst>
          </p:cNvPr>
          <p:cNvSpPr txBox="1"/>
          <p:nvPr/>
        </p:nvSpPr>
        <p:spPr>
          <a:xfrm>
            <a:off x="5955885" y="5639495"/>
            <a:ext cx="4491980" cy="738664"/>
          </a:xfrm>
          <a:prstGeom prst="rect">
            <a:avLst/>
          </a:prstGeom>
          <a:noFill/>
        </p:spPr>
        <p:txBody>
          <a:bodyPr wrap="square" rtlCol="0">
            <a:spAutoFit/>
          </a:bodyPr>
          <a:lstStyle/>
          <a:p>
            <a:pPr algn="ctr"/>
            <a:r>
              <a:rPr lang="en-US" dirty="0"/>
              <a:t>CPU SIMD (Single Instruction Multiple Data) </a:t>
            </a:r>
          </a:p>
          <a:p>
            <a:pPr algn="ctr"/>
            <a:r>
              <a:rPr lang="en-US" i="1" u="sng" dirty="0">
                <a:solidFill>
                  <a:srgbClr val="FF0000"/>
                </a:solidFill>
              </a:rPr>
              <a:t>Lockstep</a:t>
            </a:r>
            <a:r>
              <a:rPr lang="en-US" i="1" dirty="0">
                <a:solidFill>
                  <a:srgbClr val="FF0000"/>
                </a:solidFill>
              </a:rPr>
              <a:t>: same op for all data in a vector register</a:t>
            </a:r>
          </a:p>
          <a:p>
            <a:pPr algn="ctr"/>
            <a:r>
              <a:rPr lang="en-US" dirty="0"/>
              <a:t>Minimum parallelism: 2 to 16 (SSE/AVX2/AVX512...)</a:t>
            </a:r>
          </a:p>
        </p:txBody>
      </p:sp>
      <p:cxnSp>
        <p:nvCxnSpPr>
          <p:cNvPr id="60" name="Straight Arrow Connector 59">
            <a:extLst>
              <a:ext uri="{FF2B5EF4-FFF2-40B4-BE49-F238E27FC236}">
                <a16:creationId xmlns:a16="http://schemas.microsoft.com/office/drawing/2014/main" id="{E12F1872-BD85-6BCA-2D66-A2873C24DADC}"/>
              </a:ext>
            </a:extLst>
          </p:cNvPr>
          <p:cNvCxnSpPr>
            <a:cxnSpLocks/>
          </p:cNvCxnSpPr>
          <p:nvPr/>
        </p:nvCxnSpPr>
        <p:spPr>
          <a:xfrm flipH="1" flipV="1">
            <a:off x="3843650" y="4205031"/>
            <a:ext cx="1234394" cy="2331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2F205A2-05A8-D8F5-3D50-51905BE81ABB}"/>
              </a:ext>
            </a:extLst>
          </p:cNvPr>
          <p:cNvCxnSpPr/>
          <p:nvPr/>
        </p:nvCxnSpPr>
        <p:spPr>
          <a:xfrm>
            <a:off x="6749404" y="4458532"/>
            <a:ext cx="1607768" cy="2531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77440D2-65F9-6C15-1E5C-D48FBF6CB461}"/>
              </a:ext>
            </a:extLst>
          </p:cNvPr>
          <p:cNvSpPr txBox="1"/>
          <p:nvPr/>
        </p:nvSpPr>
        <p:spPr>
          <a:xfrm>
            <a:off x="3698757" y="4376956"/>
            <a:ext cx="937260" cy="584775"/>
          </a:xfrm>
          <a:prstGeom prst="rect">
            <a:avLst/>
          </a:prstGeom>
          <a:noFill/>
        </p:spPr>
        <p:txBody>
          <a:bodyPr wrap="square" rtlCol="0">
            <a:spAutoFit/>
          </a:bodyPr>
          <a:lstStyle/>
          <a:p>
            <a:pPr algn="ctr"/>
            <a:r>
              <a:rPr lang="en-US" sz="1600" b="1" dirty="0">
                <a:solidFill>
                  <a:srgbClr val="FF0000"/>
                </a:solidFill>
              </a:rPr>
              <a:t>GPU SIMT</a:t>
            </a:r>
          </a:p>
        </p:txBody>
      </p:sp>
      <p:sp>
        <p:nvSpPr>
          <p:cNvPr id="63" name="TextBox 62">
            <a:extLst>
              <a:ext uri="{FF2B5EF4-FFF2-40B4-BE49-F238E27FC236}">
                <a16:creationId xmlns:a16="http://schemas.microsoft.com/office/drawing/2014/main" id="{AF4990F6-DD44-C7CC-00EB-4E88881F06AC}"/>
              </a:ext>
            </a:extLst>
          </p:cNvPr>
          <p:cNvSpPr txBox="1"/>
          <p:nvPr/>
        </p:nvSpPr>
        <p:spPr>
          <a:xfrm>
            <a:off x="6686155" y="4760391"/>
            <a:ext cx="937260" cy="584775"/>
          </a:xfrm>
          <a:prstGeom prst="rect">
            <a:avLst/>
          </a:prstGeom>
          <a:noFill/>
        </p:spPr>
        <p:txBody>
          <a:bodyPr wrap="square" rtlCol="0">
            <a:spAutoFit/>
          </a:bodyPr>
          <a:lstStyle/>
          <a:p>
            <a:pPr algn="ctr"/>
            <a:r>
              <a:rPr lang="en-US" sz="1600" b="1" dirty="0">
                <a:solidFill>
                  <a:srgbClr val="FF0000"/>
                </a:solidFill>
              </a:rPr>
              <a:t>CPU SIMD</a:t>
            </a:r>
          </a:p>
        </p:txBody>
      </p:sp>
      <p:sp>
        <p:nvSpPr>
          <p:cNvPr id="64" name="TextBox 63">
            <a:extLst>
              <a:ext uri="{FF2B5EF4-FFF2-40B4-BE49-F238E27FC236}">
                <a16:creationId xmlns:a16="http://schemas.microsoft.com/office/drawing/2014/main" id="{7926E290-B4B2-C4B4-B133-C11EE42AD967}"/>
              </a:ext>
            </a:extLst>
          </p:cNvPr>
          <p:cNvSpPr txBox="1"/>
          <p:nvPr/>
        </p:nvSpPr>
        <p:spPr>
          <a:xfrm rot="16200000">
            <a:off x="404087" y="3593350"/>
            <a:ext cx="2342681" cy="253916"/>
          </a:xfrm>
          <a:prstGeom prst="rect">
            <a:avLst/>
          </a:prstGeom>
          <a:noFill/>
        </p:spPr>
        <p:txBody>
          <a:bodyPr wrap="square" rtlCol="0">
            <a:spAutoFit/>
          </a:bodyPr>
          <a:lstStyle/>
          <a:p>
            <a:r>
              <a:rPr lang="en-US" sz="1000" i="1" dirty="0"/>
              <a:t>See the </a:t>
            </a:r>
            <a:r>
              <a:rPr lang="en-US" sz="1000" i="1" dirty="0">
                <a:hlinkClick r:id="rId2"/>
              </a:rPr>
              <a:t>NVidia Volta whitepaper</a:t>
            </a:r>
            <a:endParaRPr lang="en-US" sz="1000" i="1" dirty="0"/>
          </a:p>
        </p:txBody>
      </p:sp>
      <p:pic>
        <p:nvPicPr>
          <p:cNvPr id="65" name="Picture 64">
            <a:extLst>
              <a:ext uri="{FF2B5EF4-FFF2-40B4-BE49-F238E27FC236}">
                <a16:creationId xmlns:a16="http://schemas.microsoft.com/office/drawing/2014/main" id="{096D9DCC-FC4D-FA03-9431-E72976FFF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441" y="2015462"/>
            <a:ext cx="1920508" cy="3658110"/>
          </a:xfrm>
          <a:prstGeom prst="rect">
            <a:avLst/>
          </a:prstGeom>
        </p:spPr>
      </p:pic>
      <p:pic>
        <p:nvPicPr>
          <p:cNvPr id="66" name="Picture 65">
            <a:extLst>
              <a:ext uri="{FF2B5EF4-FFF2-40B4-BE49-F238E27FC236}">
                <a16:creationId xmlns:a16="http://schemas.microsoft.com/office/drawing/2014/main" id="{E3864787-89EB-6B3A-734D-B99F11BE0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772" y="2358672"/>
            <a:ext cx="2091982" cy="2880762"/>
          </a:xfrm>
          <a:prstGeom prst="rect">
            <a:avLst/>
          </a:prstGeom>
        </p:spPr>
      </p:pic>
      <p:cxnSp>
        <p:nvCxnSpPr>
          <p:cNvPr id="67" name="Straight Connector 66">
            <a:extLst>
              <a:ext uri="{FF2B5EF4-FFF2-40B4-BE49-F238E27FC236}">
                <a16:creationId xmlns:a16="http://schemas.microsoft.com/office/drawing/2014/main" id="{0EC41CF0-B4B4-D0CB-D0DA-4535E5749173}"/>
              </a:ext>
            </a:extLst>
          </p:cNvPr>
          <p:cNvCxnSpPr/>
          <p:nvPr/>
        </p:nvCxnSpPr>
        <p:spPr>
          <a:xfrm>
            <a:off x="1702386" y="2098584"/>
            <a:ext cx="945151" cy="3429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BDFB978-2503-B525-1CA8-722D1CCEF7CE}"/>
              </a:ext>
            </a:extLst>
          </p:cNvPr>
          <p:cNvCxnSpPr/>
          <p:nvPr/>
        </p:nvCxnSpPr>
        <p:spPr>
          <a:xfrm flipH="1">
            <a:off x="1702386" y="2098584"/>
            <a:ext cx="945151" cy="3429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A525CAD-5E27-6E67-7CA1-BA33B3D905B1}"/>
              </a:ext>
            </a:extLst>
          </p:cNvPr>
          <p:cNvCxnSpPr/>
          <p:nvPr/>
        </p:nvCxnSpPr>
        <p:spPr>
          <a:xfrm>
            <a:off x="9869604" y="1990489"/>
            <a:ext cx="494434" cy="3691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1F4F929-4D7F-DA25-5B18-840BCECC5D6C}"/>
              </a:ext>
            </a:extLst>
          </p:cNvPr>
          <p:cNvCxnSpPr/>
          <p:nvPr/>
        </p:nvCxnSpPr>
        <p:spPr>
          <a:xfrm flipH="1">
            <a:off x="9869604" y="1990489"/>
            <a:ext cx="494434" cy="3691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8E50C3F9-C2D6-0DA3-AAF5-5FDA6C5D2979}"/>
              </a:ext>
            </a:extLst>
          </p:cNvPr>
          <p:cNvGrpSpPr/>
          <p:nvPr/>
        </p:nvGrpSpPr>
        <p:grpSpPr>
          <a:xfrm>
            <a:off x="4992579" y="2386491"/>
            <a:ext cx="3701483" cy="3030858"/>
            <a:chOff x="4983870" y="2438745"/>
            <a:chExt cx="3701483" cy="3030858"/>
          </a:xfrm>
        </p:grpSpPr>
        <p:sp>
          <p:nvSpPr>
            <p:cNvPr id="73" name="Rectangle 72">
              <a:extLst>
                <a:ext uri="{FF2B5EF4-FFF2-40B4-BE49-F238E27FC236}">
                  <a16:creationId xmlns:a16="http://schemas.microsoft.com/office/drawing/2014/main" id="{50FEE861-C9D7-1FA3-5C7E-6D6B786E547C}"/>
                </a:ext>
              </a:extLst>
            </p:cNvPr>
            <p:cNvSpPr/>
            <p:nvPr/>
          </p:nvSpPr>
          <p:spPr>
            <a:xfrm>
              <a:off x="4983870" y="2438745"/>
              <a:ext cx="1827231" cy="2890901"/>
            </a:xfrm>
            <a:prstGeom prst="rect">
              <a:avLst/>
            </a:prstGeom>
            <a:solidFill>
              <a:schemeClr val="tx2">
                <a:lumMod val="6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TextBox 73">
              <a:extLst>
                <a:ext uri="{FF2B5EF4-FFF2-40B4-BE49-F238E27FC236}">
                  <a16:creationId xmlns:a16="http://schemas.microsoft.com/office/drawing/2014/main" id="{11F684F1-0758-2689-5354-C5BF18C47370}"/>
                </a:ext>
              </a:extLst>
            </p:cNvPr>
            <p:cNvSpPr txBox="1"/>
            <p:nvPr/>
          </p:nvSpPr>
          <p:spPr>
            <a:xfrm>
              <a:off x="5078043" y="2538582"/>
              <a:ext cx="1670899" cy="660144"/>
            </a:xfrm>
            <a:prstGeom prst="rect">
              <a:avLst/>
            </a:prstGeom>
            <a:solidFill>
              <a:srgbClr val="FFFF00"/>
            </a:solidFill>
            <a:ln>
              <a:noFill/>
            </a:ln>
          </p:spPr>
          <p:txBody>
            <a:bodyPr wrap="square" tIns="144000" bIns="144000" rtlCol="0">
              <a:spAutoFit/>
            </a:bodyPr>
            <a:lstStyle/>
            <a:p>
              <a:pPr algn="ctr"/>
              <a:r>
                <a:rPr lang="en-US" sz="1200" b="1" dirty="0">
                  <a:latin typeface="Tahoma" panose="020B0604030504040204" pitchFamily="34" charset="0"/>
                  <a:ea typeface="Tahoma" panose="020B0604030504040204" pitchFamily="34" charset="0"/>
                  <a:cs typeface="Tahoma" panose="020B0604030504040204" pitchFamily="34" charset="0"/>
                </a:rPr>
                <a:t>PSEUDO RANDOM</a:t>
              </a:r>
            </a:p>
            <a:p>
              <a:pPr algn="ctr"/>
              <a:r>
                <a:rPr lang="en-US" sz="1200" b="1" dirty="0">
                  <a:latin typeface="Tahoma" panose="020B0604030504040204" pitchFamily="34" charset="0"/>
                  <a:ea typeface="Tahoma" panose="020B0604030504040204" pitchFamily="34" charset="0"/>
                  <a:cs typeface="Tahoma" panose="020B0604030504040204" pitchFamily="34" charset="0"/>
                </a:rPr>
                <a:t>NUMBERS</a:t>
              </a:r>
            </a:p>
          </p:txBody>
        </p:sp>
        <p:sp>
          <p:nvSpPr>
            <p:cNvPr id="75" name="TextBox 74">
              <a:extLst>
                <a:ext uri="{FF2B5EF4-FFF2-40B4-BE49-F238E27FC236}">
                  <a16:creationId xmlns:a16="http://schemas.microsoft.com/office/drawing/2014/main" id="{9E656C81-E44A-BEC7-2B0C-0F1E67572D32}"/>
                </a:ext>
              </a:extLst>
            </p:cNvPr>
            <p:cNvSpPr txBox="1"/>
            <p:nvPr/>
          </p:nvSpPr>
          <p:spPr>
            <a:xfrm>
              <a:off x="5078042" y="3323351"/>
              <a:ext cx="1670899" cy="660144"/>
            </a:xfrm>
            <a:prstGeom prst="rect">
              <a:avLst/>
            </a:prstGeom>
            <a:solidFill>
              <a:srgbClr val="FFFF00"/>
            </a:solidFill>
            <a:ln>
              <a:noFill/>
            </a:ln>
          </p:spPr>
          <p:txBody>
            <a:bodyPr wrap="square" tIns="144000" bIns="144000" rtlCol="0">
              <a:spAutoFit/>
            </a:bodyPr>
            <a:lstStyle/>
            <a:p>
              <a:pPr algn="ctr"/>
              <a:r>
                <a:rPr lang="en-US" sz="1200" b="1" dirty="0">
                  <a:latin typeface="Tahoma" panose="020B0604030504040204" pitchFamily="34" charset="0"/>
                  <a:ea typeface="Tahoma" panose="020B0604030504040204" pitchFamily="34" charset="0"/>
                  <a:cs typeface="Tahoma" panose="020B0604030504040204" pitchFamily="34" charset="0"/>
                </a:rPr>
                <a:t>PHASE SPACE</a:t>
              </a:r>
            </a:p>
            <a:p>
              <a:pPr algn="ctr"/>
              <a:r>
                <a:rPr lang="en-US" sz="1200" b="1" dirty="0">
                  <a:latin typeface="Tahoma" panose="020B0604030504040204" pitchFamily="34" charset="0"/>
                  <a:ea typeface="Tahoma" panose="020B0604030504040204" pitchFamily="34" charset="0"/>
                  <a:cs typeface="Tahoma" panose="020B0604030504040204" pitchFamily="34" charset="0"/>
                </a:rPr>
                <a:t>SAMPLING</a:t>
              </a:r>
            </a:p>
          </p:txBody>
        </p:sp>
        <p:sp>
          <p:nvSpPr>
            <p:cNvPr id="76" name="TextBox 75">
              <a:extLst>
                <a:ext uri="{FF2B5EF4-FFF2-40B4-BE49-F238E27FC236}">
                  <a16:creationId xmlns:a16="http://schemas.microsoft.com/office/drawing/2014/main" id="{AD18E229-FA82-0C23-D9D3-9141EDD08BF8}"/>
                </a:ext>
              </a:extLst>
            </p:cNvPr>
            <p:cNvSpPr txBox="1"/>
            <p:nvPr/>
          </p:nvSpPr>
          <p:spPr>
            <a:xfrm>
              <a:off x="5078044" y="4329504"/>
              <a:ext cx="1670898" cy="660144"/>
            </a:xfrm>
            <a:prstGeom prst="rect">
              <a:avLst/>
            </a:prstGeom>
            <a:solidFill>
              <a:srgbClr val="FF00FF"/>
            </a:solidFill>
            <a:ln>
              <a:noFill/>
            </a:ln>
          </p:spPr>
          <p:txBody>
            <a:bodyPr wrap="square" lIns="36000" tIns="144000" rIns="36000" bIns="144000" rtlCol="0">
              <a:spAutoFit/>
            </a:bodyPr>
            <a:lstStyle/>
            <a:p>
              <a:pPr algn="ctr"/>
              <a:r>
                <a:rPr lang="en-US" sz="1200" b="1" dirty="0">
                  <a:latin typeface="Tahoma" panose="020B0604030504040204" pitchFamily="34" charset="0"/>
                  <a:ea typeface="Tahoma" panose="020B0604030504040204" pitchFamily="34" charset="0"/>
                  <a:cs typeface="Tahoma" panose="020B0604030504040204" pitchFamily="34" charset="0"/>
                </a:rPr>
                <a:t>MATRIX ELEMENT</a:t>
              </a:r>
            </a:p>
            <a:p>
              <a:pPr algn="ctr"/>
              <a:r>
                <a:rPr lang="en-US" sz="1200" b="1" dirty="0">
                  <a:latin typeface="Tahoma" panose="020B0604030504040204" pitchFamily="34" charset="0"/>
                  <a:ea typeface="Tahoma" panose="020B0604030504040204" pitchFamily="34" charset="0"/>
                  <a:cs typeface="Tahoma" panose="020B0604030504040204" pitchFamily="34" charset="0"/>
                </a:rPr>
                <a:t>CALCULATION</a:t>
              </a:r>
            </a:p>
          </p:txBody>
        </p:sp>
        <p:grpSp>
          <p:nvGrpSpPr>
            <p:cNvPr id="77" name="Group 76">
              <a:extLst>
                <a:ext uri="{FF2B5EF4-FFF2-40B4-BE49-F238E27FC236}">
                  <a16:creationId xmlns:a16="http://schemas.microsoft.com/office/drawing/2014/main" id="{C6232AF4-8185-B2CD-6408-C98E3A8D77C8}"/>
                </a:ext>
              </a:extLst>
            </p:cNvPr>
            <p:cNvGrpSpPr/>
            <p:nvPr/>
          </p:nvGrpSpPr>
          <p:grpSpPr>
            <a:xfrm>
              <a:off x="5636433" y="3115578"/>
              <a:ext cx="570427" cy="295194"/>
              <a:chOff x="5622360" y="1836969"/>
              <a:chExt cx="594299" cy="300999"/>
            </a:xfrm>
            <a:solidFill>
              <a:srgbClr val="000000"/>
            </a:solidFill>
          </p:grpSpPr>
          <p:grpSp>
            <p:nvGrpSpPr>
              <p:cNvPr id="126" name="Group 125">
                <a:extLst>
                  <a:ext uri="{FF2B5EF4-FFF2-40B4-BE49-F238E27FC236}">
                    <a16:creationId xmlns:a16="http://schemas.microsoft.com/office/drawing/2014/main" id="{C5A3C9CF-FB41-4A79-C7F8-829CFFC14241}"/>
                  </a:ext>
                </a:extLst>
              </p:cNvPr>
              <p:cNvGrpSpPr/>
              <p:nvPr/>
            </p:nvGrpSpPr>
            <p:grpSpPr>
              <a:xfrm>
                <a:off x="5706998" y="1907186"/>
                <a:ext cx="416905" cy="230782"/>
                <a:chOff x="5706998" y="1602371"/>
                <a:chExt cx="416905" cy="230782"/>
              </a:xfrm>
              <a:grpFill/>
            </p:grpSpPr>
            <p:cxnSp>
              <p:nvCxnSpPr>
                <p:cNvPr id="135" name="Straight Arrow Connector 134">
                  <a:extLst>
                    <a:ext uri="{FF2B5EF4-FFF2-40B4-BE49-F238E27FC236}">
                      <a16:creationId xmlns:a16="http://schemas.microsoft.com/office/drawing/2014/main" id="{5A6B42F0-3193-D42E-79E2-D29DC5B50972}"/>
                    </a:ext>
                  </a:extLst>
                </p:cNvPr>
                <p:cNvCxnSpPr/>
                <p:nvPr/>
              </p:nvCxnSpPr>
              <p:spPr>
                <a:xfrm flipH="1">
                  <a:off x="5706998" y="1602372"/>
                  <a:ext cx="1" cy="230781"/>
                </a:xfrm>
                <a:prstGeom prst="straightConnector1">
                  <a:avLst/>
                </a:prstGeom>
                <a:grpFill/>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0E429F2C-0FCA-C437-DCE2-17AA466E53AB}"/>
                    </a:ext>
                  </a:extLst>
                </p:cNvPr>
                <p:cNvCxnSpPr/>
                <p:nvPr/>
              </p:nvCxnSpPr>
              <p:spPr>
                <a:xfrm flipH="1">
                  <a:off x="5763660" y="1602371"/>
                  <a:ext cx="1" cy="230781"/>
                </a:xfrm>
                <a:prstGeom prst="straightConnector1">
                  <a:avLst/>
                </a:prstGeom>
                <a:grpFill/>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CBB53F77-F455-34D7-2883-AE92D2E77216}"/>
                    </a:ext>
                  </a:extLst>
                </p:cNvPr>
                <p:cNvCxnSpPr/>
                <p:nvPr/>
              </p:nvCxnSpPr>
              <p:spPr>
                <a:xfrm flipH="1">
                  <a:off x="5826344" y="1602371"/>
                  <a:ext cx="1" cy="230781"/>
                </a:xfrm>
                <a:prstGeom prst="straightConnector1">
                  <a:avLst/>
                </a:prstGeom>
                <a:grpFill/>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98CDC3FE-2B50-DE58-1B73-03B93BE02588}"/>
                    </a:ext>
                  </a:extLst>
                </p:cNvPr>
                <p:cNvCxnSpPr/>
                <p:nvPr/>
              </p:nvCxnSpPr>
              <p:spPr>
                <a:xfrm flipH="1">
                  <a:off x="5887491" y="1602371"/>
                  <a:ext cx="1" cy="230781"/>
                </a:xfrm>
                <a:prstGeom prst="straightConnector1">
                  <a:avLst/>
                </a:prstGeom>
                <a:grpFill/>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3AC42617-DED0-9E93-3409-42679C831F76}"/>
                    </a:ext>
                  </a:extLst>
                </p:cNvPr>
                <p:cNvCxnSpPr/>
                <p:nvPr/>
              </p:nvCxnSpPr>
              <p:spPr>
                <a:xfrm flipH="1">
                  <a:off x="5943409" y="1602372"/>
                  <a:ext cx="1" cy="230781"/>
                </a:xfrm>
                <a:prstGeom prst="straightConnector1">
                  <a:avLst/>
                </a:prstGeom>
                <a:grpFill/>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5ED428BC-1F07-D6E2-A03A-8D45B6CE0DC0}"/>
                    </a:ext>
                  </a:extLst>
                </p:cNvPr>
                <p:cNvCxnSpPr/>
                <p:nvPr/>
              </p:nvCxnSpPr>
              <p:spPr>
                <a:xfrm flipH="1">
                  <a:off x="6000071" y="1602371"/>
                  <a:ext cx="1" cy="230781"/>
                </a:xfrm>
                <a:prstGeom prst="straightConnector1">
                  <a:avLst/>
                </a:prstGeom>
                <a:grpFill/>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B58A0079-DADF-98C2-50DD-3B0B08E9F19D}"/>
                    </a:ext>
                  </a:extLst>
                </p:cNvPr>
                <p:cNvCxnSpPr/>
                <p:nvPr/>
              </p:nvCxnSpPr>
              <p:spPr>
                <a:xfrm flipH="1">
                  <a:off x="6062755" y="1602371"/>
                  <a:ext cx="1" cy="230781"/>
                </a:xfrm>
                <a:prstGeom prst="straightConnector1">
                  <a:avLst/>
                </a:prstGeom>
                <a:grpFill/>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E7B36298-D6A6-F75A-0A7F-916B59175B36}"/>
                    </a:ext>
                  </a:extLst>
                </p:cNvPr>
                <p:cNvCxnSpPr/>
                <p:nvPr/>
              </p:nvCxnSpPr>
              <p:spPr>
                <a:xfrm flipH="1">
                  <a:off x="6123902" y="1602371"/>
                  <a:ext cx="1" cy="230781"/>
                </a:xfrm>
                <a:prstGeom prst="straightConnector1">
                  <a:avLst/>
                </a:prstGeom>
                <a:grpFill/>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27" name="Oval 126">
                <a:extLst>
                  <a:ext uri="{FF2B5EF4-FFF2-40B4-BE49-F238E27FC236}">
                    <a16:creationId xmlns:a16="http://schemas.microsoft.com/office/drawing/2014/main" id="{CF9E9891-613D-86A4-680C-6479B6BE708C}"/>
                  </a:ext>
                </a:extLst>
              </p:cNvPr>
              <p:cNvSpPr/>
              <p:nvPr/>
            </p:nvSpPr>
            <p:spPr>
              <a:xfrm>
                <a:off x="5935838" y="1836973"/>
                <a:ext cx="45715" cy="45715"/>
              </a:xfrm>
              <a:prstGeom prst="ellipse">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8" name="Oval 127">
                <a:extLst>
                  <a:ext uri="{FF2B5EF4-FFF2-40B4-BE49-F238E27FC236}">
                    <a16:creationId xmlns:a16="http://schemas.microsoft.com/office/drawing/2014/main" id="{B3C9E3EF-463F-5A4C-0E2F-1FE838E48B8F}"/>
                  </a:ext>
                </a:extLst>
              </p:cNvPr>
              <p:cNvSpPr/>
              <p:nvPr/>
            </p:nvSpPr>
            <p:spPr>
              <a:xfrm>
                <a:off x="6014201" y="1836969"/>
                <a:ext cx="45715" cy="45715"/>
              </a:xfrm>
              <a:prstGeom prst="ellipse">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9" name="Oval 128">
                <a:extLst>
                  <a:ext uri="{FF2B5EF4-FFF2-40B4-BE49-F238E27FC236}">
                    <a16:creationId xmlns:a16="http://schemas.microsoft.com/office/drawing/2014/main" id="{2C6206F1-0EC8-D5E8-5A1E-1F0538E4F90C}"/>
                  </a:ext>
                </a:extLst>
              </p:cNvPr>
              <p:cNvSpPr/>
              <p:nvPr/>
            </p:nvSpPr>
            <p:spPr>
              <a:xfrm>
                <a:off x="6092574" y="1836970"/>
                <a:ext cx="45715" cy="45715"/>
              </a:xfrm>
              <a:prstGeom prst="ellipse">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0" name="Oval 129">
                <a:extLst>
                  <a:ext uri="{FF2B5EF4-FFF2-40B4-BE49-F238E27FC236}">
                    <a16:creationId xmlns:a16="http://schemas.microsoft.com/office/drawing/2014/main" id="{E480F2CB-E095-702D-53D1-7AE9F0005EB9}"/>
                  </a:ext>
                </a:extLst>
              </p:cNvPr>
              <p:cNvSpPr/>
              <p:nvPr/>
            </p:nvSpPr>
            <p:spPr>
              <a:xfrm>
                <a:off x="6170944" y="1836969"/>
                <a:ext cx="45715" cy="45715"/>
              </a:xfrm>
              <a:prstGeom prst="ellipse">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1" name="Oval 130">
                <a:extLst>
                  <a:ext uri="{FF2B5EF4-FFF2-40B4-BE49-F238E27FC236}">
                    <a16:creationId xmlns:a16="http://schemas.microsoft.com/office/drawing/2014/main" id="{D7B4B4FC-045B-0FEC-495E-F5212C022CB5}"/>
                  </a:ext>
                </a:extLst>
              </p:cNvPr>
              <p:cNvSpPr/>
              <p:nvPr/>
            </p:nvSpPr>
            <p:spPr>
              <a:xfrm>
                <a:off x="5622360" y="1836973"/>
                <a:ext cx="45715" cy="45715"/>
              </a:xfrm>
              <a:prstGeom prst="ellipse">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2" name="Oval 131">
                <a:extLst>
                  <a:ext uri="{FF2B5EF4-FFF2-40B4-BE49-F238E27FC236}">
                    <a16:creationId xmlns:a16="http://schemas.microsoft.com/office/drawing/2014/main" id="{3096204D-A877-85A1-E03A-D98E347FE273}"/>
                  </a:ext>
                </a:extLst>
              </p:cNvPr>
              <p:cNvSpPr/>
              <p:nvPr/>
            </p:nvSpPr>
            <p:spPr>
              <a:xfrm>
                <a:off x="5700723" y="1836969"/>
                <a:ext cx="45715" cy="45715"/>
              </a:xfrm>
              <a:prstGeom prst="ellipse">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3" name="Oval 132">
                <a:extLst>
                  <a:ext uri="{FF2B5EF4-FFF2-40B4-BE49-F238E27FC236}">
                    <a16:creationId xmlns:a16="http://schemas.microsoft.com/office/drawing/2014/main" id="{79FB9405-90C7-633E-F8CC-65CD7D22363A}"/>
                  </a:ext>
                </a:extLst>
              </p:cNvPr>
              <p:cNvSpPr/>
              <p:nvPr/>
            </p:nvSpPr>
            <p:spPr>
              <a:xfrm>
                <a:off x="5779096" y="1836970"/>
                <a:ext cx="45715" cy="45715"/>
              </a:xfrm>
              <a:prstGeom prst="ellipse">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Oval 133">
                <a:extLst>
                  <a:ext uri="{FF2B5EF4-FFF2-40B4-BE49-F238E27FC236}">
                    <a16:creationId xmlns:a16="http://schemas.microsoft.com/office/drawing/2014/main" id="{2412F11C-07C4-3C04-DCA1-FDFC2CB17DE7}"/>
                  </a:ext>
                </a:extLst>
              </p:cNvPr>
              <p:cNvSpPr/>
              <p:nvPr/>
            </p:nvSpPr>
            <p:spPr>
              <a:xfrm>
                <a:off x="5857466" y="1836969"/>
                <a:ext cx="45715" cy="45715"/>
              </a:xfrm>
              <a:prstGeom prst="ellipse">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8" name="Rounded Rectangle 129">
              <a:extLst>
                <a:ext uri="{FF2B5EF4-FFF2-40B4-BE49-F238E27FC236}">
                  <a16:creationId xmlns:a16="http://schemas.microsoft.com/office/drawing/2014/main" id="{2E45BB70-82E9-E501-2753-FE72D4E2EA7A}"/>
                </a:ext>
              </a:extLst>
            </p:cNvPr>
            <p:cNvSpPr/>
            <p:nvPr/>
          </p:nvSpPr>
          <p:spPr>
            <a:xfrm>
              <a:off x="5069682" y="5039404"/>
              <a:ext cx="1670897" cy="225412"/>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rgbClr val="0000FF"/>
                  </a:solidFill>
                  <a:latin typeface="Tahoma" panose="020B0604030504040204" pitchFamily="34" charset="0"/>
                  <a:ea typeface="Tahoma" panose="020B0604030504040204" pitchFamily="34" charset="0"/>
                  <a:cs typeface="Tahoma" panose="020B0604030504040204" pitchFamily="34" charset="0"/>
                </a:rPr>
                <a:t>MATRIX ELEMENTS</a:t>
              </a:r>
              <a:endParaRPr lang="en-US" sz="1100" b="1" i="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9" name="Rounded Rectangle 100">
              <a:extLst>
                <a:ext uri="{FF2B5EF4-FFF2-40B4-BE49-F238E27FC236}">
                  <a16:creationId xmlns:a16="http://schemas.microsoft.com/office/drawing/2014/main" id="{6B79E99A-EB8C-22AA-7D74-B3ABF2A9150D}"/>
                </a:ext>
              </a:extLst>
            </p:cNvPr>
            <p:cNvSpPr/>
            <p:nvPr/>
          </p:nvSpPr>
          <p:spPr>
            <a:xfrm>
              <a:off x="5074040" y="4045017"/>
              <a:ext cx="1670897" cy="225412"/>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rgbClr val="0000FF"/>
                  </a:solidFill>
                  <a:latin typeface="Tahoma" panose="020B0604030504040204" pitchFamily="34" charset="0"/>
                  <a:ea typeface="Tahoma" panose="020B0604030504040204" pitchFamily="34" charset="0"/>
                  <a:cs typeface="Tahoma" panose="020B0604030504040204" pitchFamily="34" charset="0"/>
                </a:rPr>
                <a:t>MOMENTA</a:t>
              </a:r>
              <a:endParaRPr lang="en-US" sz="1100" b="1" i="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nvGrpSpPr>
            <p:cNvPr id="80" name="Group 79">
              <a:extLst>
                <a:ext uri="{FF2B5EF4-FFF2-40B4-BE49-F238E27FC236}">
                  <a16:creationId xmlns:a16="http://schemas.microsoft.com/office/drawing/2014/main" id="{A8CD9A69-AE0C-3254-213F-09AC9F255960}"/>
                </a:ext>
              </a:extLst>
            </p:cNvPr>
            <p:cNvGrpSpPr/>
            <p:nvPr/>
          </p:nvGrpSpPr>
          <p:grpSpPr>
            <a:xfrm>
              <a:off x="5718095" y="3854866"/>
              <a:ext cx="400159" cy="226331"/>
              <a:chOff x="5734958" y="2556917"/>
              <a:chExt cx="416905" cy="230782"/>
            </a:xfrm>
          </p:grpSpPr>
          <p:cxnSp>
            <p:nvCxnSpPr>
              <p:cNvPr id="118" name="Straight Arrow Connector 117">
                <a:extLst>
                  <a:ext uri="{FF2B5EF4-FFF2-40B4-BE49-F238E27FC236}">
                    <a16:creationId xmlns:a16="http://schemas.microsoft.com/office/drawing/2014/main" id="{CA0E88F3-CCCE-8AFD-FE2A-E56C36DEBB70}"/>
                  </a:ext>
                </a:extLst>
              </p:cNvPr>
              <p:cNvCxnSpPr/>
              <p:nvPr/>
            </p:nvCxnSpPr>
            <p:spPr>
              <a:xfrm flipH="1">
                <a:off x="5734958"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55139E6-3FEC-B9B4-32CE-668FD5946916}"/>
                  </a:ext>
                </a:extLst>
              </p:cNvPr>
              <p:cNvCxnSpPr/>
              <p:nvPr/>
            </p:nvCxnSpPr>
            <p:spPr>
              <a:xfrm flipH="1">
                <a:off x="5791620"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0178881B-E8C1-F762-9472-977FBDB1CBB5}"/>
                  </a:ext>
                </a:extLst>
              </p:cNvPr>
              <p:cNvCxnSpPr/>
              <p:nvPr/>
            </p:nvCxnSpPr>
            <p:spPr>
              <a:xfrm flipH="1">
                <a:off x="5854304"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CDADC35-42CE-33F2-35AF-047B48EE2961}"/>
                  </a:ext>
                </a:extLst>
              </p:cNvPr>
              <p:cNvCxnSpPr/>
              <p:nvPr/>
            </p:nvCxnSpPr>
            <p:spPr>
              <a:xfrm flipH="1">
                <a:off x="591545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27FCB13B-E355-A670-87F1-0840E79B5392}"/>
                  </a:ext>
                </a:extLst>
              </p:cNvPr>
              <p:cNvCxnSpPr/>
              <p:nvPr/>
            </p:nvCxnSpPr>
            <p:spPr>
              <a:xfrm flipH="1">
                <a:off x="5971369"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B278E8F-3BF2-FE03-858E-7B771B010F2D}"/>
                  </a:ext>
                </a:extLst>
              </p:cNvPr>
              <p:cNvCxnSpPr/>
              <p:nvPr/>
            </p:nvCxnSpPr>
            <p:spPr>
              <a:xfrm flipH="1">
                <a:off x="602803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5FA4514-9285-1C21-A0E2-4FAED598ABF8}"/>
                  </a:ext>
                </a:extLst>
              </p:cNvPr>
              <p:cNvCxnSpPr/>
              <p:nvPr/>
            </p:nvCxnSpPr>
            <p:spPr>
              <a:xfrm flipH="1">
                <a:off x="6090715"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7557D20B-2BA7-A97F-91CF-D3B04FEC996C}"/>
                  </a:ext>
                </a:extLst>
              </p:cNvPr>
              <p:cNvCxnSpPr/>
              <p:nvPr/>
            </p:nvCxnSpPr>
            <p:spPr>
              <a:xfrm flipH="1">
                <a:off x="6151862"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05C5A36F-74F5-1053-EF43-08A90C458970}"/>
                </a:ext>
              </a:extLst>
            </p:cNvPr>
            <p:cNvGrpSpPr/>
            <p:nvPr/>
          </p:nvGrpSpPr>
          <p:grpSpPr>
            <a:xfrm>
              <a:off x="5719699" y="4231857"/>
              <a:ext cx="400159" cy="226331"/>
              <a:chOff x="5734958" y="2556917"/>
              <a:chExt cx="416905" cy="230782"/>
            </a:xfrm>
          </p:grpSpPr>
          <p:cxnSp>
            <p:nvCxnSpPr>
              <p:cNvPr id="110" name="Straight Arrow Connector 109">
                <a:extLst>
                  <a:ext uri="{FF2B5EF4-FFF2-40B4-BE49-F238E27FC236}">
                    <a16:creationId xmlns:a16="http://schemas.microsoft.com/office/drawing/2014/main" id="{073E04DA-3FC2-9967-640F-93AB740BD905}"/>
                  </a:ext>
                </a:extLst>
              </p:cNvPr>
              <p:cNvCxnSpPr/>
              <p:nvPr/>
            </p:nvCxnSpPr>
            <p:spPr>
              <a:xfrm flipH="1">
                <a:off x="5734958"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762C978-C5A6-1683-076F-681C649F97FB}"/>
                  </a:ext>
                </a:extLst>
              </p:cNvPr>
              <p:cNvCxnSpPr/>
              <p:nvPr/>
            </p:nvCxnSpPr>
            <p:spPr>
              <a:xfrm flipH="1">
                <a:off x="5791620"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8B99DB9-A01F-44B4-0A58-B8922FA9B5BE}"/>
                  </a:ext>
                </a:extLst>
              </p:cNvPr>
              <p:cNvCxnSpPr/>
              <p:nvPr/>
            </p:nvCxnSpPr>
            <p:spPr>
              <a:xfrm flipH="1">
                <a:off x="5854304"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EE97412-C8EE-F9A6-A94D-62748C7700CB}"/>
                  </a:ext>
                </a:extLst>
              </p:cNvPr>
              <p:cNvCxnSpPr/>
              <p:nvPr/>
            </p:nvCxnSpPr>
            <p:spPr>
              <a:xfrm flipH="1">
                <a:off x="591545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1C1F1F4-4CFB-DFDD-1E0F-FEBC7090A7DC}"/>
                  </a:ext>
                </a:extLst>
              </p:cNvPr>
              <p:cNvCxnSpPr/>
              <p:nvPr/>
            </p:nvCxnSpPr>
            <p:spPr>
              <a:xfrm flipH="1">
                <a:off x="5971369"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5AB2297-C6B1-57E3-3E25-BE8B4A93DCF5}"/>
                  </a:ext>
                </a:extLst>
              </p:cNvPr>
              <p:cNvCxnSpPr/>
              <p:nvPr/>
            </p:nvCxnSpPr>
            <p:spPr>
              <a:xfrm flipH="1">
                <a:off x="602803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31BC878-C021-2A5F-4733-3324C7A27352}"/>
                  </a:ext>
                </a:extLst>
              </p:cNvPr>
              <p:cNvCxnSpPr/>
              <p:nvPr/>
            </p:nvCxnSpPr>
            <p:spPr>
              <a:xfrm flipH="1">
                <a:off x="6090715"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73CC9F34-5F10-F176-3AA2-E9B4FD28623E}"/>
                  </a:ext>
                </a:extLst>
              </p:cNvPr>
              <p:cNvCxnSpPr/>
              <p:nvPr/>
            </p:nvCxnSpPr>
            <p:spPr>
              <a:xfrm flipH="1">
                <a:off x="6151862"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9EFAA8E2-B60A-D833-658B-1F3D32B161E6}"/>
                </a:ext>
              </a:extLst>
            </p:cNvPr>
            <p:cNvGrpSpPr/>
            <p:nvPr/>
          </p:nvGrpSpPr>
          <p:grpSpPr>
            <a:xfrm>
              <a:off x="5718096" y="4855894"/>
              <a:ext cx="400159" cy="226331"/>
              <a:chOff x="5734958" y="2556917"/>
              <a:chExt cx="416905" cy="230782"/>
            </a:xfrm>
          </p:grpSpPr>
          <p:cxnSp>
            <p:nvCxnSpPr>
              <p:cNvPr id="102" name="Straight Arrow Connector 101">
                <a:extLst>
                  <a:ext uri="{FF2B5EF4-FFF2-40B4-BE49-F238E27FC236}">
                    <a16:creationId xmlns:a16="http://schemas.microsoft.com/office/drawing/2014/main" id="{D1708F86-DAB0-65B0-6817-AE650E010E59}"/>
                  </a:ext>
                </a:extLst>
              </p:cNvPr>
              <p:cNvCxnSpPr/>
              <p:nvPr/>
            </p:nvCxnSpPr>
            <p:spPr>
              <a:xfrm flipH="1">
                <a:off x="5734958"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20A8DDCB-F193-8B84-683A-91A3D6E25437}"/>
                  </a:ext>
                </a:extLst>
              </p:cNvPr>
              <p:cNvCxnSpPr/>
              <p:nvPr/>
            </p:nvCxnSpPr>
            <p:spPr>
              <a:xfrm flipH="1">
                <a:off x="5791620"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BFFE80C-19AD-8730-7176-A06D837F55A8}"/>
                  </a:ext>
                </a:extLst>
              </p:cNvPr>
              <p:cNvCxnSpPr/>
              <p:nvPr/>
            </p:nvCxnSpPr>
            <p:spPr>
              <a:xfrm flipH="1">
                <a:off x="5854304"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76D72393-C0D6-3B5F-4E2F-898AC0BBCAD5}"/>
                  </a:ext>
                </a:extLst>
              </p:cNvPr>
              <p:cNvCxnSpPr/>
              <p:nvPr/>
            </p:nvCxnSpPr>
            <p:spPr>
              <a:xfrm flipH="1">
                <a:off x="591545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ED888998-8C3C-3D63-4CE3-CDAF9C5698AA}"/>
                  </a:ext>
                </a:extLst>
              </p:cNvPr>
              <p:cNvCxnSpPr/>
              <p:nvPr/>
            </p:nvCxnSpPr>
            <p:spPr>
              <a:xfrm flipH="1">
                <a:off x="5971369"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939E57E-6079-39F8-C4C7-22E057517FB2}"/>
                  </a:ext>
                </a:extLst>
              </p:cNvPr>
              <p:cNvCxnSpPr/>
              <p:nvPr/>
            </p:nvCxnSpPr>
            <p:spPr>
              <a:xfrm flipH="1">
                <a:off x="602803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FE13BADB-8978-6253-01C0-353635691C06}"/>
                  </a:ext>
                </a:extLst>
              </p:cNvPr>
              <p:cNvCxnSpPr/>
              <p:nvPr/>
            </p:nvCxnSpPr>
            <p:spPr>
              <a:xfrm flipH="1">
                <a:off x="6090715"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B9BE9C7-E695-4D47-D381-8041EE0C1DC3}"/>
                  </a:ext>
                </a:extLst>
              </p:cNvPr>
              <p:cNvCxnSpPr/>
              <p:nvPr/>
            </p:nvCxnSpPr>
            <p:spPr>
              <a:xfrm flipH="1">
                <a:off x="6151862"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7B1AE27A-2413-0CC3-3FB6-64D9B969239F}"/>
                </a:ext>
              </a:extLst>
            </p:cNvPr>
            <p:cNvGrpSpPr/>
            <p:nvPr/>
          </p:nvGrpSpPr>
          <p:grpSpPr>
            <a:xfrm>
              <a:off x="5289371" y="5243272"/>
              <a:ext cx="400159" cy="226331"/>
              <a:chOff x="5734958" y="2556917"/>
              <a:chExt cx="416905" cy="230782"/>
            </a:xfrm>
          </p:grpSpPr>
          <p:cxnSp>
            <p:nvCxnSpPr>
              <p:cNvPr id="94" name="Straight Arrow Connector 93">
                <a:extLst>
                  <a:ext uri="{FF2B5EF4-FFF2-40B4-BE49-F238E27FC236}">
                    <a16:creationId xmlns:a16="http://schemas.microsoft.com/office/drawing/2014/main" id="{9741C335-F8B5-DC3B-C789-F323B58A6B79}"/>
                  </a:ext>
                </a:extLst>
              </p:cNvPr>
              <p:cNvCxnSpPr/>
              <p:nvPr/>
            </p:nvCxnSpPr>
            <p:spPr>
              <a:xfrm flipH="1">
                <a:off x="5734958"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29FCEE9-8645-99AA-0B23-A3EE0B64F40A}"/>
                  </a:ext>
                </a:extLst>
              </p:cNvPr>
              <p:cNvCxnSpPr/>
              <p:nvPr/>
            </p:nvCxnSpPr>
            <p:spPr>
              <a:xfrm flipH="1">
                <a:off x="5791620"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9837382-ADEE-C2CF-B06B-2892A6CE6BF4}"/>
                  </a:ext>
                </a:extLst>
              </p:cNvPr>
              <p:cNvCxnSpPr/>
              <p:nvPr/>
            </p:nvCxnSpPr>
            <p:spPr>
              <a:xfrm flipH="1">
                <a:off x="5854304"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E75CDF4-C755-67B0-97B6-EFD55D3111F3}"/>
                  </a:ext>
                </a:extLst>
              </p:cNvPr>
              <p:cNvCxnSpPr/>
              <p:nvPr/>
            </p:nvCxnSpPr>
            <p:spPr>
              <a:xfrm flipH="1">
                <a:off x="591545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F2CA4B6-4B83-616D-1F96-FBF3CA0934E8}"/>
                  </a:ext>
                </a:extLst>
              </p:cNvPr>
              <p:cNvCxnSpPr/>
              <p:nvPr/>
            </p:nvCxnSpPr>
            <p:spPr>
              <a:xfrm flipH="1">
                <a:off x="5971369"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7BA5230-9FC0-17B4-95F3-DF48DBA9A1BB}"/>
                  </a:ext>
                </a:extLst>
              </p:cNvPr>
              <p:cNvCxnSpPr/>
              <p:nvPr/>
            </p:nvCxnSpPr>
            <p:spPr>
              <a:xfrm flipH="1">
                <a:off x="602803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97BC9BD-B9E5-45B6-0454-2D8407E2370D}"/>
                  </a:ext>
                </a:extLst>
              </p:cNvPr>
              <p:cNvCxnSpPr/>
              <p:nvPr/>
            </p:nvCxnSpPr>
            <p:spPr>
              <a:xfrm flipH="1">
                <a:off x="6090715"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EB5465A-DA12-1932-9069-C42A14998370}"/>
                  </a:ext>
                </a:extLst>
              </p:cNvPr>
              <p:cNvCxnSpPr/>
              <p:nvPr/>
            </p:nvCxnSpPr>
            <p:spPr>
              <a:xfrm flipH="1">
                <a:off x="6151862"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D5B35857-8014-137E-56F0-512115218B34}"/>
                </a:ext>
              </a:extLst>
            </p:cNvPr>
            <p:cNvGrpSpPr/>
            <p:nvPr/>
          </p:nvGrpSpPr>
          <p:grpSpPr>
            <a:xfrm>
              <a:off x="6242539" y="5232077"/>
              <a:ext cx="400159" cy="226331"/>
              <a:chOff x="5734958" y="2556917"/>
              <a:chExt cx="416905" cy="230782"/>
            </a:xfrm>
          </p:grpSpPr>
          <p:cxnSp>
            <p:nvCxnSpPr>
              <p:cNvPr id="86" name="Straight Arrow Connector 85">
                <a:extLst>
                  <a:ext uri="{FF2B5EF4-FFF2-40B4-BE49-F238E27FC236}">
                    <a16:creationId xmlns:a16="http://schemas.microsoft.com/office/drawing/2014/main" id="{21C09D04-9F7D-E1C6-677A-D0581AE783F7}"/>
                  </a:ext>
                </a:extLst>
              </p:cNvPr>
              <p:cNvCxnSpPr/>
              <p:nvPr/>
            </p:nvCxnSpPr>
            <p:spPr>
              <a:xfrm flipH="1">
                <a:off x="5734958"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0A4B384-C581-08B4-B3CC-C335F09C4513}"/>
                  </a:ext>
                </a:extLst>
              </p:cNvPr>
              <p:cNvCxnSpPr/>
              <p:nvPr/>
            </p:nvCxnSpPr>
            <p:spPr>
              <a:xfrm flipH="1">
                <a:off x="5791620"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E0DA55D-1F2F-6BE6-5518-C184C4F18621}"/>
                  </a:ext>
                </a:extLst>
              </p:cNvPr>
              <p:cNvCxnSpPr/>
              <p:nvPr/>
            </p:nvCxnSpPr>
            <p:spPr>
              <a:xfrm flipH="1">
                <a:off x="5854304"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9650E9D-56A6-5937-FA6F-C1665597A1BF}"/>
                  </a:ext>
                </a:extLst>
              </p:cNvPr>
              <p:cNvCxnSpPr/>
              <p:nvPr/>
            </p:nvCxnSpPr>
            <p:spPr>
              <a:xfrm flipH="1">
                <a:off x="591545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137D1EA-E221-B361-6586-2CF0FD34D3E2}"/>
                  </a:ext>
                </a:extLst>
              </p:cNvPr>
              <p:cNvCxnSpPr/>
              <p:nvPr/>
            </p:nvCxnSpPr>
            <p:spPr>
              <a:xfrm flipH="1">
                <a:off x="5971369" y="2556918"/>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032B4684-FE5E-8D78-1657-C5240B4C5924}"/>
                  </a:ext>
                </a:extLst>
              </p:cNvPr>
              <p:cNvCxnSpPr/>
              <p:nvPr/>
            </p:nvCxnSpPr>
            <p:spPr>
              <a:xfrm flipH="1">
                <a:off x="6028031"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2E64B8A-29C1-55DE-033C-D8857A3FA1AA}"/>
                  </a:ext>
                </a:extLst>
              </p:cNvPr>
              <p:cNvCxnSpPr/>
              <p:nvPr/>
            </p:nvCxnSpPr>
            <p:spPr>
              <a:xfrm flipH="1">
                <a:off x="6090715"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8D89558-2009-69AE-0213-45AD90BB1FC5}"/>
                  </a:ext>
                </a:extLst>
              </p:cNvPr>
              <p:cNvCxnSpPr/>
              <p:nvPr/>
            </p:nvCxnSpPr>
            <p:spPr>
              <a:xfrm flipH="1">
                <a:off x="6151862" y="2556917"/>
                <a:ext cx="1" cy="2307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9B23F75F-E536-08A1-C4C4-782FC6728C4F}"/>
                </a:ext>
              </a:extLst>
            </p:cNvPr>
            <p:cNvSpPr txBox="1"/>
            <p:nvPr/>
          </p:nvSpPr>
          <p:spPr>
            <a:xfrm>
              <a:off x="6357011" y="4086402"/>
              <a:ext cx="2328342" cy="338554"/>
            </a:xfrm>
            <a:prstGeom prst="rect">
              <a:avLst/>
            </a:prstGeom>
            <a:solidFill>
              <a:schemeClr val="bg1"/>
            </a:solidFill>
            <a:ln w="3175">
              <a:solidFill>
                <a:srgbClr val="000000"/>
              </a:solidFill>
            </a:ln>
          </p:spPr>
          <p:txBody>
            <a:bodyPr wrap="square" lIns="0" tIns="0" rIns="0" bIns="0" rtlCol="0">
              <a:spAutoFit/>
            </a:bodyPr>
            <a:lstStyle/>
            <a:p>
              <a:pPr algn="ctr"/>
              <a:r>
                <a:rPr lang="en-US" sz="1100" b="1" dirty="0"/>
                <a:t>+ optional event cuts</a:t>
              </a:r>
            </a:p>
            <a:p>
              <a:pPr algn="ctr"/>
              <a:r>
                <a:rPr lang="en-US" sz="1100" b="1" dirty="0"/>
                <a:t> (will need to repack data once)</a:t>
              </a:r>
            </a:p>
          </p:txBody>
        </p:sp>
      </p:grpSp>
    </p:spTree>
    <p:extLst>
      <p:ext uri="{BB962C8B-B14F-4D97-AF65-F5344CB8AC3E}">
        <p14:creationId xmlns:p14="http://schemas.microsoft.com/office/powerpoint/2010/main" val="48725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988F-C5B8-8F0A-846B-358E6C655598}"/>
              </a:ext>
            </a:extLst>
          </p:cNvPr>
          <p:cNvSpPr>
            <a:spLocks noGrp="1"/>
          </p:cNvSpPr>
          <p:nvPr>
            <p:ph type="title"/>
          </p:nvPr>
        </p:nvSpPr>
        <p:spPr/>
        <p:txBody>
          <a:bodyPr/>
          <a:lstStyle/>
          <a:p>
            <a:r>
              <a:rPr lang="en-US" dirty="0"/>
              <a:t>Portability Frameworks (PFs)</a:t>
            </a:r>
          </a:p>
        </p:txBody>
      </p:sp>
      <p:sp>
        <p:nvSpPr>
          <p:cNvPr id="3" name="Text Placeholder 2">
            <a:extLst>
              <a:ext uri="{FF2B5EF4-FFF2-40B4-BE49-F238E27FC236}">
                <a16:creationId xmlns:a16="http://schemas.microsoft.com/office/drawing/2014/main" id="{BC39D87F-4542-780B-7977-4E7BB525AB7A}"/>
              </a:ext>
            </a:extLst>
          </p:cNvPr>
          <p:cNvSpPr>
            <a:spLocks noGrp="1"/>
          </p:cNvSpPr>
          <p:nvPr>
            <p:ph type="body" idx="1"/>
          </p:nvPr>
        </p:nvSpPr>
        <p:spPr>
          <a:xfrm>
            <a:off x="49997" y="950771"/>
            <a:ext cx="6679373" cy="5432102"/>
          </a:xfrm>
        </p:spPr>
        <p:txBody>
          <a:bodyPr/>
          <a:lstStyle/>
          <a:p>
            <a:pPr marL="152400" indent="0">
              <a:buNone/>
            </a:pPr>
            <a:r>
              <a:rPr lang="en-GB" sz="1800" dirty="0"/>
              <a:t>(2) Second line of development: MEs on PFs</a:t>
            </a:r>
          </a:p>
          <a:p>
            <a:pPr lvl="3"/>
            <a:endParaRPr lang="en-GB" sz="1200" dirty="0"/>
          </a:p>
          <a:p>
            <a:r>
              <a:rPr lang="en-GB" sz="1800" dirty="0"/>
              <a:t>PFs allow writing algorithms once and running on many architectures with some hardware-specific optimizations</a:t>
            </a:r>
          </a:p>
          <a:p>
            <a:r>
              <a:rPr lang="en-GB" sz="1800" dirty="0"/>
              <a:t>CUDA code can only run on NVidia GPUs, while </a:t>
            </a:r>
            <a:r>
              <a:rPr lang="en-GB" sz="1800" u="sng" dirty="0">
                <a:solidFill>
                  <a:schemeClr val="hlink"/>
                </a:solidFill>
                <a:hlinkClick r:id="rId2"/>
              </a:rPr>
              <a:t>Kokkos</a:t>
            </a:r>
            <a:r>
              <a:rPr lang="en-GB" sz="1800" dirty="0"/>
              <a:t>, </a:t>
            </a:r>
            <a:r>
              <a:rPr lang="en-GB" sz="1800" u="sng" dirty="0">
                <a:solidFill>
                  <a:schemeClr val="hlink"/>
                </a:solidFill>
                <a:hlinkClick r:id="rId3"/>
              </a:rPr>
              <a:t>Alpaka</a:t>
            </a:r>
            <a:r>
              <a:rPr lang="en-GB" sz="1800" dirty="0"/>
              <a:t>, and </a:t>
            </a:r>
            <a:r>
              <a:rPr lang="en-GB" sz="1800" u="sng" dirty="0">
                <a:solidFill>
                  <a:schemeClr val="hlink"/>
                </a:solidFill>
                <a:hlinkClick r:id="rId4"/>
              </a:rPr>
              <a:t>Sycl</a:t>
            </a:r>
            <a:r>
              <a:rPr lang="en-GB" sz="1800" dirty="0"/>
              <a:t>[</a:t>
            </a:r>
            <a:r>
              <a:rPr lang="en-GB" sz="1800" u="sng" dirty="0">
                <a:solidFill>
                  <a:schemeClr val="hlink"/>
                </a:solidFill>
                <a:hlinkClick r:id="rId5"/>
              </a:rPr>
              <a:t>Intel</a:t>
            </a:r>
            <a:r>
              <a:rPr lang="en-GB" sz="1800" dirty="0"/>
              <a:t>] codes can run on most hardware</a:t>
            </a:r>
          </a:p>
          <a:p>
            <a:r>
              <a:rPr lang="en-GB" sz="1800" dirty="0"/>
              <a:t>In “cudacpp”, #ifdef directives separate code branches for GPU and CPU code during compilation (but these are very few: only kernel launching and memory access, not MEs) </a:t>
            </a:r>
          </a:p>
          <a:p>
            <a:r>
              <a:rPr lang="en-GB" sz="1800" dirty="0"/>
              <a:t>With PFs, the algorithm is typically the same, but the compilation occurs once per architecture type</a:t>
            </a:r>
          </a:p>
          <a:p>
            <a:r>
              <a:rPr lang="en-GB" sz="1800" dirty="0"/>
              <a:t>PFs often use templating to handle data types and hardware configuration and function lambdas or pointers for passing kernels (the cudacpp plugin has many of these, too)</a:t>
            </a:r>
          </a:p>
          <a:p>
            <a:r>
              <a:rPr lang="en-GB" sz="1800" dirty="0"/>
              <a:t>PFs still require user to think about “host” vs “device”</a:t>
            </a:r>
          </a:p>
          <a:p>
            <a:endParaRPr lang="en-US" sz="1800" dirty="0"/>
          </a:p>
        </p:txBody>
      </p:sp>
      <p:pic>
        <p:nvPicPr>
          <p:cNvPr id="4" name="Google Shape;166;p17">
            <a:extLst>
              <a:ext uri="{FF2B5EF4-FFF2-40B4-BE49-F238E27FC236}">
                <a16:creationId xmlns:a16="http://schemas.microsoft.com/office/drawing/2014/main" id="{77958791-CFCE-13AA-BA5B-F8F87E1A11C2}"/>
              </a:ext>
            </a:extLst>
          </p:cNvPr>
          <p:cNvPicPr preferRelativeResize="0"/>
          <p:nvPr/>
        </p:nvPicPr>
        <p:blipFill>
          <a:blip r:embed="rId6">
            <a:alphaModFix/>
          </a:blip>
          <a:stretch>
            <a:fillRect/>
          </a:stretch>
        </p:blipFill>
        <p:spPr>
          <a:xfrm>
            <a:off x="6866289" y="316557"/>
            <a:ext cx="1875899" cy="398867"/>
          </a:xfrm>
          <a:prstGeom prst="rect">
            <a:avLst/>
          </a:prstGeom>
          <a:noFill/>
          <a:ln>
            <a:noFill/>
          </a:ln>
        </p:spPr>
      </p:pic>
      <p:pic>
        <p:nvPicPr>
          <p:cNvPr id="5" name="Google Shape;167;p17">
            <a:extLst>
              <a:ext uri="{FF2B5EF4-FFF2-40B4-BE49-F238E27FC236}">
                <a16:creationId xmlns:a16="http://schemas.microsoft.com/office/drawing/2014/main" id="{C3CFE529-0808-5FD8-48F7-91FE9888D3BA}"/>
              </a:ext>
            </a:extLst>
          </p:cNvPr>
          <p:cNvPicPr preferRelativeResize="0"/>
          <p:nvPr/>
        </p:nvPicPr>
        <p:blipFill>
          <a:blip r:embed="rId7">
            <a:alphaModFix/>
          </a:blip>
          <a:stretch>
            <a:fillRect/>
          </a:stretch>
        </p:blipFill>
        <p:spPr>
          <a:xfrm>
            <a:off x="8881169" y="257183"/>
            <a:ext cx="1663681" cy="559933"/>
          </a:xfrm>
          <a:prstGeom prst="rect">
            <a:avLst/>
          </a:prstGeom>
          <a:noFill/>
          <a:ln>
            <a:noFill/>
          </a:ln>
        </p:spPr>
      </p:pic>
      <p:pic>
        <p:nvPicPr>
          <p:cNvPr id="6" name="Google Shape;168;p17">
            <a:extLst>
              <a:ext uri="{FF2B5EF4-FFF2-40B4-BE49-F238E27FC236}">
                <a16:creationId xmlns:a16="http://schemas.microsoft.com/office/drawing/2014/main" id="{6B7C557B-2796-F7C6-9E2D-36625C30D71F}"/>
              </a:ext>
            </a:extLst>
          </p:cNvPr>
          <p:cNvPicPr preferRelativeResize="0"/>
          <p:nvPr/>
        </p:nvPicPr>
        <p:blipFill>
          <a:blip r:embed="rId8">
            <a:alphaModFix/>
          </a:blip>
          <a:stretch>
            <a:fillRect/>
          </a:stretch>
        </p:blipFill>
        <p:spPr>
          <a:xfrm>
            <a:off x="10799357" y="228343"/>
            <a:ext cx="1286300" cy="559933"/>
          </a:xfrm>
          <a:prstGeom prst="rect">
            <a:avLst/>
          </a:prstGeom>
          <a:noFill/>
          <a:ln>
            <a:noFill/>
          </a:ln>
        </p:spPr>
      </p:pic>
      <p:sp>
        <p:nvSpPr>
          <p:cNvPr id="10" name="Google Shape;170;p17">
            <a:extLst>
              <a:ext uri="{FF2B5EF4-FFF2-40B4-BE49-F238E27FC236}">
                <a16:creationId xmlns:a16="http://schemas.microsoft.com/office/drawing/2014/main" id="{525E17F8-2F08-2438-88EC-37E5ADDCC015}"/>
              </a:ext>
            </a:extLst>
          </p:cNvPr>
          <p:cNvSpPr txBox="1"/>
          <p:nvPr/>
        </p:nvSpPr>
        <p:spPr>
          <a:xfrm>
            <a:off x="7210673" y="950770"/>
            <a:ext cx="4821411" cy="533504"/>
          </a:xfrm>
          <a:prstGeom prst="rect">
            <a:avLst/>
          </a:prstGeom>
          <a:noFill/>
          <a:ln>
            <a:noFill/>
          </a:ln>
        </p:spPr>
        <p:txBody>
          <a:bodyPr spcFirstLastPara="1" wrap="square" lIns="121900" tIns="121900" rIns="121900" bIns="121900" anchor="t" anchorCtr="0">
            <a:spAutoFit/>
          </a:bodyPr>
          <a:lstStyle/>
          <a:p>
            <a:r>
              <a:rPr lang="en" sz="1867" u="sng" dirty="0">
                <a:solidFill>
                  <a:schemeClr val="hlink"/>
                </a:solidFill>
                <a:hlinkClick r:id="rId9"/>
              </a:rPr>
              <a:t>“cudacpp” example of compiler directives</a:t>
            </a:r>
            <a:r>
              <a:rPr lang="en" sz="1867" dirty="0"/>
              <a:t> </a:t>
            </a:r>
            <a:endParaRPr sz="1867" dirty="0"/>
          </a:p>
        </p:txBody>
      </p:sp>
      <p:pic>
        <p:nvPicPr>
          <p:cNvPr id="11" name="Google Shape;171;p17">
            <a:extLst>
              <a:ext uri="{FF2B5EF4-FFF2-40B4-BE49-F238E27FC236}">
                <a16:creationId xmlns:a16="http://schemas.microsoft.com/office/drawing/2014/main" id="{B4FFA225-040B-2BD7-6288-370772D6B498}"/>
              </a:ext>
            </a:extLst>
          </p:cNvPr>
          <p:cNvPicPr preferRelativeResize="0">
            <a:picLocks noChangeAspect="1"/>
          </p:cNvPicPr>
          <p:nvPr/>
        </p:nvPicPr>
        <p:blipFill rotWithShape="1">
          <a:blip r:embed="rId10">
            <a:alphaModFix/>
          </a:blip>
          <a:srcRect l="520" r="24047"/>
          <a:stretch/>
        </p:blipFill>
        <p:spPr>
          <a:xfrm>
            <a:off x="6803492" y="4111705"/>
            <a:ext cx="5288909" cy="1071429"/>
          </a:xfrm>
          <a:prstGeom prst="rect">
            <a:avLst/>
          </a:prstGeom>
          <a:noFill/>
          <a:ln w="9525" cap="flat" cmpd="sng">
            <a:solidFill>
              <a:schemeClr val="dk2"/>
            </a:solidFill>
            <a:prstDash val="solid"/>
            <a:round/>
            <a:headEnd type="none" w="sm" len="sm"/>
            <a:tailEnd type="none" w="sm" len="sm"/>
          </a:ln>
        </p:spPr>
      </p:pic>
      <p:sp>
        <p:nvSpPr>
          <p:cNvPr id="12" name="Google Shape;172;p17">
            <a:extLst>
              <a:ext uri="{FF2B5EF4-FFF2-40B4-BE49-F238E27FC236}">
                <a16:creationId xmlns:a16="http://schemas.microsoft.com/office/drawing/2014/main" id="{F5A18295-CD30-3FB8-CDEB-55B2F3FAD25D}"/>
              </a:ext>
            </a:extLst>
          </p:cNvPr>
          <p:cNvSpPr txBox="1">
            <a:spLocks noChangeAspect="1"/>
          </p:cNvSpPr>
          <p:nvPr/>
        </p:nvSpPr>
        <p:spPr>
          <a:xfrm>
            <a:off x="7234700" y="3634667"/>
            <a:ext cx="4581600" cy="533504"/>
          </a:xfrm>
          <a:prstGeom prst="rect">
            <a:avLst/>
          </a:prstGeom>
          <a:noFill/>
          <a:ln>
            <a:noFill/>
          </a:ln>
        </p:spPr>
        <p:txBody>
          <a:bodyPr spcFirstLastPara="1" wrap="square" lIns="121900" tIns="121900" rIns="121900" bIns="121900" anchor="t" anchorCtr="0">
            <a:spAutoFit/>
          </a:bodyPr>
          <a:lstStyle/>
          <a:p>
            <a:r>
              <a:rPr lang="en" sz="1867" u="sng">
                <a:solidFill>
                  <a:schemeClr val="hlink"/>
                </a:solidFill>
                <a:hlinkClick r:id="rId11"/>
              </a:rPr>
              <a:t>Kokkos example of Templating &amp; lambda</a:t>
            </a:r>
            <a:endParaRPr sz="1867"/>
          </a:p>
        </p:txBody>
      </p:sp>
      <p:sp>
        <p:nvSpPr>
          <p:cNvPr id="13" name="Google Shape;173;p17">
            <a:extLst>
              <a:ext uri="{FF2B5EF4-FFF2-40B4-BE49-F238E27FC236}">
                <a16:creationId xmlns:a16="http://schemas.microsoft.com/office/drawing/2014/main" id="{9C0044ED-0BCB-FC7C-82AD-C30FDDAF67FF}"/>
              </a:ext>
            </a:extLst>
          </p:cNvPr>
          <p:cNvSpPr txBox="1">
            <a:spLocks noChangeAspect="1"/>
          </p:cNvSpPr>
          <p:nvPr/>
        </p:nvSpPr>
        <p:spPr>
          <a:xfrm>
            <a:off x="7121084" y="5346667"/>
            <a:ext cx="4808800" cy="533504"/>
          </a:xfrm>
          <a:prstGeom prst="rect">
            <a:avLst/>
          </a:prstGeom>
          <a:noFill/>
          <a:ln>
            <a:noFill/>
          </a:ln>
        </p:spPr>
        <p:txBody>
          <a:bodyPr spcFirstLastPara="1" wrap="square" lIns="121900" tIns="121900" rIns="121900" bIns="121900" anchor="t" anchorCtr="0">
            <a:spAutoFit/>
          </a:bodyPr>
          <a:lstStyle/>
          <a:p>
            <a:r>
              <a:rPr lang="en" sz="1867" u="sng">
                <a:solidFill>
                  <a:schemeClr val="hlink"/>
                </a:solidFill>
                <a:hlinkClick r:id="rId12"/>
              </a:rPr>
              <a:t>Kokkos example of Memory Management</a:t>
            </a:r>
            <a:endParaRPr sz="1867"/>
          </a:p>
        </p:txBody>
      </p:sp>
      <p:pic>
        <p:nvPicPr>
          <p:cNvPr id="14" name="Google Shape;174;p17">
            <a:extLst>
              <a:ext uri="{FF2B5EF4-FFF2-40B4-BE49-F238E27FC236}">
                <a16:creationId xmlns:a16="http://schemas.microsoft.com/office/drawing/2014/main" id="{A9703B0A-5E69-4465-BBEE-15FD1D2049D3}"/>
              </a:ext>
            </a:extLst>
          </p:cNvPr>
          <p:cNvPicPr preferRelativeResize="0">
            <a:picLocks noChangeAspect="1"/>
          </p:cNvPicPr>
          <p:nvPr/>
        </p:nvPicPr>
        <p:blipFill>
          <a:blip r:embed="rId13">
            <a:alphaModFix/>
          </a:blip>
          <a:stretch>
            <a:fillRect/>
          </a:stretch>
        </p:blipFill>
        <p:spPr>
          <a:xfrm>
            <a:off x="252972" y="5788099"/>
            <a:ext cx="11839429" cy="533504"/>
          </a:xfrm>
          <a:prstGeom prst="rect">
            <a:avLst/>
          </a:prstGeom>
          <a:noFill/>
          <a:ln w="9525" cap="flat" cmpd="sng">
            <a:solidFill>
              <a:schemeClr val="dk2"/>
            </a:solidFill>
            <a:prstDash val="solid"/>
            <a:round/>
            <a:headEnd type="none" w="sm" len="sm"/>
            <a:tailEnd type="none" w="sm" len="sm"/>
          </a:ln>
        </p:spPr>
      </p:pic>
      <p:grpSp>
        <p:nvGrpSpPr>
          <p:cNvPr id="19" name="Group 18">
            <a:extLst>
              <a:ext uri="{FF2B5EF4-FFF2-40B4-BE49-F238E27FC236}">
                <a16:creationId xmlns:a16="http://schemas.microsoft.com/office/drawing/2014/main" id="{EC8BF339-B53B-1EA7-651D-16BF7978F71F}"/>
              </a:ext>
            </a:extLst>
          </p:cNvPr>
          <p:cNvGrpSpPr>
            <a:grpSpLocks noChangeAspect="1"/>
          </p:cNvGrpSpPr>
          <p:nvPr/>
        </p:nvGrpSpPr>
        <p:grpSpPr>
          <a:xfrm>
            <a:off x="6803492" y="1429458"/>
            <a:ext cx="5288909" cy="2033434"/>
            <a:chOff x="7082700" y="1659467"/>
            <a:chExt cx="5009701" cy="1926087"/>
          </a:xfrm>
        </p:grpSpPr>
        <p:pic>
          <p:nvPicPr>
            <p:cNvPr id="9" name="Google Shape;169;p17">
              <a:extLst>
                <a:ext uri="{FF2B5EF4-FFF2-40B4-BE49-F238E27FC236}">
                  <a16:creationId xmlns:a16="http://schemas.microsoft.com/office/drawing/2014/main" id="{56D94954-999A-8B91-DF1F-BF62FE9CE5F5}"/>
                </a:ext>
              </a:extLst>
            </p:cNvPr>
            <p:cNvPicPr preferRelativeResize="0">
              <a:picLocks noChangeAspect="1"/>
            </p:cNvPicPr>
            <p:nvPr/>
          </p:nvPicPr>
          <p:blipFill rotWithShape="1">
            <a:blip r:embed="rId14">
              <a:alphaModFix/>
            </a:blip>
            <a:srcRect l="2276" r="23819"/>
            <a:stretch/>
          </p:blipFill>
          <p:spPr>
            <a:xfrm>
              <a:off x="7082700" y="1659467"/>
              <a:ext cx="5009701" cy="1901500"/>
            </a:xfrm>
            <a:prstGeom prst="rect">
              <a:avLst/>
            </a:prstGeom>
            <a:noFill/>
            <a:ln w="9525" cap="flat" cmpd="sng">
              <a:solidFill>
                <a:schemeClr val="dk2"/>
              </a:solidFill>
              <a:prstDash val="solid"/>
              <a:round/>
              <a:headEnd type="none" w="sm" len="sm"/>
              <a:tailEnd type="none" w="sm" len="sm"/>
            </a:ln>
          </p:spPr>
        </p:pic>
        <p:sp>
          <p:nvSpPr>
            <p:cNvPr id="15" name="Google Shape;175;p17">
              <a:extLst>
                <a:ext uri="{FF2B5EF4-FFF2-40B4-BE49-F238E27FC236}">
                  <a16:creationId xmlns:a16="http://schemas.microsoft.com/office/drawing/2014/main" id="{CA685568-8A0C-0D6A-B8E4-A6C736645819}"/>
                </a:ext>
              </a:extLst>
            </p:cNvPr>
            <p:cNvSpPr>
              <a:spLocks noChangeAspect="1"/>
            </p:cNvSpPr>
            <p:nvPr/>
          </p:nvSpPr>
          <p:spPr>
            <a:xfrm>
              <a:off x="7498500" y="1710000"/>
              <a:ext cx="4581600" cy="1292800"/>
            </a:xfrm>
            <a:prstGeom prst="roundRect">
              <a:avLst>
                <a:gd name="adj" fmla="val 16667"/>
              </a:avLst>
            </a:prstGeom>
            <a:no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6" name="Google Shape;176;p17">
              <a:extLst>
                <a:ext uri="{FF2B5EF4-FFF2-40B4-BE49-F238E27FC236}">
                  <a16:creationId xmlns:a16="http://schemas.microsoft.com/office/drawing/2014/main" id="{BA80AFEB-7118-33A0-37C4-FAF3D6F57D84}"/>
                </a:ext>
              </a:extLst>
            </p:cNvPr>
            <p:cNvSpPr>
              <a:spLocks noChangeAspect="1"/>
            </p:cNvSpPr>
            <p:nvPr/>
          </p:nvSpPr>
          <p:spPr>
            <a:xfrm>
              <a:off x="7498500" y="3052033"/>
              <a:ext cx="4581600" cy="475600"/>
            </a:xfrm>
            <a:prstGeom prst="roundRect">
              <a:avLst>
                <a:gd name="adj" fmla="val 16667"/>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7" name="Google Shape;177;p17">
              <a:extLst>
                <a:ext uri="{FF2B5EF4-FFF2-40B4-BE49-F238E27FC236}">
                  <a16:creationId xmlns:a16="http://schemas.microsoft.com/office/drawing/2014/main" id="{644CF209-CB83-1ED8-98EE-C0CE24A4648B}"/>
                </a:ext>
              </a:extLst>
            </p:cNvPr>
            <p:cNvSpPr txBox="1">
              <a:spLocks noChangeAspect="1"/>
            </p:cNvSpPr>
            <p:nvPr/>
          </p:nvSpPr>
          <p:spPr>
            <a:xfrm>
              <a:off x="10793708" y="2600164"/>
              <a:ext cx="1286400" cy="533504"/>
            </a:xfrm>
            <a:prstGeom prst="rect">
              <a:avLst/>
            </a:prstGeom>
            <a:noFill/>
            <a:ln>
              <a:noFill/>
            </a:ln>
          </p:spPr>
          <p:txBody>
            <a:bodyPr spcFirstLastPara="1" wrap="square" lIns="121900" tIns="121900" rIns="121900" bIns="121900" anchor="t" anchorCtr="0">
              <a:spAutoFit/>
            </a:bodyPr>
            <a:lstStyle/>
            <a:p>
              <a:r>
                <a:rPr lang="en" sz="1867" dirty="0">
                  <a:solidFill>
                    <a:schemeClr val="accent4"/>
                  </a:solidFill>
                </a:rPr>
                <a:t>For GPU</a:t>
              </a:r>
              <a:endParaRPr sz="1867" dirty="0">
                <a:solidFill>
                  <a:schemeClr val="accent4"/>
                </a:solidFill>
              </a:endParaRPr>
            </a:p>
          </p:txBody>
        </p:sp>
        <p:sp>
          <p:nvSpPr>
            <p:cNvPr id="18" name="Google Shape;178;p17">
              <a:extLst>
                <a:ext uri="{FF2B5EF4-FFF2-40B4-BE49-F238E27FC236}">
                  <a16:creationId xmlns:a16="http://schemas.microsoft.com/office/drawing/2014/main" id="{1F6ABF53-4A9C-004F-23BB-966CCDC76E51}"/>
                </a:ext>
              </a:extLst>
            </p:cNvPr>
            <p:cNvSpPr txBox="1">
              <a:spLocks noChangeAspect="1"/>
            </p:cNvSpPr>
            <p:nvPr/>
          </p:nvSpPr>
          <p:spPr>
            <a:xfrm>
              <a:off x="10793695" y="3052050"/>
              <a:ext cx="1286400" cy="533504"/>
            </a:xfrm>
            <a:prstGeom prst="rect">
              <a:avLst/>
            </a:prstGeom>
            <a:noFill/>
            <a:ln>
              <a:noFill/>
            </a:ln>
          </p:spPr>
          <p:txBody>
            <a:bodyPr spcFirstLastPara="1" wrap="square" lIns="121900" tIns="121900" rIns="121900" bIns="121900" anchor="t" anchorCtr="0">
              <a:spAutoFit/>
            </a:bodyPr>
            <a:lstStyle/>
            <a:p>
              <a:r>
                <a:rPr lang="en" sz="1867" dirty="0">
                  <a:solidFill>
                    <a:schemeClr val="accent1"/>
                  </a:solidFill>
                </a:rPr>
                <a:t>For CPU</a:t>
              </a:r>
              <a:endParaRPr sz="1867" dirty="0">
                <a:solidFill>
                  <a:schemeClr val="accent1"/>
                </a:solidFill>
              </a:endParaRPr>
            </a:p>
          </p:txBody>
        </p:sp>
      </p:grpSp>
    </p:spTree>
    <p:extLst>
      <p:ext uri="{BB962C8B-B14F-4D97-AF65-F5344CB8AC3E}">
        <p14:creationId xmlns:p14="http://schemas.microsoft.com/office/powerpoint/2010/main" val="810076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EC40E5EE-E7B1-FA33-A784-7E1BD21BCF2C}"/>
              </a:ext>
            </a:extLst>
          </p:cNvPr>
          <p:cNvSpPr txBox="1">
            <a:spLocks/>
          </p:cNvSpPr>
          <p:nvPr/>
        </p:nvSpPr>
        <p:spPr>
          <a:xfrm>
            <a:off x="166714" y="1424646"/>
            <a:ext cx="11918412" cy="563435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rgbClr val="000000"/>
              </a:buClr>
              <a:buSzPct val="100000"/>
              <a:buFont typeface="Arial"/>
              <a:buChar char="•"/>
              <a:defRPr sz="2000" b="0" i="0" u="none" strike="noStrike" cap="none">
                <a:solidFill>
                  <a:srgbClr val="000000"/>
                </a:solidFill>
                <a:latin typeface="Arial"/>
                <a:ea typeface="Arial"/>
                <a:cs typeface="Arial"/>
                <a:sym typeface="Arial"/>
              </a:defRPr>
            </a:lvl1pPr>
            <a:lvl2pPr marL="742950" marR="0" lvl="1" indent="-158750" algn="l" rtl="0">
              <a:lnSpc>
                <a:spcPct val="100000"/>
              </a:lnSpc>
              <a:spcBef>
                <a:spcPts val="400"/>
              </a:spcBef>
              <a:spcAft>
                <a:spcPts val="0"/>
              </a:spcAft>
              <a:buClr>
                <a:srgbClr val="000000"/>
              </a:buClr>
              <a:buSzPct val="100000"/>
              <a:buFont typeface="Arial"/>
              <a:buChar char="–"/>
              <a:defRPr sz="1800" b="0" i="0" u="none" strike="noStrike" cap="none">
                <a:solidFill>
                  <a:srgbClr val="000000"/>
                </a:solidFill>
                <a:latin typeface="Arial"/>
                <a:ea typeface="Arial"/>
                <a:cs typeface="Arial"/>
                <a:sym typeface="Arial"/>
              </a:defRPr>
            </a:lvl2pPr>
            <a:lvl3pPr marL="1143000" marR="0" lvl="2" indent="-114300" algn="l" rtl="0">
              <a:lnSpc>
                <a:spcPct val="100000"/>
              </a:lnSpc>
              <a:spcBef>
                <a:spcPts val="36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3pPr>
            <a:lvl4pPr marL="1600200" marR="0" lvl="3" indent="-127000" algn="l" rtl="0">
              <a:lnSpc>
                <a:spcPct val="100000"/>
              </a:lnSpc>
              <a:spcBef>
                <a:spcPts val="32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584200" lvl="1" indent="0">
              <a:buNone/>
            </a:pPr>
            <a:endParaRPr lang="en-US" dirty="0"/>
          </a:p>
          <a:p>
            <a:r>
              <a:rPr lang="en-US" dirty="0">
                <a:solidFill>
                  <a:srgbClr val="FF0000"/>
                </a:solidFill>
              </a:rPr>
              <a:t>Good news 1: all four implementations look similar for Nvidia in gg_ttgg!</a:t>
            </a:r>
          </a:p>
          <a:p>
            <a:pPr lvl="1"/>
            <a:r>
              <a:rPr lang="en-US" dirty="0">
                <a:solidFill>
                  <a:srgbClr val="FF0000"/>
                </a:solidFill>
              </a:rPr>
              <a:t>The benefit of direct CUDA over a PF is limited, if any at all</a:t>
            </a:r>
          </a:p>
          <a:p>
            <a:pPr marL="152400" indent="0">
              <a:buNone/>
            </a:pPr>
            <a:endParaRPr lang="en-US" dirty="0">
              <a:solidFill>
                <a:srgbClr val="FF0000"/>
              </a:solidFill>
            </a:endParaRPr>
          </a:p>
          <a:p>
            <a:pPr marL="152400" indent="0">
              <a:buNone/>
            </a:pPr>
            <a:r>
              <a:rPr lang="en-US" sz="1600" i="1" dirty="0"/>
              <a:t>NB: focus on gg_ttgg which is computationally intensive!</a:t>
            </a:r>
          </a:p>
          <a:p>
            <a:pPr marL="152400" indent="0">
              <a:buNone/>
            </a:pPr>
            <a:r>
              <a:rPr lang="en-US" sz="1200" dirty="0"/>
              <a:t>In simpler processes like ee_mumu, performance is more affected by data </a:t>
            </a:r>
          </a:p>
          <a:p>
            <a:pPr marL="152400" indent="0">
              <a:buNone/>
            </a:pPr>
            <a:r>
              <a:rPr lang="en-US" sz="1200" dirty="0"/>
              <a:t>copies, memory access or kernel launching overheads (and the observed</a:t>
            </a:r>
          </a:p>
          <a:p>
            <a:pPr marL="152400" indent="0">
              <a:buNone/>
            </a:pPr>
            <a:r>
              <a:rPr lang="en-US" sz="1200" dirty="0"/>
              <a:t>SYCL implementation is faster than the CUDA one - to be understood)</a:t>
            </a:r>
          </a:p>
          <a:p>
            <a:pPr lvl="1"/>
            <a:endParaRPr lang="en-US" dirty="0"/>
          </a:p>
          <a:p>
            <a:endParaRPr lang="en-US" dirty="0"/>
          </a:p>
          <a:p>
            <a:pPr marL="152400" indent="0">
              <a:buNone/>
            </a:pPr>
            <a:endParaRPr lang="en-US" dirty="0"/>
          </a:p>
          <a:p>
            <a:endParaRPr lang="en-US" dirty="0"/>
          </a:p>
          <a:p>
            <a:endParaRPr lang="en-US" dirty="0"/>
          </a:p>
          <a:p>
            <a:pPr marL="152400" indent="0">
              <a:buNone/>
            </a:pPr>
            <a:r>
              <a:rPr lang="en-US" sz="1600" dirty="0"/>
              <a:t>En passant, keep in mind this for later: you need at least 16k “events per GPU grid” to fill up a V100 or A100 with gg_ttgg+</a:t>
            </a:r>
          </a:p>
          <a:p>
            <a:pPr lvl="1"/>
            <a:r>
              <a:rPr lang="en-US" sz="1400" dirty="0"/>
              <a:t>Simpler processes need even more, e.g. 500k for ee_mumu</a:t>
            </a:r>
            <a:endParaRPr lang="en-US" dirty="0"/>
          </a:p>
        </p:txBody>
      </p:sp>
      <p:sp>
        <p:nvSpPr>
          <p:cNvPr id="2" name="Title 1">
            <a:extLst>
              <a:ext uri="{FF2B5EF4-FFF2-40B4-BE49-F238E27FC236}">
                <a16:creationId xmlns:a16="http://schemas.microsoft.com/office/drawing/2014/main" id="{9B79033F-C2FE-DB72-D07F-DEE8BFB51C65}"/>
              </a:ext>
            </a:extLst>
          </p:cNvPr>
          <p:cNvSpPr>
            <a:spLocks noGrp="1"/>
          </p:cNvSpPr>
          <p:nvPr>
            <p:ph type="title"/>
          </p:nvPr>
        </p:nvSpPr>
        <p:spPr/>
        <p:txBody>
          <a:bodyPr/>
          <a:lstStyle/>
          <a:p>
            <a:r>
              <a:rPr lang="en-US" dirty="0"/>
              <a:t>ME calculation in PFs: GPU results (Nvidia A100)</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AC5197D-DBCE-7EC9-AABF-1381EC20E0DC}"/>
                  </a:ext>
                </a:extLst>
              </p:cNvPr>
              <p:cNvSpPr>
                <a:spLocks noGrp="1"/>
              </p:cNvSpPr>
              <p:nvPr>
                <p:ph type="body" idx="1"/>
              </p:nvPr>
            </p:nvSpPr>
            <p:spPr>
              <a:xfrm>
                <a:off x="240002" y="828812"/>
                <a:ext cx="11721599" cy="865234"/>
              </a:xfrm>
            </p:spPr>
            <p:txBody>
              <a:bodyPr/>
              <a:lstStyle/>
              <a:p>
                <a:pPr marL="152400" indent="0">
                  <a:buNone/>
                </a:pPr>
                <a:r>
                  <a:rPr lang="en-US" sz="1800" dirty="0"/>
                  <a:t>Throughput scaling (threads, blocks) for a </a:t>
                </a:r>
                <a:r>
                  <a:rPr lang="en-GB" sz="1800" dirty="0"/>
                  <a:t>complex </a:t>
                </a:r>
                <a14:m>
                  <m:oMath xmlns:m="http://schemas.openxmlformats.org/officeDocument/2006/math">
                    <m:r>
                      <a:rPr lang="en-US" sz="1800" i="1" dirty="0">
                        <a:latin typeface="Cambria Math" panose="02040503050406030204" pitchFamily="18" charset="0"/>
                      </a:rPr>
                      <m:t>𝑔𝑔</m:t>
                    </m:r>
                  </m:oMath>
                </a14:m>
                <a:r>
                  <a:rPr lang="en-US" sz="1800" dirty="0">
                    <a:sym typeface="Symbol" panose="05050102010706020507" pitchFamily="18" charset="2"/>
                  </a:rPr>
                  <a:t></a:t>
                </a:r>
                <a14:m>
                  <m:oMath xmlns:m="http://schemas.openxmlformats.org/officeDocument/2006/math">
                    <m:r>
                      <a:rPr lang="en-US" sz="1800" i="1" dirty="0">
                        <a:latin typeface="Cambria Math" panose="02040503050406030204" pitchFamily="18" charset="0"/>
                      </a:rPr>
                      <m:t>𝑡</m:t>
                    </m:r>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𝑡</m:t>
                        </m:r>
                      </m:e>
                    </m:acc>
                    <m:r>
                      <a:rPr lang="en-US" sz="1800" i="1" dirty="0">
                        <a:latin typeface="Cambria Math" panose="02040503050406030204" pitchFamily="18" charset="0"/>
                      </a:rPr>
                      <m:t>𝑔𝑔</m:t>
                    </m:r>
                  </m:oMath>
                </a14:m>
                <a:r>
                  <a:rPr lang="en-US" sz="1800" dirty="0">
                    <a:sym typeface="Symbol" panose="05050102010706020507" pitchFamily="18" charset="2"/>
                  </a:rPr>
                  <a:t> process</a:t>
                </a:r>
                <a:endParaRPr lang="en-US" sz="1800" dirty="0"/>
              </a:p>
              <a:p>
                <a:pPr marL="584200" lvl="1" indent="0">
                  <a:buNone/>
                </a:pPr>
                <a:r>
                  <a:rPr lang="en-US" sz="1400" dirty="0"/>
                  <a:t>(note: this is an older version of the code with respect to the results shown earlier for cudacpp alone</a:t>
                </a:r>
                <a:r>
                  <a:rPr lang="en-GB" sz="1400" dirty="0"/>
                  <a:t>)</a:t>
                </a:r>
              </a:p>
              <a:p>
                <a:pPr marL="584200" lvl="1" indent="0">
                  <a:buNone/>
                </a:pPr>
                <a:endParaRPr lang="en-US" dirty="0"/>
              </a:p>
            </p:txBody>
          </p:sp>
        </mc:Choice>
        <mc:Fallback xmlns="">
          <p:sp>
            <p:nvSpPr>
              <p:cNvPr id="3" name="Text Placeholder 2">
                <a:extLst>
                  <a:ext uri="{FF2B5EF4-FFF2-40B4-BE49-F238E27FC236}">
                    <a16:creationId xmlns:a16="http://schemas.microsoft.com/office/drawing/2014/main" id="{9AC5197D-DBCE-7EC9-AABF-1381EC20E0DC}"/>
                  </a:ext>
                </a:extLst>
              </p:cNvPr>
              <p:cNvSpPr>
                <a:spLocks noGrp="1" noRot="1" noChangeAspect="1" noMove="1" noResize="1" noEditPoints="1" noAdjustHandles="1" noChangeArrowheads="1" noChangeShapeType="1" noTextEdit="1"/>
              </p:cNvSpPr>
              <p:nvPr>
                <p:ph type="body" idx="1"/>
              </p:nvPr>
            </p:nvSpPr>
            <p:spPr>
              <a:xfrm>
                <a:off x="240002" y="828812"/>
                <a:ext cx="11721599" cy="865234"/>
              </a:xfrm>
              <a:blipFill>
                <a:blip r:embed="rId2"/>
                <a:stretch>
                  <a:fillRect/>
                </a:stretch>
              </a:blipFill>
            </p:spPr>
            <p:txBody>
              <a:bodyPr/>
              <a:lstStyle/>
              <a:p>
                <a:r>
                  <a:rPr lang="en-CH">
                    <a:noFill/>
                  </a:rPr>
                  <a:t> </a:t>
                </a:r>
              </a:p>
            </p:txBody>
          </p:sp>
        </mc:Fallback>
      </mc:AlternateContent>
      <p:grpSp>
        <p:nvGrpSpPr>
          <p:cNvPr id="24" name="Group 23">
            <a:extLst>
              <a:ext uri="{FF2B5EF4-FFF2-40B4-BE49-F238E27FC236}">
                <a16:creationId xmlns:a16="http://schemas.microsoft.com/office/drawing/2014/main" id="{3ED717F6-C56C-BA91-A8C2-026504D0F721}"/>
              </a:ext>
            </a:extLst>
          </p:cNvPr>
          <p:cNvGrpSpPr>
            <a:grpSpLocks noChangeAspect="1"/>
          </p:cNvGrpSpPr>
          <p:nvPr/>
        </p:nvGrpSpPr>
        <p:grpSpPr>
          <a:xfrm>
            <a:off x="6567518" y="2505853"/>
            <a:ext cx="5274218" cy="2967260"/>
            <a:chOff x="252774" y="4106481"/>
            <a:chExt cx="4149368" cy="2334423"/>
          </a:xfrm>
        </p:grpSpPr>
        <p:pic>
          <p:nvPicPr>
            <p:cNvPr id="23" name="Picture 22" descr="ggttgg scaling">
              <a:extLst>
                <a:ext uri="{FF2B5EF4-FFF2-40B4-BE49-F238E27FC236}">
                  <a16:creationId xmlns:a16="http://schemas.microsoft.com/office/drawing/2014/main" id="{386E3F7C-F1DF-0FBD-592A-90981CAB8AC3}"/>
                </a:ext>
              </a:extLst>
            </p:cNvPr>
            <p:cNvPicPr>
              <a:picLocks noChangeAspect="1"/>
            </p:cNvPicPr>
            <p:nvPr/>
          </p:nvPicPr>
          <p:blipFill>
            <a:blip r:embed="rId3"/>
            <a:stretch>
              <a:fillRect/>
            </a:stretch>
          </p:blipFill>
          <p:spPr>
            <a:xfrm>
              <a:off x="252774" y="4106481"/>
              <a:ext cx="4149368" cy="2334423"/>
            </a:xfrm>
            <a:prstGeom prst="rect">
              <a:avLst/>
            </a:prstGeom>
          </p:spPr>
        </p:pic>
        <p:sp>
          <p:nvSpPr>
            <p:cNvPr id="11" name="Rectangle 10">
              <a:extLst>
                <a:ext uri="{FF2B5EF4-FFF2-40B4-BE49-F238E27FC236}">
                  <a16:creationId xmlns:a16="http://schemas.microsoft.com/office/drawing/2014/main" id="{D3DA2C5B-F415-4D5E-5579-9F66E8325980}"/>
                </a:ext>
              </a:extLst>
            </p:cNvPr>
            <p:cNvSpPr/>
            <p:nvPr/>
          </p:nvSpPr>
          <p:spPr>
            <a:xfrm>
              <a:off x="2894545" y="4270385"/>
              <a:ext cx="174210" cy="2028469"/>
            </a:xfrm>
            <a:prstGeom prst="rect">
              <a:avLst/>
            </a:prstGeom>
            <a:noFill/>
            <a:ln w="127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B36F534-9E32-8334-648A-B43ECB8FCCDA}"/>
                </a:ext>
              </a:extLst>
            </p:cNvPr>
            <p:cNvSpPr txBox="1"/>
            <p:nvPr/>
          </p:nvSpPr>
          <p:spPr>
            <a:xfrm>
              <a:off x="973779" y="5652655"/>
              <a:ext cx="1923804" cy="307777"/>
            </a:xfrm>
            <a:prstGeom prst="rect">
              <a:avLst/>
            </a:prstGeom>
            <a:noFill/>
          </p:spPr>
          <p:txBody>
            <a:bodyPr wrap="square" rtlCol="0">
              <a:spAutoFit/>
            </a:bodyPr>
            <a:lstStyle/>
            <a:p>
              <a:pPr algn="r"/>
              <a:r>
                <a:rPr lang="en-US" dirty="0">
                  <a:solidFill>
                    <a:schemeClr val="bg2"/>
                  </a:solidFill>
                </a:rPr>
                <a:t>(gg_ttgg) 16k</a:t>
              </a:r>
            </a:p>
          </p:txBody>
        </p:sp>
      </p:grpSp>
      <p:grpSp>
        <p:nvGrpSpPr>
          <p:cNvPr id="4" name="Group 3">
            <a:extLst>
              <a:ext uri="{FF2B5EF4-FFF2-40B4-BE49-F238E27FC236}">
                <a16:creationId xmlns:a16="http://schemas.microsoft.com/office/drawing/2014/main" id="{75A41D7F-4457-B395-497B-09C889C36E1E}"/>
              </a:ext>
            </a:extLst>
          </p:cNvPr>
          <p:cNvGrpSpPr>
            <a:grpSpLocks noChangeAspect="1"/>
          </p:cNvGrpSpPr>
          <p:nvPr/>
        </p:nvGrpSpPr>
        <p:grpSpPr>
          <a:xfrm>
            <a:off x="1326378" y="4022819"/>
            <a:ext cx="2505882" cy="1410535"/>
            <a:chOff x="1326378" y="4022819"/>
            <a:chExt cx="2505882" cy="1410535"/>
          </a:xfrm>
        </p:grpSpPr>
        <p:pic>
          <p:nvPicPr>
            <p:cNvPr id="7" name="Picture 6">
              <a:extLst>
                <a:ext uri="{FF2B5EF4-FFF2-40B4-BE49-F238E27FC236}">
                  <a16:creationId xmlns:a16="http://schemas.microsoft.com/office/drawing/2014/main" id="{8479A7B4-C50D-4B9D-A753-A367D98D31D5}"/>
                </a:ext>
              </a:extLst>
            </p:cNvPr>
            <p:cNvPicPr>
              <a:picLocks noChangeAspect="1"/>
            </p:cNvPicPr>
            <p:nvPr/>
          </p:nvPicPr>
          <p:blipFill>
            <a:blip r:embed="rId4"/>
            <a:stretch>
              <a:fillRect/>
            </a:stretch>
          </p:blipFill>
          <p:spPr>
            <a:xfrm>
              <a:off x="1326378" y="4022819"/>
              <a:ext cx="2505882" cy="1410535"/>
            </a:xfrm>
            <a:prstGeom prst="rect">
              <a:avLst/>
            </a:prstGeom>
          </p:spPr>
        </p:pic>
        <p:sp>
          <p:nvSpPr>
            <p:cNvPr id="14" name="Rectangle 13">
              <a:extLst>
                <a:ext uri="{FF2B5EF4-FFF2-40B4-BE49-F238E27FC236}">
                  <a16:creationId xmlns:a16="http://schemas.microsoft.com/office/drawing/2014/main" id="{4DEB5464-09C4-447D-F7F8-28E69FB080F6}"/>
                </a:ext>
              </a:extLst>
            </p:cNvPr>
            <p:cNvSpPr/>
            <p:nvPr/>
          </p:nvSpPr>
          <p:spPr>
            <a:xfrm>
              <a:off x="3264147" y="4148137"/>
              <a:ext cx="112456" cy="1204913"/>
            </a:xfrm>
            <a:prstGeom prst="rect">
              <a:avLst/>
            </a:prstGeom>
            <a:noFill/>
            <a:ln w="127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9AF94E-7A8B-3C0E-E47B-D90474A5DB2E}"/>
                </a:ext>
              </a:extLst>
            </p:cNvPr>
            <p:cNvSpPr txBox="1"/>
            <p:nvPr/>
          </p:nvSpPr>
          <p:spPr>
            <a:xfrm>
              <a:off x="2173288" y="4935501"/>
              <a:ext cx="1113350" cy="246221"/>
            </a:xfrm>
            <a:prstGeom prst="rect">
              <a:avLst/>
            </a:prstGeom>
            <a:noFill/>
          </p:spPr>
          <p:txBody>
            <a:bodyPr wrap="square" rtlCol="0">
              <a:spAutoFit/>
            </a:bodyPr>
            <a:lstStyle/>
            <a:p>
              <a:pPr algn="r"/>
              <a:r>
                <a:rPr lang="en-US" sz="1000" dirty="0">
                  <a:solidFill>
                    <a:schemeClr val="bg2"/>
                  </a:solidFill>
                </a:rPr>
                <a:t>(eemumu)  500k</a:t>
              </a:r>
            </a:p>
          </p:txBody>
        </p:sp>
      </p:grpSp>
    </p:spTree>
    <p:extLst>
      <p:ext uri="{BB962C8B-B14F-4D97-AF65-F5344CB8AC3E}">
        <p14:creationId xmlns:p14="http://schemas.microsoft.com/office/powerpoint/2010/main" val="410227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033F-C2FE-DB72-D07F-DEE8BFB51C65}"/>
              </a:ext>
            </a:extLst>
          </p:cNvPr>
          <p:cNvSpPr>
            <a:spLocks noGrp="1"/>
          </p:cNvSpPr>
          <p:nvPr>
            <p:ph type="title"/>
          </p:nvPr>
        </p:nvSpPr>
        <p:spPr/>
        <p:txBody>
          <a:bodyPr/>
          <a:lstStyle/>
          <a:p>
            <a:r>
              <a:rPr lang="en-US" dirty="0"/>
              <a:t>ME calculation in PFs: CPU results </a:t>
            </a:r>
            <a:r>
              <a:rPr lang="en-US" sz="2400" i="1" dirty="0"/>
              <a:t>(preliminary! need systematic study) </a:t>
            </a:r>
            <a:endParaRPr lang="en-US" i="1"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AC5197D-DBCE-7EC9-AABF-1381EC20E0DC}"/>
                  </a:ext>
                </a:extLst>
              </p:cNvPr>
              <p:cNvSpPr>
                <a:spLocks noGrp="1"/>
              </p:cNvSpPr>
              <p:nvPr>
                <p:ph type="body" idx="1"/>
              </p:nvPr>
            </p:nvSpPr>
            <p:spPr>
              <a:xfrm>
                <a:off x="240002" y="828812"/>
                <a:ext cx="11721599" cy="865234"/>
              </a:xfrm>
            </p:spPr>
            <p:txBody>
              <a:bodyPr/>
              <a:lstStyle/>
              <a:p>
                <a:pPr marL="152400" indent="0">
                  <a:buNone/>
                </a:pPr>
                <a:r>
                  <a:rPr lang="en-US" sz="1800" dirty="0"/>
                  <a:t>Maximum throughput for five processes, from </a:t>
                </a:r>
                <a:r>
                  <a:rPr lang="en-GB" sz="1800" dirty="0"/>
                  <a:t>simple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𝑒</m:t>
                        </m:r>
                      </m:e>
                      <m:sup>
                        <m:r>
                          <a:rPr lang="en-US" sz="1800" i="1" dirty="0">
                            <a:latin typeface="Cambria Math" panose="02040503050406030204" pitchFamily="18" charset="0"/>
                          </a:rPr>
                          <m:t>+</m:t>
                        </m:r>
                      </m:sup>
                    </m:sSup>
                    <m:sSup>
                      <m:sSupPr>
                        <m:ctrlPr>
                          <a:rPr lang="en-US" sz="1800" i="1" dirty="0">
                            <a:latin typeface="Cambria Math" panose="02040503050406030204" pitchFamily="18" charset="0"/>
                          </a:rPr>
                        </m:ctrlPr>
                      </m:sSupPr>
                      <m:e>
                        <m:r>
                          <a:rPr lang="en-US" sz="1800" i="1" dirty="0">
                            <a:latin typeface="Cambria Math" panose="02040503050406030204" pitchFamily="18" charset="0"/>
                          </a:rPr>
                          <m:t>𝑒</m:t>
                        </m:r>
                      </m:e>
                      <m:sup>
                        <m:r>
                          <a:rPr lang="en-US" sz="1800" i="1" dirty="0">
                            <a:latin typeface="Cambria Math" panose="02040503050406030204" pitchFamily="18" charset="0"/>
                          </a:rPr>
                          <m:t>−</m:t>
                        </m:r>
                      </m:sup>
                    </m:sSup>
                  </m:oMath>
                </a14:m>
                <a:r>
                  <a:rPr lang="en-US" sz="1800" dirty="0">
                    <a:sym typeface="Symbol" panose="05050102010706020507" pitchFamily="18" charset="2"/>
                  </a:rPr>
                  <a:t></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sym typeface="Symbol" panose="05050102010706020507" pitchFamily="18" charset="2"/>
                          </a:rPr>
                          <m:t></m:t>
                        </m:r>
                      </m:e>
                      <m:sup>
                        <m:r>
                          <a:rPr lang="en-US" sz="1800" i="1" dirty="0">
                            <a:latin typeface="Cambria Math" panose="02040503050406030204" pitchFamily="18" charset="0"/>
                          </a:rPr>
                          <m:t>+</m:t>
                        </m:r>
                      </m:sup>
                    </m:sSup>
                    <m:sSup>
                      <m:sSupPr>
                        <m:ctrlPr>
                          <a:rPr lang="en-US" sz="1800" i="1" dirty="0">
                            <a:latin typeface="Cambria Math" panose="02040503050406030204" pitchFamily="18" charset="0"/>
                          </a:rPr>
                        </m:ctrlPr>
                      </m:sSupPr>
                      <m:e>
                        <m:r>
                          <a:rPr lang="en-US" sz="1800" i="1" dirty="0">
                            <a:latin typeface="Cambria Math" panose="02040503050406030204" pitchFamily="18" charset="0"/>
                            <a:sym typeface="Symbol" panose="05050102010706020507" pitchFamily="18" charset="2"/>
                          </a:rPr>
                          <m:t></m:t>
                        </m:r>
                      </m:e>
                      <m:sup>
                        <m:r>
                          <a:rPr lang="en-US" sz="1800" i="1" dirty="0">
                            <a:latin typeface="Cambria Math" panose="02040503050406030204" pitchFamily="18" charset="0"/>
                            <a:sym typeface="Symbol" panose="05050102010706020507" pitchFamily="18" charset="2"/>
                          </a:rPr>
                          <m:t>−</m:t>
                        </m:r>
                      </m:sup>
                    </m:sSup>
                  </m:oMath>
                </a14:m>
                <a:r>
                  <a:rPr lang="en-US" sz="1800" dirty="0">
                    <a:sym typeface="Symbol" panose="05050102010706020507" pitchFamily="18" charset="2"/>
                  </a:rPr>
                  <a:t>) to more</a:t>
                </a:r>
                <a:r>
                  <a:rPr lang="en-US" sz="1800" dirty="0"/>
                  <a:t> </a:t>
                </a:r>
                <a:r>
                  <a:rPr lang="en-GB" sz="1800" dirty="0"/>
                  <a:t>complex (</a:t>
                </a:r>
                <a14:m>
                  <m:oMath xmlns:m="http://schemas.openxmlformats.org/officeDocument/2006/math">
                    <m:r>
                      <a:rPr lang="en-US" sz="1800" i="1" dirty="0">
                        <a:latin typeface="Cambria Math" panose="02040503050406030204" pitchFamily="18" charset="0"/>
                      </a:rPr>
                      <m:t>𝑔𝑔</m:t>
                    </m:r>
                  </m:oMath>
                </a14:m>
                <a:r>
                  <a:rPr lang="en-US" sz="1800" dirty="0">
                    <a:sym typeface="Symbol" panose="05050102010706020507" pitchFamily="18" charset="2"/>
                  </a:rPr>
                  <a:t></a:t>
                </a:r>
                <a14:m>
                  <m:oMath xmlns:m="http://schemas.openxmlformats.org/officeDocument/2006/math">
                    <m:r>
                      <a:rPr lang="en-US" sz="1800" i="1" dirty="0">
                        <a:latin typeface="Cambria Math" panose="02040503050406030204" pitchFamily="18" charset="0"/>
                      </a:rPr>
                      <m:t>𝑡</m:t>
                    </m:r>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𝑡</m:t>
                        </m:r>
                      </m:e>
                    </m:acc>
                    <m:r>
                      <a:rPr lang="en-US" sz="1800" i="1" dirty="0">
                        <a:latin typeface="Cambria Math" panose="02040503050406030204" pitchFamily="18" charset="0"/>
                      </a:rPr>
                      <m:t>𝑔</m:t>
                    </m:r>
                    <m:r>
                      <a:rPr lang="en-US" sz="1800" b="0" i="1" dirty="0" smtClean="0">
                        <a:latin typeface="Cambria Math" panose="02040503050406030204" pitchFamily="18" charset="0"/>
                      </a:rPr>
                      <m:t>𝑔</m:t>
                    </m:r>
                    <m:r>
                      <a:rPr lang="en-US" sz="1800" i="1" dirty="0">
                        <a:latin typeface="Cambria Math" panose="02040503050406030204" pitchFamily="18" charset="0"/>
                      </a:rPr>
                      <m:t>𝑔</m:t>
                    </m:r>
                  </m:oMath>
                </a14:m>
                <a:r>
                  <a:rPr lang="en-US" sz="1800" dirty="0">
                    <a:sym typeface="Symbol" panose="05050102010706020507" pitchFamily="18" charset="2"/>
                  </a:rPr>
                  <a:t>)</a:t>
                </a:r>
                <a:endParaRPr lang="en-US" sz="1800" dirty="0"/>
              </a:p>
              <a:p>
                <a:pPr marL="584200" lvl="1" indent="0">
                  <a:buNone/>
                </a:pPr>
                <a:r>
                  <a:rPr lang="en-US" sz="1400" dirty="0"/>
                  <a:t>(note: this is an older version of the code with respect to the results shown earlier for cudacpp alone</a:t>
                </a:r>
                <a:r>
                  <a:rPr lang="en-GB" sz="1400" dirty="0"/>
                  <a:t>)</a:t>
                </a:r>
              </a:p>
              <a:p>
                <a:pPr marL="584200" lvl="1" indent="0">
                  <a:buNone/>
                </a:pPr>
                <a:endParaRPr lang="en-US" dirty="0"/>
              </a:p>
            </p:txBody>
          </p:sp>
        </mc:Choice>
        <mc:Fallback xmlns="">
          <p:sp>
            <p:nvSpPr>
              <p:cNvPr id="3" name="Text Placeholder 2">
                <a:extLst>
                  <a:ext uri="{FF2B5EF4-FFF2-40B4-BE49-F238E27FC236}">
                    <a16:creationId xmlns:a16="http://schemas.microsoft.com/office/drawing/2014/main" id="{9AC5197D-DBCE-7EC9-AABF-1381EC20E0DC}"/>
                  </a:ext>
                </a:extLst>
              </p:cNvPr>
              <p:cNvSpPr>
                <a:spLocks noGrp="1" noRot="1" noChangeAspect="1" noMove="1" noResize="1" noEditPoints="1" noAdjustHandles="1" noChangeArrowheads="1" noChangeShapeType="1" noTextEdit="1"/>
              </p:cNvSpPr>
              <p:nvPr>
                <p:ph type="body" idx="1"/>
              </p:nvPr>
            </p:nvSpPr>
            <p:spPr>
              <a:xfrm>
                <a:off x="240002" y="828812"/>
                <a:ext cx="11721599" cy="865234"/>
              </a:xfrm>
              <a:blipFill>
                <a:blip r:embed="rId2"/>
                <a:stretch>
                  <a:fillRect/>
                </a:stretch>
              </a:blipFill>
            </p:spPr>
            <p:txBody>
              <a:bodyPr/>
              <a:lstStyle/>
              <a:p>
                <a:r>
                  <a:rPr lang="en-US">
                    <a:noFill/>
                  </a:rPr>
                  <a:t> </a:t>
                </a:r>
              </a:p>
            </p:txBody>
          </p:sp>
        </mc:Fallback>
      </mc:AlternateContent>
      <p:sp>
        <p:nvSpPr>
          <p:cNvPr id="16" name="Text Placeholder 2">
            <a:extLst>
              <a:ext uri="{FF2B5EF4-FFF2-40B4-BE49-F238E27FC236}">
                <a16:creationId xmlns:a16="http://schemas.microsoft.com/office/drawing/2014/main" id="{EC40E5EE-E7B1-FA33-A784-7E1BD21BCF2C}"/>
              </a:ext>
            </a:extLst>
          </p:cNvPr>
          <p:cNvSpPr txBox="1">
            <a:spLocks/>
          </p:cNvSpPr>
          <p:nvPr/>
        </p:nvSpPr>
        <p:spPr>
          <a:xfrm>
            <a:off x="4419464" y="1766445"/>
            <a:ext cx="7772536" cy="223553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rgbClr val="000000"/>
              </a:buClr>
              <a:buSzPct val="100000"/>
              <a:buFont typeface="Arial"/>
              <a:buChar char="•"/>
              <a:defRPr sz="2000" b="0" i="0" u="none" strike="noStrike" cap="none">
                <a:solidFill>
                  <a:srgbClr val="000000"/>
                </a:solidFill>
                <a:latin typeface="Arial"/>
                <a:ea typeface="Arial"/>
                <a:cs typeface="Arial"/>
                <a:sym typeface="Arial"/>
              </a:defRPr>
            </a:lvl1pPr>
            <a:lvl2pPr marL="742950" marR="0" lvl="1" indent="-158750" algn="l" rtl="0">
              <a:lnSpc>
                <a:spcPct val="100000"/>
              </a:lnSpc>
              <a:spcBef>
                <a:spcPts val="400"/>
              </a:spcBef>
              <a:spcAft>
                <a:spcPts val="0"/>
              </a:spcAft>
              <a:buClr>
                <a:srgbClr val="000000"/>
              </a:buClr>
              <a:buSzPct val="100000"/>
              <a:buFont typeface="Arial"/>
              <a:buChar char="–"/>
              <a:defRPr sz="1800" b="0" i="0" u="none" strike="noStrike" cap="none">
                <a:solidFill>
                  <a:srgbClr val="000000"/>
                </a:solidFill>
                <a:latin typeface="Arial"/>
                <a:ea typeface="Arial"/>
                <a:cs typeface="Arial"/>
                <a:sym typeface="Arial"/>
              </a:defRPr>
            </a:lvl2pPr>
            <a:lvl3pPr marL="1143000" marR="0" lvl="2" indent="-114300" algn="l" rtl="0">
              <a:lnSpc>
                <a:spcPct val="100000"/>
              </a:lnSpc>
              <a:spcBef>
                <a:spcPts val="36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3pPr>
            <a:lvl4pPr marL="1600200" marR="0" lvl="3" indent="-127000" algn="l" rtl="0">
              <a:lnSpc>
                <a:spcPct val="100000"/>
              </a:lnSpc>
              <a:spcBef>
                <a:spcPts val="32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r>
              <a:rPr lang="en-US" dirty="0">
                <a:solidFill>
                  <a:srgbClr val="FF0000"/>
                </a:solidFill>
              </a:rPr>
              <a:t>CPUs have two very different parallelisms we can exploit:</a:t>
            </a:r>
          </a:p>
          <a:p>
            <a:pPr lvl="1"/>
            <a:r>
              <a:rPr lang="en-US" dirty="0"/>
              <a:t>Many floats/doubles per vector register: vectorization (SIMD)</a:t>
            </a:r>
          </a:p>
          <a:p>
            <a:pPr lvl="1"/>
            <a:r>
              <a:rPr lang="en-US" dirty="0"/>
              <a:t>Many physical/virtual cores: multi-threading (or many processes)</a:t>
            </a:r>
          </a:p>
          <a:p>
            <a:pPr lvl="3"/>
            <a:endParaRPr lang="en-US" dirty="0"/>
          </a:p>
          <a:p>
            <a:r>
              <a:rPr lang="en-US" i="1" dirty="0"/>
              <a:t>NB: this plot is not comparing exactly apples to apples!</a:t>
            </a:r>
          </a:p>
          <a:p>
            <a:pPr lvl="1"/>
            <a:r>
              <a:rPr lang="en-US" dirty="0"/>
              <a:t>Fortran: many copies of one process (MPI), no vectorization</a:t>
            </a:r>
          </a:p>
          <a:p>
            <a:pPr lvl="1"/>
            <a:r>
              <a:rPr lang="en-US" dirty="0"/>
              <a:t>Kokkos: internal multithreading? limited auto-vectorization?</a:t>
            </a:r>
          </a:p>
          <a:p>
            <a:pPr lvl="1"/>
            <a:r>
              <a:rPr lang="en-US" dirty="0"/>
              <a:t>SYCL: internal multithreading? limited auto-vectorization?</a:t>
            </a:r>
          </a:p>
          <a:p>
            <a:pPr lvl="1"/>
            <a:r>
              <a:rPr lang="en-US" dirty="0"/>
              <a:t>cudacpp: OpenMP multithreading, </a:t>
            </a:r>
            <a:r>
              <a:rPr lang="en-US" i="1" dirty="0"/>
              <a:t>explicit vectorization (CVE)</a:t>
            </a:r>
          </a:p>
          <a:p>
            <a:pPr lvl="2"/>
            <a:r>
              <a:rPr lang="en-US" dirty="0"/>
              <a:t>NB: the OMP multithreading in the cudacpp plugin is known to be suboptimal and will be reengineered (probably with std::thread instead)</a:t>
            </a:r>
          </a:p>
          <a:p>
            <a:endParaRPr lang="en-US" dirty="0"/>
          </a:p>
        </p:txBody>
      </p:sp>
      <p:sp>
        <p:nvSpPr>
          <p:cNvPr id="15" name="Text Placeholder 2">
            <a:extLst>
              <a:ext uri="{FF2B5EF4-FFF2-40B4-BE49-F238E27FC236}">
                <a16:creationId xmlns:a16="http://schemas.microsoft.com/office/drawing/2014/main" id="{64E7F723-6C07-2036-A591-4BF53D59EDE2}"/>
              </a:ext>
            </a:extLst>
          </p:cNvPr>
          <p:cNvSpPr txBox="1">
            <a:spLocks/>
          </p:cNvSpPr>
          <p:nvPr/>
        </p:nvSpPr>
        <p:spPr>
          <a:xfrm>
            <a:off x="0" y="5545667"/>
            <a:ext cx="12192000" cy="83720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rgbClr val="000000"/>
              </a:buClr>
              <a:buSzPct val="100000"/>
              <a:buFont typeface="Arial"/>
              <a:buChar char="•"/>
              <a:defRPr sz="2000" b="0" i="0" u="none" strike="noStrike" cap="none">
                <a:solidFill>
                  <a:srgbClr val="000000"/>
                </a:solidFill>
                <a:latin typeface="Arial"/>
                <a:ea typeface="Arial"/>
                <a:cs typeface="Arial"/>
                <a:sym typeface="Arial"/>
              </a:defRPr>
            </a:lvl1pPr>
            <a:lvl2pPr marL="742950" marR="0" lvl="1" indent="-158750" algn="l" rtl="0">
              <a:lnSpc>
                <a:spcPct val="100000"/>
              </a:lnSpc>
              <a:spcBef>
                <a:spcPts val="400"/>
              </a:spcBef>
              <a:spcAft>
                <a:spcPts val="0"/>
              </a:spcAft>
              <a:buClr>
                <a:srgbClr val="000000"/>
              </a:buClr>
              <a:buSzPct val="100000"/>
              <a:buFont typeface="Arial"/>
              <a:buChar char="–"/>
              <a:defRPr sz="1800" b="0" i="0" u="none" strike="noStrike" cap="none">
                <a:solidFill>
                  <a:srgbClr val="000000"/>
                </a:solidFill>
                <a:latin typeface="Arial"/>
                <a:ea typeface="Arial"/>
                <a:cs typeface="Arial"/>
                <a:sym typeface="Arial"/>
              </a:defRPr>
            </a:lvl2pPr>
            <a:lvl3pPr marL="1143000" marR="0" lvl="2" indent="-114300" algn="l" rtl="0">
              <a:lnSpc>
                <a:spcPct val="100000"/>
              </a:lnSpc>
              <a:spcBef>
                <a:spcPts val="36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3pPr>
            <a:lvl4pPr marL="1600200" marR="0" lvl="3" indent="-127000" algn="l" rtl="0">
              <a:lnSpc>
                <a:spcPct val="100000"/>
              </a:lnSpc>
              <a:spcBef>
                <a:spcPts val="32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52400" indent="0" algn="ctr">
              <a:buNone/>
            </a:pPr>
            <a:r>
              <a:rPr lang="en-US" dirty="0"/>
              <a:t>PFs code runs out of the box also on CPUs </a:t>
            </a:r>
          </a:p>
          <a:p>
            <a:pPr marL="152400" indent="0" algn="ctr">
              <a:buNone/>
            </a:pPr>
            <a:r>
              <a:rPr lang="en-US" dirty="0"/>
              <a:t>The cudacpp implementation handles both vectorization and threading at a much lower level</a:t>
            </a:r>
          </a:p>
        </p:txBody>
      </p:sp>
      <p:pic>
        <p:nvPicPr>
          <p:cNvPr id="5" name="Picture 4" descr="Chart, bar chart&#10;&#10;Description automatically generated">
            <a:extLst>
              <a:ext uri="{FF2B5EF4-FFF2-40B4-BE49-F238E27FC236}">
                <a16:creationId xmlns:a16="http://schemas.microsoft.com/office/drawing/2014/main" id="{98423F21-C806-420E-C67C-E14FC787983F}"/>
              </a:ext>
            </a:extLst>
          </p:cNvPr>
          <p:cNvPicPr>
            <a:picLocks noChangeAspect="1"/>
          </p:cNvPicPr>
          <p:nvPr/>
        </p:nvPicPr>
        <p:blipFill>
          <a:blip r:embed="rId3"/>
          <a:stretch>
            <a:fillRect/>
          </a:stretch>
        </p:blipFill>
        <p:spPr>
          <a:xfrm>
            <a:off x="174881" y="2332442"/>
            <a:ext cx="4300119" cy="2418817"/>
          </a:xfrm>
          <a:prstGeom prst="rect">
            <a:avLst/>
          </a:prstGeom>
        </p:spPr>
      </p:pic>
    </p:spTree>
    <p:extLst>
      <p:ext uri="{BB962C8B-B14F-4D97-AF65-F5344CB8AC3E}">
        <p14:creationId xmlns:p14="http://schemas.microsoft.com/office/powerpoint/2010/main" val="2326318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8D86A-CF20-7A18-CE3E-BCDC052C1D7E}"/>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262490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FB007A-A536-109E-5A85-6A6F98DBCC5E}"/>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278732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3C0371-5E5A-8D47-AF30-9A5A69B401BE}"/>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1029154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3FA95-BB75-A8C6-838A-83E5E2394F0F}"/>
              </a:ext>
            </a:extLst>
          </p:cNvPr>
          <p:cNvSpPr>
            <a:spLocks noGrp="1"/>
          </p:cNvSpPr>
          <p:nvPr>
            <p:ph type="body" idx="1"/>
          </p:nvPr>
        </p:nvSpPr>
        <p:spPr/>
        <p:txBody>
          <a:bodyPr/>
          <a:lstStyle/>
          <a:p>
            <a:pPr marL="152400" indent="0" algn="ctr">
              <a:buNone/>
            </a:pPr>
            <a:endParaRPr lang="en-US" sz="5400" dirty="0"/>
          </a:p>
          <a:p>
            <a:pPr marL="152400" indent="0" algn="ctr">
              <a:buNone/>
            </a:pPr>
            <a:endParaRPr lang="en-US" sz="5400" dirty="0"/>
          </a:p>
          <a:p>
            <a:pPr marL="152400" indent="0" algn="ctr">
              <a:buNone/>
            </a:pPr>
            <a:r>
              <a:rPr lang="en-US" sz="6000" dirty="0"/>
              <a:t>EVEN MORE BACKUP SLIDES</a:t>
            </a:r>
          </a:p>
        </p:txBody>
      </p:sp>
    </p:spTree>
    <p:extLst>
      <p:ext uri="{BB962C8B-B14F-4D97-AF65-F5344CB8AC3E}">
        <p14:creationId xmlns:p14="http://schemas.microsoft.com/office/powerpoint/2010/main" val="3316754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157D-8574-AA21-DDD6-AE864AD8F41A}"/>
              </a:ext>
            </a:extLst>
          </p:cNvPr>
          <p:cNvSpPr>
            <a:spLocks noGrp="1"/>
          </p:cNvSpPr>
          <p:nvPr>
            <p:ph type="title"/>
          </p:nvPr>
        </p:nvSpPr>
        <p:spPr/>
        <p:txBody>
          <a:bodyPr/>
          <a:lstStyle/>
          <a:p>
            <a:r>
              <a:rPr lang="en" dirty="0"/>
              <a:t>Argonne’s Joint Laboratory for System Evaluation (JLSE)</a:t>
            </a:r>
            <a:endParaRPr lang="en-US" dirty="0"/>
          </a:p>
        </p:txBody>
      </p:sp>
      <p:sp>
        <p:nvSpPr>
          <p:cNvPr id="12" name="Text Placeholder 11">
            <a:extLst>
              <a:ext uri="{FF2B5EF4-FFF2-40B4-BE49-F238E27FC236}">
                <a16:creationId xmlns:a16="http://schemas.microsoft.com/office/drawing/2014/main" id="{535C7AF6-2A2E-1235-BD43-7E8FBF2694A9}"/>
              </a:ext>
            </a:extLst>
          </p:cNvPr>
          <p:cNvSpPr>
            <a:spLocks noGrp="1"/>
          </p:cNvSpPr>
          <p:nvPr>
            <p:ph type="body" idx="1"/>
          </p:nvPr>
        </p:nvSpPr>
        <p:spPr>
          <a:xfrm>
            <a:off x="0" y="1030944"/>
            <a:ext cx="12192000" cy="618296"/>
          </a:xfrm>
        </p:spPr>
        <p:txBody>
          <a:bodyPr/>
          <a:lstStyle/>
          <a:p>
            <a:pPr marL="152400" indent="0">
              <a:buNone/>
            </a:pPr>
            <a:r>
              <a:rPr lang="en" dirty="0"/>
              <a:t>We used </a:t>
            </a:r>
            <a:r>
              <a:rPr lang="en" u="sng" dirty="0">
                <a:solidFill>
                  <a:schemeClr val="hlink"/>
                </a:solidFill>
                <a:hlinkClick r:id="rId2"/>
              </a:rPr>
              <a:t>JLSE systems</a:t>
            </a:r>
            <a:r>
              <a:rPr lang="en" dirty="0"/>
              <a:t> to run all performance tests described for Alpaka/Kokkos/Sycl vs Cuda/OpenMP</a:t>
            </a:r>
            <a:endParaRPr lang="en-US" dirty="0"/>
          </a:p>
        </p:txBody>
      </p:sp>
      <p:sp>
        <p:nvSpPr>
          <p:cNvPr id="13" name="Google Shape;233;p24">
            <a:extLst>
              <a:ext uri="{FF2B5EF4-FFF2-40B4-BE49-F238E27FC236}">
                <a16:creationId xmlns:a16="http://schemas.microsoft.com/office/drawing/2014/main" id="{CB525A1F-8E8D-216A-FD50-3BB8F7547DA6}"/>
              </a:ext>
            </a:extLst>
          </p:cNvPr>
          <p:cNvSpPr txBox="1"/>
          <p:nvPr/>
        </p:nvSpPr>
        <p:spPr>
          <a:xfrm>
            <a:off x="143133" y="1680875"/>
            <a:ext cx="3644800" cy="1271783"/>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dirty="0"/>
              <a:t>NVidia A100 Nodes</a:t>
            </a:r>
            <a:endParaRPr sz="1333" b="1" u="sng" dirty="0"/>
          </a:p>
          <a:p>
            <a:r>
              <a:rPr lang="en" sz="1333" dirty="0"/>
              <a:t>AMD 7532 32c 2.4Ghz</a:t>
            </a:r>
            <a:endParaRPr sz="1333" dirty="0"/>
          </a:p>
          <a:p>
            <a:r>
              <a:rPr lang="en" sz="1333" dirty="0"/>
              <a:t>DDR4-3200 256GB (8x32G DIMMs) RAM</a:t>
            </a:r>
            <a:endParaRPr sz="1333" dirty="0"/>
          </a:p>
          <a:p>
            <a:r>
              <a:rPr lang="en" sz="1333" dirty="0"/>
              <a:t>1x Nvidia A100 40GB PCIe 4.0</a:t>
            </a:r>
            <a:endParaRPr sz="1333" dirty="0"/>
          </a:p>
          <a:p>
            <a:r>
              <a:rPr lang="en" sz="1333" dirty="0"/>
              <a:t>Mellanox ConnectX-6 EDR</a:t>
            </a:r>
            <a:endParaRPr sz="1333" dirty="0"/>
          </a:p>
        </p:txBody>
      </p:sp>
      <p:sp>
        <p:nvSpPr>
          <p:cNvPr id="14" name="Google Shape;234;p24">
            <a:extLst>
              <a:ext uri="{FF2B5EF4-FFF2-40B4-BE49-F238E27FC236}">
                <a16:creationId xmlns:a16="http://schemas.microsoft.com/office/drawing/2014/main" id="{78566E6F-6545-2ABD-DE23-E85645CD561F}"/>
              </a:ext>
            </a:extLst>
          </p:cNvPr>
          <p:cNvSpPr txBox="1"/>
          <p:nvPr/>
        </p:nvSpPr>
        <p:spPr>
          <a:xfrm>
            <a:off x="9281000" y="3046675"/>
            <a:ext cx="2697600" cy="147690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AMD MI50 Nodes</a:t>
            </a:r>
            <a:endParaRPr sz="1333" b="1" u="sng">
              <a:highlight>
                <a:srgbClr val="FFFFFF"/>
              </a:highlight>
            </a:endParaRPr>
          </a:p>
          <a:p>
            <a:r>
              <a:rPr lang="en" sz="1333">
                <a:highlight>
                  <a:srgbClr val="FFFFFF"/>
                </a:highlight>
              </a:rPr>
              <a:t>Gigabyte G482-Z51</a:t>
            </a:r>
            <a:endParaRPr sz="1333">
              <a:highlight>
                <a:srgbClr val="FFFFFF"/>
              </a:highlight>
            </a:endParaRPr>
          </a:p>
          <a:p>
            <a:r>
              <a:rPr lang="en" sz="1333">
                <a:highlight>
                  <a:srgbClr val="FFFFFF"/>
                </a:highlight>
              </a:rPr>
              <a:t>2x 7742 64c Rome</a:t>
            </a:r>
            <a:endParaRPr sz="1333">
              <a:highlight>
                <a:srgbClr val="FFFFFF"/>
              </a:highlight>
            </a:endParaRPr>
          </a:p>
          <a:p>
            <a:r>
              <a:rPr lang="en" sz="1333">
                <a:highlight>
                  <a:srgbClr val="FFFFFF"/>
                </a:highlight>
              </a:rPr>
              <a:t>4x AMD MI50 32GB GPUs</a:t>
            </a:r>
            <a:endParaRPr sz="1333">
              <a:highlight>
                <a:srgbClr val="FFFFFF"/>
              </a:highlight>
            </a:endParaRPr>
          </a:p>
          <a:p>
            <a:r>
              <a:rPr lang="en" sz="1333">
                <a:highlight>
                  <a:srgbClr val="FFFFFF"/>
                </a:highlight>
              </a:rPr>
              <a:t>Infinity Fabric</a:t>
            </a:r>
            <a:endParaRPr sz="1333">
              <a:highlight>
                <a:srgbClr val="FFFFFF"/>
              </a:highlight>
            </a:endParaRPr>
          </a:p>
          <a:p>
            <a:r>
              <a:rPr lang="en" sz="1333">
                <a:highlight>
                  <a:srgbClr val="FFFFFF"/>
                </a:highlight>
              </a:rPr>
              <a:t>256GB DDR-3200 RAM</a:t>
            </a:r>
            <a:endParaRPr sz="1333" b="1" u="sng"/>
          </a:p>
        </p:txBody>
      </p:sp>
      <p:sp>
        <p:nvSpPr>
          <p:cNvPr id="15" name="Google Shape;235;p24">
            <a:extLst>
              <a:ext uri="{FF2B5EF4-FFF2-40B4-BE49-F238E27FC236}">
                <a16:creationId xmlns:a16="http://schemas.microsoft.com/office/drawing/2014/main" id="{5925D430-BE42-97AC-9D53-15EA1B7D20BC}"/>
              </a:ext>
            </a:extLst>
          </p:cNvPr>
          <p:cNvSpPr txBox="1"/>
          <p:nvPr/>
        </p:nvSpPr>
        <p:spPr>
          <a:xfrm>
            <a:off x="9281000" y="1680875"/>
            <a:ext cx="2697600" cy="1271783"/>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AMD MI100 Nodes</a:t>
            </a:r>
            <a:endParaRPr sz="1333" b="1" u="sng">
              <a:highlight>
                <a:srgbClr val="FFFFFF"/>
              </a:highlight>
            </a:endParaRPr>
          </a:p>
          <a:p>
            <a:pPr>
              <a:buClr>
                <a:schemeClr val="dk1"/>
              </a:buClr>
              <a:buSzPts val="1100"/>
            </a:pPr>
            <a:r>
              <a:rPr lang="en" sz="1333">
                <a:highlight>
                  <a:srgbClr val="FFFFFF"/>
                </a:highlight>
              </a:rPr>
              <a:t>2x AMD EPYC 7543 32c (Milan)</a:t>
            </a:r>
            <a:endParaRPr sz="1333">
              <a:highlight>
                <a:srgbClr val="FFFFFF"/>
              </a:highlight>
            </a:endParaRPr>
          </a:p>
          <a:p>
            <a:pPr>
              <a:buClr>
                <a:schemeClr val="dk1"/>
              </a:buClr>
              <a:buSzPts val="1100"/>
            </a:pPr>
            <a:r>
              <a:rPr lang="en" sz="1333">
                <a:highlight>
                  <a:srgbClr val="FFFFFF"/>
                </a:highlight>
              </a:rPr>
              <a:t>4x AMD MI100 32GB GPUs</a:t>
            </a:r>
            <a:endParaRPr sz="1333">
              <a:highlight>
                <a:srgbClr val="FFFFFF"/>
              </a:highlight>
            </a:endParaRPr>
          </a:p>
          <a:p>
            <a:pPr>
              <a:buClr>
                <a:schemeClr val="dk1"/>
              </a:buClr>
              <a:buSzPts val="1100"/>
            </a:pPr>
            <a:r>
              <a:rPr lang="en" sz="1333">
                <a:highlight>
                  <a:srgbClr val="FFFFFF"/>
                </a:highlight>
              </a:rPr>
              <a:t>Infinity Fabric</a:t>
            </a:r>
            <a:endParaRPr sz="1333">
              <a:highlight>
                <a:srgbClr val="FFFFFF"/>
              </a:highlight>
            </a:endParaRPr>
          </a:p>
          <a:p>
            <a:r>
              <a:rPr lang="en" sz="1333">
                <a:highlight>
                  <a:srgbClr val="FFFFFF"/>
                </a:highlight>
              </a:rPr>
              <a:t>512GB DDR4-3200</a:t>
            </a:r>
            <a:endParaRPr sz="1333" b="1" u="sng">
              <a:highlight>
                <a:srgbClr val="FFFFFF"/>
              </a:highlight>
            </a:endParaRPr>
          </a:p>
        </p:txBody>
      </p:sp>
      <p:sp>
        <p:nvSpPr>
          <p:cNvPr id="16" name="Google Shape;236;p24">
            <a:extLst>
              <a:ext uri="{FF2B5EF4-FFF2-40B4-BE49-F238E27FC236}">
                <a16:creationId xmlns:a16="http://schemas.microsoft.com/office/drawing/2014/main" id="{D98915CC-481F-CDF8-8877-9718627EE291}"/>
              </a:ext>
            </a:extLst>
          </p:cNvPr>
          <p:cNvSpPr txBox="1"/>
          <p:nvPr/>
        </p:nvSpPr>
        <p:spPr>
          <a:xfrm>
            <a:off x="3873467" y="2841474"/>
            <a:ext cx="5322000" cy="1425671"/>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nSpc>
                <a:spcPct val="115000"/>
              </a:lnSpc>
            </a:pPr>
            <a:r>
              <a:rPr lang="en" sz="1333" b="1" u="sng">
                <a:highlight>
                  <a:srgbClr val="FFFFFF"/>
                </a:highlight>
              </a:rPr>
              <a:t>Arcticus Nodes</a:t>
            </a:r>
            <a:endParaRPr sz="1333" b="1" u="sng">
              <a:highlight>
                <a:srgbClr val="FFFFFF"/>
              </a:highlight>
            </a:endParaRPr>
          </a:p>
          <a:p>
            <a:pPr>
              <a:lnSpc>
                <a:spcPct val="115000"/>
              </a:lnSpc>
            </a:pPr>
            <a:r>
              <a:rPr lang="en" sz="1333">
                <a:highlight>
                  <a:srgbClr val="FFFFFF"/>
                </a:highlight>
              </a:rPr>
              <a:t>2x Intel development GPU card (Codename XeHP_SDV)</a:t>
            </a:r>
            <a:endParaRPr sz="1333">
              <a:highlight>
                <a:srgbClr val="FFFFFF"/>
              </a:highlight>
            </a:endParaRPr>
          </a:p>
          <a:p>
            <a:pPr>
              <a:lnSpc>
                <a:spcPct val="115000"/>
              </a:lnSpc>
            </a:pPr>
            <a:r>
              <a:rPr lang="en" sz="1333">
                <a:highlight>
                  <a:srgbClr val="FFFFFF"/>
                </a:highlight>
              </a:rPr>
              <a:t>2x Intel(R) Xeon Gold 6336Y CPU (48 physical cores total) 2.4Ghz</a:t>
            </a:r>
            <a:endParaRPr sz="1333">
              <a:highlight>
                <a:srgbClr val="FFFFFF"/>
              </a:highlight>
            </a:endParaRPr>
          </a:p>
          <a:p>
            <a:pPr>
              <a:lnSpc>
                <a:spcPct val="115000"/>
              </a:lnSpc>
            </a:pPr>
            <a:r>
              <a:rPr lang="en" sz="1333">
                <a:highlight>
                  <a:srgbClr val="FFFFFF"/>
                </a:highlight>
              </a:rPr>
              <a:t>256GB: 16x 16GB DDR4 @ 3200</a:t>
            </a:r>
            <a:endParaRPr sz="1333">
              <a:highlight>
                <a:srgbClr val="FFFFFF"/>
              </a:highlight>
            </a:endParaRPr>
          </a:p>
          <a:p>
            <a:pPr>
              <a:lnSpc>
                <a:spcPct val="115000"/>
              </a:lnSpc>
            </a:pPr>
            <a:r>
              <a:rPr lang="en" sz="1333">
                <a:highlight>
                  <a:srgbClr val="FFFFFF"/>
                </a:highlight>
              </a:rPr>
              <a:t>Mellanox ConnectX-6: EDR InfiniBand (100 Gbps)</a:t>
            </a:r>
            <a:endParaRPr sz="1333">
              <a:highlight>
                <a:srgbClr val="FFFFFF"/>
              </a:highlight>
            </a:endParaRPr>
          </a:p>
        </p:txBody>
      </p:sp>
      <p:sp>
        <p:nvSpPr>
          <p:cNvPr id="17" name="Google Shape;237;p24">
            <a:extLst>
              <a:ext uri="{FF2B5EF4-FFF2-40B4-BE49-F238E27FC236}">
                <a16:creationId xmlns:a16="http://schemas.microsoft.com/office/drawing/2014/main" id="{E458F7A1-0E2A-B232-6043-C06EDF0CDB8E}"/>
              </a:ext>
            </a:extLst>
          </p:cNvPr>
          <p:cNvSpPr txBox="1"/>
          <p:nvPr/>
        </p:nvSpPr>
        <p:spPr>
          <a:xfrm>
            <a:off x="3873467" y="1680875"/>
            <a:ext cx="5322000" cy="106666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Iris Nodes</a:t>
            </a:r>
            <a:endParaRPr sz="1333" b="1" u="sng">
              <a:highlight>
                <a:srgbClr val="FFFFFF"/>
              </a:highlight>
            </a:endParaRPr>
          </a:p>
          <a:p>
            <a:r>
              <a:rPr lang="en" sz="1333">
                <a:highlight>
                  <a:srgbClr val="FFFFFF"/>
                </a:highlight>
              </a:rPr>
              <a:t>Intel Xeon E3-1585 v5 CPU w/ Intel Iris Pro Graphics P580</a:t>
            </a:r>
            <a:endParaRPr sz="1333">
              <a:highlight>
                <a:srgbClr val="FFFFFF"/>
              </a:highlight>
            </a:endParaRPr>
          </a:p>
          <a:p>
            <a:r>
              <a:rPr lang="en" sz="1333">
                <a:highlight>
                  <a:srgbClr val="FFFFFF"/>
                </a:highlight>
              </a:rPr>
              <a:t>4x 16GB DDR4-2666 SODIMMs (operating at DDR4-2133)</a:t>
            </a:r>
            <a:endParaRPr sz="1333">
              <a:highlight>
                <a:srgbClr val="FFFFFF"/>
              </a:highlight>
            </a:endParaRPr>
          </a:p>
          <a:p>
            <a:r>
              <a:rPr lang="en" sz="1333">
                <a:highlight>
                  <a:srgbClr val="FFFFFF"/>
                </a:highlight>
              </a:rPr>
              <a:t>1GbE Onboard</a:t>
            </a:r>
            <a:endParaRPr sz="1333" b="1" u="sng">
              <a:highlight>
                <a:srgbClr val="FFFFFF"/>
              </a:highlight>
            </a:endParaRPr>
          </a:p>
        </p:txBody>
      </p:sp>
      <p:sp>
        <p:nvSpPr>
          <p:cNvPr id="18" name="Google Shape;238;p24">
            <a:extLst>
              <a:ext uri="{FF2B5EF4-FFF2-40B4-BE49-F238E27FC236}">
                <a16:creationId xmlns:a16="http://schemas.microsoft.com/office/drawing/2014/main" id="{3E84350A-AA51-CACA-6EF0-C758E32063ED}"/>
              </a:ext>
            </a:extLst>
          </p:cNvPr>
          <p:cNvSpPr txBox="1"/>
          <p:nvPr/>
        </p:nvSpPr>
        <p:spPr>
          <a:xfrm>
            <a:off x="143133" y="3046675"/>
            <a:ext cx="3644800" cy="1271783"/>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V100 Nodes</a:t>
            </a:r>
            <a:endParaRPr sz="1333" b="1" u="sng"/>
          </a:p>
          <a:p>
            <a:r>
              <a:rPr lang="en" sz="1333"/>
              <a:t>4x NVIDIA Tesla V100 SXM2 w/32GB HBM2</a:t>
            </a:r>
            <a:endParaRPr sz="1333"/>
          </a:p>
          <a:p>
            <a:r>
              <a:rPr lang="en" sz="1333"/>
              <a:t>2x Intel Xeon Gold 6152 CPU 22c 2.10GHz</a:t>
            </a:r>
            <a:endParaRPr sz="1333"/>
          </a:p>
          <a:p>
            <a:r>
              <a:rPr lang="en" sz="1333"/>
              <a:t>192GB RAM DDR4-2666</a:t>
            </a:r>
            <a:endParaRPr sz="1333"/>
          </a:p>
          <a:p>
            <a:r>
              <a:rPr lang="en" sz="1333"/>
              <a:t>Mellanox ConnectX-5 EDR</a:t>
            </a:r>
            <a:endParaRPr sz="1333"/>
          </a:p>
        </p:txBody>
      </p:sp>
      <p:sp>
        <p:nvSpPr>
          <p:cNvPr id="19" name="Google Shape;239;p24">
            <a:extLst>
              <a:ext uri="{FF2B5EF4-FFF2-40B4-BE49-F238E27FC236}">
                <a16:creationId xmlns:a16="http://schemas.microsoft.com/office/drawing/2014/main" id="{5A3F2CC4-0069-4351-B6F4-BFDE987E18D9}"/>
              </a:ext>
            </a:extLst>
          </p:cNvPr>
          <p:cNvSpPr txBox="1"/>
          <p:nvPr/>
        </p:nvSpPr>
        <p:spPr>
          <a:xfrm>
            <a:off x="4374800" y="4566475"/>
            <a:ext cx="3442400" cy="1271783"/>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Skylake Nodes</a:t>
            </a:r>
            <a:endParaRPr sz="1333"/>
          </a:p>
          <a:p>
            <a:r>
              <a:rPr lang="en" sz="1333"/>
              <a:t>Intel S2600WF,</a:t>
            </a:r>
            <a:endParaRPr sz="1333"/>
          </a:p>
          <a:p>
            <a:r>
              <a:rPr lang="en" sz="1333"/>
              <a:t>2x Intel Xeon Platinum 8180M CPU @ 2.50GHz</a:t>
            </a:r>
            <a:endParaRPr sz="1333"/>
          </a:p>
          <a:p>
            <a:r>
              <a:rPr lang="en" sz="1333"/>
              <a:t>768GB RAM</a:t>
            </a:r>
            <a:endParaRPr sz="1333"/>
          </a:p>
        </p:txBody>
      </p:sp>
    </p:spTree>
    <p:extLst>
      <p:ext uri="{BB962C8B-B14F-4D97-AF65-F5344CB8AC3E}">
        <p14:creationId xmlns:p14="http://schemas.microsoft.com/office/powerpoint/2010/main" val="119382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157D-8574-AA21-DDD6-AE864AD8F41A}"/>
              </a:ext>
            </a:extLst>
          </p:cNvPr>
          <p:cNvSpPr>
            <a:spLocks noGrp="1"/>
          </p:cNvSpPr>
          <p:nvPr>
            <p:ph type="title"/>
          </p:nvPr>
        </p:nvSpPr>
        <p:spPr/>
        <p:txBody>
          <a:bodyPr/>
          <a:lstStyle/>
          <a:p>
            <a:r>
              <a:rPr lang="en" dirty="0"/>
              <a:t>Build environment on JLSE (Sycl)</a:t>
            </a:r>
            <a:endParaRPr lang="en-US" dirty="0"/>
          </a:p>
        </p:txBody>
      </p:sp>
      <p:sp>
        <p:nvSpPr>
          <p:cNvPr id="12" name="Text Placeholder 11">
            <a:extLst>
              <a:ext uri="{FF2B5EF4-FFF2-40B4-BE49-F238E27FC236}">
                <a16:creationId xmlns:a16="http://schemas.microsoft.com/office/drawing/2014/main" id="{535C7AF6-2A2E-1235-BD43-7E8FBF2694A9}"/>
              </a:ext>
            </a:extLst>
          </p:cNvPr>
          <p:cNvSpPr>
            <a:spLocks noGrp="1"/>
          </p:cNvSpPr>
          <p:nvPr>
            <p:ph type="body" idx="1"/>
          </p:nvPr>
        </p:nvSpPr>
        <p:spPr>
          <a:xfrm>
            <a:off x="240002" y="1030944"/>
            <a:ext cx="11721599" cy="618296"/>
          </a:xfrm>
        </p:spPr>
        <p:txBody>
          <a:bodyPr/>
          <a:lstStyle/>
          <a:p>
            <a:r>
              <a:rPr lang="en" dirty="0"/>
              <a:t>We used </a:t>
            </a:r>
            <a:r>
              <a:rPr lang="en" u="sng" dirty="0">
                <a:solidFill>
                  <a:schemeClr val="hlink"/>
                </a:solidFill>
                <a:hlinkClick r:id="rId2"/>
              </a:rPr>
              <a:t>JLSE systems</a:t>
            </a:r>
            <a:r>
              <a:rPr lang="en" dirty="0"/>
              <a:t> to run all performance tests described here for Alpaka/Kokkos/Sycl</a:t>
            </a:r>
            <a:endParaRPr lang="en-US" dirty="0"/>
          </a:p>
        </p:txBody>
      </p:sp>
      <p:sp>
        <p:nvSpPr>
          <p:cNvPr id="11" name="Google Shape;247;p25">
            <a:extLst>
              <a:ext uri="{FF2B5EF4-FFF2-40B4-BE49-F238E27FC236}">
                <a16:creationId xmlns:a16="http://schemas.microsoft.com/office/drawing/2014/main" id="{6927A92E-CE35-9CA9-66A0-8741E7F5F240}"/>
              </a:ext>
            </a:extLst>
          </p:cNvPr>
          <p:cNvSpPr txBox="1"/>
          <p:nvPr/>
        </p:nvSpPr>
        <p:spPr>
          <a:xfrm>
            <a:off x="143133" y="21236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A100 Nodes</a:t>
            </a:r>
            <a:endParaRPr sz="1333" b="1" u="sng"/>
          </a:p>
          <a:p>
            <a:r>
              <a:rPr lang="en" sz="1333" u="sng">
                <a:solidFill>
                  <a:schemeClr val="hlink"/>
                </a:solidFill>
                <a:hlinkClick r:id="rId3"/>
              </a:rPr>
              <a:t>Intel oneAPI DPC++ (commit b9cb1d1247e2)</a:t>
            </a:r>
            <a:endParaRPr sz="1333"/>
          </a:p>
          <a:p>
            <a:r>
              <a:rPr lang="en" sz="1333"/>
              <a:t>CUDA 11.6.2</a:t>
            </a:r>
            <a:endParaRPr sz="1333"/>
          </a:p>
        </p:txBody>
      </p:sp>
      <p:sp>
        <p:nvSpPr>
          <p:cNvPr id="20" name="Google Shape;248;p25">
            <a:extLst>
              <a:ext uri="{FF2B5EF4-FFF2-40B4-BE49-F238E27FC236}">
                <a16:creationId xmlns:a16="http://schemas.microsoft.com/office/drawing/2014/main" id="{39759254-70D7-8BDC-21C7-0E00EC038DBA}"/>
              </a:ext>
            </a:extLst>
          </p:cNvPr>
          <p:cNvSpPr txBox="1"/>
          <p:nvPr/>
        </p:nvSpPr>
        <p:spPr>
          <a:xfrm>
            <a:off x="8333800" y="34894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AMD MI50 Nodes</a:t>
            </a:r>
            <a:endParaRPr sz="1333" b="1" u="sng">
              <a:highlight>
                <a:srgbClr val="FFFFFF"/>
              </a:highlight>
            </a:endParaRPr>
          </a:p>
          <a:p>
            <a:pPr>
              <a:buClr>
                <a:schemeClr val="dk1"/>
              </a:buClr>
              <a:buSzPts val="1100"/>
            </a:pPr>
            <a:r>
              <a:rPr lang="en" sz="1333" u="sng">
                <a:solidFill>
                  <a:schemeClr val="accent5"/>
                </a:solidFill>
                <a:hlinkClick r:id="rId3">
                  <a:extLst>
                    <a:ext uri="{A12FA001-AC4F-418D-AE19-62706E023703}">
                      <ahyp:hlinkClr xmlns:ahyp="http://schemas.microsoft.com/office/drawing/2018/hyperlinkcolor" val="tx"/>
                    </a:ext>
                  </a:extLst>
                </a:hlinkClick>
              </a:rPr>
              <a:t>Intel oneAPI DPC++ (commit b9cb1d1247e2)</a:t>
            </a:r>
            <a:endParaRPr sz="1333">
              <a:solidFill>
                <a:schemeClr val="dk1"/>
              </a:solidFill>
            </a:endParaRPr>
          </a:p>
          <a:p>
            <a:pPr>
              <a:buClr>
                <a:schemeClr val="dk1"/>
              </a:buClr>
              <a:buSzPts val="1100"/>
            </a:pPr>
            <a:r>
              <a:rPr lang="en" sz="1333">
                <a:solidFill>
                  <a:schemeClr val="dk1"/>
                </a:solidFill>
              </a:rPr>
              <a:t>ROCM 4.5.2</a:t>
            </a:r>
            <a:endParaRPr sz="1333" b="1" u="sng"/>
          </a:p>
        </p:txBody>
      </p:sp>
      <p:sp>
        <p:nvSpPr>
          <p:cNvPr id="21" name="Google Shape;249;p25">
            <a:extLst>
              <a:ext uri="{FF2B5EF4-FFF2-40B4-BE49-F238E27FC236}">
                <a16:creationId xmlns:a16="http://schemas.microsoft.com/office/drawing/2014/main" id="{7632F280-C31C-B302-6C7C-552138E45D5D}"/>
              </a:ext>
            </a:extLst>
          </p:cNvPr>
          <p:cNvSpPr txBox="1"/>
          <p:nvPr/>
        </p:nvSpPr>
        <p:spPr>
          <a:xfrm>
            <a:off x="8334100" y="21236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AMD MI100 Nodes</a:t>
            </a:r>
            <a:endParaRPr sz="1333" b="1" u="sng">
              <a:highlight>
                <a:srgbClr val="FFFFFF"/>
              </a:highlight>
            </a:endParaRPr>
          </a:p>
          <a:p>
            <a:pPr>
              <a:buClr>
                <a:schemeClr val="dk1"/>
              </a:buClr>
              <a:buSzPts val="1100"/>
            </a:pPr>
            <a:r>
              <a:rPr lang="en" sz="1333" u="sng">
                <a:solidFill>
                  <a:schemeClr val="accent5"/>
                </a:solidFill>
                <a:hlinkClick r:id="rId3">
                  <a:extLst>
                    <a:ext uri="{A12FA001-AC4F-418D-AE19-62706E023703}">
                      <ahyp:hlinkClr xmlns:ahyp="http://schemas.microsoft.com/office/drawing/2018/hyperlinkcolor" val="tx"/>
                    </a:ext>
                  </a:extLst>
                </a:hlinkClick>
              </a:rPr>
              <a:t>Intel oneAPI DPC++ (commit b9cb1d1247e2)</a:t>
            </a:r>
            <a:endParaRPr sz="1333">
              <a:solidFill>
                <a:schemeClr val="dk1"/>
              </a:solidFill>
            </a:endParaRPr>
          </a:p>
          <a:p>
            <a:pPr>
              <a:buClr>
                <a:schemeClr val="dk1"/>
              </a:buClr>
              <a:buSzPts val="1100"/>
            </a:pPr>
            <a:r>
              <a:rPr lang="en" sz="1333">
                <a:solidFill>
                  <a:schemeClr val="dk1"/>
                </a:solidFill>
              </a:rPr>
              <a:t>ROCM 4.5.2</a:t>
            </a:r>
            <a:endParaRPr sz="1333" b="1" u="sng">
              <a:highlight>
                <a:srgbClr val="FFFFFF"/>
              </a:highlight>
            </a:endParaRPr>
          </a:p>
        </p:txBody>
      </p:sp>
      <p:sp>
        <p:nvSpPr>
          <p:cNvPr id="22" name="Google Shape;250;p25">
            <a:extLst>
              <a:ext uri="{FF2B5EF4-FFF2-40B4-BE49-F238E27FC236}">
                <a16:creationId xmlns:a16="http://schemas.microsoft.com/office/drawing/2014/main" id="{4C5F11C7-8467-A9E3-7974-63DC8124B48C}"/>
              </a:ext>
            </a:extLst>
          </p:cNvPr>
          <p:cNvSpPr txBox="1"/>
          <p:nvPr/>
        </p:nvSpPr>
        <p:spPr>
          <a:xfrm>
            <a:off x="4747200" y="3295300"/>
            <a:ext cx="2697600" cy="717977"/>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nSpc>
                <a:spcPct val="115000"/>
              </a:lnSpc>
            </a:pPr>
            <a:r>
              <a:rPr lang="en" sz="1333" b="1" u="sng">
                <a:highlight>
                  <a:srgbClr val="FFFFFF"/>
                </a:highlight>
              </a:rPr>
              <a:t>Arcticus Nodes</a:t>
            </a:r>
            <a:endParaRPr sz="1333" b="1" u="sng">
              <a:highlight>
                <a:srgbClr val="FFFFFF"/>
              </a:highlight>
            </a:endParaRPr>
          </a:p>
          <a:p>
            <a:pPr>
              <a:lnSpc>
                <a:spcPct val="115000"/>
              </a:lnSpc>
            </a:pPr>
            <a:r>
              <a:rPr lang="en" sz="1333">
                <a:highlight>
                  <a:srgbClr val="FFFFFF"/>
                </a:highlight>
              </a:rPr>
              <a:t>Intel oneAPI DPC++ (NDA)</a:t>
            </a:r>
            <a:endParaRPr sz="1333">
              <a:highlight>
                <a:srgbClr val="FFFFFF"/>
              </a:highlight>
            </a:endParaRPr>
          </a:p>
        </p:txBody>
      </p:sp>
      <p:sp>
        <p:nvSpPr>
          <p:cNvPr id="23" name="Google Shape;251;p25">
            <a:extLst>
              <a:ext uri="{FF2B5EF4-FFF2-40B4-BE49-F238E27FC236}">
                <a16:creationId xmlns:a16="http://schemas.microsoft.com/office/drawing/2014/main" id="{D6A6A051-0929-265A-A0D7-C93E4682C913}"/>
              </a:ext>
            </a:extLst>
          </p:cNvPr>
          <p:cNvSpPr txBox="1"/>
          <p:nvPr/>
        </p:nvSpPr>
        <p:spPr>
          <a:xfrm>
            <a:off x="4769400" y="2123634"/>
            <a:ext cx="2653200" cy="656421"/>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Iris Nodes</a:t>
            </a:r>
            <a:endParaRPr sz="1333" b="1" u="sng">
              <a:highlight>
                <a:srgbClr val="FFFFFF"/>
              </a:highlight>
            </a:endParaRPr>
          </a:p>
          <a:p>
            <a:r>
              <a:rPr lang="en" sz="1333">
                <a:highlight>
                  <a:srgbClr val="FFFFFF"/>
                </a:highlight>
              </a:rPr>
              <a:t>Intel oneAPI DPC++ (NDA)</a:t>
            </a:r>
            <a:endParaRPr sz="1333" b="1" u="sng">
              <a:highlight>
                <a:srgbClr val="FFFFFF"/>
              </a:highlight>
            </a:endParaRPr>
          </a:p>
        </p:txBody>
      </p:sp>
      <p:sp>
        <p:nvSpPr>
          <p:cNvPr id="24" name="Google Shape;252;p25">
            <a:extLst>
              <a:ext uri="{FF2B5EF4-FFF2-40B4-BE49-F238E27FC236}">
                <a16:creationId xmlns:a16="http://schemas.microsoft.com/office/drawing/2014/main" id="{F847A462-A283-44C4-7502-6E6DDEB0EF5B}"/>
              </a:ext>
            </a:extLst>
          </p:cNvPr>
          <p:cNvSpPr txBox="1"/>
          <p:nvPr/>
        </p:nvSpPr>
        <p:spPr>
          <a:xfrm>
            <a:off x="143133" y="34894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V100 Nodes</a:t>
            </a:r>
            <a:endParaRPr sz="1333" b="1" u="sng"/>
          </a:p>
          <a:p>
            <a:r>
              <a:rPr lang="en" sz="1333" u="sng">
                <a:solidFill>
                  <a:schemeClr val="accent5"/>
                </a:solidFill>
                <a:hlinkClick r:id="rId3">
                  <a:extLst>
                    <a:ext uri="{A12FA001-AC4F-418D-AE19-62706E023703}">
                      <ahyp:hlinkClr xmlns:ahyp="http://schemas.microsoft.com/office/drawing/2018/hyperlinkcolor" val="tx"/>
                    </a:ext>
                  </a:extLst>
                </a:hlinkClick>
              </a:rPr>
              <a:t>Intel oneAPI DPC++ (commit b9cb1d1247e2)</a:t>
            </a:r>
            <a:endParaRPr sz="1333"/>
          </a:p>
          <a:p>
            <a:pPr>
              <a:buClr>
                <a:schemeClr val="dk1"/>
              </a:buClr>
              <a:buSzPts val="1100"/>
            </a:pPr>
            <a:r>
              <a:rPr lang="en" sz="1333">
                <a:solidFill>
                  <a:schemeClr val="dk1"/>
                </a:solidFill>
              </a:rPr>
              <a:t>CUDA 11.6.2</a:t>
            </a:r>
            <a:endParaRPr sz="1333"/>
          </a:p>
        </p:txBody>
      </p:sp>
      <p:sp>
        <p:nvSpPr>
          <p:cNvPr id="25" name="Google Shape;253;p25">
            <a:extLst>
              <a:ext uri="{FF2B5EF4-FFF2-40B4-BE49-F238E27FC236}">
                <a16:creationId xmlns:a16="http://schemas.microsoft.com/office/drawing/2014/main" id="{A847C007-B40E-BFA0-0ABD-2B38938D9E08}"/>
              </a:ext>
            </a:extLst>
          </p:cNvPr>
          <p:cNvSpPr txBox="1"/>
          <p:nvPr/>
        </p:nvSpPr>
        <p:spPr>
          <a:xfrm>
            <a:off x="4374800" y="4351433"/>
            <a:ext cx="3442400" cy="656421"/>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Skylake Nodes</a:t>
            </a:r>
            <a:endParaRPr sz="1333"/>
          </a:p>
          <a:p>
            <a:r>
              <a:rPr lang="en" sz="1333"/>
              <a:t>Intel oneAPI DPC++ (2021.4.0)</a:t>
            </a:r>
            <a:endParaRPr sz="1333"/>
          </a:p>
        </p:txBody>
      </p:sp>
    </p:spTree>
    <p:extLst>
      <p:ext uri="{BB962C8B-B14F-4D97-AF65-F5344CB8AC3E}">
        <p14:creationId xmlns:p14="http://schemas.microsoft.com/office/powerpoint/2010/main" val="97511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FD8F-7F6A-F583-810A-460CCD8E3E4D}"/>
              </a:ext>
            </a:extLst>
          </p:cNvPr>
          <p:cNvSpPr>
            <a:spLocks noGrp="1"/>
          </p:cNvSpPr>
          <p:nvPr>
            <p:ph type="title"/>
          </p:nvPr>
        </p:nvSpPr>
        <p:spPr/>
        <p:txBody>
          <a:bodyPr/>
          <a:lstStyle/>
          <a:p>
            <a:r>
              <a:rPr lang="en-US" dirty="0"/>
              <a:t>Motivation: Monte Carlo Event Generators in WLCG computing</a:t>
            </a:r>
          </a:p>
        </p:txBody>
      </p:sp>
      <p:sp>
        <p:nvSpPr>
          <p:cNvPr id="3" name="Text Placeholder 2">
            <a:extLst>
              <a:ext uri="{FF2B5EF4-FFF2-40B4-BE49-F238E27FC236}">
                <a16:creationId xmlns:a16="http://schemas.microsoft.com/office/drawing/2014/main" id="{28B722F8-4BC2-304E-A41B-1BC366E0BB96}"/>
              </a:ext>
            </a:extLst>
          </p:cNvPr>
          <p:cNvSpPr>
            <a:spLocks noGrp="1"/>
          </p:cNvSpPr>
          <p:nvPr>
            <p:ph type="body" idx="1"/>
          </p:nvPr>
        </p:nvSpPr>
        <p:spPr>
          <a:xfrm>
            <a:off x="211127" y="933651"/>
            <a:ext cx="11878204" cy="5449221"/>
          </a:xfrm>
        </p:spPr>
        <p:txBody>
          <a:bodyPr/>
          <a:lstStyle/>
          <a:p>
            <a:r>
              <a:rPr lang="en-GB" dirty="0"/>
              <a:t>LHC computing needs are predicted to outpace resource growth on HL-LHC timescales</a:t>
            </a:r>
          </a:p>
          <a:p>
            <a:pPr lvl="1"/>
            <a:r>
              <a:rPr lang="en-GB" dirty="0"/>
              <a:t>Need R&amp;D to improve software efficiency and port it to new resources, such as GPUs at HPC </a:t>
            </a:r>
            <a:r>
              <a:rPr lang="en-GB" dirty="0" err="1"/>
              <a:t>centers</a:t>
            </a:r>
            <a:endParaRPr lang="en-GB" dirty="0"/>
          </a:p>
          <a:p>
            <a:pPr lvl="1"/>
            <a:endParaRPr lang="en-GB" dirty="0"/>
          </a:p>
          <a:p>
            <a:pPr lvl="1"/>
            <a:endParaRPr lang="en-GB" dirty="0"/>
          </a:p>
          <a:p>
            <a:pPr lvl="1"/>
            <a:endParaRPr lang="en-GB" dirty="0"/>
          </a:p>
          <a:p>
            <a:pPr lvl="1"/>
            <a:endParaRPr lang="en-GB" dirty="0"/>
          </a:p>
          <a:p>
            <a:endParaRPr lang="en-GB" dirty="0"/>
          </a:p>
          <a:p>
            <a:endParaRPr lang="en-GB" dirty="0"/>
          </a:p>
          <a:p>
            <a:endParaRPr lang="en-GB" dirty="0"/>
          </a:p>
          <a:p>
            <a:endParaRPr lang="en-GB" dirty="0"/>
          </a:p>
          <a:p>
            <a:endParaRPr lang="en-GB" dirty="0"/>
          </a:p>
          <a:p>
            <a:pPr marL="152400" indent="0">
              <a:buNone/>
            </a:pPr>
            <a:endParaRPr lang="en-GB" dirty="0"/>
          </a:p>
          <a:p>
            <a:r>
              <a:rPr lang="en-GB" dirty="0"/>
              <a:t>MC generators, the essential 1</a:t>
            </a:r>
            <a:r>
              <a:rPr lang="en-GB" baseline="30000" dirty="0"/>
              <a:t>st</a:t>
            </a:r>
            <a:r>
              <a:rPr lang="en-GB" dirty="0"/>
              <a:t> step in simulation, use 10-20% of ATLAS/CMS WLCG CPU budget</a:t>
            </a:r>
          </a:p>
          <a:p>
            <a:pPr lvl="1"/>
            <a:r>
              <a:rPr lang="en-GB" dirty="0"/>
              <a:t>Many ways to speed them up – see the HEP Software Foundation (HSF) Generator WG review</a:t>
            </a:r>
          </a:p>
          <a:p>
            <a:pPr lvl="1"/>
            <a:r>
              <a:rPr lang="en-GB" i="1" dirty="0">
                <a:solidFill>
                  <a:srgbClr val="FF0000"/>
                </a:solidFill>
              </a:rPr>
              <a:t>MC generators are ideal candidates to exploit data parallelism in GPUs (SIMT) and in vector CPUs (SIMD)</a:t>
            </a:r>
          </a:p>
          <a:p>
            <a:endParaRPr lang="en-US" dirty="0"/>
          </a:p>
        </p:txBody>
      </p:sp>
      <p:grpSp>
        <p:nvGrpSpPr>
          <p:cNvPr id="6" name="Group 5">
            <a:extLst>
              <a:ext uri="{FF2B5EF4-FFF2-40B4-BE49-F238E27FC236}">
                <a16:creationId xmlns:a16="http://schemas.microsoft.com/office/drawing/2014/main" id="{C4DA4026-CC87-1088-02C0-B1EE2D9D3EB8}"/>
              </a:ext>
            </a:extLst>
          </p:cNvPr>
          <p:cNvGrpSpPr>
            <a:grpSpLocks noChangeAspect="1"/>
          </p:cNvGrpSpPr>
          <p:nvPr/>
        </p:nvGrpSpPr>
        <p:grpSpPr>
          <a:xfrm>
            <a:off x="270918" y="1800893"/>
            <a:ext cx="4074847" cy="2477631"/>
            <a:chOff x="35367" y="1697491"/>
            <a:chExt cx="5460644" cy="3320237"/>
          </a:xfrm>
        </p:grpSpPr>
        <p:pic>
          <p:nvPicPr>
            <p:cNvPr id="7" name="Picture 6">
              <a:extLst>
                <a:ext uri="{FF2B5EF4-FFF2-40B4-BE49-F238E27FC236}">
                  <a16:creationId xmlns:a16="http://schemas.microsoft.com/office/drawing/2014/main" id="{FB71C79B-3462-9169-7565-489223D1CB7C}"/>
                </a:ext>
              </a:extLst>
            </p:cNvPr>
            <p:cNvPicPr>
              <a:picLocks noChangeAspect="1"/>
            </p:cNvPicPr>
            <p:nvPr/>
          </p:nvPicPr>
          <p:blipFill>
            <a:blip r:embed="rId2"/>
            <a:stretch>
              <a:fillRect/>
            </a:stretch>
          </p:blipFill>
          <p:spPr>
            <a:xfrm>
              <a:off x="114729" y="1785172"/>
              <a:ext cx="5295829" cy="2911498"/>
            </a:xfrm>
            <a:prstGeom prst="rect">
              <a:avLst/>
            </a:prstGeom>
          </p:spPr>
        </p:pic>
        <p:pic>
          <p:nvPicPr>
            <p:cNvPr id="8" name="Picture 7">
              <a:extLst>
                <a:ext uri="{FF2B5EF4-FFF2-40B4-BE49-F238E27FC236}">
                  <a16:creationId xmlns:a16="http://schemas.microsoft.com/office/drawing/2014/main" id="{8F0B129C-CED6-D4A5-F51E-97F72604698B}"/>
                </a:ext>
              </a:extLst>
            </p:cNvPr>
            <p:cNvPicPr>
              <a:picLocks noChangeAspect="1"/>
            </p:cNvPicPr>
            <p:nvPr/>
          </p:nvPicPr>
          <p:blipFill>
            <a:blip r:embed="rId3"/>
            <a:stretch>
              <a:fillRect/>
            </a:stretch>
          </p:blipFill>
          <p:spPr>
            <a:xfrm>
              <a:off x="114729" y="4513475"/>
              <a:ext cx="2362410" cy="283848"/>
            </a:xfrm>
            <a:prstGeom prst="rect">
              <a:avLst/>
            </a:prstGeom>
          </p:spPr>
        </p:pic>
        <p:sp>
          <p:nvSpPr>
            <p:cNvPr id="9" name="TextBox 8">
              <a:extLst>
                <a:ext uri="{FF2B5EF4-FFF2-40B4-BE49-F238E27FC236}">
                  <a16:creationId xmlns:a16="http://schemas.microsoft.com/office/drawing/2014/main" id="{17B222CC-1B73-A26A-4189-6D24547F9279}"/>
                </a:ext>
              </a:extLst>
            </p:cNvPr>
            <p:cNvSpPr txBox="1"/>
            <p:nvPr/>
          </p:nvSpPr>
          <p:spPr>
            <a:xfrm>
              <a:off x="35367" y="4734222"/>
              <a:ext cx="3875525" cy="211283"/>
            </a:xfrm>
            <a:prstGeom prst="rect">
              <a:avLst/>
            </a:prstGeom>
            <a:noFill/>
          </p:spPr>
          <p:txBody>
            <a:bodyPr wrap="square" rtlCol="0">
              <a:spAutoFit/>
            </a:bodyPr>
            <a:lstStyle/>
            <a:p>
              <a:r>
                <a:rPr lang="en-US" sz="900" dirty="0">
                  <a:hlinkClick r:id="rId4"/>
                </a:rPr>
                <a:t>WLCG meeting with LHCC referees, Feb. 2020</a:t>
              </a:r>
              <a:endParaRPr lang="en-US" sz="900" dirty="0"/>
            </a:p>
          </p:txBody>
        </p:sp>
        <p:sp>
          <p:nvSpPr>
            <p:cNvPr id="10" name="Rectangle 9">
              <a:extLst>
                <a:ext uri="{FF2B5EF4-FFF2-40B4-BE49-F238E27FC236}">
                  <a16:creationId xmlns:a16="http://schemas.microsoft.com/office/drawing/2014/main" id="{9A0DB283-9D1E-978D-3E36-EEC066FF8794}"/>
                </a:ext>
              </a:extLst>
            </p:cNvPr>
            <p:cNvSpPr/>
            <p:nvPr/>
          </p:nvSpPr>
          <p:spPr>
            <a:xfrm>
              <a:off x="35367" y="1697491"/>
              <a:ext cx="5460644" cy="332023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41BD0C-2EC9-2005-D3AF-7B2C9CDF0711}"/>
                </a:ext>
              </a:extLst>
            </p:cNvPr>
            <p:cNvSpPr/>
            <p:nvPr/>
          </p:nvSpPr>
          <p:spPr>
            <a:xfrm>
              <a:off x="721349" y="3100397"/>
              <a:ext cx="1219572" cy="119565"/>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00FF"/>
                </a:solidFill>
              </a:endParaRPr>
            </a:p>
          </p:txBody>
        </p:sp>
        <p:sp>
          <p:nvSpPr>
            <p:cNvPr id="12" name="Rectangle 11">
              <a:extLst>
                <a:ext uri="{FF2B5EF4-FFF2-40B4-BE49-F238E27FC236}">
                  <a16:creationId xmlns:a16="http://schemas.microsoft.com/office/drawing/2014/main" id="{490DCFB1-3327-8466-3C4B-8436E95A81A3}"/>
                </a:ext>
              </a:extLst>
            </p:cNvPr>
            <p:cNvSpPr/>
            <p:nvPr/>
          </p:nvSpPr>
          <p:spPr>
            <a:xfrm>
              <a:off x="4738855" y="4592905"/>
              <a:ext cx="296561" cy="98854"/>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00FF"/>
                </a:solidFill>
              </a:endParaRPr>
            </a:p>
          </p:txBody>
        </p:sp>
        <p:sp>
          <p:nvSpPr>
            <p:cNvPr id="13" name="Rectangle 12">
              <a:extLst>
                <a:ext uri="{FF2B5EF4-FFF2-40B4-BE49-F238E27FC236}">
                  <a16:creationId xmlns:a16="http://schemas.microsoft.com/office/drawing/2014/main" id="{F005EEF1-004A-7383-2602-8CF032E382B2}"/>
                </a:ext>
              </a:extLst>
            </p:cNvPr>
            <p:cNvSpPr/>
            <p:nvPr/>
          </p:nvSpPr>
          <p:spPr>
            <a:xfrm>
              <a:off x="4670466" y="3271300"/>
              <a:ext cx="296561" cy="98854"/>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00FF"/>
                </a:solidFill>
              </a:endParaRPr>
            </a:p>
          </p:txBody>
        </p:sp>
      </p:grpSp>
      <p:grpSp>
        <p:nvGrpSpPr>
          <p:cNvPr id="4" name="Group 3">
            <a:extLst>
              <a:ext uri="{FF2B5EF4-FFF2-40B4-BE49-F238E27FC236}">
                <a16:creationId xmlns:a16="http://schemas.microsoft.com/office/drawing/2014/main" id="{9C322D36-210E-D1F3-2D89-8063B8FFB338}"/>
              </a:ext>
            </a:extLst>
          </p:cNvPr>
          <p:cNvGrpSpPr>
            <a:grpSpLocks noChangeAspect="1"/>
          </p:cNvGrpSpPr>
          <p:nvPr/>
        </p:nvGrpSpPr>
        <p:grpSpPr>
          <a:xfrm>
            <a:off x="7910382" y="2597112"/>
            <a:ext cx="4095824" cy="2341197"/>
            <a:chOff x="7813909" y="2513516"/>
            <a:chExt cx="4095824" cy="2341197"/>
          </a:xfrm>
        </p:grpSpPr>
        <p:pic>
          <p:nvPicPr>
            <p:cNvPr id="5" name="Picture 4">
              <a:extLst>
                <a:ext uri="{FF2B5EF4-FFF2-40B4-BE49-F238E27FC236}">
                  <a16:creationId xmlns:a16="http://schemas.microsoft.com/office/drawing/2014/main" id="{1E688856-8549-DDA6-1567-5F47BFF0903C}"/>
                </a:ext>
              </a:extLst>
            </p:cNvPr>
            <p:cNvPicPr>
              <a:picLocks noChangeAspect="1"/>
            </p:cNvPicPr>
            <p:nvPr/>
          </p:nvPicPr>
          <p:blipFill>
            <a:blip r:embed="rId5"/>
            <a:stretch>
              <a:fillRect/>
            </a:stretch>
          </p:blipFill>
          <p:spPr>
            <a:xfrm>
              <a:off x="7813909" y="2801947"/>
              <a:ext cx="4074848" cy="2052766"/>
            </a:xfrm>
            <a:prstGeom prst="rect">
              <a:avLst/>
            </a:prstGeom>
            <a:ln>
              <a:solidFill>
                <a:srgbClr val="000000"/>
              </a:solidFill>
            </a:ln>
          </p:spPr>
        </p:pic>
        <p:sp>
          <p:nvSpPr>
            <p:cNvPr id="14" name="TextBox 13">
              <a:extLst>
                <a:ext uri="{FF2B5EF4-FFF2-40B4-BE49-F238E27FC236}">
                  <a16:creationId xmlns:a16="http://schemas.microsoft.com/office/drawing/2014/main" id="{9C94AF50-E064-77F9-4CA6-F4CE25CAA8B8}"/>
                </a:ext>
              </a:extLst>
            </p:cNvPr>
            <p:cNvSpPr txBox="1"/>
            <p:nvPr/>
          </p:nvSpPr>
          <p:spPr>
            <a:xfrm>
              <a:off x="8737612" y="2513516"/>
              <a:ext cx="3172121" cy="276999"/>
            </a:xfrm>
            <a:prstGeom prst="rect">
              <a:avLst/>
            </a:prstGeom>
            <a:noFill/>
          </p:spPr>
          <p:txBody>
            <a:bodyPr wrap="square" rtlCol="0">
              <a:spAutoFit/>
            </a:bodyPr>
            <a:lstStyle/>
            <a:p>
              <a:r>
                <a:rPr lang="en-US" sz="1200" i="1" dirty="0">
                  <a:hlinkClick r:id="rId6"/>
                </a:rPr>
                <a:t>https://doi.org/10.1007/s41781-021-00055-1</a:t>
              </a:r>
              <a:endParaRPr lang="en-GB" sz="1200" i="1" dirty="0"/>
            </a:p>
          </p:txBody>
        </p:sp>
      </p:grpSp>
      <p:grpSp>
        <p:nvGrpSpPr>
          <p:cNvPr id="17" name="Group 16">
            <a:extLst>
              <a:ext uri="{FF2B5EF4-FFF2-40B4-BE49-F238E27FC236}">
                <a16:creationId xmlns:a16="http://schemas.microsoft.com/office/drawing/2014/main" id="{C2416E38-7A92-365C-4BF8-9C24C66B5C6E}"/>
              </a:ext>
            </a:extLst>
          </p:cNvPr>
          <p:cNvGrpSpPr>
            <a:grpSpLocks noChangeAspect="1"/>
          </p:cNvGrpSpPr>
          <p:nvPr/>
        </p:nvGrpSpPr>
        <p:grpSpPr>
          <a:xfrm>
            <a:off x="4537420" y="1856788"/>
            <a:ext cx="2105871" cy="1735216"/>
            <a:chOff x="4678876" y="1856788"/>
            <a:chExt cx="2521672" cy="2077832"/>
          </a:xfrm>
        </p:grpSpPr>
        <p:pic>
          <p:nvPicPr>
            <p:cNvPr id="15" name="Google Shape;115;p14">
              <a:extLst>
                <a:ext uri="{FF2B5EF4-FFF2-40B4-BE49-F238E27FC236}">
                  <a16:creationId xmlns:a16="http://schemas.microsoft.com/office/drawing/2014/main" id="{F6757F3D-69F3-B2C3-B704-2DE83D3ECA00}"/>
                </a:ext>
              </a:extLst>
            </p:cNvPr>
            <p:cNvPicPr preferRelativeResize="0"/>
            <p:nvPr/>
          </p:nvPicPr>
          <p:blipFill rotWithShape="1">
            <a:blip r:embed="rId7">
              <a:alphaModFix/>
            </a:blip>
            <a:srcRect t="8193" b="7680"/>
            <a:stretch/>
          </p:blipFill>
          <p:spPr>
            <a:xfrm>
              <a:off x="4873347" y="1856788"/>
              <a:ext cx="2327201" cy="1101226"/>
            </a:xfrm>
            <a:prstGeom prst="rect">
              <a:avLst/>
            </a:prstGeom>
            <a:noFill/>
            <a:ln>
              <a:noFill/>
            </a:ln>
          </p:spPr>
        </p:pic>
        <p:pic>
          <p:nvPicPr>
            <p:cNvPr id="16" name="Google Shape;116;p14">
              <a:extLst>
                <a:ext uri="{FF2B5EF4-FFF2-40B4-BE49-F238E27FC236}">
                  <a16:creationId xmlns:a16="http://schemas.microsoft.com/office/drawing/2014/main" id="{2EF25291-09A2-196A-556B-8A3033C646E8}"/>
                </a:ext>
              </a:extLst>
            </p:cNvPr>
            <p:cNvPicPr preferRelativeResize="0"/>
            <p:nvPr/>
          </p:nvPicPr>
          <p:blipFill>
            <a:blip r:embed="rId8">
              <a:alphaModFix/>
            </a:blip>
            <a:stretch>
              <a:fillRect/>
            </a:stretch>
          </p:blipFill>
          <p:spPr>
            <a:xfrm>
              <a:off x="4678876" y="3064445"/>
              <a:ext cx="1643664" cy="870175"/>
            </a:xfrm>
            <a:prstGeom prst="rect">
              <a:avLst/>
            </a:prstGeom>
            <a:noFill/>
            <a:ln>
              <a:noFill/>
            </a:ln>
          </p:spPr>
        </p:pic>
      </p:grpSp>
    </p:spTree>
    <p:extLst>
      <p:ext uri="{BB962C8B-B14F-4D97-AF65-F5344CB8AC3E}">
        <p14:creationId xmlns:p14="http://schemas.microsoft.com/office/powerpoint/2010/main" val="1209700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157D-8574-AA21-DDD6-AE864AD8F41A}"/>
              </a:ext>
            </a:extLst>
          </p:cNvPr>
          <p:cNvSpPr>
            <a:spLocks noGrp="1"/>
          </p:cNvSpPr>
          <p:nvPr>
            <p:ph type="title"/>
          </p:nvPr>
        </p:nvSpPr>
        <p:spPr/>
        <p:txBody>
          <a:bodyPr/>
          <a:lstStyle/>
          <a:p>
            <a:r>
              <a:rPr lang="en" dirty="0"/>
              <a:t>Build environment on JLSE (Kokkos)</a:t>
            </a:r>
            <a:endParaRPr lang="en-US" dirty="0"/>
          </a:p>
        </p:txBody>
      </p:sp>
      <p:sp>
        <p:nvSpPr>
          <p:cNvPr id="4" name="Google Shape;261;p26">
            <a:extLst>
              <a:ext uri="{FF2B5EF4-FFF2-40B4-BE49-F238E27FC236}">
                <a16:creationId xmlns:a16="http://schemas.microsoft.com/office/drawing/2014/main" id="{7665D01D-40E0-CBC9-3315-F8A5F5B4A7BA}"/>
              </a:ext>
            </a:extLst>
          </p:cNvPr>
          <p:cNvSpPr txBox="1"/>
          <p:nvPr/>
        </p:nvSpPr>
        <p:spPr>
          <a:xfrm>
            <a:off x="143133" y="2123634"/>
            <a:ext cx="3644800" cy="106666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A100 Nodes</a:t>
            </a:r>
            <a:endParaRPr sz="1333" b="1" u="sng"/>
          </a:p>
          <a:p>
            <a:r>
              <a:rPr lang="en" sz="1333" u="sng">
                <a:solidFill>
                  <a:schemeClr val="hlink"/>
                </a:solidFill>
                <a:hlinkClick r:id="rId2"/>
              </a:rPr>
              <a:t>Kokkos 3.5.00</a:t>
            </a:r>
            <a:endParaRPr sz="1333"/>
          </a:p>
          <a:p>
            <a:r>
              <a:rPr lang="en" sz="1333"/>
              <a:t>CUDA 11.6.2</a:t>
            </a:r>
            <a:endParaRPr sz="1333"/>
          </a:p>
          <a:p>
            <a:r>
              <a:rPr lang="en" sz="1333"/>
              <a:t>g++ 9.4.0</a:t>
            </a:r>
            <a:endParaRPr sz="1333"/>
          </a:p>
        </p:txBody>
      </p:sp>
      <p:sp>
        <p:nvSpPr>
          <p:cNvPr id="5" name="Google Shape;262;p26">
            <a:extLst>
              <a:ext uri="{FF2B5EF4-FFF2-40B4-BE49-F238E27FC236}">
                <a16:creationId xmlns:a16="http://schemas.microsoft.com/office/drawing/2014/main" id="{4F044575-27B8-2577-8E4B-B8EED88FA3F5}"/>
              </a:ext>
            </a:extLst>
          </p:cNvPr>
          <p:cNvSpPr txBox="1"/>
          <p:nvPr/>
        </p:nvSpPr>
        <p:spPr>
          <a:xfrm>
            <a:off x="8333800" y="34894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AMD MI50 Nodes</a:t>
            </a:r>
            <a:endParaRPr sz="1333" b="1" u="sng">
              <a:highlight>
                <a:srgbClr val="FFFFFF"/>
              </a:highlight>
            </a:endParaRPr>
          </a:p>
          <a:p>
            <a:r>
              <a:rPr lang="en" sz="1333" u="sng">
                <a:solidFill>
                  <a:schemeClr val="accent5"/>
                </a:solidFill>
                <a:hlinkClick r:id="rId2">
                  <a:extLst>
                    <a:ext uri="{A12FA001-AC4F-418D-AE19-62706E023703}">
                      <ahyp:hlinkClr xmlns:ahyp="http://schemas.microsoft.com/office/drawing/2018/hyperlinkcolor" val="tx"/>
                    </a:ext>
                  </a:extLst>
                </a:hlinkClick>
              </a:rPr>
              <a:t>Kokkos 3.5.00</a:t>
            </a:r>
            <a:endParaRPr sz="1333">
              <a:solidFill>
                <a:schemeClr val="dk1"/>
              </a:solidFill>
            </a:endParaRPr>
          </a:p>
          <a:p>
            <a:r>
              <a:rPr lang="en" sz="1333">
                <a:solidFill>
                  <a:schemeClr val="dk1"/>
                </a:solidFill>
              </a:rPr>
              <a:t>ROCM 4.5.2</a:t>
            </a:r>
            <a:endParaRPr sz="1333" b="1" u="sng"/>
          </a:p>
        </p:txBody>
      </p:sp>
      <p:sp>
        <p:nvSpPr>
          <p:cNvPr id="6" name="Google Shape;263;p26">
            <a:extLst>
              <a:ext uri="{FF2B5EF4-FFF2-40B4-BE49-F238E27FC236}">
                <a16:creationId xmlns:a16="http://schemas.microsoft.com/office/drawing/2014/main" id="{7A5D6DFC-02C5-2E29-1AAD-321ED49CE51C}"/>
              </a:ext>
            </a:extLst>
          </p:cNvPr>
          <p:cNvSpPr txBox="1"/>
          <p:nvPr/>
        </p:nvSpPr>
        <p:spPr>
          <a:xfrm>
            <a:off x="8334100" y="21236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AMD MI100 Nodes</a:t>
            </a:r>
            <a:endParaRPr sz="1333" b="1" u="sng">
              <a:highlight>
                <a:srgbClr val="FFFFFF"/>
              </a:highlight>
            </a:endParaRPr>
          </a:p>
          <a:p>
            <a:r>
              <a:rPr lang="en" sz="1333" u="sng">
                <a:solidFill>
                  <a:schemeClr val="accent5"/>
                </a:solidFill>
                <a:hlinkClick r:id="rId2">
                  <a:extLst>
                    <a:ext uri="{A12FA001-AC4F-418D-AE19-62706E023703}">
                      <ahyp:hlinkClr xmlns:ahyp="http://schemas.microsoft.com/office/drawing/2018/hyperlinkcolor" val="tx"/>
                    </a:ext>
                  </a:extLst>
                </a:hlinkClick>
              </a:rPr>
              <a:t>Kokkos 3.5.00</a:t>
            </a:r>
            <a:endParaRPr sz="1333">
              <a:solidFill>
                <a:schemeClr val="dk1"/>
              </a:solidFill>
            </a:endParaRPr>
          </a:p>
          <a:p>
            <a:r>
              <a:rPr lang="en" sz="1333">
                <a:solidFill>
                  <a:schemeClr val="dk1"/>
                </a:solidFill>
              </a:rPr>
              <a:t>ROCM 4.5.2</a:t>
            </a:r>
            <a:endParaRPr sz="1333" b="1" u="sng">
              <a:highlight>
                <a:srgbClr val="FFFFFF"/>
              </a:highlight>
            </a:endParaRPr>
          </a:p>
        </p:txBody>
      </p:sp>
      <p:sp>
        <p:nvSpPr>
          <p:cNvPr id="7" name="Google Shape;264;p26">
            <a:extLst>
              <a:ext uri="{FF2B5EF4-FFF2-40B4-BE49-F238E27FC236}">
                <a16:creationId xmlns:a16="http://schemas.microsoft.com/office/drawing/2014/main" id="{D667D537-DD06-7053-0072-53C2E223932E}"/>
              </a:ext>
            </a:extLst>
          </p:cNvPr>
          <p:cNvSpPr txBox="1"/>
          <p:nvPr/>
        </p:nvSpPr>
        <p:spPr>
          <a:xfrm>
            <a:off x="4747200" y="3295301"/>
            <a:ext cx="2697600" cy="953875"/>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nSpc>
                <a:spcPct val="115000"/>
              </a:lnSpc>
            </a:pPr>
            <a:r>
              <a:rPr lang="en" sz="1333" b="1" u="sng">
                <a:highlight>
                  <a:srgbClr val="FFFFFF"/>
                </a:highlight>
              </a:rPr>
              <a:t>Arcticus Nodes</a:t>
            </a:r>
            <a:endParaRPr sz="1333" b="1" u="sng">
              <a:highlight>
                <a:srgbClr val="FFFFFF"/>
              </a:highlight>
            </a:endParaRPr>
          </a:p>
          <a:p>
            <a:pPr>
              <a:lnSpc>
                <a:spcPct val="115000"/>
              </a:lnSpc>
            </a:pPr>
            <a:r>
              <a:rPr lang="en" sz="1333">
                <a:highlight>
                  <a:srgbClr val="FFFFFF"/>
                </a:highlight>
              </a:rPr>
              <a:t>Intel oneAPI DPC++ (NDA)</a:t>
            </a:r>
            <a:endParaRPr sz="1333">
              <a:highlight>
                <a:srgbClr val="FFFFFF"/>
              </a:highlight>
            </a:endParaRPr>
          </a:p>
          <a:p>
            <a:pPr>
              <a:lnSpc>
                <a:spcPct val="115000"/>
              </a:lnSpc>
            </a:pPr>
            <a:r>
              <a:rPr lang="en" sz="1333">
                <a:highlight>
                  <a:srgbClr val="FFFFFF"/>
                </a:highlight>
              </a:rPr>
              <a:t>Kokkos (NDA)</a:t>
            </a:r>
            <a:endParaRPr sz="1333">
              <a:highlight>
                <a:srgbClr val="FFFFFF"/>
              </a:highlight>
            </a:endParaRPr>
          </a:p>
        </p:txBody>
      </p:sp>
      <p:sp>
        <p:nvSpPr>
          <p:cNvPr id="8" name="Google Shape;265;p26">
            <a:extLst>
              <a:ext uri="{FF2B5EF4-FFF2-40B4-BE49-F238E27FC236}">
                <a16:creationId xmlns:a16="http://schemas.microsoft.com/office/drawing/2014/main" id="{B091AD5D-3399-09A0-BC85-3DE6EA0DAB92}"/>
              </a:ext>
            </a:extLst>
          </p:cNvPr>
          <p:cNvSpPr txBox="1"/>
          <p:nvPr/>
        </p:nvSpPr>
        <p:spPr>
          <a:xfrm>
            <a:off x="4769400" y="2123634"/>
            <a:ext cx="26532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Iris Nodes</a:t>
            </a:r>
            <a:endParaRPr sz="1333" b="1" u="sng">
              <a:highlight>
                <a:srgbClr val="FFFFFF"/>
              </a:highlight>
            </a:endParaRPr>
          </a:p>
          <a:p>
            <a:r>
              <a:rPr lang="en" sz="1333">
                <a:highlight>
                  <a:srgbClr val="FFFFFF"/>
                </a:highlight>
              </a:rPr>
              <a:t>Intel oneAPI DPC++ (NDA)</a:t>
            </a:r>
            <a:endParaRPr sz="1333">
              <a:highlight>
                <a:srgbClr val="FFFFFF"/>
              </a:highlight>
            </a:endParaRPr>
          </a:p>
          <a:p>
            <a:r>
              <a:rPr lang="en" sz="1333">
                <a:highlight>
                  <a:srgbClr val="FFFFFF"/>
                </a:highlight>
              </a:rPr>
              <a:t>Kokkos (NDA)</a:t>
            </a:r>
            <a:endParaRPr sz="1333">
              <a:highlight>
                <a:srgbClr val="FFFFFF"/>
              </a:highlight>
            </a:endParaRPr>
          </a:p>
        </p:txBody>
      </p:sp>
      <p:sp>
        <p:nvSpPr>
          <p:cNvPr id="9" name="Google Shape;266;p26">
            <a:extLst>
              <a:ext uri="{FF2B5EF4-FFF2-40B4-BE49-F238E27FC236}">
                <a16:creationId xmlns:a16="http://schemas.microsoft.com/office/drawing/2014/main" id="{A60D370F-A4DB-5ABB-045D-9E5C9D320200}"/>
              </a:ext>
            </a:extLst>
          </p:cNvPr>
          <p:cNvSpPr txBox="1"/>
          <p:nvPr/>
        </p:nvSpPr>
        <p:spPr>
          <a:xfrm>
            <a:off x="143133" y="3489434"/>
            <a:ext cx="3644800" cy="106666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V100 Nodes</a:t>
            </a:r>
            <a:endParaRPr sz="1333" b="1" u="sng"/>
          </a:p>
          <a:p>
            <a:r>
              <a:rPr lang="en" sz="1333" u="sng">
                <a:solidFill>
                  <a:schemeClr val="accent5"/>
                </a:solidFill>
                <a:hlinkClick r:id="rId2">
                  <a:extLst>
                    <a:ext uri="{A12FA001-AC4F-418D-AE19-62706E023703}">
                      <ahyp:hlinkClr xmlns:ahyp="http://schemas.microsoft.com/office/drawing/2018/hyperlinkcolor" val="tx"/>
                    </a:ext>
                  </a:extLst>
                </a:hlinkClick>
              </a:rPr>
              <a:t>Kokkos 3.5.00</a:t>
            </a:r>
            <a:endParaRPr sz="1333"/>
          </a:p>
          <a:p>
            <a:r>
              <a:rPr lang="en" sz="1333">
                <a:solidFill>
                  <a:schemeClr val="dk1"/>
                </a:solidFill>
              </a:rPr>
              <a:t>CUDA 11.6.2</a:t>
            </a:r>
            <a:endParaRPr sz="1333">
              <a:solidFill>
                <a:schemeClr val="dk1"/>
              </a:solidFill>
            </a:endParaRPr>
          </a:p>
          <a:p>
            <a:r>
              <a:rPr lang="en" sz="1333">
                <a:solidFill>
                  <a:schemeClr val="dk1"/>
                </a:solidFill>
              </a:rPr>
              <a:t>g++ 9.4.0</a:t>
            </a:r>
            <a:endParaRPr sz="1333">
              <a:solidFill>
                <a:schemeClr val="dk1"/>
              </a:solidFill>
            </a:endParaRPr>
          </a:p>
        </p:txBody>
      </p:sp>
      <p:sp>
        <p:nvSpPr>
          <p:cNvPr id="10" name="Google Shape;267;p26">
            <a:extLst>
              <a:ext uri="{FF2B5EF4-FFF2-40B4-BE49-F238E27FC236}">
                <a16:creationId xmlns:a16="http://schemas.microsoft.com/office/drawing/2014/main" id="{4626303F-589E-93A4-9A31-F86BD0F6137D}"/>
              </a:ext>
            </a:extLst>
          </p:cNvPr>
          <p:cNvSpPr txBox="1"/>
          <p:nvPr/>
        </p:nvSpPr>
        <p:spPr>
          <a:xfrm>
            <a:off x="4374800" y="4351434"/>
            <a:ext cx="34424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Skylake Nodes</a:t>
            </a:r>
            <a:endParaRPr sz="1333"/>
          </a:p>
          <a:p>
            <a:r>
              <a:rPr lang="en" sz="1333"/>
              <a:t>Intel oneAPI DPC++ (NDA)</a:t>
            </a:r>
            <a:endParaRPr sz="1333"/>
          </a:p>
          <a:p>
            <a:r>
              <a:rPr lang="en" sz="1333"/>
              <a:t>Kokkos (NDA)</a:t>
            </a:r>
            <a:endParaRPr sz="1333"/>
          </a:p>
        </p:txBody>
      </p:sp>
      <p:sp>
        <p:nvSpPr>
          <p:cNvPr id="13" name="Text Placeholder 11">
            <a:extLst>
              <a:ext uri="{FF2B5EF4-FFF2-40B4-BE49-F238E27FC236}">
                <a16:creationId xmlns:a16="http://schemas.microsoft.com/office/drawing/2014/main" id="{C529F9A8-CE68-5E74-389C-39CB7C7A83DB}"/>
              </a:ext>
            </a:extLst>
          </p:cNvPr>
          <p:cNvSpPr>
            <a:spLocks noGrp="1"/>
          </p:cNvSpPr>
          <p:nvPr>
            <p:ph type="body" idx="1"/>
          </p:nvPr>
        </p:nvSpPr>
        <p:spPr>
          <a:xfrm>
            <a:off x="0" y="1030944"/>
            <a:ext cx="12192000" cy="618296"/>
          </a:xfrm>
        </p:spPr>
        <p:txBody>
          <a:bodyPr/>
          <a:lstStyle/>
          <a:p>
            <a:pPr marL="152400" indent="0">
              <a:buNone/>
            </a:pPr>
            <a:r>
              <a:rPr lang="en" dirty="0"/>
              <a:t>We used </a:t>
            </a:r>
            <a:r>
              <a:rPr lang="en" u="sng" dirty="0">
                <a:solidFill>
                  <a:schemeClr val="hlink"/>
                </a:solidFill>
                <a:hlinkClick r:id="rId3"/>
              </a:rPr>
              <a:t>JLSE systems</a:t>
            </a:r>
            <a:r>
              <a:rPr lang="en" dirty="0"/>
              <a:t> to run all performance tests described for Alpaka/Kokkos/Sycl vs Cuda/OpenMP</a:t>
            </a:r>
            <a:endParaRPr lang="en-US" dirty="0"/>
          </a:p>
        </p:txBody>
      </p:sp>
    </p:spTree>
    <p:extLst>
      <p:ext uri="{BB962C8B-B14F-4D97-AF65-F5344CB8AC3E}">
        <p14:creationId xmlns:p14="http://schemas.microsoft.com/office/powerpoint/2010/main" val="52735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157D-8574-AA21-DDD6-AE864AD8F41A}"/>
              </a:ext>
            </a:extLst>
          </p:cNvPr>
          <p:cNvSpPr>
            <a:spLocks noGrp="1"/>
          </p:cNvSpPr>
          <p:nvPr>
            <p:ph type="title"/>
          </p:nvPr>
        </p:nvSpPr>
        <p:spPr/>
        <p:txBody>
          <a:bodyPr/>
          <a:lstStyle/>
          <a:p>
            <a:r>
              <a:rPr lang="en" dirty="0"/>
              <a:t>Build environment on JLSE (Alpaka)</a:t>
            </a:r>
            <a:endParaRPr lang="en-US" dirty="0"/>
          </a:p>
        </p:txBody>
      </p:sp>
      <p:sp>
        <p:nvSpPr>
          <p:cNvPr id="4" name="Google Shape;275;p27">
            <a:extLst>
              <a:ext uri="{FF2B5EF4-FFF2-40B4-BE49-F238E27FC236}">
                <a16:creationId xmlns:a16="http://schemas.microsoft.com/office/drawing/2014/main" id="{48915192-D0D3-BCD3-2942-63A333EDB1D5}"/>
              </a:ext>
            </a:extLst>
          </p:cNvPr>
          <p:cNvSpPr txBox="1"/>
          <p:nvPr/>
        </p:nvSpPr>
        <p:spPr>
          <a:xfrm>
            <a:off x="143133" y="2123634"/>
            <a:ext cx="3644800" cy="106666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A100 Nodes</a:t>
            </a:r>
            <a:endParaRPr sz="1333" b="1" u="sng"/>
          </a:p>
          <a:p>
            <a:r>
              <a:rPr lang="en" sz="1333" u="sng">
                <a:solidFill>
                  <a:schemeClr val="hlink"/>
                </a:solidFill>
                <a:hlinkClick r:id="rId2"/>
              </a:rPr>
              <a:t>Kokkos 3.5.00</a:t>
            </a:r>
            <a:endParaRPr sz="1333"/>
          </a:p>
          <a:p>
            <a:r>
              <a:rPr lang="en" sz="1333"/>
              <a:t>CUDA 11.6.2</a:t>
            </a:r>
            <a:endParaRPr sz="1333"/>
          </a:p>
          <a:p>
            <a:r>
              <a:rPr lang="en" sz="1333"/>
              <a:t>g++ 9.4.0</a:t>
            </a:r>
            <a:endParaRPr sz="1333"/>
          </a:p>
        </p:txBody>
      </p:sp>
      <p:sp>
        <p:nvSpPr>
          <p:cNvPr id="5" name="Google Shape;276;p27">
            <a:extLst>
              <a:ext uri="{FF2B5EF4-FFF2-40B4-BE49-F238E27FC236}">
                <a16:creationId xmlns:a16="http://schemas.microsoft.com/office/drawing/2014/main" id="{4AF49F73-BB3F-054C-9A76-42DC9F32CE24}"/>
              </a:ext>
            </a:extLst>
          </p:cNvPr>
          <p:cNvSpPr txBox="1"/>
          <p:nvPr/>
        </p:nvSpPr>
        <p:spPr>
          <a:xfrm>
            <a:off x="8333800" y="34894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AMD MI50 Nodes</a:t>
            </a:r>
            <a:endParaRPr sz="1333" b="1" u="sng">
              <a:highlight>
                <a:srgbClr val="FFFFFF"/>
              </a:highlight>
            </a:endParaRPr>
          </a:p>
          <a:p>
            <a:r>
              <a:rPr lang="en" sz="1333" u="sng">
                <a:solidFill>
                  <a:schemeClr val="accent5"/>
                </a:solidFill>
                <a:hlinkClick r:id="rId2">
                  <a:extLst>
                    <a:ext uri="{A12FA001-AC4F-418D-AE19-62706E023703}">
                      <ahyp:hlinkClr xmlns:ahyp="http://schemas.microsoft.com/office/drawing/2018/hyperlinkcolor" val="tx"/>
                    </a:ext>
                  </a:extLst>
                </a:hlinkClick>
              </a:rPr>
              <a:t>Kokkos 3.5.00</a:t>
            </a:r>
            <a:endParaRPr sz="1333">
              <a:solidFill>
                <a:schemeClr val="dk1"/>
              </a:solidFill>
            </a:endParaRPr>
          </a:p>
          <a:p>
            <a:r>
              <a:rPr lang="en" sz="1333">
                <a:solidFill>
                  <a:schemeClr val="dk1"/>
                </a:solidFill>
              </a:rPr>
              <a:t>ROCM 4.5.2</a:t>
            </a:r>
            <a:endParaRPr sz="1333" b="1" u="sng"/>
          </a:p>
        </p:txBody>
      </p:sp>
      <p:sp>
        <p:nvSpPr>
          <p:cNvPr id="6" name="Google Shape;277;p27">
            <a:extLst>
              <a:ext uri="{FF2B5EF4-FFF2-40B4-BE49-F238E27FC236}">
                <a16:creationId xmlns:a16="http://schemas.microsoft.com/office/drawing/2014/main" id="{392C6E2D-D844-95D6-7C0C-45916CA7772C}"/>
              </a:ext>
            </a:extLst>
          </p:cNvPr>
          <p:cNvSpPr txBox="1"/>
          <p:nvPr/>
        </p:nvSpPr>
        <p:spPr>
          <a:xfrm>
            <a:off x="8334100" y="21236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AMD MI100 Nodes</a:t>
            </a:r>
            <a:endParaRPr sz="1333" b="1" u="sng">
              <a:highlight>
                <a:srgbClr val="FFFFFF"/>
              </a:highlight>
            </a:endParaRPr>
          </a:p>
          <a:p>
            <a:r>
              <a:rPr lang="en" sz="1333" u="sng">
                <a:solidFill>
                  <a:schemeClr val="accent5"/>
                </a:solidFill>
                <a:hlinkClick r:id="rId2">
                  <a:extLst>
                    <a:ext uri="{A12FA001-AC4F-418D-AE19-62706E023703}">
                      <ahyp:hlinkClr xmlns:ahyp="http://schemas.microsoft.com/office/drawing/2018/hyperlinkcolor" val="tx"/>
                    </a:ext>
                  </a:extLst>
                </a:hlinkClick>
              </a:rPr>
              <a:t>Kokkos 3.5.00</a:t>
            </a:r>
            <a:endParaRPr sz="1333">
              <a:solidFill>
                <a:schemeClr val="dk1"/>
              </a:solidFill>
            </a:endParaRPr>
          </a:p>
          <a:p>
            <a:r>
              <a:rPr lang="en" sz="1333">
                <a:solidFill>
                  <a:schemeClr val="dk1"/>
                </a:solidFill>
              </a:rPr>
              <a:t>ROCM 4.5.2</a:t>
            </a:r>
            <a:endParaRPr sz="1333" b="1" u="sng">
              <a:highlight>
                <a:srgbClr val="FFFFFF"/>
              </a:highlight>
            </a:endParaRPr>
          </a:p>
        </p:txBody>
      </p:sp>
      <p:sp>
        <p:nvSpPr>
          <p:cNvPr id="7" name="Google Shape;278;p27">
            <a:extLst>
              <a:ext uri="{FF2B5EF4-FFF2-40B4-BE49-F238E27FC236}">
                <a16:creationId xmlns:a16="http://schemas.microsoft.com/office/drawing/2014/main" id="{791DEDEF-4757-5790-89E4-D0E463AC24DD}"/>
              </a:ext>
            </a:extLst>
          </p:cNvPr>
          <p:cNvSpPr txBox="1"/>
          <p:nvPr/>
        </p:nvSpPr>
        <p:spPr>
          <a:xfrm>
            <a:off x="4747200" y="3295301"/>
            <a:ext cx="2697600" cy="953875"/>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nSpc>
                <a:spcPct val="115000"/>
              </a:lnSpc>
            </a:pPr>
            <a:r>
              <a:rPr lang="en" sz="1333" b="1" u="sng">
                <a:highlight>
                  <a:srgbClr val="FFFFFF"/>
                </a:highlight>
              </a:rPr>
              <a:t>Arcticus Nodes</a:t>
            </a:r>
            <a:endParaRPr sz="1333" b="1" u="sng">
              <a:highlight>
                <a:srgbClr val="FFFFFF"/>
              </a:highlight>
            </a:endParaRPr>
          </a:p>
          <a:p>
            <a:pPr>
              <a:lnSpc>
                <a:spcPct val="115000"/>
              </a:lnSpc>
            </a:pPr>
            <a:r>
              <a:rPr lang="en" sz="1333">
                <a:highlight>
                  <a:srgbClr val="FFFFFF"/>
                </a:highlight>
              </a:rPr>
              <a:t>Intel oneAPI DPC++ (NDA)</a:t>
            </a:r>
            <a:endParaRPr sz="1333">
              <a:highlight>
                <a:srgbClr val="FFFFFF"/>
              </a:highlight>
            </a:endParaRPr>
          </a:p>
          <a:p>
            <a:pPr>
              <a:lnSpc>
                <a:spcPct val="115000"/>
              </a:lnSpc>
            </a:pPr>
            <a:r>
              <a:rPr lang="en" sz="1333">
                <a:highlight>
                  <a:srgbClr val="FFFFFF"/>
                </a:highlight>
              </a:rPr>
              <a:t>Kokkos (NDA)</a:t>
            </a:r>
            <a:endParaRPr sz="1333">
              <a:highlight>
                <a:srgbClr val="FFFFFF"/>
              </a:highlight>
            </a:endParaRPr>
          </a:p>
        </p:txBody>
      </p:sp>
      <p:sp>
        <p:nvSpPr>
          <p:cNvPr id="8" name="Google Shape;279;p27">
            <a:extLst>
              <a:ext uri="{FF2B5EF4-FFF2-40B4-BE49-F238E27FC236}">
                <a16:creationId xmlns:a16="http://schemas.microsoft.com/office/drawing/2014/main" id="{7148C695-47B8-E7C8-E95E-FE5784FA0739}"/>
              </a:ext>
            </a:extLst>
          </p:cNvPr>
          <p:cNvSpPr txBox="1"/>
          <p:nvPr/>
        </p:nvSpPr>
        <p:spPr>
          <a:xfrm>
            <a:off x="4769400" y="2123634"/>
            <a:ext cx="26532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highlight>
                  <a:srgbClr val="FFFFFF"/>
                </a:highlight>
              </a:rPr>
              <a:t>Iris Nodes</a:t>
            </a:r>
            <a:endParaRPr sz="1333" b="1" u="sng">
              <a:highlight>
                <a:srgbClr val="FFFFFF"/>
              </a:highlight>
            </a:endParaRPr>
          </a:p>
          <a:p>
            <a:r>
              <a:rPr lang="en" sz="1333">
                <a:highlight>
                  <a:srgbClr val="FFFFFF"/>
                </a:highlight>
              </a:rPr>
              <a:t>Intel oneAPI DPC++ (NDA)</a:t>
            </a:r>
            <a:endParaRPr sz="1333">
              <a:highlight>
                <a:srgbClr val="FFFFFF"/>
              </a:highlight>
            </a:endParaRPr>
          </a:p>
          <a:p>
            <a:r>
              <a:rPr lang="en" sz="1333">
                <a:highlight>
                  <a:srgbClr val="FFFFFF"/>
                </a:highlight>
              </a:rPr>
              <a:t>Kokkos (NDA)</a:t>
            </a:r>
            <a:endParaRPr sz="1333">
              <a:highlight>
                <a:srgbClr val="FFFFFF"/>
              </a:highlight>
            </a:endParaRPr>
          </a:p>
        </p:txBody>
      </p:sp>
      <p:sp>
        <p:nvSpPr>
          <p:cNvPr id="9" name="Google Shape;280;p27">
            <a:extLst>
              <a:ext uri="{FF2B5EF4-FFF2-40B4-BE49-F238E27FC236}">
                <a16:creationId xmlns:a16="http://schemas.microsoft.com/office/drawing/2014/main" id="{9829F9CD-D60A-053D-0D89-76B0023CAF0B}"/>
              </a:ext>
            </a:extLst>
          </p:cNvPr>
          <p:cNvSpPr txBox="1"/>
          <p:nvPr/>
        </p:nvSpPr>
        <p:spPr>
          <a:xfrm>
            <a:off x="143133" y="3489434"/>
            <a:ext cx="3644800" cy="106666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V100 Nodes</a:t>
            </a:r>
            <a:endParaRPr sz="1333" b="1" u="sng"/>
          </a:p>
          <a:p>
            <a:r>
              <a:rPr lang="en" sz="1333" u="sng">
                <a:solidFill>
                  <a:schemeClr val="accent5"/>
                </a:solidFill>
                <a:hlinkClick r:id="rId2">
                  <a:extLst>
                    <a:ext uri="{A12FA001-AC4F-418D-AE19-62706E023703}">
                      <ahyp:hlinkClr xmlns:ahyp="http://schemas.microsoft.com/office/drawing/2018/hyperlinkcolor" val="tx"/>
                    </a:ext>
                  </a:extLst>
                </a:hlinkClick>
              </a:rPr>
              <a:t>Kokkos 3.5.00</a:t>
            </a:r>
            <a:endParaRPr sz="1333"/>
          </a:p>
          <a:p>
            <a:r>
              <a:rPr lang="en" sz="1333">
                <a:solidFill>
                  <a:schemeClr val="dk1"/>
                </a:solidFill>
              </a:rPr>
              <a:t>CUDA 11.6.2</a:t>
            </a:r>
            <a:endParaRPr sz="1333">
              <a:solidFill>
                <a:schemeClr val="dk1"/>
              </a:solidFill>
            </a:endParaRPr>
          </a:p>
          <a:p>
            <a:r>
              <a:rPr lang="en" sz="1333">
                <a:solidFill>
                  <a:schemeClr val="dk1"/>
                </a:solidFill>
              </a:rPr>
              <a:t>g++ 9.4.0</a:t>
            </a:r>
            <a:endParaRPr sz="1333">
              <a:solidFill>
                <a:schemeClr val="dk1"/>
              </a:solidFill>
            </a:endParaRPr>
          </a:p>
        </p:txBody>
      </p:sp>
      <p:sp>
        <p:nvSpPr>
          <p:cNvPr id="10" name="Google Shape;281;p27">
            <a:extLst>
              <a:ext uri="{FF2B5EF4-FFF2-40B4-BE49-F238E27FC236}">
                <a16:creationId xmlns:a16="http://schemas.microsoft.com/office/drawing/2014/main" id="{6AE76669-AA53-918C-F929-2A54D4B5E14F}"/>
              </a:ext>
            </a:extLst>
          </p:cNvPr>
          <p:cNvSpPr txBox="1"/>
          <p:nvPr/>
        </p:nvSpPr>
        <p:spPr>
          <a:xfrm>
            <a:off x="4374800" y="4351434"/>
            <a:ext cx="34424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Skylake Nodes</a:t>
            </a:r>
            <a:endParaRPr sz="1333"/>
          </a:p>
          <a:p>
            <a:r>
              <a:rPr lang="en" sz="1333"/>
              <a:t>Intel oneAPI DPC++ (NDA)</a:t>
            </a:r>
            <a:endParaRPr sz="1333"/>
          </a:p>
          <a:p>
            <a:r>
              <a:rPr lang="en" sz="1333"/>
              <a:t>Kokkos (NDA)</a:t>
            </a:r>
            <a:endParaRPr sz="1333"/>
          </a:p>
        </p:txBody>
      </p:sp>
      <p:sp>
        <p:nvSpPr>
          <p:cNvPr id="13" name="Text Placeholder 11">
            <a:extLst>
              <a:ext uri="{FF2B5EF4-FFF2-40B4-BE49-F238E27FC236}">
                <a16:creationId xmlns:a16="http://schemas.microsoft.com/office/drawing/2014/main" id="{C80AB4F8-A189-5ACC-9C53-40E989F125F2}"/>
              </a:ext>
            </a:extLst>
          </p:cNvPr>
          <p:cNvSpPr>
            <a:spLocks noGrp="1"/>
          </p:cNvSpPr>
          <p:nvPr>
            <p:ph type="body" idx="1"/>
          </p:nvPr>
        </p:nvSpPr>
        <p:spPr>
          <a:xfrm>
            <a:off x="0" y="1030944"/>
            <a:ext cx="12192000" cy="618296"/>
          </a:xfrm>
        </p:spPr>
        <p:txBody>
          <a:bodyPr/>
          <a:lstStyle/>
          <a:p>
            <a:pPr marL="152400" indent="0">
              <a:buNone/>
            </a:pPr>
            <a:r>
              <a:rPr lang="en" dirty="0"/>
              <a:t>We used </a:t>
            </a:r>
            <a:r>
              <a:rPr lang="en" u="sng" dirty="0">
                <a:solidFill>
                  <a:schemeClr val="hlink"/>
                </a:solidFill>
                <a:hlinkClick r:id="rId3"/>
              </a:rPr>
              <a:t>JLSE systems</a:t>
            </a:r>
            <a:r>
              <a:rPr lang="en" dirty="0"/>
              <a:t> to run all performance tests described for Alpaka/Kokkos/Sycl vs Cuda/OpenMP</a:t>
            </a:r>
            <a:endParaRPr lang="en-US" dirty="0"/>
          </a:p>
        </p:txBody>
      </p:sp>
    </p:spTree>
    <p:extLst>
      <p:ext uri="{BB962C8B-B14F-4D97-AF65-F5344CB8AC3E}">
        <p14:creationId xmlns:p14="http://schemas.microsoft.com/office/powerpoint/2010/main" val="169546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157D-8574-AA21-DDD6-AE864AD8F41A}"/>
              </a:ext>
            </a:extLst>
          </p:cNvPr>
          <p:cNvSpPr>
            <a:spLocks noGrp="1"/>
          </p:cNvSpPr>
          <p:nvPr>
            <p:ph type="title"/>
          </p:nvPr>
        </p:nvSpPr>
        <p:spPr/>
        <p:txBody>
          <a:bodyPr/>
          <a:lstStyle/>
          <a:p>
            <a:r>
              <a:rPr lang="en" dirty="0"/>
              <a:t>Build environment on JLSE (Cuda and OpenMP)</a:t>
            </a:r>
            <a:endParaRPr lang="en-US" dirty="0"/>
          </a:p>
        </p:txBody>
      </p:sp>
      <p:sp>
        <p:nvSpPr>
          <p:cNvPr id="13" name="Text Placeholder 11">
            <a:extLst>
              <a:ext uri="{FF2B5EF4-FFF2-40B4-BE49-F238E27FC236}">
                <a16:creationId xmlns:a16="http://schemas.microsoft.com/office/drawing/2014/main" id="{24B1315C-E6E1-2396-98DD-ACE6F845A011}"/>
              </a:ext>
            </a:extLst>
          </p:cNvPr>
          <p:cNvSpPr>
            <a:spLocks noGrp="1"/>
          </p:cNvSpPr>
          <p:nvPr>
            <p:ph type="body" idx="1"/>
          </p:nvPr>
        </p:nvSpPr>
        <p:spPr>
          <a:xfrm>
            <a:off x="0" y="1030944"/>
            <a:ext cx="12192000" cy="618296"/>
          </a:xfrm>
        </p:spPr>
        <p:txBody>
          <a:bodyPr/>
          <a:lstStyle/>
          <a:p>
            <a:pPr marL="152400" indent="0">
              <a:buNone/>
            </a:pPr>
            <a:r>
              <a:rPr lang="en" dirty="0"/>
              <a:t>We used </a:t>
            </a:r>
            <a:r>
              <a:rPr lang="en" u="sng" dirty="0">
                <a:solidFill>
                  <a:schemeClr val="hlink"/>
                </a:solidFill>
                <a:hlinkClick r:id="rId2"/>
              </a:rPr>
              <a:t>JLSE systems</a:t>
            </a:r>
            <a:r>
              <a:rPr lang="en" dirty="0"/>
              <a:t> to run all performance tests described for Alpaka/Kokkos/Sycl vs Cuda/OpenMP</a:t>
            </a:r>
            <a:endParaRPr lang="en-US" dirty="0"/>
          </a:p>
        </p:txBody>
      </p:sp>
      <p:sp>
        <p:nvSpPr>
          <p:cNvPr id="14" name="Google Shape;289;p28">
            <a:extLst>
              <a:ext uri="{FF2B5EF4-FFF2-40B4-BE49-F238E27FC236}">
                <a16:creationId xmlns:a16="http://schemas.microsoft.com/office/drawing/2014/main" id="{A2F80B99-B4AA-0B5A-FB62-4230C276C595}"/>
              </a:ext>
            </a:extLst>
          </p:cNvPr>
          <p:cNvSpPr txBox="1"/>
          <p:nvPr/>
        </p:nvSpPr>
        <p:spPr>
          <a:xfrm>
            <a:off x="143133" y="21236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A100 Nodes</a:t>
            </a:r>
            <a:endParaRPr sz="1333"/>
          </a:p>
          <a:p>
            <a:r>
              <a:rPr lang="en" sz="1333"/>
              <a:t>CUDA 11.6.2</a:t>
            </a:r>
            <a:endParaRPr sz="1333"/>
          </a:p>
          <a:p>
            <a:r>
              <a:rPr lang="en" sz="1333"/>
              <a:t>g++ 9.4.0</a:t>
            </a:r>
            <a:endParaRPr sz="1333"/>
          </a:p>
        </p:txBody>
      </p:sp>
      <p:sp>
        <p:nvSpPr>
          <p:cNvPr id="15" name="Google Shape;290;p28">
            <a:extLst>
              <a:ext uri="{FF2B5EF4-FFF2-40B4-BE49-F238E27FC236}">
                <a16:creationId xmlns:a16="http://schemas.microsoft.com/office/drawing/2014/main" id="{E361ABF2-7459-B7B7-7E29-EEC9F21A7B18}"/>
              </a:ext>
            </a:extLst>
          </p:cNvPr>
          <p:cNvSpPr txBox="1"/>
          <p:nvPr/>
        </p:nvSpPr>
        <p:spPr>
          <a:xfrm>
            <a:off x="143133" y="3489434"/>
            <a:ext cx="36448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NVidia V100 Nodes</a:t>
            </a:r>
            <a:endParaRPr sz="1333"/>
          </a:p>
          <a:p>
            <a:r>
              <a:rPr lang="en" sz="1333">
                <a:solidFill>
                  <a:schemeClr val="dk1"/>
                </a:solidFill>
              </a:rPr>
              <a:t>CUDA 11.6.2</a:t>
            </a:r>
            <a:endParaRPr sz="1333">
              <a:solidFill>
                <a:schemeClr val="dk1"/>
              </a:solidFill>
            </a:endParaRPr>
          </a:p>
          <a:p>
            <a:r>
              <a:rPr lang="en" sz="1333">
                <a:solidFill>
                  <a:schemeClr val="dk1"/>
                </a:solidFill>
              </a:rPr>
              <a:t>g++ 9.4.0</a:t>
            </a:r>
            <a:endParaRPr sz="1333">
              <a:solidFill>
                <a:schemeClr val="dk1"/>
              </a:solidFill>
            </a:endParaRPr>
          </a:p>
        </p:txBody>
      </p:sp>
      <p:sp>
        <p:nvSpPr>
          <p:cNvPr id="16" name="Google Shape;291;p28">
            <a:extLst>
              <a:ext uri="{FF2B5EF4-FFF2-40B4-BE49-F238E27FC236}">
                <a16:creationId xmlns:a16="http://schemas.microsoft.com/office/drawing/2014/main" id="{7068A958-461C-A900-FAD5-B99AC3EF7534}"/>
              </a:ext>
            </a:extLst>
          </p:cNvPr>
          <p:cNvSpPr txBox="1"/>
          <p:nvPr/>
        </p:nvSpPr>
        <p:spPr>
          <a:xfrm>
            <a:off x="4374800" y="4351434"/>
            <a:ext cx="3442400" cy="861542"/>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1333" b="1" u="sng"/>
              <a:t>Skylake Nodes</a:t>
            </a:r>
            <a:endParaRPr sz="1333"/>
          </a:p>
          <a:p>
            <a:r>
              <a:rPr lang="en" sz="1333"/>
              <a:t>g++ 11.3.0</a:t>
            </a:r>
            <a:endParaRPr sz="1333"/>
          </a:p>
          <a:p>
            <a:r>
              <a:rPr lang="en" sz="1333"/>
              <a:t>OMP_NUM_THREADS=56</a:t>
            </a:r>
            <a:endParaRPr sz="1333"/>
          </a:p>
        </p:txBody>
      </p:sp>
    </p:spTree>
    <p:extLst>
      <p:ext uri="{BB962C8B-B14F-4D97-AF65-F5344CB8AC3E}">
        <p14:creationId xmlns:p14="http://schemas.microsoft.com/office/powerpoint/2010/main" val="57370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46DF4-901F-7EDD-B4FD-AA5E2246D037}"/>
              </a:ext>
            </a:extLst>
          </p:cNvPr>
          <p:cNvPicPr>
            <a:picLocks noChangeAspect="1"/>
          </p:cNvPicPr>
          <p:nvPr/>
        </p:nvPicPr>
        <p:blipFill>
          <a:blip r:embed="rId2"/>
          <a:stretch>
            <a:fillRect/>
          </a:stretch>
        </p:blipFill>
        <p:spPr>
          <a:xfrm>
            <a:off x="1522824" y="1"/>
            <a:ext cx="8261075" cy="6194211"/>
          </a:xfrm>
          <a:prstGeom prst="rect">
            <a:avLst/>
          </a:prstGeom>
          <a:ln>
            <a:solidFill>
              <a:srgbClr val="000000"/>
            </a:solidFill>
          </a:ln>
        </p:spPr>
      </p:pic>
    </p:spTree>
    <p:extLst>
      <p:ext uri="{BB962C8B-B14F-4D97-AF65-F5344CB8AC3E}">
        <p14:creationId xmlns:p14="http://schemas.microsoft.com/office/powerpoint/2010/main" val="3960110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AEBCD-323B-3440-13E9-69B7343BA506}"/>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364139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15E79-F7CB-7404-7A1D-C7C4125E23CD}"/>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1272467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D2F12-DEA3-9298-8A3A-8C30D6B855EC}"/>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1689666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DCDE8-3128-54F9-7B50-B91B0F927702}"/>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4143524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1C919-16E5-5A40-0898-536A215CA521}"/>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4242060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7D77F1-EE53-9C5F-EF7B-A786E63B6CAD}"/>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Tree>
    <p:extLst>
      <p:ext uri="{BB962C8B-B14F-4D97-AF65-F5344CB8AC3E}">
        <p14:creationId xmlns:p14="http://schemas.microsoft.com/office/powerpoint/2010/main" val="335063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0B38-2D0C-8F82-B760-EEB6B6428C10}"/>
              </a:ext>
            </a:extLst>
          </p:cNvPr>
          <p:cNvSpPr>
            <a:spLocks noGrp="1"/>
          </p:cNvSpPr>
          <p:nvPr>
            <p:ph type="title"/>
          </p:nvPr>
        </p:nvSpPr>
        <p:spPr/>
        <p:txBody>
          <a:bodyPr/>
          <a:lstStyle/>
          <a:p>
            <a:r>
              <a:rPr lang="en-US" dirty="0"/>
              <a:t>Madgraph5_aMC@NLO (MG5aMC)</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7308B76-3090-3AE6-8F37-EFF93F74CA0B}"/>
                  </a:ext>
                </a:extLst>
              </p:cNvPr>
              <p:cNvSpPr>
                <a:spLocks noGrp="1"/>
              </p:cNvSpPr>
              <p:nvPr>
                <p:ph type="body" idx="1"/>
              </p:nvPr>
            </p:nvSpPr>
            <p:spPr>
              <a:xfrm>
                <a:off x="90935" y="815789"/>
                <a:ext cx="12008445" cy="5700514"/>
              </a:xfrm>
            </p:spPr>
            <p:txBody>
              <a:bodyPr/>
              <a:lstStyle/>
              <a:p>
                <a:r>
                  <a:rPr lang="en-GB" sz="2000" dirty="0"/>
                  <a:t>One of the workhorses for event generation in ATLAS and CMS!</a:t>
                </a:r>
              </a:p>
              <a:p>
                <a:pPr marL="584200" lvl="1" indent="0">
                  <a:buNone/>
                </a:pPr>
                <a:endParaRPr lang="en-GB" sz="1800" dirty="0"/>
              </a:p>
              <a:p>
                <a:pPr marL="584200" lvl="1" indent="0">
                  <a:buNone/>
                </a:pPr>
                <a:endParaRPr lang="en-GB" sz="1800" dirty="0"/>
              </a:p>
              <a:p>
                <a:pPr marL="584200" lvl="1" indent="0">
                  <a:buNone/>
                </a:pPr>
                <a:endParaRPr lang="en-GB" sz="1800" dirty="0"/>
              </a:p>
              <a:p>
                <a:pPr marL="584200" lvl="1" indent="0">
                  <a:buNone/>
                </a:pPr>
                <a:endParaRPr lang="en-GB" sz="1800" dirty="0"/>
              </a:p>
              <a:p>
                <a:pPr marL="584200" lvl="1" indent="0">
                  <a:buNone/>
                </a:pPr>
                <a:endParaRPr lang="en-GB" sz="1800" dirty="0"/>
              </a:p>
              <a:p>
                <a:pPr marL="584200" lvl="1" indent="0">
                  <a:buNone/>
                </a:pPr>
                <a:endParaRPr lang="en-GB" sz="1800" dirty="0"/>
              </a:p>
              <a:p>
                <a:pPr marL="584200" lvl="1" indent="0">
                  <a:buNone/>
                </a:pPr>
                <a:endParaRPr lang="en-GB" sz="1800" dirty="0"/>
              </a:p>
              <a:p>
                <a:endParaRPr lang="en-GB" sz="2000" dirty="0"/>
              </a:p>
              <a:p>
                <a:endParaRPr lang="en-GB" sz="2000" dirty="0"/>
              </a:p>
              <a:p>
                <a:endParaRPr lang="en-GB" sz="2000" dirty="0"/>
              </a:p>
              <a:p>
                <a:r>
                  <a:rPr lang="en-GB" sz="2000" dirty="0"/>
                  <a:t>MG5aMC production version is in Fortran</a:t>
                </a:r>
              </a:p>
              <a:p>
                <a:pPr lvl="1"/>
                <a:r>
                  <a:rPr lang="en-GB" sz="1800" dirty="0">
                    <a:solidFill>
                      <a:srgbClr val="000000"/>
                    </a:solidFill>
                  </a:rPr>
                  <a:t>Software outer shell: Madevent (random sampling, integration and event generation)</a:t>
                </a:r>
              </a:p>
              <a:p>
                <a:pPr lvl="1"/>
                <a:r>
                  <a:rPr lang="en-GB" sz="1800" dirty="0">
                    <a:solidFill>
                      <a:srgbClr val="000000"/>
                    </a:solidFill>
                  </a:rPr>
                  <a:t>Software inner core: Matrix Element (ME) calculation code, automatically generated for each physics process</a:t>
                </a:r>
              </a:p>
              <a:p>
                <a:pPr lvl="2"/>
                <a:r>
                  <a:rPr lang="en-GB" sz="1600" i="1" dirty="0">
                    <a:solidFill>
                      <a:srgbClr val="FF0000"/>
                    </a:solidFill>
                  </a:rPr>
                  <a:t>Matrix Element calculations take 95%+ of the CPU time for complex processes</a:t>
                </a:r>
                <a:r>
                  <a:rPr lang="en-GB" sz="1600" dirty="0">
                    <a:solidFill>
                      <a:srgbClr val="000000"/>
                    </a:solidFill>
                  </a:rPr>
                  <a:t> (</a:t>
                </a:r>
                <a:r>
                  <a:rPr lang="en-GB" sz="1600" dirty="0"/>
                  <a:t>e.g.</a:t>
                </a:r>
                <a:r>
                  <a:rPr lang="en-GB" sz="1600" dirty="0">
                    <a:solidFill>
                      <a:srgbClr val="000000"/>
                    </a:solidFill>
                  </a:rPr>
                  <a:t> </a:t>
                </a:r>
                <a14:m>
                  <m:oMath xmlns:m="http://schemas.openxmlformats.org/officeDocument/2006/math">
                    <m:r>
                      <m:rPr>
                        <m:sty m:val="p"/>
                      </m:rPr>
                      <a:rPr lang="en-US" sz="1600" i="0" dirty="0" smtClean="0">
                        <a:solidFill>
                          <a:srgbClr val="000000"/>
                        </a:solidFill>
                        <a:latin typeface="Cambria Math" panose="02040503050406030204" pitchFamily="18" charset="0"/>
                      </a:rPr>
                      <m:t>gg</m:t>
                    </m:r>
                  </m:oMath>
                </a14:m>
                <a:r>
                  <a:rPr lang="en-US" sz="1600" dirty="0">
                    <a:solidFill>
                      <a:srgbClr val="000000"/>
                    </a:solidFill>
                    <a:sym typeface="Symbol" panose="05050102010706020507" pitchFamily="18" charset="2"/>
                  </a:rPr>
                  <a:t></a:t>
                </a:r>
                <a14:m>
                  <m:oMath xmlns:m="http://schemas.openxmlformats.org/officeDocument/2006/math">
                    <m:r>
                      <m:rPr>
                        <m:sty m:val="p"/>
                      </m:rPr>
                      <a:rPr lang="en-US" sz="1600" i="0" dirty="0" smtClean="0">
                        <a:solidFill>
                          <a:srgbClr val="000000"/>
                        </a:solidFill>
                        <a:latin typeface="Cambria Math" panose="02040503050406030204" pitchFamily="18" charset="0"/>
                      </a:rPr>
                      <m:t>t</m:t>
                    </m:r>
                    <m:acc>
                      <m:accPr>
                        <m:chr m:val="̅"/>
                        <m:ctrlPr>
                          <a:rPr lang="en-US" sz="1600" i="1" dirty="0">
                            <a:solidFill>
                              <a:srgbClr val="000000"/>
                            </a:solidFill>
                            <a:latin typeface="Cambria Math" panose="02040503050406030204" pitchFamily="18" charset="0"/>
                          </a:rPr>
                        </m:ctrlPr>
                      </m:accPr>
                      <m:e>
                        <m:r>
                          <m:rPr>
                            <m:sty m:val="p"/>
                          </m:rPr>
                          <a:rPr lang="en-US" sz="1600" i="0" dirty="0" smtClean="0">
                            <a:solidFill>
                              <a:srgbClr val="000000"/>
                            </a:solidFill>
                            <a:latin typeface="Cambria Math" panose="02040503050406030204" pitchFamily="18" charset="0"/>
                          </a:rPr>
                          <m:t>t</m:t>
                        </m:r>
                      </m:e>
                    </m:acc>
                    <m:r>
                      <m:rPr>
                        <m:sty m:val="p"/>
                      </m:rPr>
                      <a:rPr lang="en-US" sz="1600" b="0" i="0" dirty="0" smtClean="0">
                        <a:solidFill>
                          <a:srgbClr val="000000"/>
                        </a:solidFill>
                        <a:latin typeface="Cambria Math" panose="02040503050406030204" pitchFamily="18" charset="0"/>
                      </a:rPr>
                      <m:t>ggg</m:t>
                    </m:r>
                    <m:r>
                      <a:rPr lang="en-US" sz="1600" b="0" i="0" dirty="0" smtClean="0">
                        <a:solidFill>
                          <a:srgbClr val="000000"/>
                        </a:solidFill>
                        <a:latin typeface="Cambria Math" panose="02040503050406030204" pitchFamily="18" charset="0"/>
                      </a:rPr>
                      <m:t> </m:t>
                    </m:r>
                  </m:oMath>
                </a14:m>
                <a:r>
                  <a:rPr lang="en-GB" sz="1600" dirty="0">
                    <a:solidFill>
                      <a:srgbClr val="000000"/>
                    </a:solidFill>
                  </a:rPr>
                  <a:t>)</a:t>
                </a:r>
              </a:p>
              <a:p>
                <a:endParaRPr lang="en-US" sz="2000" dirty="0"/>
              </a:p>
            </p:txBody>
          </p:sp>
        </mc:Choice>
        <mc:Fallback xmlns="">
          <p:sp>
            <p:nvSpPr>
              <p:cNvPr id="3" name="Text Placeholder 2">
                <a:extLst>
                  <a:ext uri="{FF2B5EF4-FFF2-40B4-BE49-F238E27FC236}">
                    <a16:creationId xmlns:a16="http://schemas.microsoft.com/office/drawing/2014/main" id="{77308B76-3090-3AE6-8F37-EFF93F74CA0B}"/>
                  </a:ext>
                </a:extLst>
              </p:cNvPr>
              <p:cNvSpPr>
                <a:spLocks noGrp="1" noRot="1" noChangeAspect="1" noMove="1" noResize="1" noEditPoints="1" noAdjustHandles="1" noChangeArrowheads="1" noChangeShapeType="1" noTextEdit="1"/>
              </p:cNvSpPr>
              <p:nvPr>
                <p:ph type="body" idx="1"/>
              </p:nvPr>
            </p:nvSpPr>
            <p:spPr>
              <a:xfrm>
                <a:off x="90935" y="815789"/>
                <a:ext cx="12008445" cy="5700514"/>
              </a:xfrm>
              <a:blipFill>
                <a:blip r:embed="rId2"/>
                <a:stretch>
                  <a:fillRect/>
                </a:stretch>
              </a:blipFill>
            </p:spPr>
            <p:txBody>
              <a:bodyPr/>
              <a:lstStyle/>
              <a:p>
                <a:r>
                  <a:rPr lang="en-CH">
                    <a:noFill/>
                  </a:rPr>
                  <a:t> </a:t>
                </a:r>
              </a:p>
            </p:txBody>
          </p:sp>
        </mc:Fallback>
      </mc:AlternateContent>
      <p:grpSp>
        <p:nvGrpSpPr>
          <p:cNvPr id="5" name="Group 4">
            <a:extLst>
              <a:ext uri="{FF2B5EF4-FFF2-40B4-BE49-F238E27FC236}">
                <a16:creationId xmlns:a16="http://schemas.microsoft.com/office/drawing/2014/main" id="{96077138-E7EE-90E5-1506-F29451BC8C82}"/>
              </a:ext>
            </a:extLst>
          </p:cNvPr>
          <p:cNvGrpSpPr>
            <a:grpSpLocks noChangeAspect="1"/>
          </p:cNvGrpSpPr>
          <p:nvPr/>
        </p:nvGrpSpPr>
        <p:grpSpPr>
          <a:xfrm>
            <a:off x="688229" y="1379927"/>
            <a:ext cx="4331050" cy="2193336"/>
            <a:chOff x="1530417" y="1380888"/>
            <a:chExt cx="10501489" cy="5318179"/>
          </a:xfrm>
        </p:grpSpPr>
        <p:pic>
          <p:nvPicPr>
            <p:cNvPr id="6" name="Picture 5">
              <a:extLst>
                <a:ext uri="{FF2B5EF4-FFF2-40B4-BE49-F238E27FC236}">
                  <a16:creationId xmlns:a16="http://schemas.microsoft.com/office/drawing/2014/main" id="{E8D26774-D90A-78A6-BA6A-E3EA0032FDF5}"/>
                </a:ext>
              </a:extLst>
            </p:cNvPr>
            <p:cNvPicPr>
              <a:picLocks noChangeAspect="1"/>
            </p:cNvPicPr>
            <p:nvPr/>
          </p:nvPicPr>
          <p:blipFill>
            <a:blip r:embed="rId3"/>
            <a:stretch>
              <a:fillRect/>
            </a:stretch>
          </p:blipFill>
          <p:spPr>
            <a:xfrm>
              <a:off x="1530417" y="1380888"/>
              <a:ext cx="10171045" cy="4562712"/>
            </a:xfrm>
            <a:prstGeom prst="rect">
              <a:avLst/>
            </a:prstGeom>
            <a:ln>
              <a:solidFill>
                <a:srgbClr val="000000"/>
              </a:solidFill>
            </a:ln>
          </p:spPr>
        </p:pic>
        <p:sp>
          <p:nvSpPr>
            <p:cNvPr id="7" name="TextBox 6">
              <a:extLst>
                <a:ext uri="{FF2B5EF4-FFF2-40B4-BE49-F238E27FC236}">
                  <a16:creationId xmlns:a16="http://schemas.microsoft.com/office/drawing/2014/main" id="{B5D08229-1574-C77F-A54A-C86B0045D2B8}"/>
                </a:ext>
              </a:extLst>
            </p:cNvPr>
            <p:cNvSpPr txBox="1"/>
            <p:nvPr/>
          </p:nvSpPr>
          <p:spPr>
            <a:xfrm>
              <a:off x="4368121" y="6027428"/>
              <a:ext cx="7663785" cy="671639"/>
            </a:xfrm>
            <a:prstGeom prst="rect">
              <a:avLst/>
            </a:prstGeom>
            <a:noFill/>
          </p:spPr>
          <p:txBody>
            <a:bodyPr wrap="square" rtlCol="0">
              <a:spAutoFit/>
            </a:bodyPr>
            <a:lstStyle/>
            <a:p>
              <a:r>
                <a:rPr lang="en-US" sz="1200" i="1" dirty="0">
                  <a:hlinkClick r:id="rId4"/>
                </a:rPr>
                <a:t>https://doi.org/10.1007/JHEP07(2014)079</a:t>
              </a:r>
              <a:endParaRPr lang="en-GB" sz="1200" i="1" dirty="0"/>
            </a:p>
          </p:txBody>
        </p:sp>
      </p:grpSp>
      <p:pic>
        <p:nvPicPr>
          <p:cNvPr id="9" name="Google Shape;126;p15">
            <a:extLst>
              <a:ext uri="{FF2B5EF4-FFF2-40B4-BE49-F238E27FC236}">
                <a16:creationId xmlns:a16="http://schemas.microsoft.com/office/drawing/2014/main" id="{6027A933-8750-D207-84F8-520B3DA2811F}"/>
              </a:ext>
            </a:extLst>
          </p:cNvPr>
          <p:cNvPicPr preferRelativeResize="0"/>
          <p:nvPr/>
        </p:nvPicPr>
        <p:blipFill>
          <a:blip r:embed="rId5">
            <a:alphaModFix/>
          </a:blip>
          <a:stretch>
            <a:fillRect/>
          </a:stretch>
        </p:blipFill>
        <p:spPr>
          <a:xfrm>
            <a:off x="7955220" y="2784150"/>
            <a:ext cx="2002625" cy="1289700"/>
          </a:xfrm>
          <a:prstGeom prst="rect">
            <a:avLst/>
          </a:prstGeom>
          <a:noFill/>
          <a:ln>
            <a:noFill/>
          </a:ln>
        </p:spPr>
      </p:pic>
      <p:pic>
        <p:nvPicPr>
          <p:cNvPr id="11" name="Picture 10">
            <a:extLst>
              <a:ext uri="{FF2B5EF4-FFF2-40B4-BE49-F238E27FC236}">
                <a16:creationId xmlns:a16="http://schemas.microsoft.com/office/drawing/2014/main" id="{8E8CF6AD-E338-9932-DC50-D8718E90B871}"/>
              </a:ext>
            </a:extLst>
          </p:cNvPr>
          <p:cNvPicPr>
            <a:picLocks noChangeAspect="1"/>
          </p:cNvPicPr>
          <p:nvPr/>
        </p:nvPicPr>
        <p:blipFill>
          <a:blip r:embed="rId6"/>
          <a:stretch>
            <a:fillRect/>
          </a:stretch>
        </p:blipFill>
        <p:spPr>
          <a:xfrm>
            <a:off x="10094128" y="2420883"/>
            <a:ext cx="1798685" cy="2763920"/>
          </a:xfrm>
          <a:prstGeom prst="rect">
            <a:avLst/>
          </a:prstGeom>
        </p:spPr>
      </p:pic>
      <p:pic>
        <p:nvPicPr>
          <p:cNvPr id="12" name="Picture 11" descr="Icon&#10;&#10;Description automatically generated">
            <a:extLst>
              <a:ext uri="{FF2B5EF4-FFF2-40B4-BE49-F238E27FC236}">
                <a16:creationId xmlns:a16="http://schemas.microsoft.com/office/drawing/2014/main" id="{811A9C34-735A-6284-F992-AFBF54D8003F}"/>
              </a:ext>
            </a:extLst>
          </p:cNvPr>
          <p:cNvPicPr>
            <a:picLocks noChangeAspect="1"/>
          </p:cNvPicPr>
          <p:nvPr/>
        </p:nvPicPr>
        <p:blipFill>
          <a:blip r:embed="rId7"/>
          <a:stretch>
            <a:fillRect/>
          </a:stretch>
        </p:blipFill>
        <p:spPr>
          <a:xfrm>
            <a:off x="10826240" y="-9622"/>
            <a:ext cx="1364289" cy="1364289"/>
          </a:xfrm>
          <a:prstGeom prst="rect">
            <a:avLst/>
          </a:prstGeom>
        </p:spPr>
      </p:pic>
    </p:spTree>
    <p:extLst>
      <p:ext uri="{BB962C8B-B14F-4D97-AF65-F5344CB8AC3E}">
        <p14:creationId xmlns:p14="http://schemas.microsoft.com/office/powerpoint/2010/main" val="3836673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5DADC7-BD39-A0E5-8A5C-986F936D58F8}"/>
              </a:ext>
            </a:extLst>
          </p:cNvPr>
          <p:cNvPicPr>
            <a:picLocks noChangeAspect="1"/>
          </p:cNvPicPr>
          <p:nvPr/>
        </p:nvPicPr>
        <p:blipFill>
          <a:blip r:embed="rId2"/>
          <a:stretch>
            <a:fillRect/>
          </a:stretch>
        </p:blipFill>
        <p:spPr>
          <a:xfrm>
            <a:off x="1522825" y="0"/>
            <a:ext cx="8261074" cy="6195805"/>
          </a:xfrm>
          <a:prstGeom prst="rect">
            <a:avLst/>
          </a:prstGeom>
          <a:ln>
            <a:solidFill>
              <a:srgbClr val="000000"/>
            </a:solidFill>
          </a:ln>
        </p:spPr>
      </p:pic>
      <p:sp>
        <p:nvSpPr>
          <p:cNvPr id="5" name="TextBox 4">
            <a:extLst>
              <a:ext uri="{FF2B5EF4-FFF2-40B4-BE49-F238E27FC236}">
                <a16:creationId xmlns:a16="http://schemas.microsoft.com/office/drawing/2014/main" id="{6E4250F0-AEBA-9A17-899E-746FE32C73C7}"/>
              </a:ext>
            </a:extLst>
          </p:cNvPr>
          <p:cNvSpPr txBox="1"/>
          <p:nvPr/>
        </p:nvSpPr>
        <p:spPr>
          <a:xfrm rot="16200000">
            <a:off x="8343605" y="4195170"/>
            <a:ext cx="3396344" cy="307777"/>
          </a:xfrm>
          <a:prstGeom prst="rect">
            <a:avLst/>
          </a:prstGeom>
          <a:solidFill>
            <a:schemeClr val="bg1"/>
          </a:solidFill>
        </p:spPr>
        <p:txBody>
          <a:bodyPr wrap="square" rtlCol="0">
            <a:spAutoFit/>
          </a:bodyPr>
          <a:lstStyle/>
          <a:p>
            <a:r>
              <a:rPr lang="en-US" dirty="0">
                <a:hlinkClick r:id="rId3"/>
              </a:rPr>
              <a:t>https://doi.org/10.5281/zenodo.4028834</a:t>
            </a:r>
            <a:endParaRPr lang="en-US" dirty="0"/>
          </a:p>
        </p:txBody>
      </p:sp>
    </p:spTree>
    <p:extLst>
      <p:ext uri="{BB962C8B-B14F-4D97-AF65-F5344CB8AC3E}">
        <p14:creationId xmlns:p14="http://schemas.microsoft.com/office/powerpoint/2010/main" val="194546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67A53B-DD15-B690-E461-F27059A0A66F}"/>
              </a:ext>
            </a:extLst>
          </p:cNvPr>
          <p:cNvPicPr>
            <a:picLocks noChangeAspect="1"/>
          </p:cNvPicPr>
          <p:nvPr/>
        </p:nvPicPr>
        <p:blipFill>
          <a:blip r:embed="rId2"/>
          <a:stretch>
            <a:fillRect/>
          </a:stretch>
        </p:blipFill>
        <p:spPr>
          <a:xfrm>
            <a:off x="1522825" y="3"/>
            <a:ext cx="8261075" cy="6194211"/>
          </a:xfrm>
          <a:prstGeom prst="rect">
            <a:avLst/>
          </a:prstGeom>
          <a:ln>
            <a:solidFill>
              <a:srgbClr val="000000"/>
            </a:solidFill>
          </a:ln>
        </p:spPr>
      </p:pic>
      <p:sp>
        <p:nvSpPr>
          <p:cNvPr id="5" name="TextBox 4">
            <a:extLst>
              <a:ext uri="{FF2B5EF4-FFF2-40B4-BE49-F238E27FC236}">
                <a16:creationId xmlns:a16="http://schemas.microsoft.com/office/drawing/2014/main" id="{8DA3F217-7C56-7B51-5FDD-85313C42C7A8}"/>
              </a:ext>
            </a:extLst>
          </p:cNvPr>
          <p:cNvSpPr txBox="1"/>
          <p:nvPr/>
        </p:nvSpPr>
        <p:spPr>
          <a:xfrm rot="16200000">
            <a:off x="8343605" y="4195170"/>
            <a:ext cx="3396344" cy="307777"/>
          </a:xfrm>
          <a:prstGeom prst="rect">
            <a:avLst/>
          </a:prstGeom>
          <a:solidFill>
            <a:schemeClr val="bg1"/>
          </a:solidFill>
        </p:spPr>
        <p:txBody>
          <a:bodyPr wrap="square" rtlCol="0">
            <a:spAutoFit/>
          </a:bodyPr>
          <a:lstStyle/>
          <a:p>
            <a:r>
              <a:rPr lang="en-US" dirty="0">
                <a:hlinkClick r:id="rId3"/>
              </a:rPr>
              <a:t>https://doi.org/10.5281/zenodo.4028834</a:t>
            </a:r>
            <a:endParaRPr lang="en-US" dirty="0"/>
          </a:p>
        </p:txBody>
      </p:sp>
    </p:spTree>
    <p:extLst>
      <p:ext uri="{BB962C8B-B14F-4D97-AF65-F5344CB8AC3E}">
        <p14:creationId xmlns:p14="http://schemas.microsoft.com/office/powerpoint/2010/main" val="148298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0B38-2D0C-8F82-B760-EEB6B6428C10}"/>
              </a:ext>
            </a:extLst>
          </p:cNvPr>
          <p:cNvSpPr>
            <a:spLocks noGrp="1"/>
          </p:cNvSpPr>
          <p:nvPr>
            <p:ph type="title"/>
          </p:nvPr>
        </p:nvSpPr>
        <p:spPr/>
        <p:txBody>
          <a:bodyPr/>
          <a:lstStyle/>
          <a:p>
            <a:r>
              <a:rPr lang="en-US" dirty="0"/>
              <a:t>MG5aMC and the madgraph4gpu project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7308B76-3090-3AE6-8F37-EFF93F74CA0B}"/>
                  </a:ext>
                </a:extLst>
              </p:cNvPr>
              <p:cNvSpPr>
                <a:spLocks noGrp="1"/>
              </p:cNvSpPr>
              <p:nvPr>
                <p:ph type="body" idx="1"/>
              </p:nvPr>
            </p:nvSpPr>
            <p:spPr>
              <a:xfrm>
                <a:off x="-75780" y="983443"/>
                <a:ext cx="12308250" cy="5351929"/>
              </a:xfrm>
            </p:spPr>
            <p:txBody>
              <a:bodyPr/>
              <a:lstStyle/>
              <a:p>
                <a:pPr>
                  <a:spcBef>
                    <a:spcPts val="300"/>
                  </a:spcBef>
                </a:pPr>
                <a:r>
                  <a:rPr lang="en-GB" sz="2000" i="1" dirty="0">
                    <a:solidFill>
                      <a:srgbClr val="FF0000"/>
                    </a:solidFill>
                  </a:rPr>
                  <a:t>madgraph4gpu: speed up Matrix Element calculation in MG5aMC </a:t>
                </a:r>
                <a:r>
                  <a:rPr lang="en-GB" sz="2000" dirty="0"/>
                  <a:t>on GPUs and vector CPUs</a:t>
                </a:r>
              </a:p>
              <a:p>
                <a:pPr lvl="1">
                  <a:spcBef>
                    <a:spcPts val="300"/>
                  </a:spcBef>
                </a:pPr>
                <a:r>
                  <a:rPr lang="en-GB" sz="1800" dirty="0"/>
                  <a:t>Collaboration of theoretical/experimental physicists with software engineers – born in the HSF generator WG</a:t>
                </a:r>
                <a:endParaRPr lang="en-GB" sz="1400" dirty="0"/>
              </a:p>
              <a:p>
                <a:pPr lvl="1">
                  <a:spcBef>
                    <a:spcPts val="300"/>
                  </a:spcBef>
                </a:pPr>
                <a:r>
                  <a:rPr lang="en-GB" sz="1800" dirty="0"/>
                  <a:t>Previous results for ‘cudacpp’ (C++ vectorization on CPUs, CUDA on Nvidia GPUs) were shown at vCHEP2021</a:t>
                </a:r>
              </a:p>
              <a:p>
                <a:pPr lvl="3">
                  <a:spcBef>
                    <a:spcPts val="300"/>
                  </a:spcBef>
                </a:pPr>
                <a:endParaRPr lang="en-GB" sz="1400" dirty="0"/>
              </a:p>
              <a:p>
                <a:pPr lvl="3">
                  <a:spcBef>
                    <a:spcPts val="300"/>
                  </a:spcBef>
                </a:pPr>
                <a:endParaRPr lang="en-GB" sz="1400" dirty="0"/>
              </a:p>
              <a:p>
                <a:pPr lvl="3">
                  <a:spcBef>
                    <a:spcPts val="300"/>
                  </a:spcBef>
                </a:pPr>
                <a:endParaRPr lang="en-GB" sz="1400" dirty="0"/>
              </a:p>
              <a:p>
                <a:pPr lvl="3">
                  <a:spcBef>
                    <a:spcPts val="300"/>
                  </a:spcBef>
                </a:pPr>
                <a:endParaRPr lang="en-GB" sz="1400" dirty="0"/>
              </a:p>
              <a:p>
                <a:pPr lvl="3">
                  <a:spcBef>
                    <a:spcPts val="300"/>
                  </a:spcBef>
                </a:pPr>
                <a:endParaRPr lang="en-GB" sz="1400" dirty="0"/>
              </a:p>
              <a:p>
                <a:pPr lvl="3">
                  <a:spcBef>
                    <a:spcPts val="300"/>
                  </a:spcBef>
                </a:pPr>
                <a:endParaRPr lang="en-GB" sz="1400" dirty="0"/>
              </a:p>
              <a:p>
                <a:pPr>
                  <a:spcBef>
                    <a:spcPts val="300"/>
                  </a:spcBef>
                </a:pPr>
                <a:endParaRPr lang="en-GB" sz="2000" dirty="0"/>
              </a:p>
              <a:p>
                <a:pPr>
                  <a:spcBef>
                    <a:spcPts val="300"/>
                  </a:spcBef>
                </a:pPr>
                <a:endParaRPr lang="en-GB" sz="2000" dirty="0"/>
              </a:p>
              <a:p>
                <a:pPr>
                  <a:spcBef>
                    <a:spcPts val="300"/>
                  </a:spcBef>
                </a:pPr>
                <a:r>
                  <a:rPr lang="en-GB" sz="2000" dirty="0"/>
                  <a:t>New progress since May 2021 has been mainly in three areas of development:</a:t>
                </a:r>
              </a:p>
              <a:p>
                <a:pPr marL="584200" lvl="1" indent="0">
                  <a:spcBef>
                    <a:spcPts val="300"/>
                  </a:spcBef>
                  <a:buNone/>
                </a:pPr>
                <a:r>
                  <a:rPr lang="en-GB" sz="1800" dirty="0"/>
                  <a:t>(1) Not only </a:t>
                </a:r>
                <a:r>
                  <a:rPr lang="en-GB" sz="1800" dirty="0">
                    <a:solidFill>
                      <a:srgbClr val="000000"/>
                    </a:solidFill>
                  </a:rPr>
                  <a:t>hardcoded </a:t>
                </a:r>
                <a14:m>
                  <m:oMath xmlns:m="http://schemas.openxmlformats.org/officeDocument/2006/math">
                    <m:sSup>
                      <m:sSupPr>
                        <m:ctrlPr>
                          <a:rPr lang="en-US" sz="1800" i="1" dirty="0">
                            <a:solidFill>
                              <a:srgbClr val="000000"/>
                            </a:solidFill>
                            <a:latin typeface="Cambria Math" panose="02040503050406030204" pitchFamily="18" charset="0"/>
                          </a:rPr>
                        </m:ctrlPr>
                      </m:sSupPr>
                      <m:e>
                        <m:r>
                          <m:rPr>
                            <m:sty m:val="p"/>
                          </m:rPr>
                          <a:rPr lang="en-US" sz="1800" i="0" dirty="0">
                            <a:solidFill>
                              <a:srgbClr val="000000"/>
                            </a:solidFill>
                            <a:latin typeface="Cambria Math" panose="02040503050406030204" pitchFamily="18" charset="0"/>
                          </a:rPr>
                          <m:t>e</m:t>
                        </m:r>
                      </m:e>
                      <m:sup>
                        <m:r>
                          <a:rPr lang="en-US" sz="1800" i="0" dirty="0">
                            <a:solidFill>
                              <a:srgbClr val="000000"/>
                            </a:solidFill>
                            <a:latin typeface="Cambria Math" panose="02040503050406030204" pitchFamily="18" charset="0"/>
                          </a:rPr>
                          <m:t>+</m:t>
                        </m:r>
                      </m:sup>
                    </m:sSup>
                    <m:sSup>
                      <m:sSupPr>
                        <m:ctrlPr>
                          <a:rPr lang="en-US" sz="1800" i="1" dirty="0">
                            <a:solidFill>
                              <a:srgbClr val="000000"/>
                            </a:solidFill>
                            <a:latin typeface="Cambria Math" panose="02040503050406030204" pitchFamily="18" charset="0"/>
                          </a:rPr>
                        </m:ctrlPr>
                      </m:sSupPr>
                      <m:e>
                        <m:r>
                          <m:rPr>
                            <m:sty m:val="p"/>
                          </m:rPr>
                          <a:rPr lang="en-US" sz="1800" i="0" dirty="0">
                            <a:solidFill>
                              <a:srgbClr val="000000"/>
                            </a:solidFill>
                            <a:latin typeface="Cambria Math" panose="02040503050406030204" pitchFamily="18" charset="0"/>
                          </a:rPr>
                          <m:t>e</m:t>
                        </m:r>
                      </m:e>
                      <m:sup>
                        <m:r>
                          <a:rPr lang="en-US" sz="1800" i="0" dirty="0">
                            <a:solidFill>
                              <a:srgbClr val="000000"/>
                            </a:solidFill>
                            <a:latin typeface="Cambria Math" panose="02040503050406030204" pitchFamily="18" charset="0"/>
                          </a:rPr>
                          <m:t>−</m:t>
                        </m:r>
                      </m:sup>
                    </m:sSup>
                  </m:oMath>
                </a14:m>
                <a:r>
                  <a:rPr lang="en-US" sz="1800" dirty="0">
                    <a:solidFill>
                      <a:srgbClr val="000000"/>
                    </a:solidFill>
                    <a:sym typeface="Symbol" panose="05050102010706020507" pitchFamily="18" charset="2"/>
                  </a:rPr>
                  <a:t></a:t>
                </a:r>
                <a14:m>
                  <m:oMath xmlns:m="http://schemas.openxmlformats.org/officeDocument/2006/math">
                    <m:sSup>
                      <m:sSupPr>
                        <m:ctrlPr>
                          <a:rPr lang="en-US" sz="1800" i="1" dirty="0">
                            <a:solidFill>
                              <a:srgbClr val="000000"/>
                            </a:solidFill>
                            <a:latin typeface="Cambria Math" panose="02040503050406030204" pitchFamily="18" charset="0"/>
                          </a:rPr>
                        </m:ctrlPr>
                      </m:sSupPr>
                      <m:e>
                        <m:r>
                          <a:rPr lang="en-US" sz="1800" i="0" dirty="0">
                            <a:solidFill>
                              <a:srgbClr val="000000"/>
                            </a:solidFill>
                            <a:latin typeface="Cambria Math" panose="02040503050406030204" pitchFamily="18" charset="0"/>
                            <a:sym typeface="Symbol" panose="05050102010706020507" pitchFamily="18" charset="2"/>
                          </a:rPr>
                          <m:t></m:t>
                        </m:r>
                      </m:e>
                      <m:sup>
                        <m:r>
                          <a:rPr lang="en-US" sz="1800" i="0" dirty="0">
                            <a:solidFill>
                              <a:srgbClr val="000000"/>
                            </a:solidFill>
                            <a:latin typeface="Cambria Math" panose="02040503050406030204" pitchFamily="18" charset="0"/>
                          </a:rPr>
                          <m:t>+</m:t>
                        </m:r>
                      </m:sup>
                    </m:sSup>
                    <m:sSup>
                      <m:sSupPr>
                        <m:ctrlPr>
                          <a:rPr lang="en-US" sz="1800" i="1" dirty="0">
                            <a:solidFill>
                              <a:srgbClr val="000000"/>
                            </a:solidFill>
                            <a:latin typeface="Cambria Math" panose="02040503050406030204" pitchFamily="18" charset="0"/>
                          </a:rPr>
                        </m:ctrlPr>
                      </m:sSupPr>
                      <m:e>
                        <m:r>
                          <a:rPr lang="en-US" sz="1800" i="0" dirty="0">
                            <a:solidFill>
                              <a:srgbClr val="000000"/>
                            </a:solidFill>
                            <a:latin typeface="Cambria Math" panose="02040503050406030204" pitchFamily="18" charset="0"/>
                            <a:sym typeface="Symbol" panose="05050102010706020507" pitchFamily="18" charset="2"/>
                          </a:rPr>
                          <m:t></m:t>
                        </m:r>
                      </m:e>
                      <m:sup>
                        <m:r>
                          <a:rPr lang="en-US" sz="1800" i="0" dirty="0">
                            <a:solidFill>
                              <a:srgbClr val="000000"/>
                            </a:solidFill>
                            <a:latin typeface="Cambria Math" panose="02040503050406030204" pitchFamily="18" charset="0"/>
                            <a:sym typeface="Symbol" panose="05050102010706020507" pitchFamily="18" charset="2"/>
                          </a:rPr>
                          <m:t>−</m:t>
                        </m:r>
                      </m:sup>
                    </m:sSup>
                  </m:oMath>
                </a14:m>
                <a:r>
                  <a:rPr lang="en-GB" sz="1800" dirty="0">
                    <a:solidFill>
                      <a:srgbClr val="000000"/>
                    </a:solidFill>
                  </a:rPr>
                  <a:t>: full code generation in cudacpp, performance for more complex processes</a:t>
                </a:r>
              </a:p>
              <a:p>
                <a:pPr marL="584200" lvl="1" indent="0">
                  <a:spcBef>
                    <a:spcPts val="300"/>
                  </a:spcBef>
                  <a:buNone/>
                </a:pPr>
                <a:r>
                  <a:rPr lang="en-GB" sz="1800" dirty="0">
                    <a:solidFill>
                      <a:srgbClr val="000000"/>
                    </a:solidFill>
                  </a:rPr>
                  <a:t>(2) Not only cudacpp: add implementations </a:t>
                </a:r>
                <a:r>
                  <a:rPr lang="en-GB" sz="1800" dirty="0"/>
                  <a:t>in </a:t>
                </a:r>
                <a:r>
                  <a:rPr lang="en-GB" sz="1800" dirty="0">
                    <a:solidFill>
                      <a:srgbClr val="000000"/>
                    </a:solidFill>
                  </a:rPr>
                  <a:t>Alpaka, Kokkos, Sycl also for AMD/Intel GPUs</a:t>
                </a:r>
              </a:p>
              <a:p>
                <a:pPr marL="584200" lvl="1" indent="0">
                  <a:spcBef>
                    <a:spcPts val="300"/>
                  </a:spcBef>
                  <a:buNone/>
                </a:pPr>
                <a:r>
                  <a:rPr lang="en-GB" sz="1800" dirty="0"/>
                  <a:t>	</a:t>
                </a:r>
                <a:r>
                  <a:rPr lang="en-GB" sz="1800" i="1" dirty="0">
                    <a:solidFill>
                      <a:srgbClr val="FF0000"/>
                    </a:solidFill>
                  </a:rPr>
                  <a:t>Goal: gain experience for the HEP software community on the usefulness of portability frameworks (PFs)</a:t>
                </a:r>
              </a:p>
              <a:p>
                <a:pPr marL="584200" lvl="1" indent="0">
                  <a:spcBef>
                    <a:spcPts val="300"/>
                  </a:spcBef>
                  <a:buNone/>
                </a:pPr>
                <a:r>
                  <a:rPr lang="en-GB" sz="1800" dirty="0">
                    <a:solidFill>
                      <a:srgbClr val="000000"/>
                    </a:solidFill>
                  </a:rPr>
                  <a:t>(3) Not only a standalone application: integrate CUDA/C++ MEs into Madevent (cross sections, event generation)</a:t>
                </a:r>
              </a:p>
              <a:p>
                <a:pPr marL="584200" lvl="1" indent="0">
                  <a:spcBef>
                    <a:spcPts val="300"/>
                  </a:spcBef>
                  <a:buNone/>
                </a:pPr>
                <a:r>
                  <a:rPr lang="en-GB" sz="1800" dirty="0"/>
                  <a:t>	</a:t>
                </a:r>
                <a:r>
                  <a:rPr lang="en-GB" sz="1800" i="1" dirty="0">
                    <a:solidFill>
                      <a:srgbClr val="FF0000"/>
                    </a:solidFill>
                  </a:rPr>
                  <a:t>Goal: first release of MG5aMC for LO event generation in ATLAS/CMS (CPU SIMD speedups and GPU port)</a:t>
                </a:r>
              </a:p>
              <a:p>
                <a:pPr>
                  <a:spcBef>
                    <a:spcPts val="300"/>
                  </a:spcBef>
                </a:pPr>
                <a:endParaRPr lang="en-US" sz="2000" dirty="0"/>
              </a:p>
            </p:txBody>
          </p:sp>
        </mc:Choice>
        <mc:Fallback xmlns="">
          <p:sp>
            <p:nvSpPr>
              <p:cNvPr id="3" name="Text Placeholder 2">
                <a:extLst>
                  <a:ext uri="{FF2B5EF4-FFF2-40B4-BE49-F238E27FC236}">
                    <a16:creationId xmlns:a16="http://schemas.microsoft.com/office/drawing/2014/main" id="{77308B76-3090-3AE6-8F37-EFF93F74CA0B}"/>
                  </a:ext>
                </a:extLst>
              </p:cNvPr>
              <p:cNvSpPr>
                <a:spLocks noGrp="1" noRot="1" noChangeAspect="1" noMove="1" noResize="1" noEditPoints="1" noAdjustHandles="1" noChangeArrowheads="1" noChangeShapeType="1" noTextEdit="1"/>
              </p:cNvSpPr>
              <p:nvPr>
                <p:ph type="body" idx="1"/>
              </p:nvPr>
            </p:nvSpPr>
            <p:spPr>
              <a:xfrm>
                <a:off x="-75780" y="983443"/>
                <a:ext cx="12308250" cy="5351929"/>
              </a:xfrm>
              <a:blipFill>
                <a:blip r:embed="rId2"/>
                <a:stretch>
                  <a:fillRect/>
                </a:stretch>
              </a:blipFill>
            </p:spPr>
            <p:txBody>
              <a:bodyPr/>
              <a:lstStyle/>
              <a:p>
                <a:r>
                  <a:rPr lang="en-CH">
                    <a:noFill/>
                  </a:rPr>
                  <a:t> </a:t>
                </a:r>
              </a:p>
            </p:txBody>
          </p:sp>
        </mc:Fallback>
      </mc:AlternateContent>
      <p:grpSp>
        <p:nvGrpSpPr>
          <p:cNvPr id="4" name="Group 3">
            <a:extLst>
              <a:ext uri="{FF2B5EF4-FFF2-40B4-BE49-F238E27FC236}">
                <a16:creationId xmlns:a16="http://schemas.microsoft.com/office/drawing/2014/main" id="{E8B65119-7B6D-428D-4EBF-6482E92F595E}"/>
              </a:ext>
            </a:extLst>
          </p:cNvPr>
          <p:cNvGrpSpPr>
            <a:grpSpLocks noChangeAspect="1"/>
          </p:cNvGrpSpPr>
          <p:nvPr/>
        </p:nvGrpSpPr>
        <p:grpSpPr>
          <a:xfrm>
            <a:off x="6978257" y="2149248"/>
            <a:ext cx="4472227" cy="1598065"/>
            <a:chOff x="7767587" y="2213810"/>
            <a:chExt cx="4472227" cy="1598065"/>
          </a:xfrm>
        </p:grpSpPr>
        <p:pic>
          <p:nvPicPr>
            <p:cNvPr id="8" name="Picture 7">
              <a:extLst>
                <a:ext uri="{FF2B5EF4-FFF2-40B4-BE49-F238E27FC236}">
                  <a16:creationId xmlns:a16="http://schemas.microsoft.com/office/drawing/2014/main" id="{55E8B6A4-B880-6532-8614-EA08605C5BB0}"/>
                </a:ext>
              </a:extLst>
            </p:cNvPr>
            <p:cNvPicPr>
              <a:picLocks noChangeAspect="1"/>
            </p:cNvPicPr>
            <p:nvPr/>
          </p:nvPicPr>
          <p:blipFill>
            <a:blip r:embed="rId3"/>
            <a:stretch>
              <a:fillRect/>
            </a:stretch>
          </p:blipFill>
          <p:spPr>
            <a:xfrm>
              <a:off x="7767587" y="2213810"/>
              <a:ext cx="4401463" cy="1332021"/>
            </a:xfrm>
            <a:prstGeom prst="rect">
              <a:avLst/>
            </a:prstGeom>
            <a:ln>
              <a:solidFill>
                <a:srgbClr val="000000"/>
              </a:solidFill>
            </a:ln>
          </p:spPr>
        </p:pic>
        <p:sp>
          <p:nvSpPr>
            <p:cNvPr id="9" name="TextBox 8">
              <a:extLst>
                <a:ext uri="{FF2B5EF4-FFF2-40B4-BE49-F238E27FC236}">
                  <a16:creationId xmlns:a16="http://schemas.microsoft.com/office/drawing/2014/main" id="{A861B742-5F0E-86DD-C281-D38FB01C4F79}"/>
                </a:ext>
              </a:extLst>
            </p:cNvPr>
            <p:cNvSpPr txBox="1"/>
            <p:nvPr/>
          </p:nvSpPr>
          <p:spPr>
            <a:xfrm>
              <a:off x="8816742" y="3534876"/>
              <a:ext cx="3423072" cy="276999"/>
            </a:xfrm>
            <a:prstGeom prst="rect">
              <a:avLst/>
            </a:prstGeom>
            <a:noFill/>
          </p:spPr>
          <p:txBody>
            <a:bodyPr wrap="square" rtlCol="0">
              <a:spAutoFit/>
            </a:bodyPr>
            <a:lstStyle/>
            <a:p>
              <a:r>
                <a:rPr lang="en-US" sz="1200" i="1" dirty="0">
                  <a:hlinkClick r:id="rId4"/>
                </a:rPr>
                <a:t> https://doi.org/10.1051/epjconf/202125103045</a:t>
              </a:r>
              <a:endParaRPr lang="en-US" sz="1200" i="1" dirty="0"/>
            </a:p>
          </p:txBody>
        </p:sp>
      </p:grpSp>
    </p:spTree>
    <p:extLst>
      <p:ext uri="{BB962C8B-B14F-4D97-AF65-F5344CB8AC3E}">
        <p14:creationId xmlns:p14="http://schemas.microsoft.com/office/powerpoint/2010/main" val="360685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A421-D0F6-75C7-D8B7-D8F2DBE2F12B}"/>
              </a:ext>
            </a:extLst>
          </p:cNvPr>
          <p:cNvSpPr>
            <a:spLocks noGrp="1"/>
          </p:cNvSpPr>
          <p:nvPr>
            <p:ph type="title"/>
          </p:nvPr>
        </p:nvSpPr>
        <p:spPr/>
        <p:txBody>
          <a:bodyPr/>
          <a:lstStyle/>
          <a:p>
            <a:r>
              <a:rPr lang="en-US" dirty="0"/>
              <a:t>MC event generators are a great fit for GPUs and vector CPUs!</a:t>
            </a:r>
          </a:p>
        </p:txBody>
      </p:sp>
      <p:pic>
        <p:nvPicPr>
          <p:cNvPr id="7" name="Picture 6">
            <a:extLst>
              <a:ext uri="{FF2B5EF4-FFF2-40B4-BE49-F238E27FC236}">
                <a16:creationId xmlns:a16="http://schemas.microsoft.com/office/drawing/2014/main" id="{B8E08BCE-4ED0-A211-DECD-BEDD30730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0620" y="933759"/>
            <a:ext cx="1056823" cy="590252"/>
          </a:xfrm>
          <a:prstGeom prst="rect">
            <a:avLst/>
          </a:prstGeom>
        </p:spPr>
      </p:pic>
      <p:sp>
        <p:nvSpPr>
          <p:cNvPr id="73" name="Text Placeholder 2">
            <a:extLst>
              <a:ext uri="{FF2B5EF4-FFF2-40B4-BE49-F238E27FC236}">
                <a16:creationId xmlns:a16="http://schemas.microsoft.com/office/drawing/2014/main" id="{69AC6452-45F8-45F9-7314-9B4DD15A8797}"/>
              </a:ext>
            </a:extLst>
          </p:cNvPr>
          <p:cNvSpPr>
            <a:spLocks noGrp="1"/>
          </p:cNvSpPr>
          <p:nvPr>
            <p:ph type="body" idx="1"/>
          </p:nvPr>
        </p:nvSpPr>
        <p:spPr>
          <a:xfrm>
            <a:off x="1" y="965326"/>
            <a:ext cx="11043526" cy="1036777"/>
          </a:xfrm>
        </p:spPr>
        <p:txBody>
          <a:bodyPr/>
          <a:lstStyle/>
          <a:p>
            <a:pPr>
              <a:spcBef>
                <a:spcPts val="0"/>
              </a:spcBef>
            </a:pPr>
            <a:r>
              <a:rPr lang="en-US" i="1" dirty="0"/>
              <a:t>Monte Carlo methods are based on drawing (pseudo-)random numbers</a:t>
            </a:r>
            <a:r>
              <a:rPr lang="en-US" dirty="0"/>
              <a:t>: a dice throw</a:t>
            </a:r>
          </a:p>
          <a:p>
            <a:pPr lvl="3">
              <a:spcBef>
                <a:spcPts val="0"/>
              </a:spcBef>
            </a:pPr>
            <a:endParaRPr lang="en-US" dirty="0"/>
          </a:p>
          <a:p>
            <a:pPr>
              <a:spcBef>
                <a:spcPts val="0"/>
              </a:spcBef>
            </a:pPr>
            <a:r>
              <a:rPr lang="en-US" dirty="0"/>
              <a:t>From a software workflow point of view, these are used in </a:t>
            </a:r>
            <a:r>
              <a:rPr lang="en-US" i="1" dirty="0"/>
              <a:t>two rather different cases</a:t>
            </a:r>
            <a:r>
              <a:rPr lang="en-US" dirty="0"/>
              <a:t>:</a:t>
            </a:r>
          </a:p>
          <a:p>
            <a:pPr>
              <a:spcBef>
                <a:spcPts val="0"/>
              </a:spcBef>
            </a:pPr>
            <a:endParaRPr lang="en-US" dirty="0"/>
          </a:p>
        </p:txBody>
      </p:sp>
      <p:grpSp>
        <p:nvGrpSpPr>
          <p:cNvPr id="6" name="Group 5">
            <a:extLst>
              <a:ext uri="{FF2B5EF4-FFF2-40B4-BE49-F238E27FC236}">
                <a16:creationId xmlns:a16="http://schemas.microsoft.com/office/drawing/2014/main" id="{9676D13F-32E7-25EE-99FE-863A25AC7A20}"/>
              </a:ext>
            </a:extLst>
          </p:cNvPr>
          <p:cNvGrpSpPr>
            <a:grpSpLocks noChangeAspect="1"/>
          </p:cNvGrpSpPr>
          <p:nvPr/>
        </p:nvGrpSpPr>
        <p:grpSpPr>
          <a:xfrm>
            <a:off x="258007" y="2217573"/>
            <a:ext cx="5713928" cy="4247472"/>
            <a:chOff x="258007" y="2217573"/>
            <a:chExt cx="5713928" cy="4247472"/>
          </a:xfrm>
        </p:grpSpPr>
        <p:sp>
          <p:nvSpPr>
            <p:cNvPr id="53" name="Rectangle 52">
              <a:extLst>
                <a:ext uri="{FF2B5EF4-FFF2-40B4-BE49-F238E27FC236}">
                  <a16:creationId xmlns:a16="http://schemas.microsoft.com/office/drawing/2014/main" id="{8D5F1491-1A3C-A31C-66A7-C25F791BB7B5}"/>
                </a:ext>
              </a:extLst>
            </p:cNvPr>
            <p:cNvSpPr/>
            <p:nvPr/>
          </p:nvSpPr>
          <p:spPr>
            <a:xfrm>
              <a:off x="258007" y="2217573"/>
              <a:ext cx="5713928" cy="4247472"/>
            </a:xfrm>
            <a:prstGeom prst="rect">
              <a:avLst/>
            </a:prstGeom>
            <a:solidFill>
              <a:schemeClr val="accent4">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ectangle 53">
              <a:extLst>
                <a:ext uri="{FF2B5EF4-FFF2-40B4-BE49-F238E27FC236}">
                  <a16:creationId xmlns:a16="http://schemas.microsoft.com/office/drawing/2014/main" id="{0DA15D6B-97AA-E6E0-C934-DB1D748D255E}"/>
                </a:ext>
              </a:extLst>
            </p:cNvPr>
            <p:cNvSpPr/>
            <p:nvPr/>
          </p:nvSpPr>
          <p:spPr>
            <a:xfrm>
              <a:off x="2697887" y="2595655"/>
              <a:ext cx="1810096" cy="508760"/>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0000"/>
                  </a:solidFill>
                </a:rPr>
                <a:t>  INPUT</a:t>
              </a:r>
            </a:p>
          </p:txBody>
        </p:sp>
        <p:pic>
          <p:nvPicPr>
            <p:cNvPr id="56" name="Picture 55">
              <a:extLst>
                <a:ext uri="{FF2B5EF4-FFF2-40B4-BE49-F238E27FC236}">
                  <a16:creationId xmlns:a16="http://schemas.microsoft.com/office/drawing/2014/main" id="{8B86B694-B0C6-75C5-C55B-F6BABCECA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935" y="2626468"/>
              <a:ext cx="837656" cy="467843"/>
            </a:xfrm>
            <a:prstGeom prst="rect">
              <a:avLst/>
            </a:prstGeom>
          </p:spPr>
        </p:pic>
        <p:sp>
          <p:nvSpPr>
            <p:cNvPr id="57" name="Rectangle 56">
              <a:extLst>
                <a:ext uri="{FF2B5EF4-FFF2-40B4-BE49-F238E27FC236}">
                  <a16:creationId xmlns:a16="http://schemas.microsoft.com/office/drawing/2014/main" id="{16C63118-CD4E-D1E6-BCCC-C7955B5DEA5B}"/>
                </a:ext>
              </a:extLst>
            </p:cNvPr>
            <p:cNvSpPr/>
            <p:nvPr/>
          </p:nvSpPr>
          <p:spPr>
            <a:xfrm>
              <a:off x="2697887" y="4623045"/>
              <a:ext cx="1810096" cy="508760"/>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  OUTPUT</a:t>
              </a:r>
            </a:p>
          </p:txBody>
        </p:sp>
        <p:sp>
          <p:nvSpPr>
            <p:cNvPr id="58" name="TextBox 57">
              <a:extLst>
                <a:ext uri="{FF2B5EF4-FFF2-40B4-BE49-F238E27FC236}">
                  <a16:creationId xmlns:a16="http://schemas.microsoft.com/office/drawing/2014/main" id="{0CCAD4A4-C5C3-2279-7587-3B741855EF3E}"/>
                </a:ext>
              </a:extLst>
            </p:cNvPr>
            <p:cNvSpPr txBox="1"/>
            <p:nvPr/>
          </p:nvSpPr>
          <p:spPr>
            <a:xfrm>
              <a:off x="394410" y="2413137"/>
              <a:ext cx="2636560" cy="2339102"/>
            </a:xfrm>
            <a:prstGeom prst="rect">
              <a:avLst/>
            </a:prstGeom>
            <a:noFill/>
          </p:spPr>
          <p:txBody>
            <a:bodyPr wrap="square" rtlCol="0">
              <a:spAutoFit/>
            </a:bodyPr>
            <a:lstStyle/>
            <a:p>
              <a:r>
                <a:rPr lang="en-US" sz="2000" b="1" dirty="0">
                  <a:solidFill>
                    <a:srgbClr val="00B050"/>
                  </a:solidFill>
                </a:rPr>
                <a:t>MC SAMPLING</a:t>
              </a:r>
            </a:p>
            <a:p>
              <a:endParaRPr lang="en-US" sz="1800" dirty="0"/>
            </a:p>
            <a:p>
              <a:r>
                <a:rPr lang="en-US" sz="1800" b="1" u="sng" dirty="0">
                  <a:solidFill>
                    <a:srgbClr val="00B050"/>
                  </a:solidFill>
                </a:rPr>
                <a:t>Event generators</a:t>
              </a:r>
              <a:r>
                <a:rPr lang="en-US" sz="1800" dirty="0"/>
                <a:t>* (</a:t>
              </a:r>
              <a:r>
                <a:rPr lang="en-US" sz="1800" i="1" dirty="0"/>
                <a:t>before</a:t>
              </a:r>
              <a:r>
                <a:rPr lang="en-US" sz="1800" dirty="0"/>
                <a:t> ME calculation):</a:t>
              </a:r>
            </a:p>
            <a:p>
              <a:pPr marL="285750" indent="-285750">
                <a:buFontTx/>
                <a:buChar char="-"/>
              </a:pPr>
              <a:r>
                <a:rPr lang="en-US" sz="1800" dirty="0"/>
                <a:t>MC integration (cross sections)</a:t>
              </a:r>
            </a:p>
            <a:p>
              <a:pPr marL="285750" indent="-285750">
                <a:buFontTx/>
                <a:buChar char="-"/>
              </a:pPr>
              <a:r>
                <a:rPr lang="en-US" sz="1800" dirty="0"/>
                <a:t>MC generation (event samples)</a:t>
              </a:r>
            </a:p>
          </p:txBody>
        </p:sp>
        <p:sp>
          <p:nvSpPr>
            <p:cNvPr id="59" name="TextBox 58">
              <a:extLst>
                <a:ext uri="{FF2B5EF4-FFF2-40B4-BE49-F238E27FC236}">
                  <a16:creationId xmlns:a16="http://schemas.microsoft.com/office/drawing/2014/main" id="{CA88C9B8-5811-5F20-2585-F05F2788DCB4}"/>
                </a:ext>
              </a:extLst>
            </p:cNvPr>
            <p:cNvSpPr txBox="1"/>
            <p:nvPr/>
          </p:nvSpPr>
          <p:spPr>
            <a:xfrm>
              <a:off x="2490975" y="5270599"/>
              <a:ext cx="2252852" cy="584776"/>
            </a:xfrm>
            <a:prstGeom prst="rect">
              <a:avLst/>
            </a:prstGeom>
            <a:noFill/>
          </p:spPr>
          <p:txBody>
            <a:bodyPr wrap="square" rtlCol="0">
              <a:spAutoFit/>
            </a:bodyPr>
            <a:lstStyle/>
            <a:p>
              <a:pPr algn="ctr"/>
              <a:r>
                <a:rPr lang="en-US" sz="1600" b="1" i="1" dirty="0">
                  <a:solidFill>
                    <a:srgbClr val="00B050"/>
                  </a:solidFill>
                </a:rPr>
                <a:t>Lockstep processing</a:t>
              </a:r>
            </a:p>
            <a:p>
              <a:pPr algn="ctr"/>
              <a:r>
                <a:rPr lang="en-US" sz="1600" b="1" i="1" dirty="0">
                  <a:solidFill>
                    <a:srgbClr val="00B050"/>
                  </a:solidFill>
                </a:rPr>
                <a:t>Good for SIMT/SIMD</a:t>
              </a:r>
            </a:p>
          </p:txBody>
        </p:sp>
        <p:sp>
          <p:nvSpPr>
            <p:cNvPr id="71" name="TextBox 70">
              <a:extLst>
                <a:ext uri="{FF2B5EF4-FFF2-40B4-BE49-F238E27FC236}">
                  <a16:creationId xmlns:a16="http://schemas.microsoft.com/office/drawing/2014/main" id="{3AB6388B-C737-1DE6-8430-D1CB920F23AF}"/>
                </a:ext>
              </a:extLst>
            </p:cNvPr>
            <p:cNvSpPr txBox="1"/>
            <p:nvPr/>
          </p:nvSpPr>
          <p:spPr>
            <a:xfrm>
              <a:off x="351596" y="5866706"/>
              <a:ext cx="4337397" cy="596107"/>
            </a:xfrm>
            <a:prstGeom prst="rect">
              <a:avLst/>
            </a:prstGeom>
            <a:noFill/>
          </p:spPr>
          <p:txBody>
            <a:bodyPr wrap="square" rtlCol="0">
              <a:spAutoFit/>
            </a:bodyPr>
            <a:lstStyle/>
            <a:p>
              <a:r>
                <a:rPr lang="en-US" sz="1600" i="1" dirty="0"/>
                <a:t>*NB: the CPU-intensive ME calculation comes </a:t>
              </a:r>
              <a:r>
                <a:rPr lang="en-US" sz="1600" i="1" u="sng" dirty="0"/>
                <a:t>before</a:t>
              </a:r>
              <a:r>
                <a:rPr lang="en-US" sz="1600" i="1" dirty="0"/>
                <a:t> PS, fragmentation, detector simulation </a:t>
              </a:r>
            </a:p>
          </p:txBody>
        </p:sp>
        <p:sp>
          <p:nvSpPr>
            <p:cNvPr id="74" name="Rectangle 73">
              <a:extLst>
                <a:ext uri="{FF2B5EF4-FFF2-40B4-BE49-F238E27FC236}">
                  <a16:creationId xmlns:a16="http://schemas.microsoft.com/office/drawing/2014/main" id="{BB00CF0D-DAA9-4EA2-0ABC-73A88133ED98}"/>
                </a:ext>
              </a:extLst>
            </p:cNvPr>
            <p:cNvSpPr/>
            <p:nvPr/>
          </p:nvSpPr>
          <p:spPr>
            <a:xfrm>
              <a:off x="2499694" y="5223933"/>
              <a:ext cx="2252848" cy="6342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75" descr="Thumbs up sign outline">
              <a:extLst>
                <a:ext uri="{FF2B5EF4-FFF2-40B4-BE49-F238E27FC236}">
                  <a16:creationId xmlns:a16="http://schemas.microsoft.com/office/drawing/2014/main" id="{EC3E4C5C-41B4-3D6F-98FB-D3802044E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0728" y="4885403"/>
              <a:ext cx="914400" cy="914400"/>
            </a:xfrm>
            <a:prstGeom prst="rect">
              <a:avLst/>
            </a:prstGeom>
          </p:spPr>
        </p:pic>
        <p:sp>
          <p:nvSpPr>
            <p:cNvPr id="79" name="TextBox 78">
              <a:extLst>
                <a:ext uri="{FF2B5EF4-FFF2-40B4-BE49-F238E27FC236}">
                  <a16:creationId xmlns:a16="http://schemas.microsoft.com/office/drawing/2014/main" id="{095E8CB1-E3BF-40C7-F6B2-C58BEBD557E2}"/>
                </a:ext>
              </a:extLst>
            </p:cNvPr>
            <p:cNvSpPr txBox="1"/>
            <p:nvPr/>
          </p:nvSpPr>
          <p:spPr>
            <a:xfrm>
              <a:off x="3814760" y="3181415"/>
              <a:ext cx="2109014" cy="523220"/>
            </a:xfrm>
            <a:prstGeom prst="rect">
              <a:avLst/>
            </a:prstGeom>
            <a:solidFill>
              <a:srgbClr val="99FF66"/>
            </a:solidFill>
            <a:ln>
              <a:noFill/>
            </a:ln>
          </p:spPr>
          <p:txBody>
            <a:bodyPr wrap="square" rtlCol="0">
              <a:spAutoFit/>
            </a:bodyPr>
            <a:lstStyle/>
            <a:p>
              <a:pPr algn="ctr"/>
              <a:r>
                <a:rPr lang="en-US" b="1" i="1" dirty="0"/>
                <a:t>SAME CALCULATION</a:t>
              </a:r>
            </a:p>
            <a:p>
              <a:pPr algn="ctr"/>
              <a:r>
                <a:rPr lang="en-US" b="1" i="1" dirty="0"/>
                <a:t>ON DIFFERENT DATA!</a:t>
              </a:r>
              <a:endParaRPr lang="en-CH" b="1" i="1" dirty="0"/>
            </a:p>
          </p:txBody>
        </p:sp>
      </p:grpSp>
      <p:cxnSp>
        <p:nvCxnSpPr>
          <p:cNvPr id="32" name="Straight Arrow Connector 31">
            <a:extLst>
              <a:ext uri="{FF2B5EF4-FFF2-40B4-BE49-F238E27FC236}">
                <a16:creationId xmlns:a16="http://schemas.microsoft.com/office/drawing/2014/main" id="{A21D820A-9C7D-1BE0-04D1-50CBDFD6FEBB}"/>
              </a:ext>
            </a:extLst>
          </p:cNvPr>
          <p:cNvCxnSpPr/>
          <p:nvPr/>
        </p:nvCxnSpPr>
        <p:spPr>
          <a:xfrm>
            <a:off x="3461190" y="3104415"/>
            <a:ext cx="0" cy="151863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EDF073C-2E63-E03E-D1E9-532194D53A8B}"/>
              </a:ext>
            </a:extLst>
          </p:cNvPr>
          <p:cNvCxnSpPr>
            <a:cxnSpLocks/>
          </p:cNvCxnSpPr>
          <p:nvPr/>
        </p:nvCxnSpPr>
        <p:spPr>
          <a:xfrm>
            <a:off x="3555322" y="3104415"/>
            <a:ext cx="0" cy="151863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9B17EB6-B862-A94D-BB8F-5975701EF4A4}"/>
              </a:ext>
            </a:extLst>
          </p:cNvPr>
          <p:cNvCxnSpPr/>
          <p:nvPr/>
        </p:nvCxnSpPr>
        <p:spPr>
          <a:xfrm>
            <a:off x="3649447" y="3103575"/>
            <a:ext cx="0" cy="151863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38A8AE6-8157-6F48-C07D-17368E118A78}"/>
              </a:ext>
            </a:extLst>
          </p:cNvPr>
          <p:cNvCxnSpPr>
            <a:cxnSpLocks/>
          </p:cNvCxnSpPr>
          <p:nvPr/>
        </p:nvCxnSpPr>
        <p:spPr>
          <a:xfrm>
            <a:off x="3743579" y="3103575"/>
            <a:ext cx="0" cy="151863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5B97BF1-4C58-C7D1-497A-D963423B5B28}"/>
              </a:ext>
            </a:extLst>
          </p:cNvPr>
          <p:cNvGrpSpPr>
            <a:grpSpLocks noChangeAspect="1"/>
          </p:cNvGrpSpPr>
          <p:nvPr/>
        </p:nvGrpSpPr>
        <p:grpSpPr>
          <a:xfrm>
            <a:off x="6254038" y="2217573"/>
            <a:ext cx="5835254" cy="4493077"/>
            <a:chOff x="6254038" y="2217573"/>
            <a:chExt cx="5835254" cy="4493077"/>
          </a:xfrm>
        </p:grpSpPr>
        <p:grpSp>
          <p:nvGrpSpPr>
            <p:cNvPr id="60" name="Group 59">
              <a:extLst>
                <a:ext uri="{FF2B5EF4-FFF2-40B4-BE49-F238E27FC236}">
                  <a16:creationId xmlns:a16="http://schemas.microsoft.com/office/drawing/2014/main" id="{65A2A218-CB29-7676-8624-3836F4D4F024}"/>
                </a:ext>
              </a:extLst>
            </p:cNvPr>
            <p:cNvGrpSpPr>
              <a:grpSpLocks noChangeAspect="1"/>
            </p:cNvGrpSpPr>
            <p:nvPr/>
          </p:nvGrpSpPr>
          <p:grpSpPr>
            <a:xfrm>
              <a:off x="6254038" y="2217573"/>
              <a:ext cx="5835254" cy="4493077"/>
              <a:chOff x="4457345" y="2297430"/>
              <a:chExt cx="5121761" cy="3943700"/>
            </a:xfrm>
          </p:grpSpPr>
          <p:sp>
            <p:nvSpPr>
              <p:cNvPr id="61" name="Rectangle 60">
                <a:extLst>
                  <a:ext uri="{FF2B5EF4-FFF2-40B4-BE49-F238E27FC236}">
                    <a16:creationId xmlns:a16="http://schemas.microsoft.com/office/drawing/2014/main" id="{72CAE0F9-1BF3-B8DC-60F6-9156FA6B36DD}"/>
                  </a:ext>
                </a:extLst>
              </p:cNvPr>
              <p:cNvSpPr/>
              <p:nvPr/>
            </p:nvSpPr>
            <p:spPr>
              <a:xfrm>
                <a:off x="4457345" y="2297430"/>
                <a:ext cx="5015270" cy="3728126"/>
              </a:xfrm>
              <a:prstGeom prst="rect">
                <a:avLst/>
              </a:prstGeom>
              <a:solidFill>
                <a:schemeClr val="accent4">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D3530D36-6147-10B8-BB08-3E49BAF4EDBD}"/>
                  </a:ext>
                </a:extLst>
              </p:cNvPr>
              <p:cNvSpPr/>
              <p:nvPr/>
            </p:nvSpPr>
            <p:spPr>
              <a:xfrm>
                <a:off x="4565204" y="3360401"/>
                <a:ext cx="1774905" cy="781689"/>
              </a:xfrm>
              <a:prstGeom prst="diamond">
                <a:avLst/>
              </a:prstGeom>
              <a:solidFill>
                <a:srgbClr val="66FF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000000"/>
                    </a:solidFill>
                  </a:rPr>
                  <a:t>DECISION</a:t>
                </a:r>
              </a:p>
              <a:p>
                <a:pPr algn="ctr"/>
                <a:endParaRPr lang="en-US" sz="1600" b="1" dirty="0">
                  <a:solidFill>
                    <a:srgbClr val="000000"/>
                  </a:solidFill>
                </a:endParaRPr>
              </a:p>
            </p:txBody>
          </p:sp>
          <p:pic>
            <p:nvPicPr>
              <p:cNvPr id="64" name="Picture 63">
                <a:extLst>
                  <a:ext uri="{FF2B5EF4-FFF2-40B4-BE49-F238E27FC236}">
                    <a16:creationId xmlns:a16="http://schemas.microsoft.com/office/drawing/2014/main" id="{05D1CB4C-9005-7CCD-BC6B-FF4178ABF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62" y="3724168"/>
                <a:ext cx="587597" cy="328182"/>
              </a:xfrm>
              <a:prstGeom prst="rect">
                <a:avLst/>
              </a:prstGeom>
            </p:spPr>
          </p:pic>
          <p:cxnSp>
            <p:nvCxnSpPr>
              <p:cNvPr id="66" name="Elbow Connector 38">
                <a:extLst>
                  <a:ext uri="{FF2B5EF4-FFF2-40B4-BE49-F238E27FC236}">
                    <a16:creationId xmlns:a16="http://schemas.microsoft.com/office/drawing/2014/main" id="{0FB0B88C-442D-7312-FCF1-1E51F4AA0BBA}"/>
                  </a:ext>
                </a:extLst>
              </p:cNvPr>
              <p:cNvCxnSpPr>
                <a:stCxn id="63" idx="3"/>
              </p:cNvCxnSpPr>
              <p:nvPr/>
            </p:nvCxnSpPr>
            <p:spPr>
              <a:xfrm flipH="1">
                <a:off x="5798367" y="3751246"/>
                <a:ext cx="541744" cy="673150"/>
              </a:xfrm>
              <a:prstGeom prst="bentConnector4">
                <a:avLst>
                  <a:gd name="adj1" fmla="val -23208"/>
                  <a:gd name="adj2" fmla="val 65708"/>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80C2E72-78B0-E5A5-BA6D-A3B9F6B82CE7}"/>
                  </a:ext>
                </a:extLst>
              </p:cNvPr>
              <p:cNvSpPr/>
              <p:nvPr/>
            </p:nvSpPr>
            <p:spPr>
              <a:xfrm>
                <a:off x="4664462" y="2629283"/>
                <a:ext cx="1588770" cy="446553"/>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  INPUT</a:t>
                </a:r>
              </a:p>
            </p:txBody>
          </p:sp>
          <p:sp>
            <p:nvSpPr>
              <p:cNvPr id="68" name="Rectangle 67">
                <a:extLst>
                  <a:ext uri="{FF2B5EF4-FFF2-40B4-BE49-F238E27FC236}">
                    <a16:creationId xmlns:a16="http://schemas.microsoft.com/office/drawing/2014/main" id="{AE429DF8-0753-4C6E-D163-CE6C0FD558D9}"/>
                  </a:ext>
                </a:extLst>
              </p:cNvPr>
              <p:cNvSpPr/>
              <p:nvPr/>
            </p:nvSpPr>
            <p:spPr>
              <a:xfrm>
                <a:off x="4664462" y="4422793"/>
                <a:ext cx="1588770" cy="446553"/>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  OUTPUT</a:t>
                </a:r>
              </a:p>
            </p:txBody>
          </p:sp>
          <p:sp>
            <p:nvSpPr>
              <p:cNvPr id="69" name="TextBox 68">
                <a:extLst>
                  <a:ext uri="{FF2B5EF4-FFF2-40B4-BE49-F238E27FC236}">
                    <a16:creationId xmlns:a16="http://schemas.microsoft.com/office/drawing/2014/main" id="{8A4A2E2B-1612-557B-066F-EDF9FA3AABF0}"/>
                  </a:ext>
                </a:extLst>
              </p:cNvPr>
              <p:cNvSpPr txBox="1"/>
              <p:nvPr/>
            </p:nvSpPr>
            <p:spPr>
              <a:xfrm>
                <a:off x="6534418" y="2486126"/>
                <a:ext cx="3044688" cy="3755004"/>
              </a:xfrm>
              <a:prstGeom prst="rect">
                <a:avLst/>
              </a:prstGeom>
              <a:noFill/>
            </p:spPr>
            <p:txBody>
              <a:bodyPr wrap="square" rtlCol="0">
                <a:spAutoFit/>
              </a:bodyPr>
              <a:lstStyle/>
              <a:p>
                <a:r>
                  <a:rPr lang="en-US" sz="2000" b="1" dirty="0">
                    <a:solidFill>
                      <a:srgbClr val="FF0000"/>
                    </a:solidFill>
                  </a:rPr>
                  <a:t>MC DECISIONS</a:t>
                </a:r>
              </a:p>
              <a:p>
                <a:endParaRPr lang="en-US" sz="1800" dirty="0"/>
              </a:p>
              <a:p>
                <a:r>
                  <a:rPr lang="en-US" sz="1800" b="1" u="sng" dirty="0">
                    <a:solidFill>
                      <a:srgbClr val="FF0000"/>
                    </a:solidFill>
                  </a:rPr>
                  <a:t>Detector simulation (Geant4)</a:t>
                </a:r>
              </a:p>
              <a:p>
                <a:pPr marL="285750" indent="-285750">
                  <a:buFontTx/>
                  <a:buChar char="-"/>
                </a:pPr>
                <a:r>
                  <a:rPr lang="en-US" sz="1800" dirty="0"/>
                  <a:t>Particle/matter interaction (when? how?)</a:t>
                </a:r>
              </a:p>
              <a:p>
                <a:pPr marL="285750" indent="-285750">
                  <a:buFontTx/>
                  <a:buChar char="-"/>
                </a:pPr>
                <a:r>
                  <a:rPr lang="en-US" sz="1800" dirty="0"/>
                  <a:t>Particle decays (when?)</a:t>
                </a:r>
              </a:p>
              <a:p>
                <a:endParaRPr lang="en-US" sz="1800" dirty="0"/>
              </a:p>
              <a:p>
                <a:endParaRPr lang="en-US" sz="1800" dirty="0"/>
              </a:p>
              <a:p>
                <a:endParaRPr lang="en-US" sz="1800" dirty="0"/>
              </a:p>
              <a:p>
                <a:r>
                  <a:rPr lang="en-US" sz="1800" dirty="0"/>
                  <a:t>Event generators*</a:t>
                </a:r>
              </a:p>
              <a:p>
                <a:r>
                  <a:rPr lang="en-US" sz="1800" dirty="0"/>
                  <a:t>(</a:t>
                </a:r>
                <a:r>
                  <a:rPr lang="en-US" sz="1800" i="1" dirty="0"/>
                  <a:t>after</a:t>
                </a:r>
                <a:r>
                  <a:rPr lang="en-US" sz="1800" dirty="0"/>
                  <a:t> ME calculation):</a:t>
                </a:r>
              </a:p>
              <a:p>
                <a:pPr marL="285750" indent="-285750">
                  <a:buFontTx/>
                  <a:buChar char="-"/>
                </a:pPr>
                <a:r>
                  <a:rPr lang="en-US" sz="1800" dirty="0"/>
                  <a:t>MC unweighting (keep/reject) Parton showers (PS)</a:t>
                </a:r>
              </a:p>
              <a:p>
                <a:pPr marL="285750" indent="-285750">
                  <a:buFontTx/>
                  <a:buChar char="-"/>
                </a:pPr>
                <a:r>
                  <a:rPr lang="en-US" sz="1800" dirty="0"/>
                  <a:t>Fragmentation and decays</a:t>
                </a:r>
              </a:p>
              <a:p>
                <a:endParaRPr lang="en-US" sz="1800" dirty="0"/>
              </a:p>
            </p:txBody>
          </p:sp>
          <p:sp>
            <p:nvSpPr>
              <p:cNvPr id="70" name="TextBox 69">
                <a:extLst>
                  <a:ext uri="{FF2B5EF4-FFF2-40B4-BE49-F238E27FC236}">
                    <a16:creationId xmlns:a16="http://schemas.microsoft.com/office/drawing/2014/main" id="{BFF88488-753C-DB8B-2194-365BB88860CE}"/>
                  </a:ext>
                </a:extLst>
              </p:cNvPr>
              <p:cNvSpPr txBox="1"/>
              <p:nvPr/>
            </p:nvSpPr>
            <p:spPr>
              <a:xfrm>
                <a:off x="4508305" y="4977157"/>
                <a:ext cx="1977389" cy="513274"/>
              </a:xfrm>
              <a:prstGeom prst="rect">
                <a:avLst/>
              </a:prstGeom>
              <a:noFill/>
            </p:spPr>
            <p:txBody>
              <a:bodyPr wrap="square" rtlCol="0">
                <a:spAutoFit/>
              </a:bodyPr>
              <a:lstStyle/>
              <a:p>
                <a:pPr algn="ctr"/>
                <a:r>
                  <a:rPr lang="en-US" sz="1600" b="1" i="1" dirty="0">
                    <a:solidFill>
                      <a:srgbClr val="FF0000"/>
                    </a:solidFill>
                  </a:rPr>
                  <a:t>Stochastic branching</a:t>
                </a:r>
              </a:p>
              <a:p>
                <a:pPr algn="ctr"/>
                <a:r>
                  <a:rPr lang="en-US" sz="1600" b="1" i="1" dirty="0">
                    <a:solidFill>
                      <a:srgbClr val="FF0000"/>
                    </a:solidFill>
                  </a:rPr>
                  <a:t>Bad for SIMT/SIMD</a:t>
                </a:r>
              </a:p>
            </p:txBody>
          </p:sp>
        </p:grpSp>
        <p:sp>
          <p:nvSpPr>
            <p:cNvPr id="75" name="Rectangle 74">
              <a:extLst>
                <a:ext uri="{FF2B5EF4-FFF2-40B4-BE49-F238E27FC236}">
                  <a16:creationId xmlns:a16="http://schemas.microsoft.com/office/drawing/2014/main" id="{F3FCAD18-7C63-F819-FC40-6DB63F07F0BF}"/>
                </a:ext>
              </a:extLst>
            </p:cNvPr>
            <p:cNvSpPr/>
            <p:nvPr/>
          </p:nvSpPr>
          <p:spPr>
            <a:xfrm>
              <a:off x="6337354" y="5240861"/>
              <a:ext cx="2252848" cy="614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Thumbs Down outline">
              <a:extLst>
                <a:ext uri="{FF2B5EF4-FFF2-40B4-BE49-F238E27FC236}">
                  <a16:creationId xmlns:a16="http://schemas.microsoft.com/office/drawing/2014/main" id="{74511A33-FD27-1DA0-AE28-57F27D8BE3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95352" y="2261188"/>
              <a:ext cx="914400" cy="914400"/>
            </a:xfrm>
            <a:prstGeom prst="rect">
              <a:avLst/>
            </a:prstGeom>
          </p:spPr>
        </p:pic>
        <p:sp>
          <p:nvSpPr>
            <p:cNvPr id="83" name="TextBox 82">
              <a:extLst>
                <a:ext uri="{FF2B5EF4-FFF2-40B4-BE49-F238E27FC236}">
                  <a16:creationId xmlns:a16="http://schemas.microsoft.com/office/drawing/2014/main" id="{267BD663-1AA0-1AC2-87B5-C56587338370}"/>
                </a:ext>
              </a:extLst>
            </p:cNvPr>
            <p:cNvSpPr txBox="1"/>
            <p:nvPr/>
          </p:nvSpPr>
          <p:spPr>
            <a:xfrm>
              <a:off x="8679867" y="4309992"/>
              <a:ext cx="2681932" cy="523220"/>
            </a:xfrm>
            <a:prstGeom prst="rect">
              <a:avLst/>
            </a:prstGeom>
            <a:solidFill>
              <a:srgbClr val="FF5050"/>
            </a:solidFill>
            <a:ln>
              <a:noFill/>
            </a:ln>
          </p:spPr>
          <p:txBody>
            <a:bodyPr wrap="square" rtlCol="0">
              <a:spAutoFit/>
            </a:bodyPr>
            <a:lstStyle/>
            <a:p>
              <a:pPr algn="ctr"/>
              <a:r>
                <a:rPr lang="en-US" b="1" i="1" dirty="0"/>
                <a:t>DIFFERENT CALCULATIONS</a:t>
              </a:r>
            </a:p>
            <a:p>
              <a:pPr algn="ctr"/>
              <a:r>
                <a:rPr lang="en-US" b="1" i="1" dirty="0"/>
                <a:t>ON DIFFERENT DATA!</a:t>
              </a:r>
              <a:endParaRPr lang="en-CH" b="1" i="1" dirty="0"/>
            </a:p>
          </p:txBody>
        </p:sp>
        <p:cxnSp>
          <p:nvCxnSpPr>
            <p:cNvPr id="36" name="Straight Arrow Connector 35">
              <a:extLst>
                <a:ext uri="{FF2B5EF4-FFF2-40B4-BE49-F238E27FC236}">
                  <a16:creationId xmlns:a16="http://schemas.microsoft.com/office/drawing/2014/main" id="{91286D0C-5E64-06D7-FFE3-FC1F456DED64}"/>
                </a:ext>
              </a:extLst>
            </p:cNvPr>
            <p:cNvCxnSpPr/>
            <p:nvPr/>
          </p:nvCxnSpPr>
          <p:spPr>
            <a:xfrm>
              <a:off x="7425315" y="3104427"/>
              <a:ext cx="2" cy="33489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330CAA4-F264-6B51-2E94-BEEB19C21485}"/>
                </a:ext>
              </a:extLst>
            </p:cNvPr>
            <p:cNvCxnSpPr/>
            <p:nvPr/>
          </p:nvCxnSpPr>
          <p:spPr>
            <a:xfrm>
              <a:off x="7504263" y="3104470"/>
              <a:ext cx="2" cy="37347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AE4CA3F-2150-3FCC-E381-0D09A06BE05E}"/>
                </a:ext>
              </a:extLst>
            </p:cNvPr>
            <p:cNvCxnSpPr/>
            <p:nvPr/>
          </p:nvCxnSpPr>
          <p:spPr>
            <a:xfrm>
              <a:off x="7270387" y="3104050"/>
              <a:ext cx="2" cy="37347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90C0D99-7AAE-3B21-0F53-D3455D536ADB}"/>
                </a:ext>
              </a:extLst>
            </p:cNvPr>
            <p:cNvCxnSpPr/>
            <p:nvPr/>
          </p:nvCxnSpPr>
          <p:spPr>
            <a:xfrm>
              <a:off x="7346159" y="3104050"/>
              <a:ext cx="2" cy="33489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64809E1-9591-3B76-AAA8-D391A25AE653}"/>
                </a:ext>
              </a:extLst>
            </p:cNvPr>
            <p:cNvCxnSpPr/>
            <p:nvPr/>
          </p:nvCxnSpPr>
          <p:spPr>
            <a:xfrm>
              <a:off x="7388001" y="4316628"/>
              <a:ext cx="2" cy="32420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30E11B4-1254-5031-01C6-1CDD2E1C2F95}"/>
                </a:ext>
              </a:extLst>
            </p:cNvPr>
            <p:cNvCxnSpPr/>
            <p:nvPr/>
          </p:nvCxnSpPr>
          <p:spPr>
            <a:xfrm>
              <a:off x="7468963" y="4291267"/>
              <a:ext cx="2" cy="34956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2EE7D7D-A8D9-A561-9099-3A97EB28492D}"/>
                </a:ext>
              </a:extLst>
            </p:cNvPr>
            <p:cNvCxnSpPr/>
            <p:nvPr/>
          </p:nvCxnSpPr>
          <p:spPr>
            <a:xfrm>
              <a:off x="7309043" y="4291013"/>
              <a:ext cx="2" cy="34956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404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0CED8FA6-92EA-05C8-6092-1554D4439841}"/>
                  </a:ext>
                </a:extLst>
              </p:cNvPr>
              <p:cNvGraphicFramePr>
                <a:graphicFrameLocks noGrp="1"/>
              </p:cNvGraphicFramePr>
              <p:nvPr>
                <p:extLst>
                  <p:ext uri="{D42A27DB-BD31-4B8C-83A1-F6EECF244321}">
                    <p14:modId xmlns:p14="http://schemas.microsoft.com/office/powerpoint/2010/main" val="410454203"/>
                  </p:ext>
                </p:extLst>
              </p:nvPr>
            </p:nvGraphicFramePr>
            <p:xfrm>
              <a:off x="305834" y="4488176"/>
              <a:ext cx="4235599" cy="1615440"/>
            </p:xfrm>
            <a:graphic>
              <a:graphicData uri="http://schemas.openxmlformats.org/drawingml/2006/table">
                <a:tbl>
                  <a:tblPr firstRow="1" bandRow="1">
                    <a:tableStyleId>{5940675A-B579-460E-94D1-54222C63F5DA}</a:tableStyleId>
                  </a:tblPr>
                  <a:tblGrid>
                    <a:gridCol w="2147599">
                      <a:extLst>
                        <a:ext uri="{9D8B030D-6E8A-4147-A177-3AD203B41FA5}">
                          <a16:colId xmlns:a16="http://schemas.microsoft.com/office/drawing/2014/main" val="2051156928"/>
                        </a:ext>
                      </a:extLst>
                    </a:gridCol>
                    <a:gridCol w="1044000">
                      <a:extLst>
                        <a:ext uri="{9D8B030D-6E8A-4147-A177-3AD203B41FA5}">
                          <a16:colId xmlns:a16="http://schemas.microsoft.com/office/drawing/2014/main" val="2343817787"/>
                        </a:ext>
                      </a:extLst>
                    </a:gridCol>
                    <a:gridCol w="1044000">
                      <a:extLst>
                        <a:ext uri="{9D8B030D-6E8A-4147-A177-3AD203B41FA5}">
                          <a16:colId xmlns:a16="http://schemas.microsoft.com/office/drawing/2014/main" val="3430875149"/>
                        </a:ext>
                      </a:extLst>
                    </a:gridCol>
                  </a:tblGrid>
                  <a:tr h="518160">
                    <a:tc>
                      <a:txBody>
                        <a:bodyPr/>
                        <a:lstStyle/>
                        <a:p>
                          <a:pPr algn="ctr"/>
                          <a:r>
                            <a:rPr lang="en-US" sz="1200" baseline="0" dirty="0">
                              <a:solidFill>
                                <a:srgbClr val="000000"/>
                              </a:solidFill>
                            </a:rPr>
                            <a:t>Implementation</a:t>
                          </a:r>
                        </a:p>
                        <a:p>
                          <a:pPr algn="ctr"/>
                          <a:r>
                            <a:rPr lang="en-US" sz="1200" baseline="0" dirty="0">
                              <a:solidFill>
                                <a:srgbClr val="000000"/>
                              </a:solidFill>
                            </a:rPr>
                            <a:t>(</a:t>
                          </a:r>
                          <a14:m>
                            <m:oMath xmlns:m="http://schemas.openxmlformats.org/officeDocument/2006/math">
                              <m:r>
                                <a:rPr lang="en-US" sz="1200" i="1" dirty="0" smtClean="0">
                                  <a:solidFill>
                                    <a:srgbClr val="000000"/>
                                  </a:solidFill>
                                  <a:latin typeface="Cambria Math" panose="02040503050406030204" pitchFamily="18" charset="0"/>
                                </a:rPr>
                                <m:t>𝑔𝑔</m:t>
                              </m:r>
                            </m:oMath>
                          </a14:m>
                          <a:r>
                            <a:rPr lang="en-US" sz="1200" i="1" dirty="0">
                              <a:solidFill>
                                <a:srgbClr val="000000"/>
                              </a:solidFill>
                              <a:sym typeface="Symbol" panose="05050102010706020507" pitchFamily="18" charset="2"/>
                            </a:rPr>
                            <a:t> </a:t>
                          </a:r>
                          <a14:m>
                            <m:oMath xmlns:m="http://schemas.openxmlformats.org/officeDocument/2006/math">
                              <m:r>
                                <a:rPr lang="en-US" sz="1200" i="1" dirty="0">
                                  <a:solidFill>
                                    <a:srgbClr val="000000"/>
                                  </a:solidFill>
                                  <a:latin typeface="Cambria Math" panose="02040503050406030204" pitchFamily="18" charset="0"/>
                                </a:rPr>
                                <m:t>𝑡</m:t>
                              </m:r>
                              <m:acc>
                                <m:accPr>
                                  <m:chr m:val="̅"/>
                                  <m:ctrlPr>
                                    <a:rPr lang="en-US" sz="1200" i="1" dirty="0">
                                      <a:solidFill>
                                        <a:srgbClr val="000000"/>
                                      </a:solidFill>
                                      <a:latin typeface="Cambria Math" panose="02040503050406030204" pitchFamily="18" charset="0"/>
                                    </a:rPr>
                                  </m:ctrlPr>
                                </m:accPr>
                                <m:e>
                                  <m:r>
                                    <a:rPr lang="en-US" sz="1200" i="1" dirty="0">
                                      <a:solidFill>
                                        <a:srgbClr val="000000"/>
                                      </a:solidFill>
                                      <a:latin typeface="Cambria Math" panose="02040503050406030204" pitchFamily="18" charset="0"/>
                                    </a:rPr>
                                    <m:t>𝑡</m:t>
                                  </m:r>
                                </m:e>
                              </m:acc>
                              <m:r>
                                <a:rPr lang="en-US" sz="1200" b="0" i="1" dirty="0" smtClean="0">
                                  <a:solidFill>
                                    <a:srgbClr val="000000"/>
                                  </a:solidFill>
                                  <a:latin typeface="Cambria Math" panose="02040503050406030204" pitchFamily="18" charset="0"/>
                                </a:rPr>
                                <m:t>𝑔𝑔</m:t>
                              </m:r>
                            </m:oMath>
                          </a14:m>
                          <a:r>
                            <a:rPr lang="en-US" sz="1200" dirty="0">
                              <a:solidFill>
                                <a:srgbClr val="000000"/>
                              </a:solidFill>
                              <a:sym typeface="Symbol" panose="05050102010706020507" pitchFamily="18" charset="2"/>
                            </a:rPr>
                            <a:t>)</a:t>
                          </a:r>
                          <a:endParaRPr lang="en-US" sz="1200" dirty="0">
                            <a:solidFill>
                              <a:srgbClr val="000000"/>
                            </a:solidFill>
                          </a:endParaRP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Double</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Float</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52390393"/>
                      </a:ext>
                    </a:extLst>
                  </a:tr>
                  <a:tr h="370840">
                    <a:tc>
                      <a:txBody>
                        <a:bodyPr/>
                        <a:lstStyle/>
                        <a:p>
                          <a:pPr algn="ctr"/>
                          <a:r>
                            <a:rPr lang="en-US" sz="1200" dirty="0">
                              <a:solidFill>
                                <a:srgbClr val="000000"/>
                              </a:solidFill>
                            </a:rPr>
                            <a:t>1-core Standalone C++</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1.84E3</a:t>
                          </a:r>
                        </a:p>
                        <a:p>
                          <a:pPr algn="ctr"/>
                          <a:r>
                            <a:rPr lang="en-US" sz="1200" b="1" dirty="0">
                              <a:solidFill>
                                <a:srgbClr val="000000"/>
                              </a:solidFill>
                            </a:rPr>
                            <a:t>(=1.00)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1.80E3</a:t>
                          </a:r>
                        </a:p>
                        <a:p>
                          <a:pPr algn="ctr"/>
                          <a:r>
                            <a:rPr lang="en-US" sz="1200" dirty="0">
                              <a:solidFill>
                                <a:srgbClr val="000000"/>
                              </a:solidFill>
                            </a:rPr>
                            <a:t>(x0.98)</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689773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Standalone CUDA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NVidia V100S-PCIE-32GB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(TFlops*: 7.1 FP64,</a:t>
                          </a:r>
                          <a:r>
                            <a:rPr lang="en-US" sz="1200" baseline="0" dirty="0">
                              <a:solidFill>
                                <a:srgbClr val="000000"/>
                              </a:solidFill>
                            </a:rPr>
                            <a:t> 14.1</a:t>
                          </a:r>
                          <a:r>
                            <a:rPr lang="en-US" sz="1200" dirty="0">
                              <a:solidFill>
                                <a:srgbClr val="000000"/>
                              </a:solidFill>
                            </a:rPr>
                            <a:t> FP32)</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US" sz="1200" dirty="0">
                              <a:solidFill>
                                <a:srgbClr val="000000"/>
                              </a:solidFill>
                            </a:rPr>
                            <a:t>4.89E5</a:t>
                          </a:r>
                        </a:p>
                        <a:p>
                          <a:pPr algn="ctr"/>
                          <a:r>
                            <a:rPr lang="en-US" sz="1200" b="1" dirty="0">
                              <a:solidFill>
                                <a:srgbClr val="FF0000"/>
                              </a:solidFill>
                            </a:rPr>
                            <a:t>(x270)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US" sz="1200" dirty="0">
                              <a:solidFill>
                                <a:srgbClr val="000000"/>
                              </a:solidFill>
                            </a:rPr>
                            <a:t>9.27E5</a:t>
                          </a:r>
                        </a:p>
                        <a:p>
                          <a:pPr algn="ctr"/>
                          <a:r>
                            <a:rPr lang="en-US" sz="1200" b="1" dirty="0">
                              <a:solidFill>
                                <a:srgbClr val="FF0000"/>
                              </a:solidFill>
                            </a:rPr>
                            <a:t>(x500)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369377605"/>
                      </a:ext>
                    </a:extLst>
                  </a:tr>
                </a:tbl>
              </a:graphicData>
            </a:graphic>
          </p:graphicFrame>
        </mc:Choice>
        <mc:Fallback>
          <p:graphicFrame>
            <p:nvGraphicFramePr>
              <p:cNvPr id="2" name="Table 1">
                <a:extLst>
                  <a:ext uri="{FF2B5EF4-FFF2-40B4-BE49-F238E27FC236}">
                    <a16:creationId xmlns:a16="http://schemas.microsoft.com/office/drawing/2014/main" id="{0CED8FA6-92EA-05C8-6092-1554D4439841}"/>
                  </a:ext>
                </a:extLst>
              </p:cNvPr>
              <p:cNvGraphicFramePr>
                <a:graphicFrameLocks noGrp="1"/>
              </p:cNvGraphicFramePr>
              <p:nvPr>
                <p:extLst>
                  <p:ext uri="{D42A27DB-BD31-4B8C-83A1-F6EECF244321}">
                    <p14:modId xmlns:p14="http://schemas.microsoft.com/office/powerpoint/2010/main" val="410454203"/>
                  </p:ext>
                </p:extLst>
              </p:nvPr>
            </p:nvGraphicFramePr>
            <p:xfrm>
              <a:off x="305834" y="4488176"/>
              <a:ext cx="4235599" cy="1615440"/>
            </p:xfrm>
            <a:graphic>
              <a:graphicData uri="http://schemas.openxmlformats.org/drawingml/2006/table">
                <a:tbl>
                  <a:tblPr firstRow="1" bandRow="1">
                    <a:tableStyleId>{5940675A-B579-460E-94D1-54222C63F5DA}</a:tableStyleId>
                  </a:tblPr>
                  <a:tblGrid>
                    <a:gridCol w="2147599">
                      <a:extLst>
                        <a:ext uri="{9D8B030D-6E8A-4147-A177-3AD203B41FA5}">
                          <a16:colId xmlns:a16="http://schemas.microsoft.com/office/drawing/2014/main" val="2051156928"/>
                        </a:ext>
                      </a:extLst>
                    </a:gridCol>
                    <a:gridCol w="1044000">
                      <a:extLst>
                        <a:ext uri="{9D8B030D-6E8A-4147-A177-3AD203B41FA5}">
                          <a16:colId xmlns:a16="http://schemas.microsoft.com/office/drawing/2014/main" val="2343817787"/>
                        </a:ext>
                      </a:extLst>
                    </a:gridCol>
                    <a:gridCol w="1044000">
                      <a:extLst>
                        <a:ext uri="{9D8B030D-6E8A-4147-A177-3AD203B41FA5}">
                          <a16:colId xmlns:a16="http://schemas.microsoft.com/office/drawing/2014/main" val="3430875149"/>
                        </a:ext>
                      </a:extLst>
                    </a:gridCol>
                  </a:tblGrid>
                  <a:tr h="518160">
                    <a:tc>
                      <a:txBody>
                        <a:bodyPr/>
                        <a:lstStyle/>
                        <a:p>
                          <a:endParaRPr lang="en-CH"/>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2"/>
                          <a:stretch>
                            <a:fillRect l="-568" t="-2353" r="-98580" b="-220000"/>
                          </a:stretch>
                        </a:blipFill>
                      </a:tcPr>
                    </a:tc>
                    <a:tc>
                      <a:txBody>
                        <a:bodyPr/>
                        <a:lstStyle/>
                        <a:p>
                          <a:pPr algn="ctr"/>
                          <a:r>
                            <a:rPr lang="en-US" sz="1200" dirty="0">
                              <a:solidFill>
                                <a:srgbClr val="000000"/>
                              </a:solidFill>
                            </a:rPr>
                            <a:t>MEs/second</a:t>
                          </a:r>
                        </a:p>
                        <a:p>
                          <a:pPr algn="ctr"/>
                          <a:r>
                            <a:rPr lang="en-US" sz="1200" dirty="0">
                              <a:solidFill>
                                <a:srgbClr val="000000"/>
                              </a:solidFill>
                            </a:rPr>
                            <a:t>Double</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Float</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52390393"/>
                      </a:ext>
                    </a:extLst>
                  </a:tr>
                  <a:tr h="457200">
                    <a:tc>
                      <a:txBody>
                        <a:bodyPr/>
                        <a:lstStyle/>
                        <a:p>
                          <a:pPr algn="ctr"/>
                          <a:r>
                            <a:rPr lang="en-US" sz="1200" dirty="0">
                              <a:solidFill>
                                <a:srgbClr val="000000"/>
                              </a:solidFill>
                            </a:rPr>
                            <a:t>1-core Standalone C++</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1.84E3</a:t>
                          </a:r>
                        </a:p>
                        <a:p>
                          <a:pPr algn="ctr"/>
                          <a:r>
                            <a:rPr lang="en-US" sz="1200" b="1" dirty="0">
                              <a:solidFill>
                                <a:srgbClr val="000000"/>
                              </a:solidFill>
                            </a:rPr>
                            <a:t>(=1.00)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1.80E3</a:t>
                          </a:r>
                        </a:p>
                        <a:p>
                          <a:pPr algn="ctr"/>
                          <a:r>
                            <a:rPr lang="en-US" sz="1200" dirty="0">
                              <a:solidFill>
                                <a:srgbClr val="000000"/>
                              </a:solidFill>
                            </a:rPr>
                            <a:t>(x0.98)</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68977341"/>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Standalone CUDA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NVidia V100S-PCIE-32GB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(TFlops*: 7.1 FP64,</a:t>
                          </a:r>
                          <a:r>
                            <a:rPr lang="en-US" sz="1200" baseline="0" dirty="0">
                              <a:solidFill>
                                <a:srgbClr val="000000"/>
                              </a:solidFill>
                            </a:rPr>
                            <a:t> 14.1</a:t>
                          </a:r>
                          <a:r>
                            <a:rPr lang="en-US" sz="1200" dirty="0">
                              <a:solidFill>
                                <a:srgbClr val="000000"/>
                              </a:solidFill>
                            </a:rPr>
                            <a:t> FP32)</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US" sz="1200" dirty="0">
                              <a:solidFill>
                                <a:srgbClr val="000000"/>
                              </a:solidFill>
                            </a:rPr>
                            <a:t>4.89E5</a:t>
                          </a:r>
                        </a:p>
                        <a:p>
                          <a:pPr algn="ctr"/>
                          <a:r>
                            <a:rPr lang="en-US" sz="1200" b="1" dirty="0">
                              <a:solidFill>
                                <a:srgbClr val="FF0000"/>
                              </a:solidFill>
                            </a:rPr>
                            <a:t>(x270)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US" sz="1200" dirty="0">
                              <a:solidFill>
                                <a:srgbClr val="000000"/>
                              </a:solidFill>
                            </a:rPr>
                            <a:t>9.27E5</a:t>
                          </a:r>
                        </a:p>
                        <a:p>
                          <a:pPr algn="ctr"/>
                          <a:r>
                            <a:rPr lang="en-US" sz="1200" b="1" dirty="0">
                              <a:solidFill>
                                <a:srgbClr val="FF0000"/>
                              </a:solidFill>
                            </a:rPr>
                            <a:t>(x500)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369377605"/>
                      </a:ext>
                    </a:extLst>
                  </a:tr>
                </a:tbl>
              </a:graphicData>
            </a:graphic>
          </p:graphicFrame>
        </mc:Fallback>
      </mc:AlternateContent>
      <p:sp>
        <p:nvSpPr>
          <p:cNvPr id="4" name="Rectangle 3">
            <a:extLst>
              <a:ext uri="{FF2B5EF4-FFF2-40B4-BE49-F238E27FC236}">
                <a16:creationId xmlns:a16="http://schemas.microsoft.com/office/drawing/2014/main" id="{D5963DD6-3078-CB54-5674-F7F8267B59B1}"/>
              </a:ext>
            </a:extLst>
          </p:cNvPr>
          <p:cNvSpPr/>
          <p:nvPr/>
        </p:nvSpPr>
        <p:spPr>
          <a:xfrm>
            <a:off x="305834" y="5001263"/>
            <a:ext cx="3193973" cy="460592"/>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 name="Rectangle 4">
            <a:extLst>
              <a:ext uri="{FF2B5EF4-FFF2-40B4-BE49-F238E27FC236}">
                <a16:creationId xmlns:a16="http://schemas.microsoft.com/office/drawing/2014/main" id="{2A5EB382-D75F-9A47-D898-542E3EFD0AA0}"/>
              </a:ext>
            </a:extLst>
          </p:cNvPr>
          <p:cNvSpPr/>
          <p:nvPr/>
        </p:nvSpPr>
        <p:spPr>
          <a:xfrm>
            <a:off x="305835" y="5474786"/>
            <a:ext cx="4235598" cy="6390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DA821917-92C1-5CCB-A392-29878888F063}"/>
                  </a:ext>
                </a:extLst>
              </p:cNvPr>
              <p:cNvGraphicFramePr>
                <a:graphicFrameLocks noGrp="1"/>
              </p:cNvGraphicFramePr>
              <p:nvPr>
                <p:extLst>
                  <p:ext uri="{D42A27DB-BD31-4B8C-83A1-F6EECF244321}">
                    <p14:modId xmlns:p14="http://schemas.microsoft.com/office/powerpoint/2010/main" val="1635984264"/>
                  </p:ext>
                </p:extLst>
              </p:nvPr>
            </p:nvGraphicFramePr>
            <p:xfrm>
              <a:off x="305834" y="115582"/>
              <a:ext cx="4235599" cy="3535680"/>
            </p:xfrm>
            <a:graphic>
              <a:graphicData uri="http://schemas.openxmlformats.org/drawingml/2006/table">
                <a:tbl>
                  <a:tblPr firstRow="1" bandRow="1">
                    <a:tableStyleId>{5940675A-B579-460E-94D1-54222C63F5DA}</a:tableStyleId>
                  </a:tblPr>
                  <a:tblGrid>
                    <a:gridCol w="2147599">
                      <a:extLst>
                        <a:ext uri="{9D8B030D-6E8A-4147-A177-3AD203B41FA5}">
                          <a16:colId xmlns:a16="http://schemas.microsoft.com/office/drawing/2014/main" val="2051156928"/>
                        </a:ext>
                      </a:extLst>
                    </a:gridCol>
                    <a:gridCol w="1044000">
                      <a:extLst>
                        <a:ext uri="{9D8B030D-6E8A-4147-A177-3AD203B41FA5}">
                          <a16:colId xmlns:a16="http://schemas.microsoft.com/office/drawing/2014/main" val="2343817787"/>
                        </a:ext>
                      </a:extLst>
                    </a:gridCol>
                    <a:gridCol w="1044000">
                      <a:extLst>
                        <a:ext uri="{9D8B030D-6E8A-4147-A177-3AD203B41FA5}">
                          <a16:colId xmlns:a16="http://schemas.microsoft.com/office/drawing/2014/main" val="3430875149"/>
                        </a:ext>
                      </a:extLst>
                    </a:gridCol>
                  </a:tblGrid>
                  <a:tr h="518160">
                    <a:tc>
                      <a:txBody>
                        <a:bodyPr/>
                        <a:lstStyle/>
                        <a:p>
                          <a:pPr algn="ctr"/>
                          <a:r>
                            <a:rPr lang="en-US" sz="1200" baseline="0" dirty="0">
                              <a:solidFill>
                                <a:srgbClr val="000000"/>
                              </a:solidFill>
                            </a:rPr>
                            <a:t>Implementation</a:t>
                          </a:r>
                        </a:p>
                        <a:p>
                          <a:pPr algn="ctr"/>
                          <a:r>
                            <a:rPr lang="en-US" sz="1200" baseline="0" dirty="0">
                              <a:solidFill>
                                <a:srgbClr val="000000"/>
                              </a:solidFill>
                            </a:rPr>
                            <a:t>(</a:t>
                          </a:r>
                          <a14:m>
                            <m:oMath xmlns:m="http://schemas.openxmlformats.org/officeDocument/2006/math">
                              <m:r>
                                <a:rPr lang="en-US" sz="1200" i="1" dirty="0" smtClean="0">
                                  <a:solidFill>
                                    <a:srgbClr val="000000"/>
                                  </a:solidFill>
                                  <a:latin typeface="Cambria Math" panose="02040503050406030204" pitchFamily="18" charset="0"/>
                                </a:rPr>
                                <m:t>𝑔𝑔</m:t>
                              </m:r>
                            </m:oMath>
                          </a14:m>
                          <a:r>
                            <a:rPr lang="en-US" sz="1200" i="1" dirty="0">
                              <a:solidFill>
                                <a:srgbClr val="000000"/>
                              </a:solidFill>
                              <a:sym typeface="Symbol" panose="05050102010706020507" pitchFamily="18" charset="2"/>
                            </a:rPr>
                            <a:t> </a:t>
                          </a:r>
                          <a14:m>
                            <m:oMath xmlns:m="http://schemas.openxmlformats.org/officeDocument/2006/math">
                              <m:r>
                                <a:rPr lang="en-US" sz="1200" i="1" dirty="0">
                                  <a:solidFill>
                                    <a:srgbClr val="000000"/>
                                  </a:solidFill>
                                  <a:latin typeface="Cambria Math" panose="02040503050406030204" pitchFamily="18" charset="0"/>
                                </a:rPr>
                                <m:t>𝑡</m:t>
                              </m:r>
                              <m:acc>
                                <m:accPr>
                                  <m:chr m:val="̅"/>
                                  <m:ctrlPr>
                                    <a:rPr lang="en-US" sz="1200" i="1" dirty="0">
                                      <a:solidFill>
                                        <a:srgbClr val="000000"/>
                                      </a:solidFill>
                                      <a:latin typeface="Cambria Math" panose="02040503050406030204" pitchFamily="18" charset="0"/>
                                    </a:rPr>
                                  </m:ctrlPr>
                                </m:accPr>
                                <m:e>
                                  <m:r>
                                    <a:rPr lang="en-US" sz="1200" i="1" dirty="0">
                                      <a:solidFill>
                                        <a:srgbClr val="000000"/>
                                      </a:solidFill>
                                      <a:latin typeface="Cambria Math" panose="02040503050406030204" pitchFamily="18" charset="0"/>
                                    </a:rPr>
                                    <m:t>𝑡</m:t>
                                  </m:r>
                                </m:e>
                              </m:acc>
                              <m:r>
                                <a:rPr lang="en-US" sz="1200" b="0" i="1" dirty="0" smtClean="0">
                                  <a:solidFill>
                                    <a:srgbClr val="000000"/>
                                  </a:solidFill>
                                  <a:latin typeface="Cambria Math" panose="02040503050406030204" pitchFamily="18" charset="0"/>
                                </a:rPr>
                                <m:t>𝑔𝑔</m:t>
                              </m:r>
                            </m:oMath>
                          </a14:m>
                          <a:r>
                            <a:rPr lang="en-US" sz="1200" dirty="0">
                              <a:solidFill>
                                <a:srgbClr val="000000"/>
                              </a:solidFill>
                              <a:sym typeface="Symbol" panose="05050102010706020507" pitchFamily="18" charset="2"/>
                            </a:rPr>
                            <a:t>)</a:t>
                          </a:r>
                          <a:endParaRPr lang="en-US" sz="1200" dirty="0">
                            <a:solidFill>
                              <a:srgbClr val="000000"/>
                            </a:solidFill>
                          </a:endParaRP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Double</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Float</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52390393"/>
                      </a:ext>
                    </a:extLst>
                  </a:tr>
                  <a:tr h="370840">
                    <a:tc>
                      <a:txBody>
                        <a:bodyPr/>
                        <a:lstStyle/>
                        <a:p>
                          <a:pPr algn="ctr"/>
                          <a:r>
                            <a:rPr lang="en-US" sz="1200" dirty="0">
                              <a:solidFill>
                                <a:srgbClr val="000000"/>
                              </a:solidFill>
                            </a:rPr>
                            <a:t>1-core Standalone C++</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2.39E3</a:t>
                          </a:r>
                        </a:p>
                        <a:p>
                          <a:pPr algn="ctr"/>
                          <a:r>
                            <a:rPr lang="en-US" sz="1200" b="1" dirty="0">
                              <a:solidFill>
                                <a:srgbClr val="000000"/>
                              </a:solidFill>
                            </a:rPr>
                            <a:t>(=1.00)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2.50E3</a:t>
                          </a:r>
                        </a:p>
                        <a:p>
                          <a:pPr algn="ctr"/>
                          <a:r>
                            <a:rPr lang="en-US" sz="1200" dirty="0">
                              <a:solidFill>
                                <a:srgbClr val="000000"/>
                              </a:solidFill>
                            </a:rPr>
                            <a:t>(x1.05)</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68977341"/>
                      </a:ext>
                    </a:extLst>
                  </a:tr>
                  <a:tr h="370840">
                    <a:tc>
                      <a:txBody>
                        <a:bodyPr/>
                        <a:lstStyle/>
                        <a:p>
                          <a:pPr algn="ctr"/>
                          <a:r>
                            <a:rPr lang="en-US" sz="1200" dirty="0">
                              <a:solidFill>
                                <a:srgbClr val="000000"/>
                              </a:solidFill>
                            </a:rPr>
                            <a:t>1-core Standalone C++</a:t>
                          </a:r>
                        </a:p>
                        <a:p>
                          <a:pPr algn="ctr"/>
                          <a:r>
                            <a:rPr lang="en-US" sz="1200" dirty="0">
                              <a:solidFill>
                                <a:srgbClr val="000000"/>
                              </a:solidFill>
                            </a:rPr>
                            <a:t>128-bit SSE4.2</a:t>
                          </a:r>
                        </a:p>
                        <a:p>
                          <a:pPr algn="ctr"/>
                          <a:r>
                            <a:rPr lang="en-US" sz="1200" dirty="0">
                              <a:solidFill>
                                <a:srgbClr val="000000"/>
                              </a:solidFill>
                            </a:rPr>
                            <a:t>(x2 doubles, x4 floats)</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4.59E3</a:t>
                          </a:r>
                        </a:p>
                        <a:p>
                          <a:pPr algn="ctr"/>
                          <a:r>
                            <a:rPr lang="en-US" sz="1200" dirty="0">
                              <a:solidFill>
                                <a:srgbClr val="000000"/>
                              </a:solidFill>
                            </a:rPr>
                            <a:t>(x1.9)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9.42E3</a:t>
                          </a:r>
                        </a:p>
                        <a:p>
                          <a:pPr algn="ctr"/>
                          <a:r>
                            <a:rPr lang="en-US" sz="1200" dirty="0">
                              <a:solidFill>
                                <a:srgbClr val="000000"/>
                              </a:solidFill>
                            </a:rPr>
                            <a:t>(x3.6)</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69377605"/>
                      </a:ext>
                    </a:extLst>
                  </a:tr>
                  <a:tr h="370840">
                    <a:tc>
                      <a:txBody>
                        <a:bodyPr/>
                        <a:lstStyle/>
                        <a:p>
                          <a:pPr algn="ctr"/>
                          <a:r>
                            <a:rPr lang="en-US" sz="1200" dirty="0">
                              <a:solidFill>
                                <a:srgbClr val="000000"/>
                              </a:solidFill>
                            </a:rPr>
                            <a:t>1-core Standalone C++</a:t>
                          </a:r>
                        </a:p>
                        <a:p>
                          <a:pPr algn="ctr"/>
                          <a:r>
                            <a:rPr lang="en-US" sz="1200" dirty="0">
                              <a:solidFill>
                                <a:srgbClr val="000000"/>
                              </a:solidFill>
                            </a:rPr>
                            <a:t>256-bit AVX2</a:t>
                          </a:r>
                        </a:p>
                        <a:p>
                          <a:pPr algn="ctr"/>
                          <a:r>
                            <a:rPr lang="en-US" sz="1200" dirty="0">
                              <a:solidFill>
                                <a:srgbClr val="000000"/>
                              </a:solidFill>
                            </a:rPr>
                            <a:t>(x4 doubles, x8 floats) </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1.06E4</a:t>
                          </a:r>
                        </a:p>
                        <a:p>
                          <a:pPr algn="ctr"/>
                          <a:r>
                            <a:rPr lang="en-US" sz="1200" dirty="0">
                              <a:solidFill>
                                <a:srgbClr val="000000"/>
                              </a:solidFill>
                            </a:rPr>
                            <a:t>(x4.4)</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2.15E4</a:t>
                          </a:r>
                        </a:p>
                        <a:p>
                          <a:pPr algn="ctr"/>
                          <a:r>
                            <a:rPr lang="en-US" sz="1200" dirty="0">
                              <a:solidFill>
                                <a:srgbClr val="000000"/>
                              </a:solidFill>
                            </a:rPr>
                            <a:t>(x9.0)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42104677"/>
                      </a:ext>
                    </a:extLst>
                  </a:tr>
                  <a:tr h="370840">
                    <a:tc>
                      <a:txBody>
                        <a:bodyPr/>
                        <a:lstStyle/>
                        <a:p>
                          <a:pPr algn="ctr"/>
                          <a:r>
                            <a:rPr lang="en-US" sz="1200" dirty="0">
                              <a:solidFill>
                                <a:srgbClr val="000000"/>
                              </a:solidFill>
                            </a:rPr>
                            <a:t>1-core Standalone C++</a:t>
                          </a:r>
                        </a:p>
                        <a:p>
                          <a:pPr algn="ctr"/>
                          <a:r>
                            <a:rPr lang="en-US" sz="1200" dirty="0">
                              <a:solidFill>
                                <a:srgbClr val="000000"/>
                              </a:solidFill>
                            </a:rPr>
                            <a:t>“256-bit” AVX512</a:t>
                          </a:r>
                        </a:p>
                        <a:p>
                          <a:pPr algn="ctr"/>
                          <a:r>
                            <a:rPr lang="en-US" sz="1200" dirty="0">
                              <a:solidFill>
                                <a:srgbClr val="000000"/>
                              </a:solidFill>
                            </a:rPr>
                            <a:t>(x4 doubles, x8 floats)</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1.15E4</a:t>
                          </a:r>
                        </a:p>
                        <a:p>
                          <a:pPr algn="ctr"/>
                          <a:r>
                            <a:rPr lang="en-US" sz="1200" b="0" dirty="0">
                              <a:solidFill>
                                <a:srgbClr val="000000"/>
                              </a:solidFill>
                            </a:rPr>
                            <a:t>(x4.8)</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2.28E4</a:t>
                          </a:r>
                        </a:p>
                        <a:p>
                          <a:pPr algn="ctr"/>
                          <a:r>
                            <a:rPr lang="en-US" sz="1200" b="0" dirty="0">
                              <a:solidFill>
                                <a:srgbClr val="000000"/>
                              </a:solidFill>
                            </a:rPr>
                            <a:t>(x9.5)</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3616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1-core Standalone 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512-bit AVX512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(x8 doubles,</a:t>
                          </a:r>
                          <a:r>
                            <a:rPr lang="en-US" sz="1200" baseline="0" dirty="0">
                              <a:solidFill>
                                <a:srgbClr val="000000"/>
                              </a:solidFill>
                            </a:rPr>
                            <a:t> x16 floats)</a:t>
                          </a:r>
                          <a:endParaRPr lang="en-US" sz="1200" dirty="0">
                            <a:solidFill>
                              <a:srgbClr val="000000"/>
                            </a:solidFill>
                          </a:endParaRP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1.96E4</a:t>
                          </a:r>
                        </a:p>
                        <a:p>
                          <a:pPr algn="ctr"/>
                          <a:r>
                            <a:rPr lang="en-US" sz="1200" b="1" dirty="0">
                              <a:solidFill>
                                <a:srgbClr val="FF0000"/>
                              </a:solidFill>
                            </a:rPr>
                            <a:t>(x8.2)</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4.03E4</a:t>
                          </a:r>
                        </a:p>
                        <a:p>
                          <a:pPr algn="ctr"/>
                          <a:r>
                            <a:rPr lang="en-US" sz="1200" b="1" dirty="0">
                              <a:solidFill>
                                <a:srgbClr val="FF0000"/>
                              </a:solidFill>
                            </a:rPr>
                            <a:t>(x16.9)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49827459"/>
                      </a:ext>
                    </a:extLst>
                  </a:tr>
                </a:tbl>
              </a:graphicData>
            </a:graphic>
          </p:graphicFrame>
        </mc:Choice>
        <mc:Fallback>
          <p:graphicFrame>
            <p:nvGraphicFramePr>
              <p:cNvPr id="9" name="Table 8">
                <a:extLst>
                  <a:ext uri="{FF2B5EF4-FFF2-40B4-BE49-F238E27FC236}">
                    <a16:creationId xmlns:a16="http://schemas.microsoft.com/office/drawing/2014/main" id="{DA821917-92C1-5CCB-A392-29878888F063}"/>
                  </a:ext>
                </a:extLst>
              </p:cNvPr>
              <p:cNvGraphicFramePr>
                <a:graphicFrameLocks noGrp="1"/>
              </p:cNvGraphicFramePr>
              <p:nvPr>
                <p:extLst>
                  <p:ext uri="{D42A27DB-BD31-4B8C-83A1-F6EECF244321}">
                    <p14:modId xmlns:p14="http://schemas.microsoft.com/office/powerpoint/2010/main" val="1635984264"/>
                  </p:ext>
                </p:extLst>
              </p:nvPr>
            </p:nvGraphicFramePr>
            <p:xfrm>
              <a:off x="305834" y="115582"/>
              <a:ext cx="4235599" cy="3535680"/>
            </p:xfrm>
            <a:graphic>
              <a:graphicData uri="http://schemas.openxmlformats.org/drawingml/2006/table">
                <a:tbl>
                  <a:tblPr firstRow="1" bandRow="1">
                    <a:tableStyleId>{5940675A-B579-460E-94D1-54222C63F5DA}</a:tableStyleId>
                  </a:tblPr>
                  <a:tblGrid>
                    <a:gridCol w="2147599">
                      <a:extLst>
                        <a:ext uri="{9D8B030D-6E8A-4147-A177-3AD203B41FA5}">
                          <a16:colId xmlns:a16="http://schemas.microsoft.com/office/drawing/2014/main" val="2051156928"/>
                        </a:ext>
                      </a:extLst>
                    </a:gridCol>
                    <a:gridCol w="1044000">
                      <a:extLst>
                        <a:ext uri="{9D8B030D-6E8A-4147-A177-3AD203B41FA5}">
                          <a16:colId xmlns:a16="http://schemas.microsoft.com/office/drawing/2014/main" val="2343817787"/>
                        </a:ext>
                      </a:extLst>
                    </a:gridCol>
                    <a:gridCol w="1044000">
                      <a:extLst>
                        <a:ext uri="{9D8B030D-6E8A-4147-A177-3AD203B41FA5}">
                          <a16:colId xmlns:a16="http://schemas.microsoft.com/office/drawing/2014/main" val="3430875149"/>
                        </a:ext>
                      </a:extLst>
                    </a:gridCol>
                  </a:tblGrid>
                  <a:tr h="518160">
                    <a:tc>
                      <a:txBody>
                        <a:bodyPr/>
                        <a:lstStyle/>
                        <a:p>
                          <a:endParaRPr lang="en-CH"/>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3"/>
                          <a:stretch>
                            <a:fillRect l="-568" t="-1176" r="-98580" b="-591765"/>
                          </a:stretch>
                        </a:blipFill>
                      </a:tcPr>
                    </a:tc>
                    <a:tc>
                      <a:txBody>
                        <a:bodyPr/>
                        <a:lstStyle/>
                        <a:p>
                          <a:pPr algn="ctr"/>
                          <a:r>
                            <a:rPr lang="en-US" sz="1200" dirty="0">
                              <a:solidFill>
                                <a:srgbClr val="000000"/>
                              </a:solidFill>
                            </a:rPr>
                            <a:t>MEs/second</a:t>
                          </a:r>
                        </a:p>
                        <a:p>
                          <a:pPr algn="ctr"/>
                          <a:r>
                            <a:rPr lang="en-US" sz="1200" dirty="0">
                              <a:solidFill>
                                <a:srgbClr val="000000"/>
                              </a:solidFill>
                            </a:rPr>
                            <a:t>Double</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rgbClr val="000000"/>
                              </a:solidFill>
                            </a:rPr>
                            <a:t>MEs/second</a:t>
                          </a:r>
                        </a:p>
                        <a:p>
                          <a:pPr algn="ctr"/>
                          <a:r>
                            <a:rPr lang="en-US" sz="1200" dirty="0">
                              <a:solidFill>
                                <a:srgbClr val="000000"/>
                              </a:solidFill>
                            </a:rPr>
                            <a:t>Float</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52390393"/>
                      </a:ext>
                    </a:extLst>
                  </a:tr>
                  <a:tr h="457200">
                    <a:tc>
                      <a:txBody>
                        <a:bodyPr/>
                        <a:lstStyle/>
                        <a:p>
                          <a:pPr algn="ctr"/>
                          <a:r>
                            <a:rPr lang="en-US" sz="1200" dirty="0">
                              <a:solidFill>
                                <a:srgbClr val="000000"/>
                              </a:solidFill>
                            </a:rPr>
                            <a:t>1-core Standalone C++</a:t>
                          </a:r>
                        </a:p>
                        <a:p>
                          <a:pPr algn="ctr"/>
                          <a:r>
                            <a:rPr lang="en-US" sz="1200" dirty="0">
                              <a:solidFill>
                                <a:srgbClr val="000000"/>
                              </a:solidFill>
                            </a:rPr>
                            <a:t>scalar</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2.39E3</a:t>
                          </a:r>
                        </a:p>
                        <a:p>
                          <a:pPr algn="ctr"/>
                          <a:r>
                            <a:rPr lang="en-US" sz="1200" b="1" dirty="0">
                              <a:solidFill>
                                <a:srgbClr val="000000"/>
                              </a:solidFill>
                            </a:rPr>
                            <a:t>(=1.00)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2.50E3</a:t>
                          </a:r>
                        </a:p>
                        <a:p>
                          <a:pPr algn="ctr"/>
                          <a:r>
                            <a:rPr lang="en-US" sz="1200" dirty="0">
                              <a:solidFill>
                                <a:srgbClr val="000000"/>
                              </a:solidFill>
                            </a:rPr>
                            <a:t>(x1.05)</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68977341"/>
                      </a:ext>
                    </a:extLst>
                  </a:tr>
                  <a:tr h="640080">
                    <a:tc>
                      <a:txBody>
                        <a:bodyPr/>
                        <a:lstStyle/>
                        <a:p>
                          <a:pPr algn="ctr"/>
                          <a:r>
                            <a:rPr lang="en-US" sz="1200" dirty="0">
                              <a:solidFill>
                                <a:srgbClr val="000000"/>
                              </a:solidFill>
                            </a:rPr>
                            <a:t>1-core Standalone C++</a:t>
                          </a:r>
                        </a:p>
                        <a:p>
                          <a:pPr algn="ctr"/>
                          <a:r>
                            <a:rPr lang="en-US" sz="1200" dirty="0">
                              <a:solidFill>
                                <a:srgbClr val="000000"/>
                              </a:solidFill>
                            </a:rPr>
                            <a:t>128-bit SSE4.2</a:t>
                          </a:r>
                        </a:p>
                        <a:p>
                          <a:pPr algn="ctr"/>
                          <a:r>
                            <a:rPr lang="en-US" sz="1200" dirty="0">
                              <a:solidFill>
                                <a:srgbClr val="000000"/>
                              </a:solidFill>
                            </a:rPr>
                            <a:t>(x2 doubles, x4 floats)</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4.59E3</a:t>
                          </a:r>
                        </a:p>
                        <a:p>
                          <a:pPr algn="ctr"/>
                          <a:r>
                            <a:rPr lang="en-US" sz="1200" dirty="0">
                              <a:solidFill>
                                <a:srgbClr val="000000"/>
                              </a:solidFill>
                            </a:rPr>
                            <a:t>(x1.9)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9.42E3</a:t>
                          </a:r>
                        </a:p>
                        <a:p>
                          <a:pPr algn="ctr"/>
                          <a:r>
                            <a:rPr lang="en-US" sz="1200" dirty="0">
                              <a:solidFill>
                                <a:srgbClr val="000000"/>
                              </a:solidFill>
                            </a:rPr>
                            <a:t>(x3.6)</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69377605"/>
                      </a:ext>
                    </a:extLst>
                  </a:tr>
                  <a:tr h="640080">
                    <a:tc>
                      <a:txBody>
                        <a:bodyPr/>
                        <a:lstStyle/>
                        <a:p>
                          <a:pPr algn="ctr"/>
                          <a:r>
                            <a:rPr lang="en-US" sz="1200" dirty="0">
                              <a:solidFill>
                                <a:srgbClr val="000000"/>
                              </a:solidFill>
                            </a:rPr>
                            <a:t>1-core Standalone C++</a:t>
                          </a:r>
                        </a:p>
                        <a:p>
                          <a:pPr algn="ctr"/>
                          <a:r>
                            <a:rPr lang="en-US" sz="1200" dirty="0">
                              <a:solidFill>
                                <a:srgbClr val="000000"/>
                              </a:solidFill>
                            </a:rPr>
                            <a:t>256-bit AVX2</a:t>
                          </a:r>
                        </a:p>
                        <a:p>
                          <a:pPr algn="ctr"/>
                          <a:r>
                            <a:rPr lang="en-US" sz="1200" dirty="0">
                              <a:solidFill>
                                <a:srgbClr val="000000"/>
                              </a:solidFill>
                            </a:rPr>
                            <a:t>(x4 doubles, x8 floats) </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1.06E4</a:t>
                          </a:r>
                        </a:p>
                        <a:p>
                          <a:pPr algn="ctr"/>
                          <a:r>
                            <a:rPr lang="en-US" sz="1200" dirty="0">
                              <a:solidFill>
                                <a:srgbClr val="000000"/>
                              </a:solidFill>
                            </a:rPr>
                            <a:t>(x4.4)</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2.15E4</a:t>
                          </a:r>
                        </a:p>
                        <a:p>
                          <a:pPr algn="ctr"/>
                          <a:r>
                            <a:rPr lang="en-US" sz="1200" dirty="0">
                              <a:solidFill>
                                <a:srgbClr val="000000"/>
                              </a:solidFill>
                            </a:rPr>
                            <a:t>(x9.0)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42104677"/>
                      </a:ext>
                    </a:extLst>
                  </a:tr>
                  <a:tr h="640080">
                    <a:tc>
                      <a:txBody>
                        <a:bodyPr/>
                        <a:lstStyle/>
                        <a:p>
                          <a:pPr algn="ctr"/>
                          <a:r>
                            <a:rPr lang="en-US" sz="1200" dirty="0">
                              <a:solidFill>
                                <a:srgbClr val="000000"/>
                              </a:solidFill>
                            </a:rPr>
                            <a:t>1-core Standalone C++</a:t>
                          </a:r>
                        </a:p>
                        <a:p>
                          <a:pPr algn="ctr"/>
                          <a:r>
                            <a:rPr lang="en-US" sz="1200" dirty="0">
                              <a:solidFill>
                                <a:srgbClr val="000000"/>
                              </a:solidFill>
                            </a:rPr>
                            <a:t>“256-bit” AVX512</a:t>
                          </a:r>
                        </a:p>
                        <a:p>
                          <a:pPr algn="ctr"/>
                          <a:r>
                            <a:rPr lang="en-US" sz="1200" dirty="0">
                              <a:solidFill>
                                <a:srgbClr val="000000"/>
                              </a:solidFill>
                            </a:rPr>
                            <a:t>(x4 doubles, x8 floats)</a:t>
                          </a: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1.15E4</a:t>
                          </a:r>
                        </a:p>
                        <a:p>
                          <a:pPr algn="ctr"/>
                          <a:r>
                            <a:rPr lang="en-US" sz="1200" b="0" dirty="0">
                              <a:solidFill>
                                <a:srgbClr val="000000"/>
                              </a:solidFill>
                            </a:rPr>
                            <a:t>(x4.8)</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2.28E4</a:t>
                          </a:r>
                        </a:p>
                        <a:p>
                          <a:pPr algn="ctr"/>
                          <a:r>
                            <a:rPr lang="en-US" sz="1200" b="0" dirty="0">
                              <a:solidFill>
                                <a:srgbClr val="000000"/>
                              </a:solidFill>
                            </a:rPr>
                            <a:t>(x9.5)</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361637"/>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1-core Standalone 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512-bit AVX512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(x8 doubles,</a:t>
                          </a:r>
                          <a:r>
                            <a:rPr lang="en-US" sz="1200" baseline="0" dirty="0">
                              <a:solidFill>
                                <a:srgbClr val="000000"/>
                              </a:solidFill>
                            </a:rPr>
                            <a:t> x16 floats)</a:t>
                          </a:r>
                          <a:endParaRPr lang="en-US" sz="1200" dirty="0">
                            <a:solidFill>
                              <a:srgbClr val="000000"/>
                            </a:solidFill>
                          </a:endParaRPr>
                        </a:p>
                      </a:txBody>
                      <a:tcPr marL="0" marR="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1.96E4</a:t>
                          </a:r>
                        </a:p>
                        <a:p>
                          <a:pPr algn="ctr"/>
                          <a:r>
                            <a:rPr lang="en-US" sz="1200" b="1" dirty="0">
                              <a:solidFill>
                                <a:srgbClr val="FF0000"/>
                              </a:solidFill>
                            </a:rPr>
                            <a:t>(x8.2)</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a:r>
                            <a:rPr lang="en-US" sz="1200" dirty="0">
                              <a:solidFill>
                                <a:srgbClr val="000000"/>
                              </a:solidFill>
                            </a:rPr>
                            <a:t>4.03E4</a:t>
                          </a:r>
                        </a:p>
                        <a:p>
                          <a:pPr algn="ctr"/>
                          <a:r>
                            <a:rPr lang="en-US" sz="1200" b="1" dirty="0">
                              <a:solidFill>
                                <a:srgbClr val="FF0000"/>
                              </a:solidFill>
                            </a:rPr>
                            <a:t>(x16.9)</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49827459"/>
                      </a:ext>
                    </a:extLst>
                  </a:tr>
                </a:tbl>
              </a:graphicData>
            </a:graphic>
          </p:graphicFrame>
        </mc:Fallback>
      </mc:AlternateContent>
      <p:grpSp>
        <p:nvGrpSpPr>
          <p:cNvPr id="16" name="Group 15">
            <a:extLst>
              <a:ext uri="{FF2B5EF4-FFF2-40B4-BE49-F238E27FC236}">
                <a16:creationId xmlns:a16="http://schemas.microsoft.com/office/drawing/2014/main" id="{97C09868-CA2F-A00A-2F56-40896AA983E3}"/>
              </a:ext>
            </a:extLst>
          </p:cNvPr>
          <p:cNvGrpSpPr>
            <a:grpSpLocks noChangeAspect="1"/>
          </p:cNvGrpSpPr>
          <p:nvPr/>
        </p:nvGrpSpPr>
        <p:grpSpPr>
          <a:xfrm>
            <a:off x="174881" y="628662"/>
            <a:ext cx="4503227" cy="3720283"/>
            <a:chOff x="4586536" y="908867"/>
            <a:chExt cx="4503227" cy="3720283"/>
          </a:xfrm>
        </p:grpSpPr>
        <p:sp>
          <p:nvSpPr>
            <p:cNvPr id="10" name="Rectangle 9">
              <a:extLst>
                <a:ext uri="{FF2B5EF4-FFF2-40B4-BE49-F238E27FC236}">
                  <a16:creationId xmlns:a16="http://schemas.microsoft.com/office/drawing/2014/main" id="{06D303BD-AC0C-0C6F-A75E-E408CE67841F}"/>
                </a:ext>
              </a:extLst>
            </p:cNvPr>
            <p:cNvSpPr/>
            <p:nvPr/>
          </p:nvSpPr>
          <p:spPr>
            <a:xfrm>
              <a:off x="4717490" y="908867"/>
              <a:ext cx="3183248" cy="460592"/>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 name="Rectangle 10">
              <a:extLst>
                <a:ext uri="{FF2B5EF4-FFF2-40B4-BE49-F238E27FC236}">
                  <a16:creationId xmlns:a16="http://schemas.microsoft.com/office/drawing/2014/main" id="{9CCACB2D-1C84-16E4-F147-CAF699D548B3}"/>
                </a:ext>
              </a:extLst>
            </p:cNvPr>
            <p:cNvSpPr/>
            <p:nvPr/>
          </p:nvSpPr>
          <p:spPr>
            <a:xfrm>
              <a:off x="4717490" y="3283608"/>
              <a:ext cx="4235598" cy="6390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A405A87-BA58-CE76-59D6-61A13C9F738F}"/>
                </a:ext>
              </a:extLst>
            </p:cNvPr>
            <p:cNvSpPr txBox="1"/>
            <p:nvPr/>
          </p:nvSpPr>
          <p:spPr>
            <a:xfrm>
              <a:off x="4586536" y="3921264"/>
              <a:ext cx="4503227" cy="707886"/>
            </a:xfrm>
            <a:prstGeom prst="rect">
              <a:avLst/>
            </a:prstGeom>
            <a:noFill/>
          </p:spPr>
          <p:txBody>
            <a:bodyPr wrap="square" rtlCol="0">
              <a:spAutoFit/>
            </a:bodyPr>
            <a:lstStyle/>
            <a:p>
              <a:pPr algn="ctr"/>
              <a:r>
                <a:rPr lang="en-US" sz="1600" dirty="0">
                  <a:solidFill>
                    <a:srgbClr val="FF0000"/>
                  </a:solidFill>
                </a:rPr>
                <a:t>Intel Gold 6148 CPU </a:t>
              </a:r>
              <a:r>
                <a:rPr lang="en-US" sz="1600" dirty="0"/>
                <a:t>(Juwels Cluster HPC)</a:t>
              </a:r>
            </a:p>
            <a:p>
              <a:pPr algn="ctr"/>
              <a:r>
                <a:rPr lang="en-US" sz="1200" dirty="0"/>
                <a:t>Better AVX512/zmm results than on Intel Silver 4216 at CERN</a:t>
              </a:r>
            </a:p>
            <a:p>
              <a:pPr algn="ctr"/>
              <a:r>
                <a:rPr lang="en-US" sz="1200" dirty="0"/>
                <a:t> (Gold 6148 has two FMA units, Silver 4216 has one FMA unit)</a:t>
              </a:r>
            </a:p>
          </p:txBody>
        </p:sp>
      </p:grpSp>
      <p:sp>
        <p:nvSpPr>
          <p:cNvPr id="15" name="TextBox 14">
            <a:extLst>
              <a:ext uri="{FF2B5EF4-FFF2-40B4-BE49-F238E27FC236}">
                <a16:creationId xmlns:a16="http://schemas.microsoft.com/office/drawing/2014/main" id="{69DDB423-6179-8916-FC79-6E78CD0DC975}"/>
              </a:ext>
            </a:extLst>
          </p:cNvPr>
          <p:cNvSpPr txBox="1"/>
          <p:nvPr/>
        </p:nvSpPr>
        <p:spPr>
          <a:xfrm>
            <a:off x="43130" y="6141210"/>
            <a:ext cx="5150255" cy="338554"/>
          </a:xfrm>
          <a:prstGeom prst="rect">
            <a:avLst/>
          </a:prstGeom>
          <a:noFill/>
        </p:spPr>
        <p:txBody>
          <a:bodyPr wrap="square" rtlCol="0">
            <a:spAutoFit/>
          </a:bodyPr>
          <a:lstStyle/>
          <a:p>
            <a:r>
              <a:rPr lang="en-US" sz="1600" dirty="0">
                <a:solidFill>
                  <a:srgbClr val="FF0000"/>
                </a:solidFill>
              </a:rPr>
              <a:t>NVidia V100 GPU </a:t>
            </a:r>
            <a:r>
              <a:rPr lang="en-US" sz="1600" dirty="0"/>
              <a:t>+ Intel Silver 4216 CPU (CERN)</a:t>
            </a:r>
          </a:p>
        </p:txBody>
      </p:sp>
      <p:sp>
        <p:nvSpPr>
          <p:cNvPr id="18" name="Title 1">
            <a:extLst>
              <a:ext uri="{FF2B5EF4-FFF2-40B4-BE49-F238E27FC236}">
                <a16:creationId xmlns:a16="http://schemas.microsoft.com/office/drawing/2014/main" id="{44C81A44-23FD-54E8-1012-15F7CDAD733D}"/>
              </a:ext>
            </a:extLst>
          </p:cNvPr>
          <p:cNvSpPr txBox="1">
            <a:spLocks/>
          </p:cNvSpPr>
          <p:nvPr/>
        </p:nvSpPr>
        <p:spPr>
          <a:xfrm>
            <a:off x="4708401" y="293041"/>
            <a:ext cx="7400797" cy="61829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Arial"/>
              <a:buNone/>
              <a:defRPr sz="3200" b="0"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Matrix Element (ME) calculation </a:t>
            </a:r>
            <a:br>
              <a:rPr lang="en-US" dirty="0"/>
            </a:br>
            <a:r>
              <a:rPr lang="en-US" dirty="0"/>
              <a:t>in cudacpp: results</a:t>
            </a:r>
          </a:p>
        </p:txBody>
      </p:sp>
      <p:sp>
        <p:nvSpPr>
          <p:cNvPr id="20" name="Text Placeholder 2">
            <a:extLst>
              <a:ext uri="{FF2B5EF4-FFF2-40B4-BE49-F238E27FC236}">
                <a16:creationId xmlns:a16="http://schemas.microsoft.com/office/drawing/2014/main" id="{9DC8C844-1BA3-B203-AF91-895F0AAD7E0A}"/>
              </a:ext>
            </a:extLst>
          </p:cNvPr>
          <p:cNvSpPr txBox="1">
            <a:spLocks/>
          </p:cNvSpPr>
          <p:nvPr/>
        </p:nvSpPr>
        <p:spPr>
          <a:xfrm>
            <a:off x="4415391" y="1211138"/>
            <a:ext cx="7815340" cy="4867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152400"/>
            <a:r>
              <a:rPr lang="en-US" sz="2000" dirty="0"/>
              <a:t>(1) First area of development: MEs in “cudacpp”</a:t>
            </a:r>
          </a:p>
          <a:p>
            <a:pPr marL="184150"/>
            <a:r>
              <a:rPr lang="en-US" sz="1800" dirty="0"/>
              <a:t>Single code base (#ifdef’s) for C++ on CPUs and CUDA on Nvidia GPUs </a:t>
            </a:r>
          </a:p>
          <a:p>
            <a:pPr marL="184150"/>
            <a:r>
              <a:rPr lang="en-US" sz="1800" dirty="0"/>
              <a:t>SIMD vectorization on CPUs through Compiler Vector Extensions in C++ </a:t>
            </a:r>
          </a:p>
        </p:txBody>
      </p:sp>
      <p:sp>
        <p:nvSpPr>
          <p:cNvPr id="21" name="Text Placeholder 2">
            <a:extLst>
              <a:ext uri="{FF2B5EF4-FFF2-40B4-BE49-F238E27FC236}">
                <a16:creationId xmlns:a16="http://schemas.microsoft.com/office/drawing/2014/main" id="{E37FFD6D-20E4-5E14-2C6E-B9EA2AAFD706}"/>
              </a:ext>
            </a:extLst>
          </p:cNvPr>
          <p:cNvSpPr txBox="1">
            <a:spLocks/>
          </p:cNvSpPr>
          <p:nvPr/>
        </p:nvSpPr>
        <p:spPr>
          <a:xfrm>
            <a:off x="4758540" y="2479695"/>
            <a:ext cx="7433459" cy="364271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rgbClr val="000000"/>
              </a:buClr>
              <a:buSzPct val="100000"/>
              <a:buFont typeface="Arial"/>
              <a:buChar char="•"/>
              <a:defRPr sz="2000" b="0" i="0" u="none" strike="noStrike" cap="none">
                <a:solidFill>
                  <a:srgbClr val="000000"/>
                </a:solidFill>
                <a:latin typeface="Arial"/>
                <a:ea typeface="Arial"/>
                <a:cs typeface="Arial"/>
                <a:sym typeface="Arial"/>
              </a:defRPr>
            </a:lvl1pPr>
            <a:lvl2pPr marL="742950" marR="0" lvl="1" indent="-158750" algn="l" rtl="0">
              <a:lnSpc>
                <a:spcPct val="100000"/>
              </a:lnSpc>
              <a:spcBef>
                <a:spcPts val="400"/>
              </a:spcBef>
              <a:spcAft>
                <a:spcPts val="0"/>
              </a:spcAft>
              <a:buClr>
                <a:srgbClr val="000000"/>
              </a:buClr>
              <a:buSzPct val="100000"/>
              <a:buFont typeface="Arial"/>
              <a:buChar char="–"/>
              <a:defRPr sz="1800" b="0" i="0" u="none" strike="noStrike" cap="none">
                <a:solidFill>
                  <a:srgbClr val="000000"/>
                </a:solidFill>
                <a:latin typeface="Arial"/>
                <a:ea typeface="Arial"/>
                <a:cs typeface="Arial"/>
                <a:sym typeface="Arial"/>
              </a:defRPr>
            </a:lvl2pPr>
            <a:lvl3pPr marL="1143000" marR="0" lvl="2" indent="-114300" algn="l" rtl="0">
              <a:lnSpc>
                <a:spcPct val="100000"/>
              </a:lnSpc>
              <a:spcBef>
                <a:spcPts val="36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3pPr>
            <a:lvl4pPr marL="1600200" marR="0" lvl="3" indent="-127000" algn="l" rtl="0">
              <a:lnSpc>
                <a:spcPct val="100000"/>
              </a:lnSpc>
              <a:spcBef>
                <a:spcPts val="32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52400" indent="0">
              <a:spcBef>
                <a:spcPts val="0"/>
              </a:spcBef>
              <a:buNone/>
            </a:pPr>
            <a:r>
              <a:rPr lang="en-US" dirty="0"/>
              <a:t>Main new results since vCHEP2021:</a:t>
            </a:r>
          </a:p>
          <a:p>
            <a:pPr lvl="1">
              <a:spcBef>
                <a:spcPts val="0"/>
              </a:spcBef>
            </a:pPr>
            <a:endParaRPr lang="en-US" dirty="0"/>
          </a:p>
          <a:p>
            <a:pPr>
              <a:spcBef>
                <a:spcPts val="0"/>
              </a:spcBef>
            </a:pPr>
            <a:r>
              <a:rPr lang="en-US" dirty="0">
                <a:solidFill>
                  <a:srgbClr val="FF0000"/>
                </a:solidFill>
              </a:rPr>
              <a:t>Backport to code generation</a:t>
            </a:r>
            <a:r>
              <a:rPr lang="en-US" dirty="0"/>
              <a:t> (test more complex processes)</a:t>
            </a:r>
          </a:p>
          <a:p>
            <a:pPr lvl="1">
              <a:spcBef>
                <a:spcPts val="0"/>
              </a:spcBef>
            </a:pPr>
            <a:r>
              <a:rPr lang="en-US" dirty="0"/>
              <a:t>speedups seen for ee_mumu now also ~confirmed for gg_ttgg</a:t>
            </a:r>
          </a:p>
          <a:p>
            <a:pPr lvl="1">
              <a:spcBef>
                <a:spcPts val="0"/>
              </a:spcBef>
            </a:pPr>
            <a:r>
              <a:rPr lang="en-US" dirty="0"/>
              <a:t>but GPU speedups decrease a bit (higher "register pressure")</a:t>
            </a:r>
          </a:p>
          <a:p>
            <a:pPr lvl="1">
              <a:spcBef>
                <a:spcPts val="0"/>
              </a:spcBef>
            </a:pPr>
            <a:endParaRPr lang="en-US" dirty="0">
              <a:solidFill>
                <a:srgbClr val="FF0000"/>
              </a:solidFill>
            </a:endParaRPr>
          </a:p>
          <a:p>
            <a:pPr>
              <a:spcBef>
                <a:spcPts val="0"/>
              </a:spcBef>
            </a:pPr>
            <a:r>
              <a:rPr lang="en-US" dirty="0">
                <a:solidFill>
                  <a:srgbClr val="FF0000"/>
                </a:solidFill>
              </a:rPr>
              <a:t>Achieve full theoretically possible SIMD speedup on CPUs</a:t>
            </a:r>
          </a:p>
          <a:p>
            <a:pPr lvl="1">
              <a:spcBef>
                <a:spcPts val="0"/>
              </a:spcBef>
            </a:pPr>
            <a:r>
              <a:rPr lang="en-US" dirty="0"/>
              <a:t>x8 double, x16 float from AVX512 on high-end Intel CPUs</a:t>
            </a:r>
          </a:p>
          <a:p>
            <a:pPr lvl="1">
              <a:spcBef>
                <a:spcPts val="0"/>
              </a:spcBef>
            </a:pPr>
            <a:endParaRPr lang="en-US" dirty="0"/>
          </a:p>
          <a:p>
            <a:pPr>
              <a:spcBef>
                <a:spcPts val="0"/>
              </a:spcBef>
            </a:pPr>
            <a:r>
              <a:rPr lang="en-US" dirty="0">
                <a:solidFill>
                  <a:srgbClr val="FF0000"/>
                </a:solidFill>
              </a:rPr>
              <a:t>New features added for MadEvent integration</a:t>
            </a:r>
          </a:p>
          <a:p>
            <a:pPr marL="584200" lvl="1" indent="0">
              <a:spcBef>
                <a:spcPts val="0"/>
              </a:spcBef>
              <a:buNone/>
            </a:pPr>
            <a:r>
              <a:rPr lang="en-US" sz="1400" dirty="0"/>
              <a:t>(this slide shows numbers from the standalone test application;</a:t>
            </a:r>
          </a:p>
          <a:p>
            <a:pPr marL="584200" lvl="1" indent="0">
              <a:spcBef>
                <a:spcPts val="0"/>
              </a:spcBef>
              <a:buNone/>
            </a:pPr>
            <a:r>
              <a:rPr lang="en-US" sz="1400" dirty="0"/>
              <a:t>see the final slides for performance numbers within madevent)</a:t>
            </a:r>
          </a:p>
        </p:txBody>
      </p:sp>
      <p:sp>
        <p:nvSpPr>
          <p:cNvPr id="22" name="TextBox 21">
            <a:extLst>
              <a:ext uri="{FF2B5EF4-FFF2-40B4-BE49-F238E27FC236}">
                <a16:creationId xmlns:a16="http://schemas.microsoft.com/office/drawing/2014/main" id="{67170DC2-87DF-D503-4AFC-58C8C23BE538}"/>
              </a:ext>
            </a:extLst>
          </p:cNvPr>
          <p:cNvSpPr txBox="1"/>
          <p:nvPr/>
        </p:nvSpPr>
        <p:spPr>
          <a:xfrm rot="16200000">
            <a:off x="-1554360" y="1845427"/>
            <a:ext cx="3372193" cy="307777"/>
          </a:xfrm>
          <a:prstGeom prst="rect">
            <a:avLst/>
          </a:prstGeom>
          <a:noFill/>
        </p:spPr>
        <p:txBody>
          <a:bodyPr wrap="square" rtlCol="0">
            <a:spAutoFit/>
          </a:bodyPr>
          <a:lstStyle/>
          <a:p>
            <a:r>
              <a:rPr lang="en-US" i="1" dirty="0"/>
              <a:t>(all numbers for one single CPU thread)</a:t>
            </a:r>
          </a:p>
        </p:txBody>
      </p:sp>
    </p:spTree>
    <p:extLst>
      <p:ext uri="{BB962C8B-B14F-4D97-AF65-F5344CB8AC3E}">
        <p14:creationId xmlns:p14="http://schemas.microsoft.com/office/powerpoint/2010/main" val="177536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9D87F-4542-780B-7977-4E7BB525AB7A}"/>
              </a:ext>
            </a:extLst>
          </p:cNvPr>
          <p:cNvSpPr>
            <a:spLocks noGrp="1"/>
          </p:cNvSpPr>
          <p:nvPr>
            <p:ph type="body" idx="1"/>
          </p:nvPr>
        </p:nvSpPr>
        <p:spPr>
          <a:xfrm>
            <a:off x="49997" y="950771"/>
            <a:ext cx="12035660" cy="5432102"/>
          </a:xfrm>
        </p:spPr>
        <p:txBody>
          <a:bodyPr/>
          <a:lstStyle/>
          <a:p>
            <a:pPr marL="152400" indent="0">
              <a:buNone/>
            </a:pPr>
            <a:r>
              <a:rPr lang="en-GB" dirty="0"/>
              <a:t>(2) Second area of development: MEs on PFs</a:t>
            </a:r>
          </a:p>
          <a:p>
            <a:pPr lvl="3"/>
            <a:endParaRPr lang="en-GB" sz="1200" dirty="0"/>
          </a:p>
          <a:p>
            <a:r>
              <a:rPr lang="en-GB" sz="1800" dirty="0"/>
              <a:t>PFs allow writing algorithms once and running on many architectures with some hardware-specific optimizations</a:t>
            </a:r>
          </a:p>
          <a:p>
            <a:endParaRPr lang="en-GB" sz="1800" dirty="0"/>
          </a:p>
          <a:p>
            <a:endParaRPr lang="en-GB" sz="1800" dirty="0"/>
          </a:p>
          <a:p>
            <a:pPr marL="152400" indent="0">
              <a:buNone/>
            </a:pPr>
            <a:endParaRPr lang="en-GB" sz="1800" dirty="0"/>
          </a:p>
          <a:p>
            <a:endParaRPr lang="en-GB" sz="1800" dirty="0"/>
          </a:p>
          <a:p>
            <a:r>
              <a:rPr lang="en-GB" sz="1800" dirty="0"/>
              <a:t>CUDA only runs on NVidia GPUs, while </a:t>
            </a:r>
            <a:r>
              <a:rPr lang="en-GB" sz="1800" u="sng" dirty="0">
                <a:solidFill>
                  <a:schemeClr val="hlink"/>
                </a:solidFill>
                <a:hlinkClick r:id="rId2"/>
              </a:rPr>
              <a:t>Kokkos</a:t>
            </a:r>
            <a:r>
              <a:rPr lang="en-GB" sz="1800" dirty="0"/>
              <a:t>, </a:t>
            </a:r>
            <a:r>
              <a:rPr lang="en-GB" sz="1800" u="sng" dirty="0">
                <a:solidFill>
                  <a:schemeClr val="hlink"/>
                </a:solidFill>
                <a:hlinkClick r:id="rId3"/>
              </a:rPr>
              <a:t>Alpaka</a:t>
            </a:r>
            <a:r>
              <a:rPr lang="en-GB" sz="1800" dirty="0"/>
              <a:t> and </a:t>
            </a:r>
            <a:r>
              <a:rPr lang="en-GB" sz="1800" u="sng" dirty="0">
                <a:solidFill>
                  <a:schemeClr val="hlink"/>
                </a:solidFill>
                <a:hlinkClick r:id="rId4"/>
              </a:rPr>
              <a:t>Sycl</a:t>
            </a:r>
            <a:r>
              <a:rPr lang="en-GB" sz="1800" dirty="0"/>
              <a:t>[</a:t>
            </a:r>
            <a:r>
              <a:rPr lang="en-GB" sz="1800" u="sng" dirty="0">
                <a:solidFill>
                  <a:schemeClr val="hlink"/>
                </a:solidFill>
                <a:hlinkClick r:id="rId5"/>
              </a:rPr>
              <a:t>Intel</a:t>
            </a:r>
            <a:r>
              <a:rPr lang="en-GB" sz="1800" dirty="0"/>
              <a:t>] also run on AMD and Intel GPUs</a:t>
            </a:r>
          </a:p>
          <a:p>
            <a:endParaRPr lang="en-US" sz="1800" dirty="0"/>
          </a:p>
        </p:txBody>
      </p:sp>
      <p:pic>
        <p:nvPicPr>
          <p:cNvPr id="25" name="Picture 24" descr="Logo, company name&#10;&#10;Description automatically generated">
            <a:extLst>
              <a:ext uri="{FF2B5EF4-FFF2-40B4-BE49-F238E27FC236}">
                <a16:creationId xmlns:a16="http://schemas.microsoft.com/office/drawing/2014/main" id="{17A17C59-44ED-EE13-8552-5CEF45CD76B0}"/>
              </a:ext>
            </a:extLst>
          </p:cNvPr>
          <p:cNvPicPr>
            <a:picLocks noChangeAspect="1"/>
          </p:cNvPicPr>
          <p:nvPr/>
        </p:nvPicPr>
        <p:blipFill>
          <a:blip r:embed="rId6"/>
          <a:stretch>
            <a:fillRect/>
          </a:stretch>
        </p:blipFill>
        <p:spPr>
          <a:xfrm>
            <a:off x="197911" y="4043084"/>
            <a:ext cx="3999239" cy="2250654"/>
          </a:xfrm>
          <a:prstGeom prst="rect">
            <a:avLst/>
          </a:prstGeom>
        </p:spPr>
      </p:pic>
      <p:sp>
        <p:nvSpPr>
          <p:cNvPr id="2" name="Title 1">
            <a:extLst>
              <a:ext uri="{FF2B5EF4-FFF2-40B4-BE49-F238E27FC236}">
                <a16:creationId xmlns:a16="http://schemas.microsoft.com/office/drawing/2014/main" id="{35CA988F-C5B8-8F0A-846B-358E6C655598}"/>
              </a:ext>
            </a:extLst>
          </p:cNvPr>
          <p:cNvSpPr>
            <a:spLocks noGrp="1"/>
          </p:cNvSpPr>
          <p:nvPr>
            <p:ph type="title"/>
          </p:nvPr>
        </p:nvSpPr>
        <p:spPr/>
        <p:txBody>
          <a:bodyPr/>
          <a:lstStyle/>
          <a:p>
            <a:r>
              <a:rPr lang="en-US" dirty="0"/>
              <a:t>Portability Frameworks (PFs)</a:t>
            </a:r>
          </a:p>
        </p:txBody>
      </p:sp>
      <p:pic>
        <p:nvPicPr>
          <p:cNvPr id="4" name="Google Shape;166;p17">
            <a:extLst>
              <a:ext uri="{FF2B5EF4-FFF2-40B4-BE49-F238E27FC236}">
                <a16:creationId xmlns:a16="http://schemas.microsoft.com/office/drawing/2014/main" id="{77958791-CFCE-13AA-BA5B-F8F87E1A11C2}"/>
              </a:ext>
            </a:extLst>
          </p:cNvPr>
          <p:cNvPicPr preferRelativeResize="0"/>
          <p:nvPr/>
        </p:nvPicPr>
        <p:blipFill>
          <a:blip r:embed="rId7">
            <a:alphaModFix/>
          </a:blip>
          <a:stretch>
            <a:fillRect/>
          </a:stretch>
        </p:blipFill>
        <p:spPr>
          <a:xfrm>
            <a:off x="1680206" y="2151272"/>
            <a:ext cx="2017735" cy="487081"/>
          </a:xfrm>
          <a:prstGeom prst="rect">
            <a:avLst/>
          </a:prstGeom>
          <a:noFill/>
          <a:ln>
            <a:noFill/>
          </a:ln>
        </p:spPr>
      </p:pic>
      <p:pic>
        <p:nvPicPr>
          <p:cNvPr id="5" name="Google Shape;167;p17">
            <a:extLst>
              <a:ext uri="{FF2B5EF4-FFF2-40B4-BE49-F238E27FC236}">
                <a16:creationId xmlns:a16="http://schemas.microsoft.com/office/drawing/2014/main" id="{C3CFE529-0808-5FD8-48F7-91FE9888D3BA}"/>
              </a:ext>
            </a:extLst>
          </p:cNvPr>
          <p:cNvPicPr preferRelativeResize="0"/>
          <p:nvPr/>
        </p:nvPicPr>
        <p:blipFill>
          <a:blip r:embed="rId8">
            <a:alphaModFix/>
          </a:blip>
          <a:stretch>
            <a:fillRect/>
          </a:stretch>
        </p:blipFill>
        <p:spPr>
          <a:xfrm>
            <a:off x="5089098" y="2151272"/>
            <a:ext cx="1818208" cy="588773"/>
          </a:xfrm>
          <a:prstGeom prst="rect">
            <a:avLst/>
          </a:prstGeom>
          <a:noFill/>
          <a:ln>
            <a:noFill/>
          </a:ln>
        </p:spPr>
      </p:pic>
      <p:pic>
        <p:nvPicPr>
          <p:cNvPr id="6" name="Google Shape;168;p17">
            <a:extLst>
              <a:ext uri="{FF2B5EF4-FFF2-40B4-BE49-F238E27FC236}">
                <a16:creationId xmlns:a16="http://schemas.microsoft.com/office/drawing/2014/main" id="{6B7C557B-2796-F7C6-9E2D-36625C30D71F}"/>
              </a:ext>
            </a:extLst>
          </p:cNvPr>
          <p:cNvPicPr preferRelativeResize="0"/>
          <p:nvPr/>
        </p:nvPicPr>
        <p:blipFill>
          <a:blip r:embed="rId9">
            <a:alphaModFix/>
          </a:blip>
          <a:stretch>
            <a:fillRect/>
          </a:stretch>
        </p:blipFill>
        <p:spPr>
          <a:xfrm>
            <a:off x="8655424" y="2122433"/>
            <a:ext cx="1367918" cy="553532"/>
          </a:xfrm>
          <a:prstGeom prst="rect">
            <a:avLst/>
          </a:prstGeom>
          <a:noFill/>
          <a:ln>
            <a:noFill/>
          </a:ln>
        </p:spPr>
      </p:pic>
      <p:pic>
        <p:nvPicPr>
          <p:cNvPr id="8" name="Picture 7" descr="Graphical user interface, application&#10;&#10;Description automatically generated">
            <a:extLst>
              <a:ext uri="{FF2B5EF4-FFF2-40B4-BE49-F238E27FC236}">
                <a16:creationId xmlns:a16="http://schemas.microsoft.com/office/drawing/2014/main" id="{15349D3D-B431-2649-EAA4-5879BDB1BD6D}"/>
              </a:ext>
            </a:extLst>
          </p:cNvPr>
          <p:cNvPicPr>
            <a:picLocks noChangeAspect="1"/>
          </p:cNvPicPr>
          <p:nvPr/>
        </p:nvPicPr>
        <p:blipFill>
          <a:blip r:embed="rId10"/>
          <a:stretch>
            <a:fillRect/>
          </a:stretch>
        </p:blipFill>
        <p:spPr>
          <a:xfrm>
            <a:off x="8622581" y="4222378"/>
            <a:ext cx="1640028" cy="1640028"/>
          </a:xfrm>
          <a:prstGeom prst="rect">
            <a:avLst/>
          </a:prstGeom>
          <a:ln>
            <a:solidFill>
              <a:srgbClr val="000000"/>
            </a:solidFill>
          </a:ln>
        </p:spPr>
      </p:pic>
      <p:pic>
        <p:nvPicPr>
          <p:cNvPr id="29" name="Picture 28" descr="A black and white logo&#10;&#10;Description automatically generated with medium confidence">
            <a:extLst>
              <a:ext uri="{FF2B5EF4-FFF2-40B4-BE49-F238E27FC236}">
                <a16:creationId xmlns:a16="http://schemas.microsoft.com/office/drawing/2014/main" id="{D4EA3C47-A2D6-1981-D6F2-25587E6829A9}"/>
              </a:ext>
            </a:extLst>
          </p:cNvPr>
          <p:cNvPicPr>
            <a:picLocks noChangeAspect="1"/>
          </p:cNvPicPr>
          <p:nvPr/>
        </p:nvPicPr>
        <p:blipFill>
          <a:blip r:embed="rId11"/>
          <a:stretch>
            <a:fillRect/>
          </a:stretch>
        </p:blipFill>
        <p:spPr>
          <a:xfrm>
            <a:off x="4515969" y="4674610"/>
            <a:ext cx="2337548" cy="705004"/>
          </a:xfrm>
          <a:prstGeom prst="rect">
            <a:avLst/>
          </a:prstGeom>
        </p:spPr>
      </p:pic>
    </p:spTree>
    <p:extLst>
      <p:ext uri="{BB962C8B-B14F-4D97-AF65-F5344CB8AC3E}">
        <p14:creationId xmlns:p14="http://schemas.microsoft.com/office/powerpoint/2010/main" val="39426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EC40E5EE-E7B1-FA33-A784-7E1BD21BCF2C}"/>
              </a:ext>
            </a:extLst>
          </p:cNvPr>
          <p:cNvSpPr txBox="1">
            <a:spLocks/>
          </p:cNvSpPr>
          <p:nvPr/>
        </p:nvSpPr>
        <p:spPr>
          <a:xfrm>
            <a:off x="166714" y="1424646"/>
            <a:ext cx="11918412" cy="563435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rgbClr val="000000"/>
              </a:buClr>
              <a:buSzPct val="100000"/>
              <a:buFont typeface="Arial"/>
              <a:buChar char="•"/>
              <a:defRPr sz="2000" b="0" i="0" u="none" strike="noStrike" cap="none">
                <a:solidFill>
                  <a:srgbClr val="000000"/>
                </a:solidFill>
                <a:latin typeface="Arial"/>
                <a:ea typeface="Arial"/>
                <a:cs typeface="Arial"/>
                <a:sym typeface="Arial"/>
              </a:defRPr>
            </a:lvl1pPr>
            <a:lvl2pPr marL="742950" marR="0" lvl="1" indent="-158750" algn="l" rtl="0">
              <a:lnSpc>
                <a:spcPct val="100000"/>
              </a:lnSpc>
              <a:spcBef>
                <a:spcPts val="400"/>
              </a:spcBef>
              <a:spcAft>
                <a:spcPts val="0"/>
              </a:spcAft>
              <a:buClr>
                <a:srgbClr val="000000"/>
              </a:buClr>
              <a:buSzPct val="100000"/>
              <a:buFont typeface="Arial"/>
              <a:buChar char="–"/>
              <a:defRPr sz="1800" b="0" i="0" u="none" strike="noStrike" cap="none">
                <a:solidFill>
                  <a:srgbClr val="000000"/>
                </a:solidFill>
                <a:latin typeface="Arial"/>
                <a:ea typeface="Arial"/>
                <a:cs typeface="Arial"/>
                <a:sym typeface="Arial"/>
              </a:defRPr>
            </a:lvl2pPr>
            <a:lvl3pPr marL="1143000" marR="0" lvl="2" indent="-114300" algn="l" rtl="0">
              <a:lnSpc>
                <a:spcPct val="100000"/>
              </a:lnSpc>
              <a:spcBef>
                <a:spcPts val="36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3pPr>
            <a:lvl4pPr marL="1600200" marR="0" lvl="3" indent="-127000" algn="l" rtl="0">
              <a:lnSpc>
                <a:spcPct val="100000"/>
              </a:lnSpc>
              <a:spcBef>
                <a:spcPts val="32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0" algn="l" rtl="0">
              <a:lnSpc>
                <a:spcPct val="100000"/>
              </a:lnSpc>
              <a:spcBef>
                <a:spcPts val="320"/>
              </a:spcBef>
              <a:spcAft>
                <a:spcPts val="0"/>
              </a:spcAft>
              <a:buClr>
                <a:srgbClr val="000000"/>
              </a:buClr>
              <a:buSzPct val="100000"/>
              <a:buFont typeface="Arial"/>
              <a:buChar char="»"/>
              <a:defRPr sz="1600" b="0" i="0" u="none" strike="noStrike" cap="none">
                <a:solidFill>
                  <a:srgbClr val="000000"/>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584200" lvl="1" indent="0">
              <a:buNone/>
            </a:pPr>
            <a:endParaRPr lang="en-US" dirty="0"/>
          </a:p>
          <a:p>
            <a:r>
              <a:rPr lang="en-US" dirty="0">
                <a:solidFill>
                  <a:srgbClr val="FF0000"/>
                </a:solidFill>
              </a:rPr>
              <a:t>Good news 1: all four implementations look similar for Nvidia in gg_ttgg!</a:t>
            </a:r>
          </a:p>
          <a:p>
            <a:pPr lvl="1"/>
            <a:r>
              <a:rPr lang="en-US" dirty="0">
                <a:solidFill>
                  <a:srgbClr val="FF0000"/>
                </a:solidFill>
              </a:rPr>
              <a:t>The benefit of direct CUDA over a PF is limited, if any at all</a:t>
            </a:r>
          </a:p>
          <a:p>
            <a:pPr marL="152400" indent="0">
              <a:buNone/>
            </a:pPr>
            <a:endParaRPr lang="en-US" dirty="0">
              <a:solidFill>
                <a:srgbClr val="FF0000"/>
              </a:solidFill>
            </a:endParaRPr>
          </a:p>
          <a:p>
            <a:pPr marL="152400" indent="0">
              <a:buNone/>
            </a:pPr>
            <a:r>
              <a:rPr lang="en-US" sz="1600" i="1" dirty="0"/>
              <a:t>NB: focus on gg_ttgg which is computationally intensive!</a:t>
            </a:r>
          </a:p>
          <a:p>
            <a:pPr marL="152400" indent="0">
              <a:buNone/>
            </a:pPr>
            <a:r>
              <a:rPr lang="en-US" sz="1200" dirty="0"/>
              <a:t>In simpler processes like ee_mumu, performance is more affected by data </a:t>
            </a:r>
          </a:p>
          <a:p>
            <a:pPr marL="152400" indent="0">
              <a:buNone/>
            </a:pPr>
            <a:r>
              <a:rPr lang="en-US" sz="1200" dirty="0"/>
              <a:t>copies, memory access or kernel launching overheads (and the observed</a:t>
            </a:r>
          </a:p>
          <a:p>
            <a:pPr marL="152400" indent="0">
              <a:buNone/>
            </a:pPr>
            <a:r>
              <a:rPr lang="en-US" sz="1200" dirty="0"/>
              <a:t>SYCL implementation is faster than the CUDA one - to be understood)</a:t>
            </a:r>
          </a:p>
          <a:p>
            <a:pPr lvl="1"/>
            <a:endParaRPr lang="en-US" dirty="0"/>
          </a:p>
          <a:p>
            <a:endParaRPr lang="en-US" dirty="0"/>
          </a:p>
          <a:p>
            <a:pPr marL="152400" indent="0">
              <a:buNone/>
            </a:pPr>
            <a:endParaRPr lang="en-US" dirty="0"/>
          </a:p>
          <a:p>
            <a:endParaRPr lang="en-US" dirty="0"/>
          </a:p>
          <a:p>
            <a:endParaRPr lang="en-US" dirty="0"/>
          </a:p>
          <a:p>
            <a:pPr marL="152400" indent="0">
              <a:buNone/>
            </a:pPr>
            <a:r>
              <a:rPr lang="en-US" sz="1600" dirty="0"/>
              <a:t>En passant, keep in mind this for later: you need at least 16k “events per GPU grid” to fill up a V100 or A100 with gg_ttgg+</a:t>
            </a:r>
          </a:p>
          <a:p>
            <a:pPr lvl="1"/>
            <a:r>
              <a:rPr lang="en-US" sz="1400" dirty="0"/>
              <a:t>Simpler processes need even more, e.g. 500k for ee_mumu</a:t>
            </a:r>
            <a:endParaRPr lang="en-US" dirty="0"/>
          </a:p>
        </p:txBody>
      </p:sp>
      <p:sp>
        <p:nvSpPr>
          <p:cNvPr id="2" name="Title 1">
            <a:extLst>
              <a:ext uri="{FF2B5EF4-FFF2-40B4-BE49-F238E27FC236}">
                <a16:creationId xmlns:a16="http://schemas.microsoft.com/office/drawing/2014/main" id="{9B79033F-C2FE-DB72-D07F-DEE8BFB51C65}"/>
              </a:ext>
            </a:extLst>
          </p:cNvPr>
          <p:cNvSpPr>
            <a:spLocks noGrp="1"/>
          </p:cNvSpPr>
          <p:nvPr>
            <p:ph type="title"/>
          </p:nvPr>
        </p:nvSpPr>
        <p:spPr/>
        <p:txBody>
          <a:bodyPr/>
          <a:lstStyle/>
          <a:p>
            <a:r>
              <a:rPr lang="en-US" dirty="0"/>
              <a:t>ME calculation in PFs: GPU results (Nvidia A100)</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AC5197D-DBCE-7EC9-AABF-1381EC20E0DC}"/>
                  </a:ext>
                </a:extLst>
              </p:cNvPr>
              <p:cNvSpPr>
                <a:spLocks noGrp="1"/>
              </p:cNvSpPr>
              <p:nvPr>
                <p:ph type="body" idx="1"/>
              </p:nvPr>
            </p:nvSpPr>
            <p:spPr>
              <a:xfrm>
                <a:off x="240002" y="828812"/>
                <a:ext cx="11721599" cy="865234"/>
              </a:xfrm>
            </p:spPr>
            <p:txBody>
              <a:bodyPr/>
              <a:lstStyle/>
              <a:p>
                <a:pPr marL="152400" indent="0">
                  <a:buNone/>
                </a:pPr>
                <a:r>
                  <a:rPr lang="en-US" sz="1800" dirty="0"/>
                  <a:t>Throughput scaling (threads, blocks) for a </a:t>
                </a:r>
                <a:r>
                  <a:rPr lang="en-GB" sz="1800" dirty="0"/>
                  <a:t>complex </a:t>
                </a:r>
                <a14:m>
                  <m:oMath xmlns:m="http://schemas.openxmlformats.org/officeDocument/2006/math">
                    <m:r>
                      <a:rPr lang="en-US" sz="1800" i="1" dirty="0">
                        <a:latin typeface="Cambria Math" panose="02040503050406030204" pitchFamily="18" charset="0"/>
                      </a:rPr>
                      <m:t>𝑔𝑔</m:t>
                    </m:r>
                  </m:oMath>
                </a14:m>
                <a:r>
                  <a:rPr lang="en-US" sz="1800" dirty="0">
                    <a:sym typeface="Symbol" panose="05050102010706020507" pitchFamily="18" charset="2"/>
                  </a:rPr>
                  <a:t></a:t>
                </a:r>
                <a14:m>
                  <m:oMath xmlns:m="http://schemas.openxmlformats.org/officeDocument/2006/math">
                    <m:r>
                      <a:rPr lang="en-US" sz="1800" i="1" dirty="0">
                        <a:latin typeface="Cambria Math" panose="02040503050406030204" pitchFamily="18" charset="0"/>
                      </a:rPr>
                      <m:t>𝑡</m:t>
                    </m:r>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𝑡</m:t>
                        </m:r>
                      </m:e>
                    </m:acc>
                    <m:r>
                      <a:rPr lang="en-US" sz="1800" i="1" dirty="0">
                        <a:latin typeface="Cambria Math" panose="02040503050406030204" pitchFamily="18" charset="0"/>
                      </a:rPr>
                      <m:t>𝑔𝑔</m:t>
                    </m:r>
                  </m:oMath>
                </a14:m>
                <a:r>
                  <a:rPr lang="en-US" sz="1800" dirty="0">
                    <a:sym typeface="Symbol" panose="05050102010706020507" pitchFamily="18" charset="2"/>
                  </a:rPr>
                  <a:t> process</a:t>
                </a:r>
                <a:endParaRPr lang="en-US" sz="1800" dirty="0"/>
              </a:p>
              <a:p>
                <a:pPr marL="584200" lvl="1" indent="0">
                  <a:buNone/>
                </a:pPr>
                <a:r>
                  <a:rPr lang="en-US" sz="1400" dirty="0"/>
                  <a:t>(note: this is an older version of the code with respect to the results shown earlier for cudacpp alone</a:t>
                </a:r>
                <a:r>
                  <a:rPr lang="en-GB" sz="1400" dirty="0"/>
                  <a:t>)</a:t>
                </a:r>
              </a:p>
              <a:p>
                <a:pPr marL="584200" lvl="1" indent="0">
                  <a:buNone/>
                </a:pPr>
                <a:endParaRPr lang="en-US" dirty="0"/>
              </a:p>
            </p:txBody>
          </p:sp>
        </mc:Choice>
        <mc:Fallback xmlns="">
          <p:sp>
            <p:nvSpPr>
              <p:cNvPr id="3" name="Text Placeholder 2">
                <a:extLst>
                  <a:ext uri="{FF2B5EF4-FFF2-40B4-BE49-F238E27FC236}">
                    <a16:creationId xmlns:a16="http://schemas.microsoft.com/office/drawing/2014/main" id="{9AC5197D-DBCE-7EC9-AABF-1381EC20E0DC}"/>
                  </a:ext>
                </a:extLst>
              </p:cNvPr>
              <p:cNvSpPr>
                <a:spLocks noGrp="1" noRot="1" noChangeAspect="1" noMove="1" noResize="1" noEditPoints="1" noAdjustHandles="1" noChangeArrowheads="1" noChangeShapeType="1" noTextEdit="1"/>
              </p:cNvSpPr>
              <p:nvPr>
                <p:ph type="body" idx="1"/>
              </p:nvPr>
            </p:nvSpPr>
            <p:spPr>
              <a:xfrm>
                <a:off x="240002" y="828812"/>
                <a:ext cx="11721599" cy="865234"/>
              </a:xfrm>
              <a:blipFill>
                <a:blip r:embed="rId2"/>
                <a:stretch>
                  <a:fillRect/>
                </a:stretch>
              </a:blipFill>
            </p:spPr>
            <p:txBody>
              <a:bodyPr/>
              <a:lstStyle/>
              <a:p>
                <a:r>
                  <a:rPr lang="en-CH">
                    <a:noFill/>
                  </a:rPr>
                  <a:t> </a:t>
                </a:r>
              </a:p>
            </p:txBody>
          </p:sp>
        </mc:Fallback>
      </mc:AlternateContent>
      <p:grpSp>
        <p:nvGrpSpPr>
          <p:cNvPr id="24" name="Group 23">
            <a:extLst>
              <a:ext uri="{FF2B5EF4-FFF2-40B4-BE49-F238E27FC236}">
                <a16:creationId xmlns:a16="http://schemas.microsoft.com/office/drawing/2014/main" id="{3ED717F6-C56C-BA91-A8C2-026504D0F721}"/>
              </a:ext>
            </a:extLst>
          </p:cNvPr>
          <p:cNvGrpSpPr>
            <a:grpSpLocks noChangeAspect="1"/>
          </p:cNvGrpSpPr>
          <p:nvPr/>
        </p:nvGrpSpPr>
        <p:grpSpPr>
          <a:xfrm>
            <a:off x="6567518" y="2505853"/>
            <a:ext cx="5274218" cy="2967260"/>
            <a:chOff x="252774" y="4106481"/>
            <a:chExt cx="4149368" cy="2334423"/>
          </a:xfrm>
        </p:grpSpPr>
        <p:pic>
          <p:nvPicPr>
            <p:cNvPr id="23" name="Picture 22" descr="ggttgg scaling">
              <a:extLst>
                <a:ext uri="{FF2B5EF4-FFF2-40B4-BE49-F238E27FC236}">
                  <a16:creationId xmlns:a16="http://schemas.microsoft.com/office/drawing/2014/main" id="{386E3F7C-F1DF-0FBD-592A-90981CAB8AC3}"/>
                </a:ext>
              </a:extLst>
            </p:cNvPr>
            <p:cNvPicPr>
              <a:picLocks noChangeAspect="1"/>
            </p:cNvPicPr>
            <p:nvPr/>
          </p:nvPicPr>
          <p:blipFill>
            <a:blip r:embed="rId3"/>
            <a:stretch>
              <a:fillRect/>
            </a:stretch>
          </p:blipFill>
          <p:spPr>
            <a:xfrm>
              <a:off x="252774" y="4106481"/>
              <a:ext cx="4149368" cy="2334423"/>
            </a:xfrm>
            <a:prstGeom prst="rect">
              <a:avLst/>
            </a:prstGeom>
          </p:spPr>
        </p:pic>
        <p:sp>
          <p:nvSpPr>
            <p:cNvPr id="11" name="Rectangle 10">
              <a:extLst>
                <a:ext uri="{FF2B5EF4-FFF2-40B4-BE49-F238E27FC236}">
                  <a16:creationId xmlns:a16="http://schemas.microsoft.com/office/drawing/2014/main" id="{D3DA2C5B-F415-4D5E-5579-9F66E8325980}"/>
                </a:ext>
              </a:extLst>
            </p:cNvPr>
            <p:cNvSpPr/>
            <p:nvPr/>
          </p:nvSpPr>
          <p:spPr>
            <a:xfrm>
              <a:off x="2894545" y="4270385"/>
              <a:ext cx="174210" cy="2028469"/>
            </a:xfrm>
            <a:prstGeom prst="rect">
              <a:avLst/>
            </a:prstGeom>
            <a:noFill/>
            <a:ln w="127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B36F534-9E32-8334-648A-B43ECB8FCCDA}"/>
                </a:ext>
              </a:extLst>
            </p:cNvPr>
            <p:cNvSpPr txBox="1"/>
            <p:nvPr/>
          </p:nvSpPr>
          <p:spPr>
            <a:xfrm>
              <a:off x="973779" y="5652655"/>
              <a:ext cx="1923804" cy="307777"/>
            </a:xfrm>
            <a:prstGeom prst="rect">
              <a:avLst/>
            </a:prstGeom>
            <a:noFill/>
          </p:spPr>
          <p:txBody>
            <a:bodyPr wrap="square" rtlCol="0">
              <a:spAutoFit/>
            </a:bodyPr>
            <a:lstStyle/>
            <a:p>
              <a:pPr algn="r"/>
              <a:r>
                <a:rPr lang="en-US" dirty="0">
                  <a:solidFill>
                    <a:schemeClr val="bg2"/>
                  </a:solidFill>
                </a:rPr>
                <a:t>(gg_ttgg) 16k</a:t>
              </a:r>
            </a:p>
          </p:txBody>
        </p:sp>
      </p:grpSp>
    </p:spTree>
    <p:extLst>
      <p:ext uri="{BB962C8B-B14F-4D97-AF65-F5344CB8AC3E}">
        <p14:creationId xmlns:p14="http://schemas.microsoft.com/office/powerpoint/2010/main" val="1571615476"/>
      </p:ext>
    </p:extLst>
  </p:cSld>
  <p:clrMapOvr>
    <a:masterClrMapping/>
  </p:clrMapOvr>
</p:sld>
</file>

<file path=ppt/theme/theme1.xml><?xml version="1.0" encoding="utf-8"?>
<a:theme xmlns:a="http://schemas.openxmlformats.org/drawingml/2006/main" name="CERN2015-AV-MasterLayout">
  <a:themeElements>
    <a:clrScheme name="CERN2015-AV">
      <a:dk1>
        <a:srgbClr val="0055A0"/>
      </a:dk1>
      <a:lt1>
        <a:srgbClr val="FFFFFF"/>
      </a:lt1>
      <a:dk2>
        <a:srgbClr val="0055A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4004</Words>
  <Application>Microsoft Office PowerPoint</Application>
  <PresentationFormat>Widescreen</PresentationFormat>
  <Paragraphs>631</Paragraphs>
  <Slides>41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Cambria Math</vt:lpstr>
      <vt:lpstr>Symbol</vt:lpstr>
      <vt:lpstr>Tahoma</vt:lpstr>
      <vt:lpstr>CERN2015-AV-MasterLayout</vt:lpstr>
      <vt:lpstr>PowerPoint Presentation</vt:lpstr>
      <vt:lpstr>Outline</vt:lpstr>
      <vt:lpstr>Motivation: Monte Carlo Event Generators in WLCG computing</vt:lpstr>
      <vt:lpstr>Madgraph5_aMC@NLO (MG5aMC)</vt:lpstr>
      <vt:lpstr>MG5aMC and the madgraph4gpu project</vt:lpstr>
      <vt:lpstr>MC event generators are a great fit for GPUs and vector CPUs!</vt:lpstr>
      <vt:lpstr>PowerPoint Presentation</vt:lpstr>
      <vt:lpstr>Portability Frameworks (PFs)</vt:lpstr>
      <vt:lpstr>ME calculation in PFs: GPU results (Nvidia A100)</vt:lpstr>
      <vt:lpstr>ME calculation in PFs: GPU results (Nvidia, Intel, AMD)</vt:lpstr>
      <vt:lpstr>Matrix element integration in MadEvent: overview</vt:lpstr>
      <vt:lpstr>Matrix element integration in MadEvent: results</vt:lpstr>
      <vt:lpstr>PowerPoint Presentation</vt:lpstr>
      <vt:lpstr>PowerPoint Presentation</vt:lpstr>
      <vt:lpstr>Outlook and main plans</vt:lpstr>
      <vt:lpstr>Conclusions</vt:lpstr>
      <vt:lpstr>Acknowledgements</vt:lpstr>
      <vt:lpstr>PowerPoint Presentation</vt:lpstr>
      <vt:lpstr>Code generation: from many “epochs” to a single evolving “epoch”</vt:lpstr>
      <vt:lpstr>MG5aMC computational anatomy and data parallelism strategy</vt:lpstr>
      <vt:lpstr>Portability Frameworks (PFs)</vt:lpstr>
      <vt:lpstr>ME calculation in PFs: GPU results (Nvidia A100)</vt:lpstr>
      <vt:lpstr>ME calculation in PFs: CPU results (preliminary! need systematic study) </vt:lpstr>
      <vt:lpstr>PowerPoint Presentation</vt:lpstr>
      <vt:lpstr>PowerPoint Presentation</vt:lpstr>
      <vt:lpstr>PowerPoint Presentation</vt:lpstr>
      <vt:lpstr>PowerPoint Presentation</vt:lpstr>
      <vt:lpstr>Argonne’s Joint Laboratory for System Evaluation (JLSE)</vt:lpstr>
      <vt:lpstr>Build environment on JLSE (Sycl)</vt:lpstr>
      <vt:lpstr>Build environment on JLSE (Kokkos)</vt:lpstr>
      <vt:lpstr>Build environment on JLSE (Alpaka)</vt:lpstr>
      <vt:lpstr>Build environment on JLSE (Cuda and OpenMP)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Valassi</dc:creator>
  <cp:lastModifiedBy>Andrea Valassi</cp:lastModifiedBy>
  <cp:revision>1375</cp:revision>
  <dcterms:modified xsi:type="dcterms:W3CDTF">2022-07-07T10:56:46Z</dcterms:modified>
</cp:coreProperties>
</file>