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3" r:id="rId6"/>
    <p:sldId id="267" r:id="rId7"/>
    <p:sldId id="269" r:id="rId8"/>
    <p:sldId id="268" r:id="rId9"/>
    <p:sldId id="284" r:id="rId10"/>
    <p:sldId id="261" r:id="rId11"/>
    <p:sldId id="270" r:id="rId12"/>
    <p:sldId id="271" r:id="rId13"/>
    <p:sldId id="272" r:id="rId14"/>
    <p:sldId id="273" r:id="rId15"/>
    <p:sldId id="262" r:id="rId16"/>
    <p:sldId id="274" r:id="rId17"/>
    <p:sldId id="276" r:id="rId18"/>
    <p:sldId id="277" r:id="rId19"/>
    <p:sldId id="278" r:id="rId20"/>
    <p:sldId id="279" r:id="rId21"/>
    <p:sldId id="281" r:id="rId22"/>
    <p:sldId id="280" r:id="rId23"/>
    <p:sldId id="265" r:id="rId24"/>
    <p:sldId id="282" r:id="rId25"/>
    <p:sldId id="28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26C6-28C0-4843-8885-40CFF8605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1B426-3864-4050-BD3A-5551C14CC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FBD9C-F860-4B62-BA26-C894747F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D52B4-DD5A-4C65-A2AF-F228C568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6A6E-CE04-47BB-B53E-F6DDBD13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0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5384-486B-48A1-A767-8BA4FC8D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8606B-08D7-494B-A3AE-26A22B84A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C0C36-BDBB-475C-A7C3-E776E37B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3FFE3-CAB1-4373-9B3F-95DCE220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47CD1-C875-4974-B1E1-46EDB709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0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684A2-9D71-404C-B741-FA7CD91A2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6E6E8-9E24-4CEA-AD4D-2FCDC31B0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B190-914D-4FE5-8D24-B5C234DF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78612-BA31-4ED5-B1BE-EDDE4CD12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505E-DE18-4835-A14B-8D606F4D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05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E3F5-FB2F-4BDB-9374-0A902C4E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F843-BA8A-46DA-ADE2-7043A525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E71C3-F80C-4B57-BDB4-BA2084B3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45090-B6AE-45B6-B12E-21775539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D4D0D-67B4-4CC5-80D2-DD94DB19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7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AC706-826E-4E2A-A2CB-18C8698A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B612C-346B-4D35-A5A9-89F6BC27A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AD9E2-E976-4370-991E-D3E24B0CB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1138-CFF6-44CB-A4DA-AD7C57C1A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22B45-D76E-4515-9B46-DE3A6300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44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1384-6F58-42AB-A114-6B9F34C3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AEB1-6A7B-484D-BD87-28F81AE6E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0014F-4D58-41BA-81B0-896E70A87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BA022-6895-412D-9EBF-F444A039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FD543-125B-4419-AB2A-E444F05E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C57B9-F1DB-4012-899E-F80111BD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01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2E90-9069-4A71-A7AA-DB744B62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3135A-85CE-479C-AB31-B2B1D2C4A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B2280-5C16-4687-8CF3-0F3E005E7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1D0E8-C0D0-4DE6-AF96-DB5A6E628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1485B-6219-4A9E-80C8-EDA2519A1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44A818-2D34-41F6-A966-2D3299D8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88036-596F-4FB0-8ABE-24838306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4FF66-82F5-4AAD-91DD-89176B56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79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9C8B-B09C-4FB0-B03F-3590E1CE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4A195-71B5-4BB5-A3B4-1EC3DFA4D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27908-D061-4BA6-AF7D-FC91F176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54DA3-9CC0-4936-933D-E968ABDA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6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80EBF-3166-455F-8CBB-5515B814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0DA86-3B3A-42FA-A249-2A571AC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77213-BA30-45BF-8AF0-1C52848E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39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EEE7-7CC2-4E9B-83C1-4AFB40A4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2A524-38F2-45E1-8435-34488EA7D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7BAA9-9A1A-4A39-A4B7-374B597D6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47C28-DBC6-4C45-979B-D3C571D4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F34CA-E9F7-4927-9C04-834E1101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F238B-C45E-4325-991B-2F80DE9E5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86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C1356-8D46-400A-834F-7458F148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95553E-F43C-4F64-8393-A52FB6071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A274E-8774-4D28-9FA6-A5D186605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F0805-F95A-4575-ADB2-1DC730F1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1C669-E801-463C-AED7-4A138AE7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3D8E9-45BE-4791-8E72-D0E83EC2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28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36D60-A8F8-4905-B466-BF86E7C5A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18658-ADC8-4D77-849C-4A59EB0D7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F5112-9753-4E2C-98AE-662E48845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54E83-C856-4339-87D0-B70AA6F91DA1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A780-5B18-4F2B-AAF9-B7CEB51B6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819B6-9EF9-48ED-BCA5-E183DF672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5E4C5-82BB-4BBF-883A-7B08A6AAD1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8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openxmlformats.org/officeDocument/2006/relationships/image" Target="../media/image38.png"/><Relationship Id="rId39" Type="http://schemas.microsoft.com/office/2007/relationships/hdphoto" Target="../media/hdphoto15.wdp"/><Relationship Id="rId3" Type="http://schemas.openxmlformats.org/officeDocument/2006/relationships/image" Target="../media/image23.png"/><Relationship Id="rId21" Type="http://schemas.microsoft.com/office/2007/relationships/hdphoto" Target="../media/hdphoto8.wdp"/><Relationship Id="rId34" Type="http://schemas.openxmlformats.org/officeDocument/2006/relationships/image" Target="../media/image42.png"/><Relationship Id="rId42" Type="http://schemas.openxmlformats.org/officeDocument/2006/relationships/image" Target="../media/image520.png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45.png"/><Relationship Id="rId2" Type="http://schemas.openxmlformats.org/officeDocument/2006/relationships/image" Target="../media/image220.png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microsoft.com/office/2007/relationships/hdphoto" Target="../media/hdphoto11.wdp"/><Relationship Id="rId41" Type="http://schemas.openxmlformats.org/officeDocument/2006/relationships/image" Target="../media/image46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37" Type="http://schemas.openxmlformats.org/officeDocument/2006/relationships/image" Target="../media/image44.png"/><Relationship Id="rId40" Type="http://schemas.openxmlformats.org/officeDocument/2006/relationships/image" Target="../media/image46.png"/><Relationship Id="rId5" Type="http://schemas.microsoft.com/office/2007/relationships/hdphoto" Target="../media/hdphoto2.wdp"/><Relationship Id="rId15" Type="http://schemas.openxmlformats.org/officeDocument/2006/relationships/image" Target="../media/image30.png"/><Relationship Id="rId23" Type="http://schemas.openxmlformats.org/officeDocument/2006/relationships/image" Target="../media/image36.png"/><Relationship Id="rId28" Type="http://schemas.openxmlformats.org/officeDocument/2006/relationships/image" Target="../media/image39.png"/><Relationship Id="rId36" Type="http://schemas.openxmlformats.org/officeDocument/2006/relationships/image" Target="../media/image43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31" Type="http://schemas.microsoft.com/office/2007/relationships/hdphoto" Target="../media/hdphoto12.wdp"/><Relationship Id="rId4" Type="http://schemas.openxmlformats.org/officeDocument/2006/relationships/image" Target="../media/image24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openxmlformats.org/officeDocument/2006/relationships/image" Target="../media/image35.png"/><Relationship Id="rId27" Type="http://schemas.microsoft.com/office/2007/relationships/hdphoto" Target="../media/hdphoto10.wdp"/><Relationship Id="rId30" Type="http://schemas.openxmlformats.org/officeDocument/2006/relationships/image" Target="../media/image40.png"/><Relationship Id="rId35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58.png"/><Relationship Id="rId7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microsoft.com/office/2007/relationships/hdphoto" Target="../media/hdphoto16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7.wdp"/><Relationship Id="rId7" Type="http://schemas.openxmlformats.org/officeDocument/2006/relationships/image" Target="../media/image4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10" Type="http://schemas.openxmlformats.org/officeDocument/2006/relationships/image" Target="../media/image66.tif"/><Relationship Id="rId4" Type="http://schemas.openxmlformats.org/officeDocument/2006/relationships/image" Target="../media/image64.png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6.png"/><Relationship Id="rId4" Type="http://schemas.openxmlformats.org/officeDocument/2006/relationships/image" Target="../media/image5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6.tiff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A375D-394E-4287-AA54-C675D3960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7050" y="2492897"/>
            <a:ext cx="7289748" cy="936104"/>
          </a:xfrm>
          <a:noFill/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MT&amp;SA Network Seminar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abic Typesetting" pitchFamily="66" charset="-7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582987B-41A4-46B2-8869-2BEA16288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466" y="4437112"/>
            <a:ext cx="9144000" cy="242088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A. Traverso 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1,2,3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 , A. Leveratto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2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 and A. Malagoli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2</a:t>
            </a:r>
          </a:p>
          <a:p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S. Farinon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3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, 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R. Musenich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3 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and P. Fabbricatore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3</a:t>
            </a:r>
          </a:p>
          <a:p>
            <a:endParaRPr lang="en-US" dirty="0">
              <a:solidFill>
                <a:srgbClr val="262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abic Typesetting" pitchFamily="66" charset="-78"/>
            </a:endParaRPr>
          </a:p>
          <a:p>
            <a:r>
              <a:rPr lang="en-US" sz="24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1. </a:t>
            </a:r>
            <a:r>
              <a:rPr lang="en-US" sz="24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Università</a:t>
            </a:r>
            <a:r>
              <a:rPr lang="en-US" sz="24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</a:t>
            </a:r>
            <a:r>
              <a:rPr lang="en-US" sz="24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degli</a:t>
            </a:r>
            <a:r>
              <a:rPr lang="en-US" sz="24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</a:t>
            </a:r>
            <a:r>
              <a:rPr lang="en-US" sz="24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studi</a:t>
            </a:r>
            <a:r>
              <a:rPr lang="en-US" sz="24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di Genova</a:t>
            </a:r>
          </a:p>
          <a:p>
            <a:r>
              <a:rPr lang="en-US" sz="24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2. CNR-SPIN, Genova</a:t>
            </a:r>
          </a:p>
          <a:p>
            <a:r>
              <a:rPr lang="en-US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3. INFN, </a:t>
            </a:r>
            <a:r>
              <a:rPr lang="en-US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Sezione</a:t>
            </a:r>
            <a:r>
              <a:rPr lang="en-US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di Genova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032059-CE7A-4A58-90DA-B46E381A3E60}"/>
              </a:ext>
            </a:extLst>
          </p:cNvPr>
          <p:cNvGrpSpPr/>
          <p:nvPr/>
        </p:nvGrpSpPr>
        <p:grpSpPr>
          <a:xfrm>
            <a:off x="1388532" y="-40740"/>
            <a:ext cx="9468613" cy="1682928"/>
            <a:chOff x="1388533" y="-40740"/>
            <a:chExt cx="8583026" cy="1525526"/>
          </a:xfrm>
        </p:grpSpPr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4AE71957-4EA0-46D9-9485-94BA41C26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052" y="0"/>
              <a:ext cx="1237971" cy="1444299"/>
            </a:xfrm>
            <a:prstGeom prst="rect">
              <a:avLst/>
            </a:prstGeom>
            <a:noFill/>
          </p:spPr>
        </p:pic>
        <p:pic>
          <p:nvPicPr>
            <p:cNvPr id="7" name="Immagine 5">
              <a:extLst>
                <a:ext uri="{FF2B5EF4-FFF2-40B4-BE49-F238E27FC236}">
                  <a16:creationId xmlns:a16="http://schemas.microsoft.com/office/drawing/2014/main" id="{2D4A0A04-7ABA-4F0B-A5A7-E22391176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533" y="-8661"/>
              <a:ext cx="1098517" cy="1453335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E063254-29F0-4B22-809B-87815CF5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7050" y="0"/>
              <a:ext cx="2645956" cy="1444299"/>
            </a:xfrm>
            <a:prstGeom prst="rect">
              <a:avLst/>
            </a:prstGeom>
          </p:spPr>
        </p:pic>
        <p:pic>
          <p:nvPicPr>
            <p:cNvPr id="9" name="Picture 4" descr="Risultati immagini per infn">
              <a:extLst>
                <a:ext uri="{FF2B5EF4-FFF2-40B4-BE49-F238E27FC236}">
                  <a16:creationId xmlns:a16="http://schemas.microsoft.com/office/drawing/2014/main" id="{DCB9C2AC-79A8-4824-9A8E-9A06BE7B2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457" y="0"/>
              <a:ext cx="2315595" cy="1444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magine 128" descr="logo cnr.png">
              <a:extLst>
                <a:ext uri="{FF2B5EF4-FFF2-40B4-BE49-F238E27FC236}">
                  <a16:creationId xmlns:a16="http://schemas.microsoft.com/office/drawing/2014/main" id="{FB8BAB88-657E-4E71-A638-53D144C3E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83" t="15449" r="-2745" b="13584"/>
            <a:stretch/>
          </p:blipFill>
          <p:spPr>
            <a:xfrm>
              <a:off x="8555023" y="-40740"/>
              <a:ext cx="1416536" cy="152552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68216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C149-0F4A-4343-9C48-1F1DF8D9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68" y="39320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has been done in the past two years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303C65-DA61-4E29-8ECA-686A98F8CCF6}"/>
                  </a:ext>
                </a:extLst>
              </p:cNvPr>
              <p:cNvSpPr txBox="1"/>
              <p:nvPr/>
            </p:nvSpPr>
            <p:spPr>
              <a:xfrm>
                <a:off x="2692453" y="1381694"/>
                <a:ext cx="2690949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2060"/>
                    </a:solidFill>
                  </a:rPr>
                  <a:t>1</a:t>
                </a:r>
                <a:r>
                  <a:rPr lang="en-GB" sz="1600" u="sng" baseline="30000" dirty="0">
                    <a:solidFill>
                      <a:srgbClr val="002060"/>
                    </a:solidFill>
                  </a:rPr>
                  <a:t>st</a:t>
                </a:r>
                <a:r>
                  <a:rPr lang="en-GB" sz="1600" dirty="0">
                    <a:solidFill>
                      <a:srgbClr val="002060"/>
                    </a:solidFill>
                  </a:rPr>
                  <a:t>  year (2018-2019):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</a:rPr>
                  <a:t>huge </a:t>
                </a:r>
                <a:r>
                  <a:rPr lang="en-GB" sz="16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R&amp;D</a:t>
                </a:r>
                <a:r>
                  <a:rPr lang="en-GB" sz="1600" dirty="0">
                    <a:solidFill>
                      <a:srgbClr val="002060"/>
                    </a:solidFill>
                  </a:rPr>
                  <a:t> on wires due to the change of powders supplier.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002060"/>
                    </a:solidFill>
                  </a:rPr>
                  <a:t>Enhancement of the transport properties of GDG-</a:t>
                </a:r>
                <a:r>
                  <a:rPr lang="en-GB" sz="1600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600" dirty="0">
                    <a:solidFill>
                      <a:srgbClr val="002060"/>
                    </a:solidFill>
                  </a:rPr>
                  <a:t> wires made at CNR-SPIN in Genoa.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Exceeding of the minimum requirements </a:t>
                </a:r>
                <a:r>
                  <a:rPr lang="en-GB" sz="1600" dirty="0">
                    <a:solidFill>
                      <a:srgbClr val="002060"/>
                    </a:solidFill>
                  </a:rPr>
                  <a:t>in terms of the overall critical current density (or Engineering critical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sz="16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2060"/>
                    </a:solidFill>
                  </a:rPr>
                  <a:t>) to make a winding. The lower limit is set to </a:t>
                </a:r>
                <a14:m>
                  <m:oMath xmlns:m="http://schemas.openxmlformats.org/officeDocument/2006/math">
                    <m:r>
                      <a:rPr lang="en-GB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~500</m:t>
                    </m:r>
                    <m:r>
                      <a:rPr lang="en-GB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6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dirty="0">
                    <a:solidFill>
                      <a:srgbClr val="002060"/>
                    </a:solidFill>
                  </a:rPr>
                  <a:t> at the operative field.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303C65-DA61-4E29-8ECA-686A98F8C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53" y="1381694"/>
                <a:ext cx="2690949" cy="4278094"/>
              </a:xfrm>
              <a:prstGeom prst="rect">
                <a:avLst/>
              </a:prstGeom>
              <a:blipFill>
                <a:blip r:embed="rId2"/>
                <a:stretch>
                  <a:fillRect l="-1361" t="-428" r="-2948" b="-9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D61A3AF-CA23-44D2-A6C7-E79184C578F6}"/>
              </a:ext>
            </a:extLst>
          </p:cNvPr>
          <p:cNvGrpSpPr/>
          <p:nvPr/>
        </p:nvGrpSpPr>
        <p:grpSpPr>
          <a:xfrm>
            <a:off x="0" y="-417739"/>
            <a:ext cx="3611443" cy="7696461"/>
            <a:chOff x="0" y="-417739"/>
            <a:chExt cx="3611443" cy="7696461"/>
          </a:xfrm>
        </p:grpSpPr>
        <p:pic>
          <p:nvPicPr>
            <p:cNvPr id="9" name="Picture 155">
              <a:extLst>
                <a:ext uri="{FF2B5EF4-FFF2-40B4-BE49-F238E27FC236}">
                  <a16:creationId xmlns:a16="http://schemas.microsoft.com/office/drawing/2014/main" id="{0017E72F-19A9-4FD2-B102-B8BB12AAA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-2" r="-29070" b="75696"/>
            <a:stretch/>
          </p:blipFill>
          <p:spPr>
            <a:xfrm>
              <a:off x="382769" y="-203897"/>
              <a:ext cx="1323510" cy="628716"/>
            </a:xfrm>
            <a:prstGeom prst="rect">
              <a:avLst/>
            </a:prstGeom>
          </p:spPr>
        </p:pic>
        <p:pic>
          <p:nvPicPr>
            <p:cNvPr id="11" name="Picture 155">
              <a:extLst>
                <a:ext uri="{FF2B5EF4-FFF2-40B4-BE49-F238E27FC236}">
                  <a16:creationId xmlns:a16="http://schemas.microsoft.com/office/drawing/2014/main" id="{4A2CF457-B374-4A57-8E96-86143F9AE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262" t="12242" r="-201331" b="-12274"/>
            <a:stretch/>
          </p:blipFill>
          <p:spPr>
            <a:xfrm>
              <a:off x="219979" y="-417739"/>
              <a:ext cx="1323737" cy="2603011"/>
            </a:xfrm>
            <a:prstGeom prst="rect">
              <a:avLst/>
            </a:prstGeom>
          </p:spPr>
        </p:pic>
        <p:pic>
          <p:nvPicPr>
            <p:cNvPr id="13" name="Picture 155">
              <a:extLst>
                <a:ext uri="{FF2B5EF4-FFF2-40B4-BE49-F238E27FC236}">
                  <a16:creationId xmlns:a16="http://schemas.microsoft.com/office/drawing/2014/main" id="{674C3D76-7181-4995-AE15-575F4493D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-2" r="-29070" b="-30"/>
            <a:stretch/>
          </p:blipFill>
          <p:spPr>
            <a:xfrm>
              <a:off x="382541" y="392401"/>
              <a:ext cx="1323737" cy="2603011"/>
            </a:xfrm>
            <a:prstGeom prst="rect">
              <a:avLst/>
            </a:prstGeom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DF9DA75B-5F7F-4896-AE03-546226ED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555" y="2980876"/>
              <a:ext cx="1023088" cy="2602204"/>
            </a:xfrm>
            <a:prstGeom prst="rect">
              <a:avLst/>
            </a:prstGeom>
          </p:spPr>
        </p:pic>
        <p:pic>
          <p:nvPicPr>
            <p:cNvPr id="15" name="Picture 155">
              <a:extLst>
                <a:ext uri="{FF2B5EF4-FFF2-40B4-BE49-F238E27FC236}">
                  <a16:creationId xmlns:a16="http://schemas.microsoft.com/office/drawing/2014/main" id="{4D8EBD0D-765F-4755-8845-DB37EBB8F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t="-2" r="-29070" b="-30"/>
            <a:stretch/>
          </p:blipFill>
          <p:spPr>
            <a:xfrm>
              <a:off x="383794" y="4675711"/>
              <a:ext cx="1320496" cy="2603011"/>
            </a:xfrm>
            <a:prstGeom prst="rect">
              <a:avLst/>
            </a:prstGeom>
          </p:spPr>
        </p:pic>
        <p:sp>
          <p:nvSpPr>
            <p:cNvPr id="16" name="TextBox 198">
              <a:extLst>
                <a:ext uri="{FF2B5EF4-FFF2-40B4-BE49-F238E27FC236}">
                  <a16:creationId xmlns:a16="http://schemas.microsoft.com/office/drawing/2014/main" id="{C6155F5D-9D35-4CD1-89C9-6254BEC7979D}"/>
                </a:ext>
              </a:extLst>
            </p:cNvPr>
            <p:cNvSpPr txBox="1"/>
            <p:nvPr/>
          </p:nvSpPr>
          <p:spPr>
            <a:xfrm>
              <a:off x="1773463" y="5520534"/>
              <a:ext cx="1837980" cy="132340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  <a:reflection blurRad="6350" stA="50000" endA="275" endPos="40000" dist="101600" dir="5400000" sy="-100000" algn="bl" rotWithShape="0"/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06" tIns="45703" rIns="91406" bIns="45703" rtlCol="0">
              <a:spAutoFit/>
            </a:bodyPr>
            <a:lstStyle/>
            <a:p>
              <a:pPr algn="ctr"/>
              <a:r>
                <a:rPr lang="en-US" sz="1600" dirty="0"/>
                <a:t>Looking forward</a:t>
              </a:r>
            </a:p>
            <a:p>
              <a:pPr algn="ctr"/>
              <a:r>
                <a:rPr lang="en-US" sz="1600" dirty="0"/>
                <a:t>future improvements </a:t>
              </a:r>
            </a:p>
            <a:p>
              <a:pPr algn="ctr"/>
              <a:r>
                <a:rPr lang="en-US" sz="1600" dirty="0"/>
                <a:t>and results</a:t>
              </a:r>
              <a:r>
                <a:rPr lang="mr-IN" sz="1600" dirty="0"/>
                <a:t>…</a:t>
              </a:r>
              <a:endParaRPr lang="it-IT" sz="1600" dirty="0"/>
            </a:p>
            <a:p>
              <a:pPr algn="ctr"/>
              <a:r>
                <a:rPr lang="en-US" sz="1600" dirty="0"/>
                <a:t>2020</a:t>
              </a:r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4626D00B-6D40-4CA3-9DF6-5A49656345BB}"/>
                </a:ext>
              </a:extLst>
            </p:cNvPr>
            <p:cNvSpPr/>
            <p:nvPr/>
          </p:nvSpPr>
          <p:spPr>
            <a:xfrm>
              <a:off x="583726" y="69006"/>
              <a:ext cx="599105" cy="6716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6" tIns="45703" rIns="91406" bIns="45703"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7">
              <a:extLst>
                <a:ext uri="{FF2B5EF4-FFF2-40B4-BE49-F238E27FC236}">
                  <a16:creationId xmlns:a16="http://schemas.microsoft.com/office/drawing/2014/main" id="{AA8AFAC5-D8BD-406C-88AD-3DB914037FBD}"/>
                </a:ext>
              </a:extLst>
            </p:cNvPr>
            <p:cNvSpPr/>
            <p:nvPr/>
          </p:nvSpPr>
          <p:spPr>
            <a:xfrm>
              <a:off x="1406645" y="-398057"/>
              <a:ext cx="311375" cy="7183863"/>
            </a:xfrm>
            <a:prstGeom prst="downArrow">
              <a:avLst>
                <a:gd name="adj1" fmla="val 50000"/>
                <a:gd name="adj2" fmla="val 175328"/>
              </a:avLst>
            </a:prstGeom>
            <a:gradFill flip="none" rotWithShape="1">
              <a:gsLst>
                <a:gs pos="0">
                  <a:srgbClr val="FF0000"/>
                </a:gs>
                <a:gs pos="100000">
                  <a:srgbClr val="41EE1A"/>
                </a:gs>
              </a:gsLst>
              <a:lin ang="5400000" scaled="0"/>
              <a:tileRect/>
            </a:gradFill>
            <a:ln w="38100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06" tIns="45703" rIns="91406" bIns="45703"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46732F4E-2DDD-429C-BE68-50A687A37B87}"/>
                </a:ext>
              </a:extLst>
            </p:cNvPr>
            <p:cNvSpPr txBox="1"/>
            <p:nvPr/>
          </p:nvSpPr>
          <p:spPr>
            <a:xfrm>
              <a:off x="1695779" y="186339"/>
              <a:ext cx="800678" cy="307717"/>
            </a:xfrm>
            <a:prstGeom prst="rect">
              <a:avLst/>
            </a:prstGeom>
            <a:solidFill>
              <a:srgbClr val="FE1502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06" tIns="45703" rIns="91406" bIns="45703" rtlCol="0">
              <a:spAutoFit/>
            </a:bodyPr>
            <a:lstStyle/>
            <a:p>
              <a:pPr algn="ctr"/>
              <a:r>
                <a:rPr lang="en-US" sz="1600" dirty="0"/>
                <a:t>2016</a:t>
              </a:r>
            </a:p>
          </p:txBody>
        </p:sp>
        <p:sp>
          <p:nvSpPr>
            <p:cNvPr id="20" name="TextBox 121">
              <a:extLst>
                <a:ext uri="{FF2B5EF4-FFF2-40B4-BE49-F238E27FC236}">
                  <a16:creationId xmlns:a16="http://schemas.microsoft.com/office/drawing/2014/main" id="{E147DECA-B6A7-47B6-8196-E16B9CF83536}"/>
                </a:ext>
              </a:extLst>
            </p:cNvPr>
            <p:cNvSpPr txBox="1"/>
            <p:nvPr/>
          </p:nvSpPr>
          <p:spPr>
            <a:xfrm>
              <a:off x="1695779" y="1688592"/>
              <a:ext cx="800678" cy="307717"/>
            </a:xfrm>
            <a:prstGeom prst="rect">
              <a:avLst/>
            </a:prstGeom>
            <a:solidFill>
              <a:srgbClr val="EE6B0C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lIns="91406" tIns="45703" rIns="91406" bIns="45703" rtlCol="0">
              <a:spAutoFit/>
            </a:bodyPr>
            <a:lstStyle/>
            <a:p>
              <a:pPr algn="ctr"/>
              <a:r>
                <a:rPr lang="en-US" sz="1600" dirty="0"/>
                <a:t>2017</a:t>
              </a:r>
            </a:p>
          </p:txBody>
        </p:sp>
        <p:sp>
          <p:nvSpPr>
            <p:cNvPr id="21" name="TextBox 122">
              <a:extLst>
                <a:ext uri="{FF2B5EF4-FFF2-40B4-BE49-F238E27FC236}">
                  <a16:creationId xmlns:a16="http://schemas.microsoft.com/office/drawing/2014/main" id="{DF468893-8769-4E31-8CDE-7AC32D8BB3FF}"/>
                </a:ext>
              </a:extLst>
            </p:cNvPr>
            <p:cNvSpPr txBox="1"/>
            <p:nvPr/>
          </p:nvSpPr>
          <p:spPr>
            <a:xfrm>
              <a:off x="1695779" y="5019067"/>
              <a:ext cx="800678" cy="307717"/>
            </a:xfrm>
            <a:prstGeom prst="rect">
              <a:avLst/>
            </a:prstGeom>
            <a:solidFill>
              <a:srgbClr val="6FE819"/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91406" tIns="45703" rIns="91406" bIns="45703" rtlCol="0">
              <a:spAutoFit/>
            </a:bodyPr>
            <a:lstStyle/>
            <a:p>
              <a:pPr algn="ctr"/>
              <a:r>
                <a:rPr lang="en-US" sz="1600" dirty="0"/>
                <a:t>2019</a:t>
              </a:r>
            </a:p>
          </p:txBody>
        </p:sp>
        <p:sp>
          <p:nvSpPr>
            <p:cNvPr id="22" name="TextBox 123">
              <a:extLst>
                <a:ext uri="{FF2B5EF4-FFF2-40B4-BE49-F238E27FC236}">
                  <a16:creationId xmlns:a16="http://schemas.microsoft.com/office/drawing/2014/main" id="{294D2BC3-5E0F-4ABA-8B56-B73856D7C706}"/>
                </a:ext>
              </a:extLst>
            </p:cNvPr>
            <p:cNvSpPr txBox="1"/>
            <p:nvPr/>
          </p:nvSpPr>
          <p:spPr>
            <a:xfrm>
              <a:off x="1684011" y="3232492"/>
              <a:ext cx="800678" cy="307717"/>
            </a:xfrm>
            <a:prstGeom prst="rect">
              <a:avLst/>
            </a:prstGeom>
            <a:gradFill>
              <a:gsLst>
                <a:gs pos="36000">
                  <a:srgbClr val="E5830E"/>
                </a:gs>
                <a:gs pos="63000">
                  <a:srgbClr val="C1B914"/>
                </a:gs>
                <a:gs pos="100000">
                  <a:srgbClr val="9ED517"/>
                </a:gs>
              </a:gsLst>
              <a:lin ang="5400000" scaled="0"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lIns="91406" tIns="45703" rIns="91406" bIns="45703" rtlCol="0">
              <a:spAutoFit/>
            </a:bodyPr>
            <a:lstStyle/>
            <a:p>
              <a:pPr algn="ctr"/>
              <a:r>
                <a:rPr lang="en-US" sz="1600" dirty="0"/>
                <a:t>2018</a:t>
              </a:r>
            </a:p>
          </p:txBody>
        </p:sp>
        <p:pic>
          <p:nvPicPr>
            <p:cNvPr id="23" name="Picture 1" descr="Segnaposto contenuto 8">
              <a:extLst>
                <a:ext uri="{FF2B5EF4-FFF2-40B4-BE49-F238E27FC236}">
                  <a16:creationId xmlns:a16="http://schemas.microsoft.com/office/drawing/2014/main" id="{5B755FD4-0156-4D3F-8519-F570DF60A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73" b="91204" l="8798" r="92163">
                          <a14:foregroundMark x1="29615" y1="11471" x2="72019" y2="12551"/>
                          <a14:foregroundMark x1="72019" y1="12551" x2="83173" y2="39558"/>
                          <a14:foregroundMark x1="83173" y1="39558" x2="81250" y2="71965"/>
                          <a14:foregroundMark x1="81250" y1="71965" x2="51827" y2="90381"/>
                          <a14:foregroundMark x1="51827" y1="90381" x2="37740" y2="89300"/>
                          <a14:foregroundMark x1="87788" y1="31996" x2="62308" y2="11626"/>
                          <a14:foregroundMark x1="62308" y1="11626" x2="49087" y2="9979"/>
                          <a14:foregroundMark x1="77837" y1="9208" x2="77837" y2="9208"/>
                          <a14:foregroundMark x1="13606" y1="72222" x2="40481" y2="91204"/>
                          <a14:foregroundMark x1="40481" y1="91204" x2="44519" y2="91204"/>
                          <a14:foregroundMark x1="60625" y1="6173" x2="73750" y2="6327"/>
                          <a14:foregroundMark x1="11683" y1="77315" x2="15385" y2="88940"/>
                          <a14:foregroundMark x1="9904" y1="81533" x2="9904" y2="81533"/>
                          <a14:foregroundMark x1="8846" y1="80401" x2="8846" y2="80401"/>
                          <a14:foregroundMark x1="10625" y1="74897" x2="10625" y2="74897"/>
                          <a14:foregroundMark x1="11923" y1="86060" x2="15288" y2="89609"/>
                          <a14:foregroundMark x1="10337" y1="77675" x2="11298" y2="73405"/>
                          <a14:foregroundMark x1="10721" y1="66872" x2="12740" y2="23457"/>
                          <a14:foregroundMark x1="11010" y1="30247" x2="29087" y2="7562"/>
                          <a14:foregroundMark x1="29087" y1="7562" x2="55865" y2="5967"/>
                          <a14:foregroundMark x1="55865" y1="5967" x2="83894" y2="6893"/>
                          <a14:foregroundMark x1="83894" y1="6893" x2="92163" y2="31687"/>
                          <a14:foregroundMark x1="90721" y1="34825" x2="87115" y2="77263"/>
                          <a14:backgroundMark x1="10962" y1="4270" x2="2644" y2="37500"/>
                          <a14:backgroundMark x1="2644" y1="37500" x2="2644" y2="38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11" y="3882874"/>
              <a:ext cx="552774" cy="516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" name="Picture 7" descr="Immagine 5">
              <a:extLst>
                <a:ext uri="{FF2B5EF4-FFF2-40B4-BE49-F238E27FC236}">
                  <a16:creationId xmlns:a16="http://schemas.microsoft.com/office/drawing/2014/main" id="{40D6A2F8-CCE1-42EE-9086-CB948133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772" b="96588" l="3434" r="91717">
                          <a14:foregroundMark x1="38182" y1="8102" x2="13333" y2="36247"/>
                          <a14:foregroundMark x1="13333" y1="36247" x2="13333" y2="66098"/>
                          <a14:foregroundMark x1="13333" y1="66098" x2="40000" y2="87633"/>
                          <a14:foregroundMark x1="40000" y1="87633" x2="67071" y2="87420"/>
                          <a14:foregroundMark x1="67071" y1="87420" x2="89293" y2="55650"/>
                          <a14:foregroundMark x1="89293" y1="55650" x2="77374" y2="20256"/>
                          <a14:foregroundMark x1="77374" y1="20256" x2="52929" y2="9168"/>
                          <a14:foregroundMark x1="52929" y1="9168" x2="36364" y2="8529"/>
                          <a14:foregroundMark x1="69697" y1="7249" x2="43030" y2="2772"/>
                          <a14:foregroundMark x1="43030" y1="2772" x2="27677" y2="7036"/>
                          <a14:foregroundMark x1="7273" y1="27932" x2="3838" y2="58422"/>
                          <a14:foregroundMark x1="3838" y1="58422" x2="6465" y2="69723"/>
                          <a14:foregroundMark x1="91919" y1="36887" x2="90505" y2="65032"/>
                          <a14:foregroundMark x1="67475" y1="94030" x2="37172" y2="96588"/>
                          <a14:foregroundMark x1="37172" y1="96588" x2="24646" y2="93390"/>
                        </a14:backgroundRemoval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18" y="4408960"/>
              <a:ext cx="587312" cy="556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25" name="Group 9">
              <a:extLst>
                <a:ext uri="{FF2B5EF4-FFF2-40B4-BE49-F238E27FC236}">
                  <a16:creationId xmlns:a16="http://schemas.microsoft.com/office/drawing/2014/main" id="{51F07F27-0611-44EF-A393-DEBC75ABF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8346" y="20011"/>
              <a:ext cx="757051" cy="747512"/>
              <a:chOff x="-145643" y="-135574"/>
              <a:chExt cx="1974910" cy="1951059"/>
            </a:xfrm>
          </p:grpSpPr>
          <p:sp>
            <p:nvSpPr>
              <p:cNvPr id="46" name="Rectangle 10" descr="Rettangolo">
                <a:extLst>
                  <a:ext uri="{FF2B5EF4-FFF2-40B4-BE49-F238E27FC236}">
                    <a16:creationId xmlns:a16="http://schemas.microsoft.com/office/drawing/2014/main" id="{3A3C0314-32BC-4130-A3A6-DE084419D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-1"/>
                <a:ext cx="1264591" cy="133670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49051">
                  <a:spcBef>
                    <a:spcPct val="0"/>
                  </a:spcBef>
                  <a:defRPr/>
                </a:pPr>
                <a:endParaRPr lang="en-US" sz="2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535353"/>
                    </a:outerShdw>
                  </a:effectLst>
                  <a:latin typeface="Gill Sans MT" charset="0"/>
                  <a:ea typeface="DIN Condensed" charset="0"/>
                  <a:cs typeface="Gill Sans MT" charset="0"/>
                  <a:sym typeface="Gill Sans MT" charset="0"/>
                </a:endParaRPr>
              </a:p>
            </p:txBody>
          </p:sp>
          <p:pic>
            <p:nvPicPr>
              <p:cNvPr id="47" name="Picture 11" descr="image24.tif">
                <a:extLst>
                  <a:ext uri="{FF2B5EF4-FFF2-40B4-BE49-F238E27FC236}">
                    <a16:creationId xmlns:a16="http://schemas.microsoft.com/office/drawing/2014/main" id="{37C22263-F5EE-4877-8FF9-F0CDEE5F8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912" b="72967" l="3279" r="55246">
                            <a14:foregroundMark x1="34098" y1="8132" x2="14754" y2="7912"/>
                            <a14:foregroundMark x1="6230" y1="15604" x2="3279" y2="36703"/>
                            <a14:foregroundMark x1="3279" y1="36703" x2="6393" y2="538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582" b="18820"/>
              <a:stretch>
                <a:fillRect/>
              </a:stretch>
            </p:blipFill>
            <p:spPr bwMode="auto">
              <a:xfrm>
                <a:off x="-145643" y="-135574"/>
                <a:ext cx="1974910" cy="1951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Immagine 1">
              <a:extLst>
                <a:ext uri="{FF2B5EF4-FFF2-40B4-BE49-F238E27FC236}">
                  <a16:creationId xmlns:a16="http://schemas.microsoft.com/office/drawing/2014/main" id="{76A466A7-D1F7-4633-9605-72BEF4A98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913" b="95471" l="8483" r="92354">
                          <a14:foregroundMark x1="52688" y1="9654" x2="78375" y2="20858"/>
                          <a14:foregroundMark x1="78375" y1="20858" x2="86619" y2="49106"/>
                          <a14:foregroundMark x1="86619" y1="49106" x2="82676" y2="76162"/>
                          <a14:foregroundMark x1="82676" y1="76162" x2="56153" y2="90465"/>
                          <a14:foregroundMark x1="56153" y1="90465" x2="28793" y2="92372"/>
                          <a14:foregroundMark x1="28793" y1="92372" x2="8483" y2="42074"/>
                          <a14:foregroundMark x1="89128" y1="48629" x2="89725" y2="72467"/>
                          <a14:foregroundMark x1="45639" y1="92968" x2="28196" y2="95471"/>
                          <a14:foregroundMark x1="59379" y1="6913" x2="68578" y2="7867"/>
                          <a14:foregroundMark x1="92115" y1="56615" x2="92354" y2="68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2056">
              <a:off x="566365" y="6149084"/>
              <a:ext cx="638996" cy="638995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BFE9487B-3E4F-49B6-B04C-7A81D6413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73000"/>
            </a:blip>
            <a:srcRect t="32000" b="33556"/>
            <a:stretch/>
          </p:blipFill>
          <p:spPr>
            <a:xfrm rot="16200000">
              <a:off x="-315021" y="3863832"/>
              <a:ext cx="1039208" cy="357949"/>
            </a:xfrm>
            <a:prstGeom prst="rect">
              <a:avLst/>
            </a:prstGeom>
          </p:spPr>
        </p:pic>
        <p:pic>
          <p:nvPicPr>
            <p:cNvPr id="28" name="Picture 149">
              <a:extLst>
                <a:ext uri="{FF2B5EF4-FFF2-40B4-BE49-F238E27FC236}">
                  <a16:creationId xmlns:a16="http://schemas.microsoft.com/office/drawing/2014/main" id="{E31AB0E6-6F22-42E2-8C36-DC4A489C0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000" b="65667" l="7000" r="92667">
                          <a14:foregroundMark x1="9667" y1="60444" x2="7000" y2="61444"/>
                          <a14:foregroundMark x1="39889" y1="57000" x2="47333" y2="56778"/>
                          <a14:foregroundMark x1="39667" y1="57333" x2="39889" y2="52667"/>
                          <a14:foregroundMark x1="39333" y1="58222" x2="41889" y2="62111"/>
                          <a14:foregroundMark x1="51111" y1="62111" x2="58333" y2="52222"/>
                          <a14:foregroundMark x1="57667" y1="61111" x2="52333" y2="52556"/>
                          <a14:foregroundMark x1="58778" y1="62556" x2="58778" y2="62556"/>
                          <a14:foregroundMark x1="58556" y1="62333" x2="51222" y2="51444"/>
                          <a14:foregroundMark x1="64545" y1="57135" x2="63333" y2="57333"/>
                          <a14:foregroundMark x1="69444" y1="56333" x2="64759" y2="57100"/>
                          <a14:foregroundMark x1="68089" y1="60057" x2="70111" y2="61667"/>
                          <a14:foregroundMark x1="64111" y1="56889" x2="64633" y2="57305"/>
                          <a14:foregroundMark x1="75556" y1="61889" x2="75444" y2="52556"/>
                          <a14:foregroundMark x1="91394" y1="58544" x2="92667" y2="57333"/>
                          <a14:foregroundMark x1="88111" y1="61667" x2="88967" y2="60853"/>
                          <a14:backgroundMark x1="91556" y1="59889" x2="89111" y2="60000"/>
                          <a14:backgroundMark x1="67889" y1="59667" x2="65333" y2="58667"/>
                          <a14:backgroundMark x1="68111" y1="60222" x2="68111" y2="60222"/>
                          <a14:backgroundMark x1="89778" y1="60556" x2="88778" y2="60556"/>
                          <a14:backgroundMark x1="91667" y1="59000" x2="89444" y2="58778"/>
                          <a14:backgroundMark x1="91556" y1="58889" x2="90667" y2="58556"/>
                          <a14:backgroundMark x1="91556" y1="58556" x2="91556" y2="58556"/>
                          <a14:backgroundMark x1="91444" y1="58556" x2="91444" y2="58556"/>
                          <a14:backgroundMark x1="91333" y1="58444" x2="91333" y2="58444"/>
                          <a14:backgroundMark x1="91667" y1="58444" x2="91667" y2="58444"/>
                          <a14:backgroundMark x1="91333" y1="58333" x2="91333" y2="58333"/>
                          <a14:backgroundMark x1="66667" y1="58444" x2="66667" y2="58444"/>
                          <a14:backgroundMark x1="43556" y1="60444" x2="43556" y2="60444"/>
                          <a14:backgroundMark x1="43444" y1="60222" x2="43444" y2="60222"/>
                          <a14:backgroundMark x1="43444" y1="60111" x2="43444" y2="60111"/>
                          <a14:backgroundMark x1="43778" y1="60556" x2="43778" y2="60556"/>
                          <a14:backgroundMark x1="43778" y1="60444" x2="43444" y2="60333"/>
                          <a14:backgroundMark x1="42556" y1="59889" x2="42111" y2="60444"/>
                          <a14:backgroundMark x1="43222" y1="60222" x2="43556" y2="59667"/>
                        </a14:backgroundRemoval>
                      </a14:imgEffect>
                    </a14:imgLayer>
                  </a14:imgProps>
                </a:ext>
              </a:extLst>
            </a:blip>
            <a:srcRect t="32349" b="30621"/>
            <a:stretch/>
          </p:blipFill>
          <p:spPr>
            <a:xfrm rot="16200000">
              <a:off x="-315115" y="2409624"/>
              <a:ext cx="1000848" cy="370618"/>
            </a:xfrm>
            <a:prstGeom prst="rect">
              <a:avLst/>
            </a:prstGeom>
          </p:spPr>
        </p:pic>
        <p:pic>
          <p:nvPicPr>
            <p:cNvPr id="29" name="Picture 150">
              <a:extLst>
                <a:ext uri="{FF2B5EF4-FFF2-40B4-BE49-F238E27FC236}">
                  <a16:creationId xmlns:a16="http://schemas.microsoft.com/office/drawing/2014/main" id="{554C9FEE-8DE8-4948-A3A2-5FEE3F922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000" b="65667" l="6556" r="93333">
                          <a14:foregroundMark x1="6556" y1="61889" x2="6556" y2="61889"/>
                          <a14:foregroundMark x1="45333" y1="56667" x2="45333" y2="56667"/>
                          <a14:foregroundMark x1="55889" y1="57000" x2="55889" y2="57000"/>
                          <a14:foregroundMark x1="65333" y1="56667" x2="65333" y2="56667"/>
                          <a14:foregroundMark x1="47000" y1="56667" x2="41333" y2="56667"/>
                          <a14:foregroundMark x1="57556" y1="54111" x2="54556" y2="57889"/>
                          <a14:foregroundMark x1="68889" y1="55778" x2="63222" y2="57444"/>
                          <a14:foregroundMark x1="82778" y1="53444" x2="79889" y2="52000"/>
                          <a14:foregroundMark x1="93333" y1="57889" x2="90444" y2="56222"/>
                        </a14:backgroundRemoval>
                      </a14:imgEffect>
                    </a14:imgLayer>
                  </a14:imgProps>
                </a:ext>
              </a:extLst>
            </a:blip>
            <a:srcRect t="32349" b="30621"/>
            <a:stretch/>
          </p:blipFill>
          <p:spPr>
            <a:xfrm rot="16200000">
              <a:off x="-304265" y="3418653"/>
              <a:ext cx="1000848" cy="370618"/>
            </a:xfrm>
            <a:prstGeom prst="rect">
              <a:avLst/>
            </a:prstGeom>
          </p:spPr>
        </p:pic>
        <p:pic>
          <p:nvPicPr>
            <p:cNvPr id="30" name="Picture 193">
              <a:extLst>
                <a:ext uri="{FF2B5EF4-FFF2-40B4-BE49-F238E27FC236}">
                  <a16:creationId xmlns:a16="http://schemas.microsoft.com/office/drawing/2014/main" id="{82828770-5226-4FFE-ABF9-E9A5E9671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000" b="65667" l="50556" r="95000">
                          <a14:foregroundMark x1="75222" y1="60333" x2="75222" y2="60333"/>
                          <a14:foregroundMark x1="88111" y1="53889" x2="88111" y2="53889"/>
                          <a14:foregroundMark x1="55667" y1="54667" x2="55667" y2="54667"/>
                          <a14:foregroundMark x1="52889" y1="53444" x2="52889" y2="53444"/>
                          <a14:foregroundMark x1="50556" y1="61889" x2="50556" y2="61889"/>
                        </a14:backgroundRemoval>
                      </a14:imgEffect>
                    </a14:imgLayer>
                  </a14:imgProps>
                </a:ext>
              </a:extLst>
            </a:blip>
            <a:srcRect l="53151" t="32349" b="30621"/>
            <a:stretch/>
          </p:blipFill>
          <p:spPr>
            <a:xfrm rot="16200000">
              <a:off x="-40861" y="3152672"/>
              <a:ext cx="468887" cy="370618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CBBE674B-41ED-4634-BA2F-EDDEFA16B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233" b="92442" l="59594" r="90971">
                          <a14:foregroundMark x1="83070" y1="11628" x2="73138" y2="9302"/>
                          <a14:foregroundMark x1="73138" y1="9302" x2="64334" y2="21512"/>
                          <a14:foregroundMark x1="64334" y1="21512" x2="61400" y2="53488"/>
                          <a14:foregroundMark x1="61400" y1="53488" x2="64786" y2="85465"/>
                          <a14:foregroundMark x1="64786" y1="85465" x2="79684" y2="90116"/>
                          <a14:foregroundMark x1="79684" y1="90116" x2="89391" y2="74419"/>
                          <a14:foregroundMark x1="89391" y1="74419" x2="89842" y2="45349"/>
                          <a14:foregroundMark x1="89842" y1="45349" x2="86682" y2="16860"/>
                          <a14:foregroundMark x1="86682" y1="16860" x2="83747" y2="11047"/>
                          <a14:foregroundMark x1="90068" y1="23837" x2="90971" y2="77326"/>
                          <a14:foregroundMark x1="90971" y1="77326" x2="90971" y2="77907"/>
                          <a14:foregroundMark x1="87133" y1="88372" x2="65237" y2="89535"/>
                          <a14:foregroundMark x1="78781" y1="92442" x2="84650" y2="92442"/>
                          <a14:foregroundMark x1="67269" y1="5233" x2="78104" y2="5814"/>
                          <a14:foregroundMark x1="60271" y1="31977" x2="59594" y2="72093"/>
                        </a14:backgroundRemoval>
                      </a14:imgEffect>
                      <a14:imgEffect>
                        <a14:sharpenSoften amount="35000"/>
                      </a14:imgEffect>
                      <a14:imgEffect>
                        <a14:colorTemperature colorTemp="7200"/>
                      </a14:imgEffect>
                      <a14:imgEffect>
                        <a14:saturation sat="0"/>
                      </a14:imgEffect>
                      <a14:imgEffect>
                        <a14:brightnessContrast bright="2000"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9" t="-6932" r="-985" b="-296"/>
            <a:stretch/>
          </p:blipFill>
          <p:spPr bwMode="auto">
            <a:xfrm rot="21442913">
              <a:off x="552920" y="2750310"/>
              <a:ext cx="718932" cy="651100"/>
            </a:xfrm>
            <a:prstGeom prst="rect">
              <a:avLst/>
            </a:prstGeom>
            <a:ln w="88900" cap="sq">
              <a:noFill/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3">
              <a:extLst>
                <a:ext uri="{FF2B5EF4-FFF2-40B4-BE49-F238E27FC236}">
                  <a16:creationId xmlns:a16="http://schemas.microsoft.com/office/drawing/2014/main" id="{9D0F7120-7B6E-4585-93D1-D77CB794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-301641" y="5950126"/>
              <a:ext cx="1005010" cy="306030"/>
            </a:xfrm>
            <a:prstGeom prst="rect">
              <a:avLst/>
            </a:prstGeom>
          </p:spPr>
        </p:pic>
        <p:pic>
          <p:nvPicPr>
            <p:cNvPr id="33" name="Picture 151">
              <a:extLst>
                <a:ext uri="{FF2B5EF4-FFF2-40B4-BE49-F238E27FC236}">
                  <a16:creationId xmlns:a16="http://schemas.microsoft.com/office/drawing/2014/main" id="{F1B0575C-3E49-4EDD-9EE7-7B64BACFA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alphaModFix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3889" b="63889" l="1667" r="99444">
                          <a14:foregroundMark x1="88333" y1="59444" x2="67778" y2="57778"/>
                          <a14:foregroundMark x1="60556" y1="62778" x2="23333" y2="58889"/>
                          <a14:foregroundMark x1="26667" y1="60556" x2="5556" y2="60556"/>
                          <a14:foregroundMark x1="4444" y1="59444" x2="3889" y2="41667"/>
                          <a14:foregroundMark x1="2222" y1="36667" x2="1667" y2="52222"/>
                          <a14:foregroundMark x1="92778" y1="54444" x2="92222" y2="42778"/>
                          <a14:foregroundMark x1="97222" y1="53333" x2="95556" y2="38333"/>
                          <a14:foregroundMark x1="95556" y1="38333" x2="92222" y2="36667"/>
                          <a14:foregroundMark x1="99444" y1="63889" x2="98889" y2="41111"/>
                        </a14:backgroundRemoval>
                      </a14:imgEffect>
                    </a14:imgLayer>
                  </a14:imgProps>
                </a:ext>
              </a:extLst>
            </a:blip>
            <a:srcRect t="32000" b="33556"/>
            <a:stretch/>
          </p:blipFill>
          <p:spPr>
            <a:xfrm rot="16200000">
              <a:off x="-315021" y="4899634"/>
              <a:ext cx="1039208" cy="357949"/>
            </a:xfrm>
            <a:prstGeom prst="rect">
              <a:avLst/>
            </a:prstGeom>
          </p:spPr>
        </p:pic>
        <p:pic>
          <p:nvPicPr>
            <p:cNvPr id="34" name="Picture 194">
              <a:extLst>
                <a:ext uri="{FF2B5EF4-FFF2-40B4-BE49-F238E27FC236}">
                  <a16:creationId xmlns:a16="http://schemas.microsoft.com/office/drawing/2014/main" id="{40DD0B53-C672-4626-A5FC-BD019AE96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alphaModFix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34444" b="63333" l="3889" r="97778">
                          <a14:foregroundMark x1="95000" y1="62222" x2="94444" y2="45556"/>
                          <a14:foregroundMark x1="94444" y1="45556" x2="71667" y2="37778"/>
                          <a14:foregroundMark x1="71667" y1="37778" x2="4444" y2="42778"/>
                          <a14:foregroundMark x1="4444" y1="42778" x2="10000" y2="62778"/>
                          <a14:foregroundMark x1="10000" y1="62778" x2="94444" y2="60556"/>
                          <a14:foregroundMark x1="97778" y1="63333" x2="97222" y2="39444"/>
                        </a14:backgroundRemoval>
                      </a14:imgEffect>
                    </a14:imgLayer>
                  </a14:imgProps>
                </a:ext>
              </a:extLst>
            </a:blip>
            <a:srcRect t="32000" r="52390" b="33556"/>
            <a:stretch/>
          </p:blipFill>
          <p:spPr>
            <a:xfrm rot="16200000">
              <a:off x="-44889" y="4125395"/>
              <a:ext cx="494765" cy="357949"/>
            </a:xfrm>
            <a:prstGeom prst="rect">
              <a:avLst/>
            </a:prstGeom>
          </p:spPr>
        </p:pic>
        <p:pic>
          <p:nvPicPr>
            <p:cNvPr id="35" name="Picture 11" descr="ambi036delta.png">
              <a:extLst>
                <a:ext uri="{FF2B5EF4-FFF2-40B4-BE49-F238E27FC236}">
                  <a16:creationId xmlns:a16="http://schemas.microsoft.com/office/drawing/2014/main" id="{0CCA7AAF-1DE3-4349-814E-DC6D5B8C7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06239">
              <a:off x="521706" y="5537192"/>
              <a:ext cx="734371" cy="625278"/>
            </a:xfrm>
            <a:prstGeom prst="rect">
              <a:avLst/>
            </a:prstGeom>
          </p:spPr>
        </p:pic>
        <p:pic>
          <p:nvPicPr>
            <p:cNvPr id="36" name="Immagine 7">
              <a:extLst>
                <a:ext uri="{FF2B5EF4-FFF2-40B4-BE49-F238E27FC236}">
                  <a16:creationId xmlns:a16="http://schemas.microsoft.com/office/drawing/2014/main" id="{78473449-9A3D-4CEB-B972-22800CB6A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2778" b="96667" l="2010" r="94975">
                          <a14:foregroundMark x1="58794" y1="6111" x2="32161" y2="15000"/>
                          <a14:foregroundMark x1="32161" y1="15000" x2="11558" y2="37222"/>
                          <a14:foregroundMark x1="11558" y1="37222" x2="19095" y2="72778"/>
                          <a14:foregroundMark x1="19095" y1="72778" x2="40201" y2="88889"/>
                          <a14:foregroundMark x1="40201" y1="88889" x2="66834" y2="83333"/>
                          <a14:foregroundMark x1="66834" y1="83333" x2="87437" y2="60000"/>
                          <a14:foregroundMark x1="87437" y1="60000" x2="74372" y2="23333"/>
                          <a14:foregroundMark x1="74372" y1="23333" x2="59296" y2="3333"/>
                          <a14:foregroundMark x1="91960" y1="37778" x2="92462" y2="63333"/>
                          <a14:foregroundMark x1="64824" y1="92222" x2="37186" y2="96667"/>
                          <a14:foregroundMark x1="92462" y1="63333" x2="94975" y2="38333"/>
                          <a14:foregroundMark x1="8040" y1="35000" x2="5528" y2="62222"/>
                          <a14:foregroundMark x1="5528" y1="62222" x2="6533" y2="63333"/>
                          <a14:foregroundMark x1="2010" y1="41111" x2="2513" y2="5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825958">
              <a:off x="591532" y="3342750"/>
              <a:ext cx="623908" cy="564339"/>
            </a:xfrm>
            <a:prstGeom prst="rect">
              <a:avLst/>
            </a:prstGeom>
          </p:spPr>
        </p:pic>
        <p:pic>
          <p:nvPicPr>
            <p:cNvPr id="37" name="Immagine 2047">
              <a:extLst>
                <a:ext uri="{FF2B5EF4-FFF2-40B4-BE49-F238E27FC236}">
                  <a16:creationId xmlns:a16="http://schemas.microsoft.com/office/drawing/2014/main" id="{84CEFC22-6A25-4A23-8122-4790D921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941" b="95074" l="3518" r="96985">
                          <a14:foregroundMark x1="60302" y1="9852" x2="35678" y2="12315"/>
                          <a14:foregroundMark x1="35678" y1="12315" x2="11055" y2="33990"/>
                          <a14:foregroundMark x1="11055" y1="33990" x2="11055" y2="65025"/>
                          <a14:foregroundMark x1="11055" y1="65025" x2="31658" y2="83251"/>
                          <a14:foregroundMark x1="31658" y1="83251" x2="61809" y2="92118"/>
                          <a14:foregroundMark x1="61809" y1="92118" x2="83920" y2="71429"/>
                          <a14:foregroundMark x1="83920" y1="71429" x2="91457" y2="45320"/>
                          <a14:foregroundMark x1="91457" y1="45320" x2="60804" y2="8374"/>
                          <a14:foregroundMark x1="92462" y1="37931" x2="94472" y2="61084"/>
                          <a14:foregroundMark x1="66332" y1="93103" x2="37688" y2="95074"/>
                          <a14:foregroundMark x1="37688" y1="95074" x2="34673" y2="92611"/>
                          <a14:foregroundMark x1="6533" y1="35961" x2="7035" y2="66010"/>
                          <a14:foregroundMark x1="7035" y1="66010" x2="7538" y2="66995"/>
                          <a14:foregroundMark x1="39698" y1="4926" x2="64824" y2="8374"/>
                          <a14:foregroundMark x1="3518" y1="39901" x2="4020" y2="63547"/>
                          <a14:foregroundMark x1="58794" y1="3941" x2="36181" y2="4433"/>
                          <a14:foregroundMark x1="96985" y1="60099" x2="95980" y2="37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967716">
              <a:off x="590324" y="4996998"/>
              <a:ext cx="585454" cy="597222"/>
            </a:xfrm>
            <a:prstGeom prst="rect">
              <a:avLst/>
            </a:prstGeom>
          </p:spPr>
        </p:pic>
        <p:pic>
          <p:nvPicPr>
            <p:cNvPr id="38" name="Picture 8" descr="ambi20.png">
              <a:extLst>
                <a:ext uri="{FF2B5EF4-FFF2-40B4-BE49-F238E27FC236}">
                  <a16:creationId xmlns:a16="http://schemas.microsoft.com/office/drawing/2014/main" id="{BA0262B1-F8C7-45FD-B01B-44338168C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3192" b="97778" l="5630" r="96075">
                          <a14:foregroundMark x1="95123" y1="35434" x2="74584" y2="8929"/>
                          <a14:foregroundMark x1="74584" y1="8929" x2="42387" y2="4283"/>
                          <a14:foregroundMark x1="42387" y1="4283" x2="10706" y2="17818"/>
                          <a14:foregroundMark x1="10706" y1="17818" x2="6820" y2="61293"/>
                          <a14:foregroundMark x1="6820" y1="61293" x2="33783" y2="93657"/>
                          <a14:foregroundMark x1="33783" y1="93657" x2="71649" y2="93818"/>
                          <a14:foregroundMark x1="71649" y1="93818" x2="96114" y2="60525"/>
                          <a14:foregroundMark x1="96114" y1="60525" x2="95916" y2="32646"/>
                          <a14:foregroundMark x1="83148" y1="7394" x2="12569" y2="7273"/>
                          <a14:foregroundMark x1="12569" y1="7273" x2="4441" y2="36444"/>
                          <a14:foregroundMark x1="4441" y1="36444" x2="7335" y2="75919"/>
                          <a14:foregroundMark x1="7335" y1="75919" x2="32712" y2="93333"/>
                          <a14:foregroundMark x1="32712" y1="93333" x2="39334" y2="58263"/>
                          <a14:foregroundMark x1="39334" y1="58263" x2="59833" y2="27677"/>
                          <a14:foregroundMark x1="59833" y1="27677" x2="70222" y2="60889"/>
                          <a14:foregroundMark x1="70222" y1="60889" x2="69508" y2="91030"/>
                          <a14:foregroundMark x1="69508" y1="91030" x2="81761" y2="94384"/>
                          <a14:foregroundMark x1="55987" y1="14020" x2="54243" y2="76323"/>
                          <a14:foregroundMark x1="54243" y1="76323" x2="54243" y2="76121"/>
                          <a14:foregroundMark x1="71134" y1="17212" x2="76249" y2="89576"/>
                          <a14:foregroundMark x1="76249" y1="89576" x2="76249" y2="89576"/>
                          <a14:foregroundMark x1="77835" y1="26626" x2="84417" y2="62303"/>
                          <a14:foregroundMark x1="84417" y1="62303" x2="84338" y2="63313"/>
                          <a14:foregroundMark x1="82752" y1="54303" x2="78826" y2="74141"/>
                          <a14:foregroundMark x1="49524" y1="16202" x2="18834" y2="57778"/>
                          <a14:foregroundMark x1="18834" y1="57778" x2="16455" y2="64121"/>
                          <a14:foregroundMark x1="50119" y1="27030" x2="31800" y2="53697"/>
                          <a14:foregroundMark x1="38699" y1="13818" x2="18239" y2="37455"/>
                          <a14:foregroundMark x1="49128" y1="77939" x2="31404" y2="63515"/>
                          <a14:foregroundMark x1="51665" y1="76727" x2="54044" y2="92364"/>
                          <a14:foregroundMark x1="62292" y1="54101" x2="59754" y2="78545"/>
                          <a14:foregroundMark x1="79421" y1="97778" x2="19429" y2="97778"/>
                          <a14:foregroundMark x1="7018" y1="84162" x2="5670" y2="14020"/>
                          <a14:foregroundMark x1="12133" y1="7596" x2="42942" y2="2182"/>
                          <a14:foregroundMark x1="42942" y1="2182" x2="74901" y2="3192"/>
                          <a14:foregroundMark x1="74901" y1="3192" x2="84536" y2="6990"/>
                          <a14:foregroundMark x1="22165" y1="30020" x2="35765" y2="41859"/>
                          <a14:foregroundMark x1="19033" y1="56485" x2="28866" y2="69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49" y="1206250"/>
              <a:ext cx="498657" cy="489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9" name="Group 12">
              <a:extLst>
                <a:ext uri="{FF2B5EF4-FFF2-40B4-BE49-F238E27FC236}">
                  <a16:creationId xmlns:a16="http://schemas.microsoft.com/office/drawing/2014/main" id="{892532CB-B9EF-4524-8F73-96045C8697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206" y="564799"/>
              <a:ext cx="593356" cy="636403"/>
              <a:chOff x="-59752" y="-1"/>
              <a:chExt cx="1541086" cy="1652323"/>
            </a:xfrm>
          </p:grpSpPr>
          <p:sp>
            <p:nvSpPr>
              <p:cNvPr id="44" name="Rectangle 13" descr="Rettangolo">
                <a:extLst>
                  <a:ext uri="{FF2B5EF4-FFF2-40B4-BE49-F238E27FC236}">
                    <a16:creationId xmlns:a16="http://schemas.microsoft.com/office/drawing/2014/main" id="{1CAFB04D-ADFD-4976-8007-2DB69573A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-1"/>
                <a:ext cx="1386368" cy="15795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defTabSz="649051">
                  <a:spcBef>
                    <a:spcPct val="0"/>
                  </a:spcBef>
                  <a:defRPr/>
                </a:pPr>
                <a:endParaRPr lang="en-US" sz="2300" b="1">
                  <a:solidFill>
                    <a:srgbClr val="FFFFFF"/>
                  </a:solidFill>
                  <a:effectLst>
                    <a:outerShdw blurRad="38100" dist="38100" dir="2700000" algn="tl">
                      <a:srgbClr val="535353"/>
                    </a:outerShdw>
                  </a:effectLst>
                  <a:latin typeface="Gill Sans MT" charset="0"/>
                  <a:ea typeface="DIN Condensed" charset="0"/>
                  <a:cs typeface="Gill Sans MT" charset="0"/>
                  <a:sym typeface="Gill Sans MT" charset="0"/>
                </a:endParaRPr>
              </a:p>
            </p:txBody>
          </p:sp>
          <p:pic>
            <p:nvPicPr>
              <p:cNvPr id="45" name="Picture 14" descr="image25.tif">
                <a:extLst>
                  <a:ext uri="{FF2B5EF4-FFF2-40B4-BE49-F238E27FC236}">
                    <a16:creationId xmlns:a16="http://schemas.microsoft.com/office/drawing/2014/main" id="{8B6CDF88-28A8-4789-873C-BA4EDDD2BD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22614" b="82573" l="33178" r="73488">
                            <a14:foregroundMark x1="60775" y1="28838" x2="43566" y2="25311"/>
                            <a14:foregroundMark x1="43566" y1="25311" x2="35814" y2="44606"/>
                            <a14:foregroundMark x1="35814" y1="44606" x2="33798" y2="64108"/>
                            <a14:foregroundMark x1="33798" y1="64108" x2="33798" y2="64108"/>
                            <a14:foregroundMark x1="73178" y1="45021" x2="73953" y2="52490"/>
                            <a14:foregroundMark x1="66512" y1="79046" x2="57364" y2="82573"/>
                            <a14:foregroundMark x1="54109" y1="24689" x2="40310" y2="24689"/>
                            <a14:foregroundMark x1="40310" y1="24689" x2="38450" y2="28008"/>
                            <a14:foregroundMark x1="50078" y1="22614" x2="39845" y2="232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58" t="18219" r="20650" b="14388"/>
              <a:stretch/>
            </p:blipFill>
            <p:spPr bwMode="auto">
              <a:xfrm rot="20765383">
                <a:off x="-59752" y="76474"/>
                <a:ext cx="1541086" cy="1575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0" name="Picture 15" descr="AMBI026_a_t1.png">
              <a:extLst>
                <a:ext uri="{FF2B5EF4-FFF2-40B4-BE49-F238E27FC236}">
                  <a16:creationId xmlns:a16="http://schemas.microsoft.com/office/drawing/2014/main" id="{A075D104-813C-43DA-AF65-FAD781E7C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700" b="83951" l="22994" r="78781">
                          <a14:foregroundMark x1="55980" y1="11831" x2="35069" y2="20833"/>
                          <a14:foregroundMark x1="35069" y1="20833" x2="25849" y2="44084"/>
                          <a14:foregroundMark x1="25849" y1="44084" x2="31829" y2="69393"/>
                          <a14:foregroundMark x1="31829" y1="69393" x2="49344" y2="80607"/>
                          <a14:foregroundMark x1="49344" y1="80607" x2="70679" y2="71708"/>
                          <a14:foregroundMark x1="70679" y1="71708" x2="75386" y2="50051"/>
                          <a14:foregroundMark x1="75386" y1="50051" x2="69252" y2="25309"/>
                          <a14:foregroundMark x1="69252" y1="25309" x2="56057" y2="12706"/>
                          <a14:foregroundMark x1="58681" y1="10802" x2="41744" y2="11265"/>
                          <a14:foregroundMark x1="25077" y1="34156" x2="24846" y2="63117"/>
                          <a14:foregroundMark x1="41744" y1="81790" x2="60147" y2="81636"/>
                          <a14:foregroundMark x1="60147" y1="81636" x2="61150" y2="80453"/>
                          <a14:foregroundMark x1="22994" y1="42695" x2="23881" y2="56430"/>
                          <a14:foregroundMark x1="43596" y1="83796" x2="60494" y2="82356"/>
                          <a14:foregroundMark x1="60494" y1="82356" x2="74846" y2="64506"/>
                          <a14:foregroundMark x1="74846" y1="64506" x2="78819" y2="40998"/>
                          <a14:foregroundMark x1="78819" y1="40998" x2="77778" y2="33128"/>
                          <a14:foregroundMark x1="44676" y1="83642" x2="58873" y2="83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8" t="4320" r="15926" b="13583"/>
            <a:stretch>
              <a:fillRect/>
            </a:stretch>
          </p:blipFill>
          <p:spPr bwMode="auto">
            <a:xfrm>
              <a:off x="600057" y="1695549"/>
              <a:ext cx="575041" cy="556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23896F2C-1FEF-41B4-BC85-97151664F9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809" y="2274843"/>
              <a:ext cx="572429" cy="525411"/>
              <a:chOff x="-23733" y="2662"/>
              <a:chExt cx="1486337" cy="1365550"/>
            </a:xfrm>
          </p:grpSpPr>
          <p:pic>
            <p:nvPicPr>
              <p:cNvPr id="42" name="Picture 17" descr="AMBI026_a_4_bella.jpeg">
                <a:extLst>
                  <a:ext uri="{FF2B5EF4-FFF2-40B4-BE49-F238E27FC236}">
                    <a16:creationId xmlns:a16="http://schemas.microsoft.com/office/drawing/2014/main" id="{04DB1C40-9AEF-4DAF-AEC0-9563179141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4624" b="84676" l="7778" r="87284">
                            <a14:foregroundMark x1="52222" y1="7530" x2="26173" y2="10700"/>
                            <a14:foregroundMark x1="26173" y1="10700" x2="10000" y2="46764"/>
                            <a14:foregroundMark x1="10000" y1="46764" x2="20123" y2="78336"/>
                            <a14:foregroundMark x1="20123" y1="78336" x2="47901" y2="83884"/>
                            <a14:foregroundMark x1="47901" y1="83884" x2="73951" y2="79392"/>
                            <a14:foregroundMark x1="73951" y1="79392" x2="84568" y2="46631"/>
                            <a14:foregroundMark x1="84568" y1="46631" x2="82963" y2="21268"/>
                            <a14:foregroundMark x1="82963" y1="21268" x2="51852" y2="7926"/>
                            <a14:foregroundMark x1="72469" y1="4624" x2="23580" y2="5812"/>
                            <a14:foregroundMark x1="14074" y1="17041" x2="6173" y2="49406"/>
                            <a14:foregroundMark x1="6173" y1="49406" x2="11358" y2="73580"/>
                            <a14:foregroundMark x1="11358" y1="73580" x2="11481" y2="73844"/>
                            <a14:foregroundMark x1="7901" y1="22589" x2="8025" y2="71070"/>
                            <a14:foregroundMark x1="18272" y1="82299" x2="45926" y2="85997"/>
                            <a14:foregroundMark x1="45926" y1="85997" x2="68889" y2="84808"/>
                            <a14:foregroundMark x1="68889" y1="84808" x2="74568" y2="80713"/>
                            <a14:foregroundMark x1="83580" y1="72523" x2="87284" y2="18890"/>
                            <a14:foregroundMark x1="87284" y1="18890" x2="86667" y2="17569"/>
                          </a14:backgroundRemoval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38" t="1472" r="8539" b="11081"/>
              <a:stretch>
                <a:fillRect/>
              </a:stretch>
            </p:blipFill>
            <p:spPr bwMode="auto">
              <a:xfrm>
                <a:off x="-23733" y="2662"/>
                <a:ext cx="1462605" cy="1365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Rectangle 18" descr="Rettangolo">
                <a:extLst>
                  <a:ext uri="{FF2B5EF4-FFF2-40B4-BE49-F238E27FC236}">
                    <a16:creationId xmlns:a16="http://schemas.microsoft.com/office/drawing/2014/main" id="{78E32A86-9ED1-419E-85C2-35FFFE0C3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441" y="1308387"/>
                <a:ext cx="306163" cy="587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pPr algn="ctr">
                  <a:lnSpc>
                    <a:spcPct val="80000"/>
                  </a:lnSpc>
                  <a:spcBef>
                    <a:spcPct val="0"/>
                  </a:spcBef>
                  <a:defRPr/>
                </a:pPr>
                <a:endParaRPr lang="en-US" sz="2900">
                  <a:solidFill>
                    <a:srgbClr val="FFFFFF"/>
                  </a:solidFill>
                  <a:ea typeface="DIN Condensed" charset="0"/>
                  <a:cs typeface="DIN Condensed" charset="0"/>
                </a:endParaRPr>
              </a:p>
            </p:txBody>
          </p:sp>
        </p:grpSp>
        <p:pic>
          <p:nvPicPr>
            <p:cNvPr id="7" name="Picture 149">
              <a:extLst>
                <a:ext uri="{FF2B5EF4-FFF2-40B4-BE49-F238E27FC236}">
                  <a16:creationId xmlns:a16="http://schemas.microsoft.com/office/drawing/2014/main" id="{F9C00625-886F-4248-85C4-A47B62891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000" b="65667" l="7000" r="92667">
                          <a14:foregroundMark x1="9667" y1="60444" x2="7000" y2="61444"/>
                          <a14:foregroundMark x1="39889" y1="57000" x2="47333" y2="56778"/>
                          <a14:foregroundMark x1="39667" y1="57333" x2="39889" y2="52667"/>
                          <a14:foregroundMark x1="39333" y1="58222" x2="41889" y2="62111"/>
                          <a14:foregroundMark x1="51111" y1="62111" x2="58333" y2="52222"/>
                          <a14:foregroundMark x1="57667" y1="61111" x2="52333" y2="52556"/>
                          <a14:foregroundMark x1="58778" y1="62556" x2="58778" y2="62556"/>
                          <a14:foregroundMark x1="58556" y1="62333" x2="51222" y2="51444"/>
                          <a14:foregroundMark x1="64545" y1="57135" x2="63333" y2="57333"/>
                          <a14:foregroundMark x1="69444" y1="56333" x2="64759" y2="57100"/>
                          <a14:foregroundMark x1="68089" y1="60057" x2="70111" y2="61667"/>
                          <a14:foregroundMark x1="64111" y1="56889" x2="64633" y2="57305"/>
                          <a14:foregroundMark x1="75556" y1="61889" x2="75444" y2="52556"/>
                          <a14:foregroundMark x1="91394" y1="58544" x2="92667" y2="57333"/>
                          <a14:foregroundMark x1="88111" y1="61667" x2="88967" y2="60853"/>
                          <a14:backgroundMark x1="91556" y1="59889" x2="89111" y2="60000"/>
                          <a14:backgroundMark x1="67889" y1="59667" x2="65333" y2="58667"/>
                          <a14:backgroundMark x1="68111" y1="60222" x2="68111" y2="60222"/>
                          <a14:backgroundMark x1="89778" y1="60556" x2="88778" y2="60556"/>
                          <a14:backgroundMark x1="91667" y1="59000" x2="89444" y2="58778"/>
                          <a14:backgroundMark x1="91556" y1="58889" x2="90667" y2="58556"/>
                          <a14:backgroundMark x1="91556" y1="58556" x2="91556" y2="58556"/>
                          <a14:backgroundMark x1="91444" y1="58556" x2="91444" y2="58556"/>
                          <a14:backgroundMark x1="91333" y1="58444" x2="91333" y2="58444"/>
                          <a14:backgroundMark x1="91667" y1="58444" x2="91667" y2="58444"/>
                          <a14:backgroundMark x1="91333" y1="58333" x2="91333" y2="58333"/>
                          <a14:backgroundMark x1="66667" y1="58444" x2="66667" y2="58444"/>
                          <a14:backgroundMark x1="43556" y1="60444" x2="43556" y2="60444"/>
                          <a14:backgroundMark x1="43444" y1="60222" x2="43444" y2="60222"/>
                          <a14:backgroundMark x1="43444" y1="60111" x2="43444" y2="60111"/>
                          <a14:backgroundMark x1="43778" y1="60556" x2="43778" y2="60556"/>
                          <a14:backgroundMark x1="43778" y1="60444" x2="43444" y2="60333"/>
                          <a14:backgroundMark x1="42556" y1="59889" x2="42111" y2="60444"/>
                          <a14:backgroundMark x1="43222" y1="60222" x2="43556" y2="59667"/>
                        </a14:backgroundRemoval>
                      </a14:imgEffect>
                    </a14:imgLayer>
                  </a14:imgProps>
                </a:ext>
              </a:extLst>
            </a:blip>
            <a:srcRect t="32349" b="30621"/>
            <a:stretch/>
          </p:blipFill>
          <p:spPr>
            <a:xfrm rot="16200000">
              <a:off x="-315115" y="1452554"/>
              <a:ext cx="1000848" cy="370618"/>
            </a:xfrm>
            <a:prstGeom prst="rect">
              <a:avLst/>
            </a:prstGeom>
          </p:spPr>
        </p:pic>
        <p:pic>
          <p:nvPicPr>
            <p:cNvPr id="8" name="Picture 149">
              <a:extLst>
                <a:ext uri="{FF2B5EF4-FFF2-40B4-BE49-F238E27FC236}">
                  <a16:creationId xmlns:a16="http://schemas.microsoft.com/office/drawing/2014/main" id="{565F3E6F-D223-439D-A508-96D1BEED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000" b="65667" l="7000" r="92667">
                          <a14:foregroundMark x1="9667" y1="60444" x2="7000" y2="61444"/>
                          <a14:foregroundMark x1="39889" y1="57000" x2="47333" y2="56778"/>
                          <a14:foregroundMark x1="39667" y1="57333" x2="39889" y2="52667"/>
                          <a14:foregroundMark x1="39333" y1="58222" x2="41889" y2="62111"/>
                          <a14:foregroundMark x1="51111" y1="62111" x2="58333" y2="52222"/>
                          <a14:foregroundMark x1="57667" y1="61111" x2="52333" y2="52556"/>
                          <a14:foregroundMark x1="58778" y1="62556" x2="58778" y2="62556"/>
                          <a14:foregroundMark x1="58556" y1="62333" x2="51222" y2="51444"/>
                          <a14:foregroundMark x1="64545" y1="57135" x2="63333" y2="57333"/>
                          <a14:foregroundMark x1="69444" y1="56333" x2="64759" y2="57100"/>
                          <a14:foregroundMark x1="68089" y1="60057" x2="70111" y2="61667"/>
                          <a14:foregroundMark x1="64111" y1="56889" x2="64633" y2="57305"/>
                          <a14:foregroundMark x1="75556" y1="61889" x2="75444" y2="52556"/>
                          <a14:foregroundMark x1="91394" y1="58544" x2="92667" y2="57333"/>
                          <a14:foregroundMark x1="88111" y1="61667" x2="88967" y2="60853"/>
                          <a14:backgroundMark x1="91556" y1="59889" x2="89111" y2="60000"/>
                          <a14:backgroundMark x1="67889" y1="59667" x2="65333" y2="58667"/>
                          <a14:backgroundMark x1="68111" y1="60222" x2="68111" y2="60222"/>
                          <a14:backgroundMark x1="89778" y1="60556" x2="88778" y2="60556"/>
                          <a14:backgroundMark x1="91667" y1="59000" x2="89444" y2="58778"/>
                          <a14:backgroundMark x1="91556" y1="58889" x2="90667" y2="58556"/>
                          <a14:backgroundMark x1="91556" y1="58556" x2="91556" y2="58556"/>
                          <a14:backgroundMark x1="91444" y1="58556" x2="91444" y2="58556"/>
                          <a14:backgroundMark x1="91333" y1="58444" x2="91333" y2="58444"/>
                          <a14:backgroundMark x1="91667" y1="58444" x2="91667" y2="58444"/>
                          <a14:backgroundMark x1="91333" y1="58333" x2="91333" y2="58333"/>
                          <a14:backgroundMark x1="66667" y1="58444" x2="66667" y2="58444"/>
                          <a14:backgroundMark x1="43556" y1="60444" x2="43556" y2="60444"/>
                          <a14:backgroundMark x1="43444" y1="60222" x2="43444" y2="60222"/>
                          <a14:backgroundMark x1="43444" y1="60111" x2="43444" y2="60111"/>
                          <a14:backgroundMark x1="43778" y1="60556" x2="43778" y2="60556"/>
                          <a14:backgroundMark x1="43778" y1="60444" x2="43444" y2="60333"/>
                          <a14:backgroundMark x1="42556" y1="59889" x2="42111" y2="60444"/>
                          <a14:backgroundMark x1="43222" y1="60222" x2="43556" y2="59667"/>
                        </a14:backgroundRemoval>
                      </a14:imgEffect>
                    </a14:imgLayer>
                  </a14:imgProps>
                </a:ext>
              </a:extLst>
            </a:blip>
            <a:srcRect t="32349" b="30621"/>
            <a:stretch/>
          </p:blipFill>
          <p:spPr>
            <a:xfrm rot="16200000">
              <a:off x="-311864" y="513543"/>
              <a:ext cx="1000848" cy="3706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9BD20D1-B208-4620-A0FA-1819D654AB7A}"/>
                  </a:ext>
                </a:extLst>
              </p:cNvPr>
              <p:cNvSpPr txBox="1"/>
              <p:nvPr/>
            </p:nvSpPr>
            <p:spPr>
              <a:xfrm>
                <a:off x="5602424" y="1381694"/>
                <a:ext cx="369388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2060"/>
                    </a:solidFill>
                  </a:rPr>
                  <a:t>2</a:t>
                </a:r>
                <a:r>
                  <a:rPr lang="en-GB" sz="1600" u="sng" baseline="30000" dirty="0">
                    <a:solidFill>
                      <a:srgbClr val="002060"/>
                    </a:solidFill>
                  </a:rPr>
                  <a:t>nd</a:t>
                </a:r>
                <a:r>
                  <a:rPr lang="en-GB" sz="1600" dirty="0">
                    <a:solidFill>
                      <a:srgbClr val="002060"/>
                    </a:solidFill>
                  </a:rPr>
                  <a:t>  year (2019-2020):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AMBI</m:t>
                    </m:r>
                    <m: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036</m:t>
                    </m:r>
                    <m:r>
                      <m:rPr>
                        <m:sty m:val="p"/>
                      </m:rP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→620 </m:t>
                    </m:r>
                    <m:r>
                      <m:rPr>
                        <m:sty m:val="p"/>
                      </m:rP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A</m:t>
                    </m:r>
                    <m: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1600" b="0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m</m:t>
                    </m:r>
                    <m:sSup>
                      <m:sSupPr>
                        <m:ctrlPr>
                          <a:rPr lang="it-IT" sz="1600" i="1" u="sng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600" b="0" i="0" u="sng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sz="1600" b="0" i="0" u="sng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600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@7T, 4.2K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1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𝐀𝐌𝐁𝐈𝟎𝟑𝟔</m:t>
                    </m:r>
                    <m:r>
                      <a:rPr lang="it-IT" sz="1600" b="1" i="0" u="sng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𝛅</m:t>
                    </m:r>
                  </m:oMath>
                </a14:m>
                <a:r>
                  <a:rPr lang="en-GB" sz="1600" b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characterization in function of the temperature </a:t>
                </a:r>
                <a:r>
                  <a:rPr lang="en-GB" sz="1600" dirty="0">
                    <a:solidFill>
                      <a:srgbClr val="002060"/>
                    </a:solidFill>
                  </a:rPr>
                  <a:t>(up to 20K) </a:t>
                </a:r>
                <a:r>
                  <a:rPr lang="en-GB" sz="16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and the applied magnetic field </a:t>
                </a:r>
                <a:r>
                  <a:rPr lang="en-GB" sz="1600" dirty="0">
                    <a:solidFill>
                      <a:srgbClr val="002060"/>
                    </a:solidFill>
                  </a:rPr>
                  <a:t>(up to 7 T).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9BD20D1-B208-4620-A0FA-1819D654A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424" y="1381694"/>
                <a:ext cx="3693881" cy="1569660"/>
              </a:xfrm>
              <a:prstGeom prst="rect">
                <a:avLst/>
              </a:prstGeom>
              <a:blipFill>
                <a:blip r:embed="rId36"/>
                <a:stretch>
                  <a:fillRect l="-825" t="-1167" b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87C6296-7214-4750-BC59-86CEBEFFE79F}"/>
              </a:ext>
            </a:extLst>
          </p:cNvPr>
          <p:cNvGrpSpPr/>
          <p:nvPr/>
        </p:nvGrpSpPr>
        <p:grpSpPr>
          <a:xfrm rot="5400000">
            <a:off x="7318079" y="3556693"/>
            <a:ext cx="5186729" cy="1168997"/>
            <a:chOff x="3611443" y="-4268944"/>
            <a:chExt cx="5555010" cy="125200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B7D3399-83BE-486B-BA55-31220AC68332}"/>
                </a:ext>
              </a:extLst>
            </p:cNvPr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3611443" y="-4172639"/>
              <a:ext cx="5555010" cy="1114424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8C533BD-EA03-45A5-9166-DA48AF0EE173}"/>
                </a:ext>
              </a:extLst>
            </p:cNvPr>
            <p:cNvSpPr/>
            <p:nvPr/>
          </p:nvSpPr>
          <p:spPr>
            <a:xfrm>
              <a:off x="3902928" y="-4213911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A630E8D-A4AD-4388-9FE7-C8223FEBEC0F}"/>
                </a:ext>
              </a:extLst>
            </p:cNvPr>
            <p:cNvSpPr/>
            <p:nvPr/>
          </p:nvSpPr>
          <p:spPr>
            <a:xfrm>
              <a:off x="5127863" y="-4268944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AE7943-4B00-4F10-8B9B-C796584DFCB3}"/>
                </a:ext>
              </a:extLst>
            </p:cNvPr>
            <p:cNvSpPr/>
            <p:nvPr/>
          </p:nvSpPr>
          <p:spPr>
            <a:xfrm>
              <a:off x="4017228" y="-3717559"/>
              <a:ext cx="628650" cy="24574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8D462D6-1F1D-4591-9D3C-B40E97D4D67D}"/>
                </a:ext>
              </a:extLst>
            </p:cNvPr>
            <p:cNvSpPr/>
            <p:nvPr/>
          </p:nvSpPr>
          <p:spPr>
            <a:xfrm>
              <a:off x="5255478" y="-3262687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956F8B0-CD30-465C-9D9E-88D91F49D7EC}"/>
                </a:ext>
              </a:extLst>
            </p:cNvPr>
            <p:cNvSpPr/>
            <p:nvPr/>
          </p:nvSpPr>
          <p:spPr>
            <a:xfrm>
              <a:off x="5727938" y="-3758935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8818DE-D691-4197-9C05-45B2597FF727}"/>
                </a:ext>
              </a:extLst>
            </p:cNvPr>
            <p:cNvSpPr/>
            <p:nvPr/>
          </p:nvSpPr>
          <p:spPr>
            <a:xfrm>
              <a:off x="6579453" y="-3696331"/>
              <a:ext cx="859195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59644C-958A-4882-A6A3-A8803BC98547}"/>
                </a:ext>
              </a:extLst>
            </p:cNvPr>
            <p:cNvSpPr/>
            <p:nvPr/>
          </p:nvSpPr>
          <p:spPr>
            <a:xfrm>
              <a:off x="7585313" y="-3737356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E9E1005-DFCD-413D-BCCE-46D9C7FE9F61}"/>
                </a:ext>
              </a:extLst>
            </p:cNvPr>
            <p:cNvSpPr/>
            <p:nvPr/>
          </p:nvSpPr>
          <p:spPr>
            <a:xfrm>
              <a:off x="7438648" y="-4242957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01F84F-A036-4D22-AE81-F6899F5D2DB8}"/>
                </a:ext>
              </a:extLst>
            </p:cNvPr>
            <p:cNvSpPr/>
            <p:nvPr/>
          </p:nvSpPr>
          <p:spPr>
            <a:xfrm>
              <a:off x="8138740" y="-4268944"/>
              <a:ext cx="628650" cy="2457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9C4BE9C-C66C-4FC4-B9F7-22B7C232253F}"/>
              </a:ext>
            </a:extLst>
          </p:cNvPr>
          <p:cNvSpPr txBox="1"/>
          <p:nvPr/>
        </p:nvSpPr>
        <p:spPr>
          <a:xfrm>
            <a:off x="10471678" y="2094509"/>
            <a:ext cx="1674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Here a LHC Rutherford cable cross section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C30B64F-A00A-4950-9ABD-89E9877E649B}"/>
              </a:ext>
            </a:extLst>
          </p:cNvPr>
          <p:cNvSpPr txBox="1"/>
          <p:nvPr/>
        </p:nvSpPr>
        <p:spPr>
          <a:xfrm>
            <a:off x="10510779" y="5551727"/>
            <a:ext cx="1592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In the red boxes are some of the deformed strands composing the cable</a:t>
            </a: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BDDA55-9C5A-4F52-BB28-D9249857798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774" b="91917" l="4000" r="94462">
                        <a14:foregroundMark x1="83000" y1="59353" x2="83308" y2="83603"/>
                        <a14:foregroundMark x1="91899" y1="88012" x2="92154" y2="90878"/>
                        <a14:foregroundMark x1="90077" y1="67552" x2="90451" y2="71751"/>
                        <a14:foregroundMark x1="94061" y1="79747" x2="94324" y2="81969"/>
                        <a14:foregroundMark x1="92769" y1="68822" x2="93048" y2="71182"/>
                        <a14:foregroundMark x1="73303" y1="89213" x2="73000" y2="91917"/>
                        <a14:foregroundMark x1="75692" y1="67898" x2="75459" y2="69977"/>
                        <a14:foregroundMark x1="88615" y1="11894" x2="73154" y2="31640"/>
                        <a14:foregroundMark x1="73154" y1="31640" x2="69154" y2="30254"/>
                        <a14:foregroundMark x1="84692" y1="33603" x2="85846" y2="40878"/>
                        <a14:foregroundMark x1="50000" y1="5889" x2="55538" y2="12240"/>
                        <a14:foregroundMark x1="20538" y1="15473" x2="19077" y2="15242"/>
                        <a14:foregroundMark x1="19000" y1="15127" x2="18154" y2="34296"/>
                        <a14:foregroundMark x1="7615" y1="21709" x2="4000" y2="20323"/>
                        <a14:foregroundMark x1="18077" y1="61201" x2="12538" y2="82102"/>
                        <a14:backgroundMark x1="73615" y1="74018" x2="73923" y2="81178"/>
                        <a14:backgroundMark x1="73769" y1="81062" x2="73769" y2="83372"/>
                        <a14:backgroundMark x1="73923" y1="82564" x2="74154" y2="89145"/>
                        <a14:backgroundMark x1="74154" y1="80947" x2="74385" y2="83487"/>
                        <a14:backgroundMark x1="74923" y1="71709" x2="75154" y2="75404"/>
                        <a14:backgroundMark x1="75462" y1="69977" x2="75692" y2="72633"/>
                        <a14:backgroundMark x1="91308" y1="71940" x2="89769" y2="87529"/>
                        <a14:backgroundMark x1="94000" y1="72748" x2="91538" y2="86028"/>
                        <a14:backgroundMark x1="92846" y1="71363" x2="94154" y2="74249"/>
                        <a14:backgroundMark x1="94769" y1="82102" x2="94385" y2="84988"/>
                        <a14:backgroundMark x1="92231" y1="85912" x2="91846" y2="8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36" y="2807268"/>
            <a:ext cx="2971609" cy="197954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144A63E-63D1-4F44-A421-BD56EF9CF258}"/>
              </a:ext>
            </a:extLst>
          </p:cNvPr>
          <p:cNvSpPr txBox="1"/>
          <p:nvPr/>
        </p:nvSpPr>
        <p:spPr>
          <a:xfrm>
            <a:off x="5601135" y="2863850"/>
            <a:ext cx="36938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</a:rPr>
              <a:t>Since </a:t>
            </a:r>
            <a:r>
              <a:rPr lang="en-GB" sz="1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2020 the pandemic issue </a:t>
            </a:r>
            <a:r>
              <a:rPr lang="en-GB" sz="1800" dirty="0">
                <a:solidFill>
                  <a:srgbClr val="002060"/>
                </a:solidFill>
              </a:rPr>
              <a:t>stop almost all the experimental activities that cannot be done by a single person. The R&amp;D activity on wires was totally stop.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A507511-6C8E-4E7A-A997-E0C6ABD3B5A4}"/>
                  </a:ext>
                </a:extLst>
              </p:cNvPr>
              <p:cNvSpPr txBox="1"/>
              <p:nvPr/>
            </p:nvSpPr>
            <p:spPr>
              <a:xfrm>
                <a:off x="5601135" y="4513420"/>
                <a:ext cx="3693877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Start of the coding of a Finite Elements code</a:t>
                </a:r>
                <a:r>
                  <a:rPr lang="en-GB" sz="1800" dirty="0">
                    <a:solidFill>
                      <a:srgbClr val="002060"/>
                    </a:solidFill>
                  </a:rPr>
                  <a:t> in ANSYS aimed to evaluate the stress accumulation inside of our GDG wires due to the cabling process.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Code refinements </a:t>
                </a:r>
                <a:r>
                  <a:rPr lang="en-GB" sz="1800" dirty="0">
                    <a:solidFill>
                      <a:srgbClr val="002060"/>
                    </a:solidFill>
                  </a:rPr>
                  <a:t>and test on flattened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𝐴𝑀𝐵𝐼</m:t>
                    </m:r>
                    <m:r>
                      <a:rPr lang="it-IT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036</m:t>
                    </m:r>
                    <m:r>
                      <a:rPr lang="it-IT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solidFill>
                      <a:srgbClr val="002060"/>
                    </a:solidFill>
                  </a:rPr>
                  <a:t>samples.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A507511-6C8E-4E7A-A997-E0C6ABD3B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135" y="4513420"/>
                <a:ext cx="3693877" cy="2031325"/>
              </a:xfrm>
              <a:prstGeom prst="rect">
                <a:avLst/>
              </a:prstGeom>
              <a:blipFill>
                <a:blip r:embed="rId40"/>
                <a:stretch>
                  <a:fillRect l="-1155" t="-1796" r="-2475" b="-35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ABB3BEB6-B455-4EB1-A7F3-07257AF2F6F6}"/>
              </a:ext>
            </a:extLst>
          </p:cNvPr>
          <p:cNvGrpSpPr/>
          <p:nvPr/>
        </p:nvGrpSpPr>
        <p:grpSpPr>
          <a:xfrm>
            <a:off x="-48341" y="1387583"/>
            <a:ext cx="5431743" cy="4457629"/>
            <a:chOff x="7788124" y="3243903"/>
            <a:chExt cx="4403876" cy="361409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D057E64-AD56-471E-A196-E722B680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124" y="3243903"/>
              <a:ext cx="4403876" cy="3614097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7A6AD9-8531-406B-8445-4559FBA14E76}"/>
                </a:ext>
              </a:extLst>
            </p:cNvPr>
            <p:cNvGrpSpPr/>
            <p:nvPr/>
          </p:nvGrpSpPr>
          <p:grpSpPr>
            <a:xfrm>
              <a:off x="8353425" y="4363518"/>
              <a:ext cx="3838575" cy="1183816"/>
              <a:chOff x="8353425" y="4852988"/>
              <a:chExt cx="3838575" cy="1183816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521E4AA-1977-4FD8-96B4-5319110E0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53425" y="4852988"/>
                <a:ext cx="3838575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176DDCF-758A-4C5A-9EBF-936E24AA48E0}"/>
                  </a:ext>
                </a:extLst>
              </p:cNvPr>
              <p:cNvSpPr/>
              <p:nvPr/>
            </p:nvSpPr>
            <p:spPr>
              <a:xfrm>
                <a:off x="8776812" y="5298140"/>
                <a:ext cx="1334928" cy="73864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D648306A-C1E2-4F52-A04E-2D6646C26420}"/>
                      </a:ext>
                    </a:extLst>
                  </p:cNvPr>
                  <p:cNvSpPr txBox="1"/>
                  <p:nvPr/>
                </p:nvSpPr>
                <p:spPr>
                  <a:xfrm>
                    <a:off x="8776812" y="5298140"/>
                    <a:ext cx="1454526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𝟓𝟎𝟎</m:t>
                        </m:r>
                        <m:r>
                          <a:rPr lang="it-IT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GB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𝒎</m:t>
                        </m:r>
                        <m:sSup>
                          <m:sSupPr>
                            <m:ctrlPr>
                              <a:rPr lang="en-GB" sz="1050" b="1" i="1" u="sng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050" b="1" i="1" u="sng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GB" sz="1050" b="1" i="1" u="sng" dirty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GB" sz="1050" b="1" i="1" u="sng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GB" sz="105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@ the operative field is the minimum request for magnet applications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85E2848-9E84-43F2-8A5D-8D8152908E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6812" y="5298140"/>
                    <a:ext cx="1454526" cy="738664"/>
                  </a:xfrm>
                  <a:prstGeom prst="rect">
                    <a:avLst/>
                  </a:prstGeom>
                  <a:blipFill>
                    <a:blip r:embed="rId42"/>
                    <a:stretch>
                      <a:fillRect b="-74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C14E006-55A0-41FE-A981-7C2074A764BC}"/>
                  </a:ext>
                </a:extLst>
              </p:cNvPr>
              <p:cNvCxnSpPr/>
              <p:nvPr/>
            </p:nvCxnSpPr>
            <p:spPr>
              <a:xfrm flipV="1">
                <a:off x="9505950" y="4852988"/>
                <a:ext cx="0" cy="44515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731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8" grpId="0"/>
      <p:bldP spid="69" grpId="0"/>
      <p:bldP spid="70" grpId="0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FB7E350-546C-451C-9643-6EAB452864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36878" y="7372"/>
                <a:ext cx="8543925" cy="1325563"/>
              </a:xfrm>
            </p:spPr>
            <p:txBody>
              <a:bodyPr>
                <a:noAutofit/>
              </a:bodyPr>
              <a:lstStyle/>
              <a:p>
                <a:r>
                  <a:rPr lang="it-IT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FIRST STEP: FOUNDAMENTAL</a:t>
                </a:r>
                <a14:m>
                  <m:oMath xmlns:m="http://schemas.openxmlformats.org/officeDocument/2006/math">
                    <m:r>
                      <a:rPr lang="it-IT" sz="32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𝐵𝑖</m:t>
                    </m:r>
                    <m:r>
                      <a:rPr lang="it-IT" sz="32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(2212) </m:t>
                    </m:r>
                  </m:oMath>
                </a14:m>
                <a:r>
                  <a:rPr lang="it-IT" sz="32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PARAMETERS ESTIMATION</a:t>
                </a:r>
                <a:endParaRPr lang="en-GB" sz="32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FB7E350-546C-451C-9643-6EAB45286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36878" y="7372"/>
                <a:ext cx="8543925" cy="1325563"/>
              </a:xfrm>
              <a:blipFill>
                <a:blip r:embed="rId2"/>
                <a:stretch>
                  <a:fillRect l="-1854" b="-4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A110ABA-A53C-403E-9FC7-F58C653361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6878" y="1066427"/>
                <a:ext cx="6611956" cy="6407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>
                    <a:solidFill>
                      <a:srgbClr val="262674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Due </a:t>
                </a:r>
                <a:r>
                  <a:rPr lang="en-GB" sz="18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to lack of information about </a:t>
                </a:r>
                <a14:m>
                  <m:oMath xmlns:m="http://schemas.openxmlformats.org/officeDocument/2006/math">
                    <m:r>
                      <a:rPr lang="en-GB" sz="1800" b="1" i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𝑩𝒊𝑺𝑪𝑪𝑶</m:t>
                    </m:r>
                  </m:oMath>
                </a14:m>
                <a:r>
                  <a:rPr lang="en-GB" sz="18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mechanical properties</a:t>
                </a:r>
                <a:r>
                  <a:rPr lang="en-GB" sz="1800" dirty="0">
                    <a:solidFill>
                      <a:srgbClr val="262674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 development of the model required several steps of approximation.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A110ABA-A53C-403E-9FC7-F58C653361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878" y="1066427"/>
                <a:ext cx="6611956" cy="640738"/>
              </a:xfrm>
              <a:blipFill>
                <a:blip r:embed="rId3"/>
                <a:stretch>
                  <a:fillRect l="-737" t="-9524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BC3FCA8-E867-4D4B-A8DE-40BD8458A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6013" y="2051811"/>
            <a:ext cx="4336578" cy="3261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F59A45-855D-4197-958D-AC7252BFF35C}"/>
                  </a:ext>
                </a:extLst>
              </p:cNvPr>
              <p:cNvSpPr txBox="1"/>
              <p:nvPr/>
            </p:nvSpPr>
            <p:spPr>
              <a:xfrm>
                <a:off x="636877" y="1542474"/>
                <a:ext cx="70799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Neither the </a:t>
                </a:r>
                <a14:m>
                  <m:oMath xmlns:m="http://schemas.openxmlformats.org/officeDocument/2006/math">
                    <m:r>
                      <a:rPr lang="en-GB" sz="1800" b="1" i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𝑩𝒊</m:t>
                    </m:r>
                    <m:r>
                      <a:rPr lang="en-GB" sz="1800" b="1" i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GB" sz="1800" b="1" i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𝟐𝟐𝟏𝟐</m:t>
                    </m:r>
                    <m:r>
                      <a:rPr lang="en-GB" sz="1800" b="1" i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8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Young Modulus nor the Poisson's Ratio are known</a:t>
                </a:r>
                <a:r>
                  <a:rPr lang="en-GB" sz="1800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F59A45-855D-4197-958D-AC7252BFF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77" y="1542474"/>
                <a:ext cx="7079977" cy="369332"/>
              </a:xfrm>
              <a:prstGeom prst="rect">
                <a:avLst/>
              </a:prstGeom>
              <a:blipFill>
                <a:blip r:embed="rId5"/>
                <a:stretch>
                  <a:fillRect l="-775" t="-9836" b="-311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E7D3A2-1760-4B1F-AAAB-69AB8815B8F1}"/>
                  </a:ext>
                </a:extLst>
              </p:cNvPr>
              <p:cNvSpPr txBox="1"/>
              <p:nvPr/>
            </p:nvSpPr>
            <p:spPr>
              <a:xfrm>
                <a:off x="753055" y="5496410"/>
                <a:ext cx="595925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Comparing the results of the two different simulations, almost no differences were observed and that suggested that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𝐵𝑖𝑆𝐶𝐶𝑂</m:t>
                    </m:r>
                  </m:oMath>
                </a14:m>
                <a:r>
                  <a:rPr lang="en-GB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Young Modulus will not affect results for this kind of simulations.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DE7D3A2-1760-4B1F-AAAB-69AB8815B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55" y="5496410"/>
                <a:ext cx="5959253" cy="1200329"/>
              </a:xfrm>
              <a:prstGeom prst="rect">
                <a:avLst/>
              </a:prstGeom>
              <a:blipFill>
                <a:blip r:embed="rId6"/>
                <a:stretch>
                  <a:fillRect l="-921" t="-3046" r="-819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2061">
                <a:extLst>
                  <a:ext uri="{FF2B5EF4-FFF2-40B4-BE49-F238E27FC236}">
                    <a16:creationId xmlns:a16="http://schemas.microsoft.com/office/drawing/2014/main" id="{500FD50F-55D5-4197-BD6A-497E91C85D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457886"/>
                  </p:ext>
                </p:extLst>
              </p:nvPr>
            </p:nvGraphicFramePr>
            <p:xfrm>
              <a:off x="7436013" y="5314727"/>
              <a:ext cx="4336578" cy="12638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5526">
                      <a:extLst>
                        <a:ext uri="{9D8B030D-6E8A-4147-A177-3AD203B41FA5}">
                          <a16:colId xmlns:a16="http://schemas.microsoft.com/office/drawing/2014/main" val="647678263"/>
                        </a:ext>
                      </a:extLst>
                    </a:gridCol>
                    <a:gridCol w="1445526">
                      <a:extLst>
                        <a:ext uri="{9D8B030D-6E8A-4147-A177-3AD203B41FA5}">
                          <a16:colId xmlns:a16="http://schemas.microsoft.com/office/drawing/2014/main" val="2460599408"/>
                        </a:ext>
                      </a:extLst>
                    </a:gridCol>
                    <a:gridCol w="1445526">
                      <a:extLst>
                        <a:ext uri="{9D8B030D-6E8A-4147-A177-3AD203B41FA5}">
                          <a16:colId xmlns:a16="http://schemas.microsoft.com/office/drawing/2014/main" val="1685198716"/>
                        </a:ext>
                      </a:extLst>
                    </a:gridCol>
                  </a:tblGrid>
                  <a:tr h="320068">
                    <a:tc>
                      <a:txBody>
                        <a:bodyPr/>
                        <a:lstStyle/>
                        <a:p>
                          <a:pPr algn="ctr"/>
                          <a:endParaRPr lang="it-IT" sz="1900" dirty="0"/>
                        </a:p>
                      </a:txBody>
                      <a:tcPr marL="28773" marR="28773" marT="14386" marB="1438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Silver</a:t>
                          </a:r>
                        </a:p>
                      </a:txBody>
                      <a:tcPr marL="28773" marR="28773" marT="14386" marB="14386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𝑩𝒊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𝟐𝟐𝟏𝟐</m:t>
                                </m:r>
                                <m:r>
                                  <a:rPr lang="en-GB" sz="16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it-IT" sz="1600" b="1" dirty="0"/>
                        </a:p>
                      </a:txBody>
                      <a:tcPr marL="28773" marR="28773" marT="14386" marB="14386"/>
                    </a:tc>
                    <a:extLst>
                      <a:ext uri="{0D108BD9-81ED-4DB2-BD59-A6C34878D82A}">
                        <a16:rowId xmlns:a16="http://schemas.microsoft.com/office/drawing/2014/main" val="307439573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Young Modulus 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442" marR="6844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80 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𝐺𝑝𝑎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5 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𝐺𝑝𝑎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extLst>
                      <a:ext uri="{0D108BD9-81ED-4DB2-BD59-A6C34878D82A}">
                        <a16:rowId xmlns:a16="http://schemas.microsoft.com/office/drawing/2014/main" val="3426561732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Poisson's Ratio 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 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442" marR="6844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0.37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0.37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extLst>
                      <a:ext uri="{0D108BD9-81ED-4DB2-BD59-A6C34878D82A}">
                        <a16:rowId xmlns:a16="http://schemas.microsoft.com/office/drawing/2014/main" val="3876090012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Yield Stress 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442" marR="6844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50 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𝑀𝑝𝑎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2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50 </m:t>
                              </m:r>
                              <m:r>
                                <a:rPr lang="en-GB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𝑀𝑝𝑎</m:t>
                              </m:r>
                            </m:oMath>
                          </a14:m>
                          <a:endParaRPr lang="it-IT" sz="1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52423" marR="52423" marT="0" marB="0" anchor="ctr"/>
                    </a:tc>
                    <a:extLst>
                      <a:ext uri="{0D108BD9-81ED-4DB2-BD59-A6C34878D82A}">
                        <a16:rowId xmlns:a16="http://schemas.microsoft.com/office/drawing/2014/main" val="12522933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2061">
                <a:extLst>
                  <a:ext uri="{FF2B5EF4-FFF2-40B4-BE49-F238E27FC236}">
                    <a16:creationId xmlns:a16="http://schemas.microsoft.com/office/drawing/2014/main" id="{500FD50F-55D5-4197-BD6A-497E91C85D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34457886"/>
                  </p:ext>
                </p:extLst>
              </p:nvPr>
            </p:nvGraphicFramePr>
            <p:xfrm>
              <a:off x="7436013" y="5314727"/>
              <a:ext cx="4336578" cy="12638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5526">
                      <a:extLst>
                        <a:ext uri="{9D8B030D-6E8A-4147-A177-3AD203B41FA5}">
                          <a16:colId xmlns:a16="http://schemas.microsoft.com/office/drawing/2014/main" val="647678263"/>
                        </a:ext>
                      </a:extLst>
                    </a:gridCol>
                    <a:gridCol w="1445526">
                      <a:extLst>
                        <a:ext uri="{9D8B030D-6E8A-4147-A177-3AD203B41FA5}">
                          <a16:colId xmlns:a16="http://schemas.microsoft.com/office/drawing/2014/main" val="2460599408"/>
                        </a:ext>
                      </a:extLst>
                    </a:gridCol>
                    <a:gridCol w="1445526">
                      <a:extLst>
                        <a:ext uri="{9D8B030D-6E8A-4147-A177-3AD203B41FA5}">
                          <a16:colId xmlns:a16="http://schemas.microsoft.com/office/drawing/2014/main" val="1685198716"/>
                        </a:ext>
                      </a:extLst>
                    </a:gridCol>
                  </a:tblGrid>
                  <a:tr h="320068">
                    <a:tc>
                      <a:txBody>
                        <a:bodyPr/>
                        <a:lstStyle/>
                        <a:p>
                          <a:pPr algn="ctr"/>
                          <a:endParaRPr lang="it-IT" sz="1900" dirty="0"/>
                        </a:p>
                      </a:txBody>
                      <a:tcPr marL="28773" marR="28773" marT="14386" marB="14386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Silver</a:t>
                          </a:r>
                        </a:p>
                      </a:txBody>
                      <a:tcPr marL="28773" marR="28773" marT="14386" marB="14386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8773" marR="28773" marT="14386" marB="14386">
                        <a:blipFill>
                          <a:blip r:embed="rId7"/>
                          <a:stretch>
                            <a:fillRect l="-200000" t="-13208" r="-1681" b="-30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439573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442" marR="68442" marT="0" marB="0" anchor="ctr">
                        <a:blipFill>
                          <a:blip r:embed="rId7"/>
                          <a:stretch>
                            <a:fillRect l="-420" t="-115385" r="-201261" b="-2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100844" t="-115385" r="-102110" b="-2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200000" t="-115385" r="-1681" b="-209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6561732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442" marR="68442" marT="0" marB="0" anchor="ctr">
                        <a:blipFill>
                          <a:blip r:embed="rId7"/>
                          <a:stretch>
                            <a:fillRect l="-420" t="-215385" r="-201261" b="-1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100844" t="-215385" r="-102110" b="-1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200000" t="-215385" r="-1681" b="-109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76090012"/>
                      </a:ext>
                    </a:extLst>
                  </a:tr>
                  <a:tr h="314583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442" marR="68442" marT="0" marB="0" anchor="ctr">
                        <a:blipFill>
                          <a:blip r:embed="rId7"/>
                          <a:stretch>
                            <a:fillRect l="-420" t="-315385" r="-201261" b="-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100844" t="-315385" r="-102110" b="-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52423" marR="52423" marT="0" marB="0" anchor="ctr">
                        <a:blipFill>
                          <a:blip r:embed="rId7"/>
                          <a:stretch>
                            <a:fillRect l="-200000" t="-315385" r="-1681" b="-9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22933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AC30DC2-DD4F-4A47-A2C8-A2088AA8F432}"/>
              </a:ext>
            </a:extLst>
          </p:cNvPr>
          <p:cNvSpPr txBox="1"/>
          <p:nvPr/>
        </p:nvSpPr>
        <p:spPr>
          <a:xfrm>
            <a:off x="7248833" y="6542851"/>
            <a:ext cx="4943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Material properties involved in the model simulation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AA7A5C-6E00-460E-9262-E94D33906E16}"/>
                  </a:ext>
                </a:extLst>
              </p:cNvPr>
              <p:cNvSpPr txBox="1"/>
              <p:nvPr/>
            </p:nvSpPr>
            <p:spPr>
              <a:xfrm>
                <a:off x="7552127" y="1512169"/>
                <a:ext cx="43365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First approach: perfect-like geometry. In blue the Silver matrix, in yellow the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𝐵𝑖𝑆𝐶𝐶𝑂</m:t>
                    </m:r>
                  </m:oMath>
                </a14:m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 filaments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AA7A5C-6E00-460E-9262-E94D33906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127" y="1512169"/>
                <a:ext cx="4336578" cy="523220"/>
              </a:xfrm>
              <a:prstGeom prst="rect">
                <a:avLst/>
              </a:prstGeom>
              <a:blipFill>
                <a:blip r:embed="rId8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AF82DA17-CADB-400F-B5C1-A9C618FD8AEF}"/>
              </a:ext>
            </a:extLst>
          </p:cNvPr>
          <p:cNvSpPr/>
          <p:nvPr/>
        </p:nvSpPr>
        <p:spPr>
          <a:xfrm rot="5400000">
            <a:off x="3107417" y="2970672"/>
            <a:ext cx="790244" cy="7780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19BBC-73DA-49EC-BB8E-629E52BFD2CC}"/>
                  </a:ext>
                </a:extLst>
              </p:cNvPr>
              <p:cNvSpPr txBox="1"/>
              <p:nvPr/>
            </p:nvSpPr>
            <p:spPr>
              <a:xfrm>
                <a:off x="753056" y="3795479"/>
                <a:ext cx="5959253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just">
                  <a:buNone/>
                </a:pPr>
                <a:r>
                  <a:rPr lang="en-GB" sz="1800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Two different simulations on a perfect-like geometry were made: one with a higher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800" i="1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5000</m:t>
                        </m:r>
                        <m:r>
                          <a:rPr lang="en-GB" sz="1800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𝐺𝑃𝑎</m:t>
                        </m:r>
                      </m:e>
                    </m:d>
                  </m:oMath>
                </a14:m>
                <a:r>
                  <a:rPr lang="en-GB" sz="1800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one with a lower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800" i="1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a:rPr lang="en-GB" sz="1800">
                            <a:solidFill>
                              <a:srgbClr val="262674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𝐺𝑃𝑎</m:t>
                        </m:r>
                      </m:e>
                    </m:d>
                  </m:oMath>
                </a14:m>
                <a:r>
                  <a:rPr lang="en-GB" sz="1800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Young Modulus than the silver one. 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en-GB" sz="1800">
                        <a:solidFill>
                          <a:srgbClr val="262674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𝐵𝑖𝑆𝐶𝐶𝑂</m:t>
                    </m:r>
                  </m:oMath>
                </a14:m>
                <a:r>
                  <a:rPr lang="en-GB" sz="1800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Poisson's ratio was decided to be equal to the Silver one because it was possible that the metal will rules the calculations.</a:t>
                </a:r>
                <a:endParaRPr lang="en-GB" sz="1800" dirty="0">
                  <a:solidFill>
                    <a:srgbClr val="26267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19BBC-73DA-49EC-BB8E-629E52BF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56" y="3795479"/>
                <a:ext cx="5959253" cy="1754326"/>
              </a:xfrm>
              <a:prstGeom prst="rect">
                <a:avLst/>
              </a:prstGeom>
              <a:blipFill>
                <a:blip r:embed="rId9"/>
                <a:stretch>
                  <a:fillRect l="-921" t="-2091" r="-819"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C8245D-124B-4B4B-AE30-33305401F868}"/>
                  </a:ext>
                </a:extLst>
              </p:cNvPr>
              <p:cNvSpPr txBox="1"/>
              <p:nvPr/>
            </p:nvSpPr>
            <p:spPr>
              <a:xfrm>
                <a:off x="534326" y="2366242"/>
                <a:ext cx="6714507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Assumption: Bi(2212) is taken to be elastoplastic  </a:t>
                </a:r>
                <a14:m>
                  <m:oMath xmlns:m="http://schemas.openxmlformats.org/officeDocument/2006/math">
                    <m:r>
                      <a:rPr lang="en-GB" b="1" u="sng">
                        <a:solidFill>
                          <a:srgbClr val="26267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Von Mises Theory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C8245D-124B-4B4B-AE30-33305401F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6" y="2366242"/>
                <a:ext cx="6714507" cy="369332"/>
              </a:xfrm>
              <a:prstGeom prst="rect">
                <a:avLst/>
              </a:prstGeom>
              <a:blipFill>
                <a:blip r:embed="rId10"/>
                <a:stretch>
                  <a:fillRect l="-908" t="-9836" b="-311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0839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4FD1-D52D-4DD1-8194-1F7D68B0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724" y="311283"/>
            <a:ext cx="8697854" cy="993890"/>
          </a:xfrm>
        </p:spPr>
        <p:txBody>
          <a:bodyPr>
            <a:normAutofit/>
          </a:bodyPr>
          <a:lstStyle/>
          <a:p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SECOND STEP: SPEEDING UP CALCULATIONS. </a:t>
            </a:r>
            <a:b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MEAN MATERIAL EXPEDIENT</a:t>
            </a:r>
            <a:endParaRPr lang="en-GB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FB4C37-C88A-47A8-B0E1-93E190574779}"/>
                  </a:ext>
                </a:extLst>
              </p:cNvPr>
              <p:cNvSpPr txBox="1"/>
              <p:nvPr/>
            </p:nvSpPr>
            <p:spPr>
              <a:xfrm>
                <a:off x="696686" y="1266475"/>
                <a:ext cx="10860031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To</a:t>
                </a:r>
                <a: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speed up the simulation</a:t>
                </a:r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, no filaments were considered and </a:t>
                </a:r>
                <a: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new model was made with full bundles made by a “mean material”. </a:t>
                </a:r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This model maintains a “perfect” geometry . </a:t>
                </a:r>
                <a:r>
                  <a:rPr lang="en-GB" dirty="0">
                    <a:solidFill>
                      <a:srgbClr val="262674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Mechanical properties of this new material were calculated interfering correctly the Silver matrix and the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262674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𝐵𝑖𝑆𝐶𝐶𝑂</m:t>
                    </m:r>
                  </m:oMath>
                </a14:m>
                <a:r>
                  <a:rPr lang="en-GB" dirty="0">
                    <a:solidFill>
                      <a:srgbClr val="262674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filaments, </a:t>
                </a:r>
                <a:r>
                  <a:rPr lang="en-GB" dirty="0">
                    <a:solidFill>
                      <a:srgbClr val="262674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series and parallels laws for the mechanical properties were applied.</a:t>
                </a:r>
                <a:br>
                  <a:rPr lang="en-GB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GB" b="1" u="sng" dirty="0">
                  <a:solidFill>
                    <a:srgbClr val="2626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FB4C37-C88A-47A8-B0E1-93E190574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86" y="1266475"/>
                <a:ext cx="10860031" cy="1508105"/>
              </a:xfrm>
              <a:prstGeom prst="rect">
                <a:avLst/>
              </a:prstGeom>
              <a:blipFill>
                <a:blip r:embed="rId2"/>
                <a:stretch>
                  <a:fillRect l="-505" t="-2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2168AC-5A26-4256-A2F2-697D80745F0B}"/>
                  </a:ext>
                </a:extLst>
              </p:cNvPr>
              <p:cNvSpPr txBox="1"/>
              <p:nvPr/>
            </p:nvSpPr>
            <p:spPr>
              <a:xfrm>
                <a:off x="999684" y="3138908"/>
                <a:ext cx="1581200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Here on the left, the real cross section of AMBI036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 The whole study was tailored on this wire.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2168AC-5A26-4256-A2F2-697D80745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84" y="3138908"/>
                <a:ext cx="1581200" cy="1600438"/>
              </a:xfrm>
              <a:prstGeom prst="rect">
                <a:avLst/>
              </a:prstGeom>
              <a:blipFill>
                <a:blip r:embed="rId3"/>
                <a:stretch>
                  <a:fillRect l="-1158" t="-763" b="-3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5E5B021-7F31-4AD9-946A-DAB5957DCD8D}"/>
              </a:ext>
            </a:extLst>
          </p:cNvPr>
          <p:cNvSpPr txBox="1"/>
          <p:nvPr/>
        </p:nvSpPr>
        <p:spPr>
          <a:xfrm>
            <a:off x="8868300" y="2780654"/>
            <a:ext cx="3108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Here on the right, the superimposition of the  simulated cross sections. The left side of the simulated cross section shows the very first geometry simulated, so a perfect geometry wire with all the filaments (the yellow dots) present.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On the right side just full bundles made by the mean material are present.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3C62BD-BFB5-48E3-B5CD-DE008CC75C16}"/>
                  </a:ext>
                </a:extLst>
              </p:cNvPr>
              <p:cNvSpPr txBox="1"/>
              <p:nvPr/>
            </p:nvSpPr>
            <p:spPr>
              <a:xfrm>
                <a:off x="3534916" y="5351437"/>
                <a:ext cx="2705344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>
                          <a:solidFill>
                            <a:srgbClr val="2626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  <m:r>
                        <a:rPr lang="en-GB">
                          <a:solidFill>
                            <a:srgbClr val="26267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solidFill>
                    <a:srgbClr val="26267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3C62BD-BFB5-48E3-B5CD-DE008CC75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916" y="5351437"/>
                <a:ext cx="2705344" cy="671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18C5-2756-4E69-8A01-CC53F7857D8E}"/>
                  </a:ext>
                </a:extLst>
              </p:cNvPr>
              <p:cNvSpPr txBox="1"/>
              <p:nvPr/>
            </p:nvSpPr>
            <p:spPr>
              <a:xfrm>
                <a:off x="3443206" y="6119298"/>
                <a:ext cx="2985276" cy="706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it-IT">
                          <a:solidFill>
                            <a:srgbClr val="26267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it-IT">
                          <a:solidFill>
                            <a:srgbClr val="26267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i="1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>
                              <a:solidFill>
                                <a:srgbClr val="26267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>
                                  <a:solidFill>
                                    <a:srgbClr val="262674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it-IT">
                          <a:solidFill>
                            <a:srgbClr val="26267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>
                  <a:solidFill>
                    <a:srgbClr val="26267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AC18C5-2756-4E69-8A01-CC53F7857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206" y="6119298"/>
                <a:ext cx="2985276" cy="7066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9968901-BB7C-470D-8922-06554EDEBAE3}"/>
              </a:ext>
            </a:extLst>
          </p:cNvPr>
          <p:cNvSpPr txBox="1"/>
          <p:nvPr/>
        </p:nvSpPr>
        <p:spPr>
          <a:xfrm>
            <a:off x="696686" y="5552137"/>
            <a:ext cx="29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62674"/>
                </a:solidFill>
                <a:latin typeface="+mj-lt"/>
              </a:rPr>
              <a:t>Longitudinal Young Modulus: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DC83D-0187-4153-92B5-89541C0C2120}"/>
              </a:ext>
            </a:extLst>
          </p:cNvPr>
          <p:cNvSpPr txBox="1"/>
          <p:nvPr/>
        </p:nvSpPr>
        <p:spPr>
          <a:xfrm>
            <a:off x="696686" y="6242609"/>
            <a:ext cx="29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62674"/>
                </a:solidFill>
                <a:latin typeface="+mj-lt"/>
              </a:rPr>
              <a:t>Transversal Young Modulus: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861FAF-616B-4EEE-B8A5-172891552997}"/>
                  </a:ext>
                </a:extLst>
              </p:cNvPr>
              <p:cNvSpPr txBox="1"/>
              <p:nvPr/>
            </p:nvSpPr>
            <p:spPr>
              <a:xfrm>
                <a:off x="6200830" y="5103674"/>
                <a:ext cx="422192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In the equations, subscripted letters stay for:</a:t>
                </a:r>
              </a:p>
              <a:p>
                <a14:m>
                  <m:oMath xmlns:m="http://schemas.openxmlformats.org/officeDocument/2006/math"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 composite material, in this case the whole bundle (in Ciano here above);</a:t>
                </a:r>
              </a:p>
              <a:p>
                <a14:m>
                  <m:oMath xmlns:m="http://schemas.openxmlformats.org/officeDocument/2006/math"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 filaments (the yellow dots here above)</a:t>
                </a:r>
              </a:p>
              <a:p>
                <a14:m>
                  <m:oMath xmlns:m="http://schemas.openxmlformats.org/officeDocument/2006/math"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262674"/>
                    </a:solidFill>
                    <a:latin typeface="+mj-lt"/>
                  </a:rPr>
                  <a:t> matrix material.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0861FAF-616B-4EEE-B8A5-17289155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830" y="5103674"/>
                <a:ext cx="4221924" cy="1754326"/>
              </a:xfrm>
              <a:prstGeom prst="rect">
                <a:avLst/>
              </a:prstGeom>
              <a:blipFill>
                <a:blip r:embed="rId6"/>
                <a:stretch>
                  <a:fillRect l="-1154" t="-1736" b="-4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31BBFFD-DDDA-460A-AA81-743A56ECC954}"/>
              </a:ext>
            </a:extLst>
          </p:cNvPr>
          <p:cNvGrpSpPr/>
          <p:nvPr/>
        </p:nvGrpSpPr>
        <p:grpSpPr>
          <a:xfrm>
            <a:off x="2897986" y="2492900"/>
            <a:ext cx="3032843" cy="2599580"/>
            <a:chOff x="7115439" y="0"/>
            <a:chExt cx="5076561" cy="4351338"/>
          </a:xfrm>
        </p:grpSpPr>
        <p:pic>
          <p:nvPicPr>
            <p:cNvPr id="16" name="Picture 15" descr="A picture containing text, honeycomb, outdoor object&#10;&#10;Description automatically generated">
              <a:extLst>
                <a:ext uri="{FF2B5EF4-FFF2-40B4-BE49-F238E27FC236}">
                  <a16:creationId xmlns:a16="http://schemas.microsoft.com/office/drawing/2014/main" id="{2A96175F-F6C6-4AA3-9F59-E00F353B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439" y="0"/>
              <a:ext cx="5076561" cy="43513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D2BE9EA-F83E-4F5E-A149-378ED6EC8865}"/>
                    </a:ext>
                  </a:extLst>
                </p:cNvPr>
                <p:cNvSpPr txBox="1"/>
                <p:nvPr/>
              </p:nvSpPr>
              <p:spPr>
                <a:xfrm rot="5400000">
                  <a:off x="11227567" y="580481"/>
                  <a:ext cx="124449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𝐴𝑀𝐵𝐼</m:t>
                      </m:r>
                      <m:r>
                        <a:rPr lang="it-IT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036</m:t>
                      </m:r>
                      <m:r>
                        <a:rPr lang="it-IT" sz="28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GB" sz="28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2687024-53FA-4013-8736-9F7116C2F3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1227567" y="580481"/>
                  <a:ext cx="1244490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8475" b="-1049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142B5D-B2EE-46E9-AD62-9B543F02BBE4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6" b="97062" l="456" r="96579">
                        <a14:foregroundMark x1="75143" y1="14237" x2="53022" y2="8249"/>
                        <a14:foregroundMark x1="53022" y1="8249" x2="30901" y2="10508"/>
                        <a14:foregroundMark x1="30901" y1="10508" x2="16876" y2="21356"/>
                        <a14:foregroundMark x1="16876" y1="21356" x2="9122" y2="36836"/>
                        <a14:foregroundMark x1="9122" y1="36836" x2="10946" y2="73898"/>
                        <a14:foregroundMark x1="10946" y1="73898" x2="23945" y2="84181"/>
                        <a14:foregroundMark x1="23945" y1="84181" x2="48803" y2="92090"/>
                        <a14:foregroundMark x1="48803" y1="92090" x2="72292" y2="91073"/>
                        <a14:foregroundMark x1="72292" y1="91073" x2="86431" y2="80113"/>
                        <a14:foregroundMark x1="86431" y1="80113" x2="91334" y2="62712"/>
                        <a14:foregroundMark x1="91334" y1="62712" x2="86089" y2="22034"/>
                        <a14:foregroundMark x1="86089" y1="22034" x2="74002" y2="12881"/>
                        <a14:foregroundMark x1="72178" y1="5763" x2="93158" y2="19435"/>
                        <a14:foregroundMark x1="89738" y1="20339" x2="99030" y2="33554"/>
                        <a14:foregroundMark x1="98125" y1="76728" x2="80730" y2="92429"/>
                        <a14:foregroundMark x1="80730" y1="92429" x2="62600" y2="97288"/>
                        <a14:foregroundMark x1="62600" y1="97288" x2="28506" y2="95593"/>
                        <a14:foregroundMark x1="28506" y1="95593" x2="14709" y2="86328"/>
                        <a14:foregroundMark x1="14709" y1="86328" x2="4447" y2="66441"/>
                        <a14:foregroundMark x1="4447" y1="66441" x2="5131" y2="31186"/>
                        <a14:foregroundMark x1="5131" y1="31186" x2="11060" y2="20565"/>
                        <a14:foregroundMark x1="11060" y1="20565" x2="24515" y2="9831"/>
                        <a14:foregroundMark x1="24515" y1="9831" x2="44812" y2="4068"/>
                        <a14:foregroundMark x1="95211" y1="19548" x2="94755" y2="70734"/>
                        <a14:foregroundMark x1="97149" y1="22034" x2="96693" y2="75254"/>
                        <a14:foregroundMark x1="88483" y1="14237" x2="77879" y2="6893"/>
                        <a14:foregroundMark x1="77879" y1="6893" x2="32155" y2="4068"/>
                        <a14:foregroundMark x1="48347" y1="2486" x2="62144" y2="2486"/>
                        <a14:foregroundMark x1="62144" y1="2486" x2="77309" y2="2599"/>
                        <a14:foregroundMark x1="45040" y1="40452" x2="47777" y2="62373"/>
                        <a14:foregroundMark x1="78221" y1="93785" x2="22121" y2="94237"/>
                        <a14:foregroundMark x1="76625" y1="96045" x2="24059" y2="97288"/>
                        <a14:foregroundMark x1="11745" y1="81243" x2="2395" y2="67119"/>
                        <a14:foregroundMark x1="2395" y1="67119" x2="3763" y2="44294"/>
                        <a14:foregroundMark x1="27822" y1="3390" x2="11403" y2="15254"/>
                        <a14:foregroundMark x1="11403" y1="15254" x2="3307" y2="27232"/>
                        <a14:foregroundMark x1="3307" y1="27232" x2="3307" y2="27458"/>
                        <a14:foregroundMark x1="456" y1="49718" x2="456" y2="49718"/>
                        <a14:foregroundMark x1="52452" y1="44068" x2="56442" y2="58870"/>
                        <a14:backgroundMark x1="228" y1="49492" x2="228" y2="49492"/>
                        <a14:backgroundMark x1="99658" y1="33559" x2="99544" y2="48927"/>
                        <a14:backgroundMark x1="99088" y1="33333" x2="99088" y2="33333"/>
                        <a14:backgroundMark x1="99202" y1="33898" x2="99202" y2="33898"/>
                        <a14:backgroundMark x1="99088" y1="33672" x2="99088" y2="33220"/>
                        <a14:backgroundMark x1="99316" y1="48588" x2="99430" y2="76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370" y="2547594"/>
            <a:ext cx="2435072" cy="245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4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219A72-EC05-4A3B-ACDF-97D9E7746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55602"/>
            <a:ext cx="9124950" cy="1325563"/>
          </a:xfrm>
        </p:spPr>
        <p:txBody>
          <a:bodyPr>
            <a:normAutofit/>
          </a:bodyPr>
          <a:lstStyle/>
          <a:p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THIRD STEP:REALISTIC GEOMETRY &amp; TEST</a:t>
            </a:r>
            <a:endParaRPr lang="en-GB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7F0AA-24B5-447B-A28E-145650308226}"/>
              </a:ext>
            </a:extLst>
          </p:cNvPr>
          <p:cNvSpPr txBox="1"/>
          <p:nvPr/>
        </p:nvSpPr>
        <p:spPr>
          <a:xfrm>
            <a:off x="594032" y="1350506"/>
            <a:ext cx="86153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62674"/>
                </a:solidFill>
                <a:latin typeface="+mj-lt"/>
              </a:rPr>
              <a:t>Next step in the model refinement is the construction of a system with a more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realistic geometry</a:t>
            </a:r>
            <a:r>
              <a:rPr lang="en-GB" dirty="0">
                <a:solidFill>
                  <a:srgbClr val="262674"/>
                </a:solidFill>
                <a:latin typeface="+mj-lt"/>
              </a:rPr>
              <a:t> because, as can be observed in the previous slides, the cross-section of the real wire is not symmetric (due to the shape of the grooves involved in the mechanical deformation process) </a:t>
            </a:r>
            <a:endParaRPr lang="it-IT" dirty="0">
              <a:solidFill>
                <a:srgbClr val="262674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3E7F2D-B16B-4AA0-974A-7AB8B3EADEAD}"/>
              </a:ext>
            </a:extLst>
          </p:cNvPr>
          <p:cNvSpPr/>
          <p:nvPr/>
        </p:nvSpPr>
        <p:spPr>
          <a:xfrm>
            <a:off x="607070" y="2503977"/>
            <a:ext cx="4352449" cy="31403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C79F4-4877-485D-876A-C149406BD5C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89880" l="8956" r="89986">
                        <a14:foregroundMark x1="8956" y1="28473" x2="9238" y2="8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7" r="50879"/>
          <a:stretch/>
        </p:blipFill>
        <p:spPr bwMode="auto">
          <a:xfrm>
            <a:off x="682170" y="1923733"/>
            <a:ext cx="4352448" cy="412543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AEF8C-43A6-415E-AC5B-75E28824B1FA}"/>
              </a:ext>
            </a:extLst>
          </p:cNvPr>
          <p:cNvPicPr/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89880" l="58886" r="96333">
                        <a14:foregroundMark x1="90197" y1="30703" x2="79055" y2="32075"/>
                        <a14:foregroundMark x1="79055" y1="32075" x2="67137" y2="49057"/>
                        <a14:foregroundMark x1="67137" y1="49057" x2="70028" y2="67067"/>
                        <a14:foregroundMark x1="70028" y1="67067" x2="86671" y2="72041"/>
                        <a14:foregroundMark x1="86671" y1="72041" x2="93230" y2="59863"/>
                        <a14:foregroundMark x1="93230" y1="59863" x2="92595" y2="35678"/>
                        <a14:foregroundMark x1="92595" y1="35678" x2="91608" y2="30532"/>
                        <a14:foregroundMark x1="93794" y1="19897" x2="71439" y2="20926"/>
                        <a14:foregroundMark x1="67137" y1="21441" x2="62694" y2="66724"/>
                        <a14:foregroundMark x1="62694" y1="66724" x2="62835" y2="71012"/>
                        <a14:foregroundMark x1="71650" y1="18182" x2="62412" y2="20240"/>
                        <a14:foregroundMark x1="62412" y1="20240" x2="62412" y2="20240"/>
                        <a14:foregroundMark x1="62835" y1="17839" x2="58674" y2="57118"/>
                        <a14:foregroundMark x1="58674" y1="57118" x2="59027" y2="69640"/>
                        <a14:foregroundMark x1="59027" y1="69640" x2="65162" y2="81647"/>
                        <a14:foregroundMark x1="65162" y1="81647" x2="73272" y2="82333"/>
                        <a14:foregroundMark x1="73272" y1="82333" x2="91044" y2="81132"/>
                        <a14:foregroundMark x1="91044" y1="81132" x2="95346" y2="65866"/>
                        <a14:foregroundMark x1="95346" y1="65866" x2="96333" y2="27273"/>
                        <a14:foregroundMark x1="96333" y1="27273" x2="87941" y2="17839"/>
                        <a14:foregroundMark x1="87941" y1="17839" x2="62976" y2="17667"/>
                        <a14:foregroundMark x1="60296" y1="30532" x2="58886" y2="68782"/>
                        <a14:foregroundMark x1="58886" y1="68782" x2="59873" y2="8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9"/>
          <a:stretch/>
        </p:blipFill>
        <p:spPr bwMode="auto">
          <a:xfrm>
            <a:off x="4959519" y="2006982"/>
            <a:ext cx="4352449" cy="41375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19A14-562A-47E7-8A22-956BDEC89845}"/>
              </a:ext>
            </a:extLst>
          </p:cNvPr>
          <p:cNvPicPr/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1" b="98628" l="37941" r="53244">
                        <a14:foregroundMark x1="37941" y1="97599" x2="39140" y2="97770"/>
                        <a14:foregroundMark x1="52962" y1="97770" x2="53244" y2="97599"/>
                        <a14:foregroundMark x1="46474" y1="92796" x2="46474" y2="92796"/>
                        <a14:foregroundMark x1="44570" y1="91595" x2="44570" y2="91595"/>
                        <a14:foregroundMark x1="44006" y1="92624" x2="44006" y2="92624"/>
                        <a14:foregroundMark x1="42736" y1="93654" x2="42736" y2="93654"/>
                        <a14:foregroundMark x1="47814" y1="92796" x2="47814" y2="92796"/>
                        <a14:foregroundMark x1="48519" y1="92624" x2="48519" y2="92624"/>
                        <a14:foregroundMark x1="48519" y1="93825" x2="48519" y2="93825"/>
                        <a14:foregroundMark x1="48519" y1="93139" x2="48519" y2="93139"/>
                        <a14:foregroundMark x1="48519" y1="93654" x2="48519" y2="93654"/>
                        <a14:foregroundMark x1="48519" y1="93654" x2="48519" y2="93654"/>
                        <a14:foregroundMark x1="48449" y1="93482" x2="48449" y2="93482"/>
                        <a14:foregroundMark x1="48519" y1="93482" x2="48519" y2="93825"/>
                        <a14:backgroundMark x1="43583" y1="92796" x2="43583" y2="92796"/>
                        <a14:backgroundMark x1="43583" y1="92110" x2="43583" y2="92110"/>
                        <a14:backgroundMark x1="43441" y1="92967" x2="43441" y2="92967"/>
                        <a14:backgroundMark x1="43441" y1="92624" x2="43441" y2="92624"/>
                        <a14:backgroundMark x1="44852" y1="93997" x2="44852" y2="93997"/>
                        <a14:backgroundMark x1="44922" y1="92796" x2="44922" y2="92796"/>
                        <a14:backgroundMark x1="44922" y1="93310" x2="44922" y2="93310"/>
                        <a14:backgroundMark x1="46968" y1="93482" x2="46968" y2="93482"/>
                        <a14:backgroundMark x1="42948" y1="92453" x2="42948" y2="92453"/>
                        <a14:backgroundMark x1="42807" y1="92624" x2="42807" y2="92624"/>
                        <a14:backgroundMark x1="43018" y1="92967" x2="43018" y2="92967"/>
                        <a14:backgroundMark x1="48942" y1="93997" x2="48942" y2="93997"/>
                        <a14:backgroundMark x1="48237" y1="93997" x2="48237" y2="93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01" t="87896" r="45291" b="-1571"/>
          <a:stretch/>
        </p:blipFill>
        <p:spPr bwMode="auto">
          <a:xfrm>
            <a:off x="7015894" y="5034982"/>
            <a:ext cx="1771699" cy="56584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A4DD44-ABB5-4D1E-B97F-9209C75E00E8}"/>
                  </a:ext>
                </a:extLst>
              </p:cNvPr>
              <p:cNvSpPr txBox="1"/>
              <p:nvPr/>
            </p:nvSpPr>
            <p:spPr>
              <a:xfrm>
                <a:off x="390526" y="5644372"/>
                <a:ext cx="8908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Comparison between cross section of the real sample of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𝐴𝑀𝐵𝐼</m:t>
                    </m:r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036</m:t>
                    </m:r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 flattened by </a:t>
                </a:r>
                <a14:m>
                  <m:oMath xmlns:m="http://schemas.openxmlformats.org/officeDocument/2006/math">
                    <m:r>
                      <a:rPr lang="en-GB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15%</m:t>
                    </m:r>
                  </m:oMath>
                </a14:m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 of its initial height through a flat rolling (on the left), and the relative calculated cross section (on the right).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A4DD44-ABB5-4D1E-B97F-9209C75E0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6" y="5644372"/>
                <a:ext cx="8908404" cy="523220"/>
              </a:xfrm>
              <a:prstGeom prst="rect">
                <a:avLst/>
              </a:prstGeom>
              <a:blipFill>
                <a:blip r:embed="rId6"/>
                <a:stretch>
                  <a:fillRect l="-205"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0F615CC-7958-45CF-BF6F-9C5250009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6656" y="2523"/>
            <a:ext cx="2701434" cy="203171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663813-5C27-4F27-B226-E5659115C5E7}"/>
              </a:ext>
            </a:extLst>
          </p:cNvPr>
          <p:cNvGrpSpPr/>
          <p:nvPr/>
        </p:nvGrpSpPr>
        <p:grpSpPr>
          <a:xfrm>
            <a:off x="9501038" y="2350968"/>
            <a:ext cx="2676525" cy="2031719"/>
            <a:chOff x="9511565" y="2880245"/>
            <a:chExt cx="2676525" cy="20317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1E0866-9BC8-48BA-A5D3-9278664EDE22}"/>
                </a:ext>
              </a:extLst>
            </p:cNvPr>
            <p:cNvSpPr/>
            <p:nvPr/>
          </p:nvSpPr>
          <p:spPr>
            <a:xfrm>
              <a:off x="9511565" y="2880245"/>
              <a:ext cx="2676525" cy="2031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C18B12-DB9C-4B94-B5B6-CA7509B3E3EA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86" b="97062" l="456" r="96579">
                          <a14:foregroundMark x1="75143" y1="14237" x2="53022" y2="8249"/>
                          <a14:foregroundMark x1="53022" y1="8249" x2="30901" y2="10508"/>
                          <a14:foregroundMark x1="30901" y1="10508" x2="16876" y2="21356"/>
                          <a14:foregroundMark x1="16876" y1="21356" x2="9122" y2="36836"/>
                          <a14:foregroundMark x1="9122" y1="36836" x2="10946" y2="73898"/>
                          <a14:foregroundMark x1="10946" y1="73898" x2="23945" y2="84181"/>
                          <a14:foregroundMark x1="23945" y1="84181" x2="48803" y2="92090"/>
                          <a14:foregroundMark x1="48803" y1="92090" x2="72292" y2="91073"/>
                          <a14:foregroundMark x1="72292" y1="91073" x2="86431" y2="80113"/>
                          <a14:foregroundMark x1="86431" y1="80113" x2="91334" y2="62712"/>
                          <a14:foregroundMark x1="91334" y1="62712" x2="86089" y2="22034"/>
                          <a14:foregroundMark x1="86089" y1="22034" x2="74002" y2="12881"/>
                          <a14:foregroundMark x1="72178" y1="5763" x2="93158" y2="19435"/>
                          <a14:foregroundMark x1="89738" y1="20339" x2="99030" y2="33554"/>
                          <a14:foregroundMark x1="98125" y1="76728" x2="80730" y2="92429"/>
                          <a14:foregroundMark x1="80730" y1="92429" x2="62600" y2="97288"/>
                          <a14:foregroundMark x1="62600" y1="97288" x2="28506" y2="95593"/>
                          <a14:foregroundMark x1="28506" y1="95593" x2="14709" y2="86328"/>
                          <a14:foregroundMark x1="14709" y1="86328" x2="4447" y2="66441"/>
                          <a14:foregroundMark x1="4447" y1="66441" x2="5131" y2="31186"/>
                          <a14:foregroundMark x1="5131" y1="31186" x2="11060" y2="20565"/>
                          <a14:foregroundMark x1="11060" y1="20565" x2="24515" y2="9831"/>
                          <a14:foregroundMark x1="24515" y1="9831" x2="44812" y2="4068"/>
                          <a14:foregroundMark x1="95211" y1="19548" x2="94755" y2="70734"/>
                          <a14:foregroundMark x1="97149" y1="22034" x2="96693" y2="75254"/>
                          <a14:foregroundMark x1="88483" y1="14237" x2="77879" y2="6893"/>
                          <a14:foregroundMark x1="77879" y1="6893" x2="32155" y2="4068"/>
                          <a14:foregroundMark x1="48347" y1="2486" x2="62144" y2="2486"/>
                          <a14:foregroundMark x1="62144" y1="2486" x2="77309" y2="2599"/>
                          <a14:foregroundMark x1="45040" y1="40452" x2="47777" y2="62373"/>
                          <a14:foregroundMark x1="78221" y1="93785" x2="22121" y2="94237"/>
                          <a14:foregroundMark x1="76625" y1="96045" x2="24059" y2="97288"/>
                          <a14:foregroundMark x1="11745" y1="81243" x2="2395" y2="67119"/>
                          <a14:foregroundMark x1="2395" y1="67119" x2="3763" y2="44294"/>
                          <a14:foregroundMark x1="27822" y1="3390" x2="11403" y2="15254"/>
                          <a14:foregroundMark x1="11403" y1="15254" x2="3307" y2="27232"/>
                          <a14:foregroundMark x1="3307" y1="27232" x2="3307" y2="27458"/>
                          <a14:foregroundMark x1="456" y1="49718" x2="456" y2="49718"/>
                          <a14:foregroundMark x1="52452" y1="44068" x2="56442" y2="58870"/>
                          <a14:backgroundMark x1="228" y1="49492" x2="228" y2="49492"/>
                          <a14:backgroundMark x1="99658" y1="33559" x2="99544" y2="48927"/>
                          <a14:backgroundMark x1="99088" y1="33333" x2="99088" y2="33333"/>
                          <a14:backgroundMark x1="99202" y1="33898" x2="99202" y2="33898"/>
                          <a14:backgroundMark x1="99088" y1="33672" x2="99088" y2="33220"/>
                          <a14:backgroundMark x1="99316" y1="48588" x2="99430" y2="767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04692" y="2951017"/>
              <a:ext cx="1873181" cy="1890177"/>
            </a:xfrm>
            <a:prstGeom prst="rect">
              <a:avLst/>
            </a:prstGeom>
          </p:spPr>
        </p:pic>
      </p:grpSp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9C20373-D86D-4020-972F-D1E3541AD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038" y="4699413"/>
            <a:ext cx="2701434" cy="20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38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9">
            <a:extLst>
              <a:ext uri="{FF2B5EF4-FFF2-40B4-BE49-F238E27FC236}">
                <a16:creationId xmlns:a16="http://schemas.microsoft.com/office/drawing/2014/main" id="{A2D4EFCB-96D4-4CFA-A7F7-4901CA0A5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718" y="4102672"/>
            <a:ext cx="2164625" cy="1399436"/>
          </a:xfrm>
          <a:prstGeom prst="roundRect">
            <a:avLst>
              <a:gd name="adj" fmla="val 11399"/>
            </a:avLst>
          </a:prstGeom>
          <a:ln>
            <a:noFill/>
          </a:ln>
          <a:effectLst/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F66F7AE6-3CCA-4E7F-AE7E-DD11C7D6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51" y="1677940"/>
            <a:ext cx="2164625" cy="1643913"/>
          </a:xfrm>
          <a:prstGeom prst="roundRect">
            <a:avLst>
              <a:gd name="adj" fmla="val 11399"/>
            </a:avLst>
          </a:prstGeom>
          <a:ln>
            <a:noFill/>
          </a:ln>
          <a:effectLst/>
        </p:spPr>
      </p:pic>
      <p:pic>
        <p:nvPicPr>
          <p:cNvPr id="6" name="Immagine 10">
            <a:extLst>
              <a:ext uri="{FF2B5EF4-FFF2-40B4-BE49-F238E27FC236}">
                <a16:creationId xmlns:a16="http://schemas.microsoft.com/office/drawing/2014/main" id="{84472D24-6C4D-4CF8-86DC-3665F727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343" y="4967815"/>
            <a:ext cx="2259664" cy="1304756"/>
          </a:xfrm>
          <a:prstGeom prst="roundRect">
            <a:avLst>
              <a:gd name="adj" fmla="val 11399"/>
            </a:avLst>
          </a:prstGeom>
          <a:ln>
            <a:noFill/>
          </a:ln>
          <a:effectLst/>
        </p:spPr>
      </p:pic>
      <p:pic>
        <p:nvPicPr>
          <p:cNvPr id="7" name="Immagine 11">
            <a:extLst>
              <a:ext uri="{FF2B5EF4-FFF2-40B4-BE49-F238E27FC236}">
                <a16:creationId xmlns:a16="http://schemas.microsoft.com/office/drawing/2014/main" id="{B99B7107-E2EA-46A8-BD5D-F03EF47C1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16" y="6442112"/>
            <a:ext cx="11946168" cy="386620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70A9DFCF-0FF1-49B0-ADAA-70E29E163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976" y="3011255"/>
            <a:ext cx="2164625" cy="1495154"/>
          </a:xfrm>
          <a:prstGeom prst="roundRect">
            <a:avLst>
              <a:gd name="adj" fmla="val 11399"/>
            </a:avLst>
          </a:prstGeom>
          <a:ln>
            <a:noFill/>
          </a:ln>
          <a:effectLst/>
        </p:spPr>
      </p:pic>
      <p:sp>
        <p:nvSpPr>
          <p:cNvPr id="9" name="CasellaDiTesto 12">
            <a:extLst>
              <a:ext uri="{FF2B5EF4-FFF2-40B4-BE49-F238E27FC236}">
                <a16:creationId xmlns:a16="http://schemas.microsoft.com/office/drawing/2014/main" id="{B944268F-BF53-4DCF-A685-EC13E4855710}"/>
              </a:ext>
            </a:extLst>
          </p:cNvPr>
          <p:cNvSpPr txBox="1"/>
          <p:nvPr/>
        </p:nvSpPr>
        <p:spPr>
          <a:xfrm>
            <a:off x="2174076" y="124192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10%</a:t>
            </a:r>
          </a:p>
        </p:txBody>
      </p: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92865975-DCB0-48B2-B708-2952EFBF49D0}"/>
              </a:ext>
            </a:extLst>
          </p:cNvPr>
          <p:cNvSpPr txBox="1"/>
          <p:nvPr/>
        </p:nvSpPr>
        <p:spPr>
          <a:xfrm>
            <a:off x="4382491" y="249747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2060"/>
                </a:solidFill>
                <a:latin typeface="+mj-lt"/>
                <a:cs typeface="Arabic Typesetting" pitchFamily="66" charset="-78"/>
              </a:defRPr>
            </a:lvl1pPr>
          </a:lstStyle>
          <a:p>
            <a:r>
              <a:rPr lang="it-IT" dirty="0"/>
              <a:t>15%</a:t>
            </a:r>
          </a:p>
        </p:txBody>
      </p:sp>
      <p:sp>
        <p:nvSpPr>
          <p:cNvPr id="11" name="CasellaDiTesto 14">
            <a:extLst>
              <a:ext uri="{FF2B5EF4-FFF2-40B4-BE49-F238E27FC236}">
                <a16:creationId xmlns:a16="http://schemas.microsoft.com/office/drawing/2014/main" id="{E91F0DBB-B177-43EE-804D-D319E219E3E1}"/>
              </a:ext>
            </a:extLst>
          </p:cNvPr>
          <p:cNvSpPr txBox="1"/>
          <p:nvPr/>
        </p:nvSpPr>
        <p:spPr>
          <a:xfrm>
            <a:off x="6453582" y="361257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20%</a:t>
            </a:r>
          </a:p>
        </p:txBody>
      </p:sp>
      <p:sp>
        <p:nvSpPr>
          <p:cNvPr id="12" name="CasellaDiTesto 15">
            <a:extLst>
              <a:ext uri="{FF2B5EF4-FFF2-40B4-BE49-F238E27FC236}">
                <a16:creationId xmlns:a16="http://schemas.microsoft.com/office/drawing/2014/main" id="{F97C1737-0D49-400D-941D-D116DCC2C5F7}"/>
              </a:ext>
            </a:extLst>
          </p:cNvPr>
          <p:cNvSpPr txBox="1"/>
          <p:nvPr/>
        </p:nvSpPr>
        <p:spPr>
          <a:xfrm>
            <a:off x="8707907" y="446783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25%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7D9182-B71A-4FE4-9AF4-E330B1D13E2F}"/>
              </a:ext>
            </a:extLst>
          </p:cNvPr>
          <p:cNvSpPr txBox="1"/>
          <p:nvPr/>
        </p:nvSpPr>
        <p:spPr>
          <a:xfrm>
            <a:off x="4204482" y="1528886"/>
            <a:ext cx="6332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62674"/>
                </a:solidFill>
                <a:latin typeface="+mj-lt"/>
              </a:rPr>
              <a:t>Looking at the distribution of the calculated total stress on the</a:t>
            </a:r>
            <a:br>
              <a:rPr lang="en-GB" dirty="0">
                <a:solidFill>
                  <a:srgbClr val="262674"/>
                </a:solidFill>
                <a:latin typeface="+mj-lt"/>
              </a:rPr>
            </a:br>
            <a:r>
              <a:rPr lang="en-GB" dirty="0">
                <a:solidFill>
                  <a:srgbClr val="262674"/>
                </a:solidFill>
                <a:latin typeface="+mj-lt"/>
              </a:rPr>
              <a:t>           bundles induce by the flat rolling,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 preferred direction </a:t>
            </a:r>
            <a:b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GB" b="1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                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of accumulation is clearly visible</a:t>
            </a:r>
            <a:r>
              <a:rPr lang="en-GB" dirty="0">
                <a:solidFill>
                  <a:srgbClr val="262674"/>
                </a:solidFill>
                <a:latin typeface="+mj-lt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41429-3345-442B-9019-4C6AA3AD89F4}"/>
              </a:ext>
            </a:extLst>
          </p:cNvPr>
          <p:cNvSpPr txBox="1"/>
          <p:nvPr/>
        </p:nvSpPr>
        <p:spPr>
          <a:xfrm>
            <a:off x="5748389" y="2383604"/>
            <a:ext cx="52771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62674"/>
                </a:solidFill>
                <a:latin typeface="+mj-lt"/>
              </a:rPr>
              <a:t>This shape is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related to the “GDG” mechanical</a:t>
            </a:r>
          </a:p>
          <a:p>
            <a:r>
              <a:rPr lang="en-GB" dirty="0">
                <a:solidFill>
                  <a:srgbClr val="262674"/>
                </a:solidFill>
                <a:latin typeface="+mj-lt"/>
              </a:rPr>
              <a:t>           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deformation process</a:t>
            </a:r>
            <a:r>
              <a:rPr lang="en-GB" dirty="0">
                <a:solidFill>
                  <a:srgbClr val="262674"/>
                </a:solidFill>
                <a:latin typeface="+mj-lt"/>
              </a:rPr>
              <a:t> performed on the</a:t>
            </a:r>
            <a:br>
              <a:rPr lang="en-GB" dirty="0">
                <a:solidFill>
                  <a:srgbClr val="262674"/>
                </a:solidFill>
                <a:latin typeface="+mj-lt"/>
              </a:rPr>
            </a:br>
            <a:r>
              <a:rPr lang="en-GB" dirty="0">
                <a:solidFill>
                  <a:srgbClr val="262674"/>
                </a:solidFill>
                <a:latin typeface="+mj-lt"/>
              </a:rPr>
              <a:t>                   wires. The diagonal connecting the two</a:t>
            </a:r>
            <a:br>
              <a:rPr lang="en-GB" dirty="0">
                <a:solidFill>
                  <a:srgbClr val="262674"/>
                </a:solidFill>
                <a:latin typeface="+mj-lt"/>
              </a:rPr>
            </a:br>
            <a:r>
              <a:rPr lang="en-GB" dirty="0">
                <a:solidFill>
                  <a:srgbClr val="262674"/>
                </a:solidFill>
                <a:latin typeface="+mj-lt"/>
              </a:rPr>
              <a:t>                           “smoother” edges is the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main</a:t>
            </a:r>
            <a:r>
              <a:rPr lang="en-GB" dirty="0">
                <a:solidFill>
                  <a:srgbClr val="262674"/>
                </a:solidFill>
                <a:latin typeface="+mj-lt"/>
              </a:rPr>
              <a:t> </a:t>
            </a:r>
            <a:br>
              <a:rPr lang="en-GB" dirty="0">
                <a:solidFill>
                  <a:srgbClr val="262674"/>
                </a:solidFill>
                <a:latin typeface="+mj-lt"/>
              </a:rPr>
            </a:br>
            <a:r>
              <a:rPr lang="en-GB" dirty="0">
                <a:solidFill>
                  <a:srgbClr val="262674"/>
                </a:solidFill>
                <a:latin typeface="+mj-lt"/>
              </a:rPr>
              <a:t>                                     </a:t>
            </a:r>
            <a:r>
              <a:rPr lang="en-GB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working direction</a:t>
            </a:r>
            <a:r>
              <a:rPr lang="en-GB" dirty="0">
                <a:solidFill>
                  <a:srgbClr val="26267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262674"/>
                </a:solidFill>
                <a:latin typeface="+mj-lt"/>
              </a:rPr>
              <a:t>of the squared</a:t>
            </a:r>
            <a:br>
              <a:rPr lang="en-GB" dirty="0">
                <a:solidFill>
                  <a:srgbClr val="262674"/>
                </a:solidFill>
                <a:latin typeface="+mj-lt"/>
              </a:rPr>
            </a:br>
            <a:r>
              <a:rPr lang="en-GB" dirty="0">
                <a:solidFill>
                  <a:srgbClr val="262674"/>
                </a:solidFill>
                <a:latin typeface="+mj-lt"/>
              </a:rPr>
              <a:t>                                               grooves.</a:t>
            </a:r>
          </a:p>
        </p:txBody>
      </p:sp>
      <p:cxnSp>
        <p:nvCxnSpPr>
          <p:cNvPr id="15" name="Connettore 2 17">
            <a:extLst>
              <a:ext uri="{FF2B5EF4-FFF2-40B4-BE49-F238E27FC236}">
                <a16:creationId xmlns:a16="http://schemas.microsoft.com/office/drawing/2014/main" id="{87651FBA-6A72-45F7-9835-BBC7C124F2CF}"/>
              </a:ext>
            </a:extLst>
          </p:cNvPr>
          <p:cNvCxnSpPr>
            <a:cxnSpLocks/>
          </p:cNvCxnSpPr>
          <p:nvPr/>
        </p:nvCxnSpPr>
        <p:spPr>
          <a:xfrm>
            <a:off x="3479087" y="1476639"/>
            <a:ext cx="5400196" cy="30297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4B6AC71B-AE71-48D9-98DE-ED7CEAA8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7"/>
            <a:ext cx="8697854" cy="993890"/>
          </a:xfrm>
        </p:spPr>
        <p:txBody>
          <a:bodyPr>
            <a:normAutofit/>
          </a:bodyPr>
          <a:lstStyle/>
          <a:p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STRESS ACCUMULATION ON GDG FLATTENED WIRES THROUGH FEM APPROACH</a:t>
            </a:r>
            <a:endParaRPr lang="en-GB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EAFBC-0D0A-4453-8FB2-B05C4D288A39}"/>
                  </a:ext>
                </a:extLst>
              </p:cNvPr>
              <p:cNvSpPr txBox="1"/>
              <p:nvPr/>
            </p:nvSpPr>
            <p:spPr>
              <a:xfrm>
                <a:off x="0" y="6169997"/>
                <a:ext cx="6535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</a:rPr>
                  <a:t>Colour legend of the Von Mises Equivalent stress </a:t>
                </a:r>
                <a14:m>
                  <m:oMath xmlns:m="http://schemas.openxmlformats.org/officeDocument/2006/math">
                    <m:r>
                      <a:rPr lang="it-IT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it-IT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𝑃𝑎</m:t>
                    </m:r>
                    <m:r>
                      <a:rPr lang="it-IT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1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EAFBC-0D0A-4453-8FB2-B05C4D28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9997"/>
                <a:ext cx="6535566" cy="307777"/>
              </a:xfrm>
              <a:prstGeom prst="rect">
                <a:avLst/>
              </a:prstGeom>
              <a:blipFill>
                <a:blip r:embed="rId7"/>
                <a:stretch>
                  <a:fillRect l="-280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05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ADD0D-AF15-4507-90B1-9EE61907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26" y="-13477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Evaluation of possible thresholds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43F2418-4FDC-4C00-9FF4-6BA47235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09" y="1624784"/>
            <a:ext cx="4215241" cy="3392481"/>
          </a:xfrm>
          <a:prstGeom prst="roundRect">
            <a:avLst>
              <a:gd name="adj" fmla="val 13026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2072">
                <a:extLst>
                  <a:ext uri="{FF2B5EF4-FFF2-40B4-BE49-F238E27FC236}">
                    <a16:creationId xmlns:a16="http://schemas.microsoft.com/office/drawing/2014/main" id="{25EE6B3F-2B76-45F2-8A99-0681CC5DA8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8097437"/>
                  </p:ext>
                </p:extLst>
              </p:nvPr>
            </p:nvGraphicFramePr>
            <p:xfrm>
              <a:off x="6096000" y="5017265"/>
              <a:ext cx="6108120" cy="18407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7030">
                      <a:extLst>
                        <a:ext uri="{9D8B030D-6E8A-4147-A177-3AD203B41FA5}">
                          <a16:colId xmlns:a16="http://schemas.microsoft.com/office/drawing/2014/main" val="2350816734"/>
                        </a:ext>
                      </a:extLst>
                    </a:gridCol>
                    <a:gridCol w="1094877">
                      <a:extLst>
                        <a:ext uri="{9D8B030D-6E8A-4147-A177-3AD203B41FA5}">
                          <a16:colId xmlns:a16="http://schemas.microsoft.com/office/drawing/2014/main" val="2391994909"/>
                        </a:ext>
                      </a:extLst>
                    </a:gridCol>
                    <a:gridCol w="1443037">
                      <a:extLst>
                        <a:ext uri="{9D8B030D-6E8A-4147-A177-3AD203B41FA5}">
                          <a16:colId xmlns:a16="http://schemas.microsoft.com/office/drawing/2014/main" val="1874933804"/>
                        </a:ext>
                      </a:extLst>
                    </a:gridCol>
                    <a:gridCol w="2043176">
                      <a:extLst>
                        <a:ext uri="{9D8B030D-6E8A-4147-A177-3AD203B41FA5}">
                          <a16:colId xmlns:a16="http://schemas.microsoft.com/office/drawing/2014/main" val="2578312609"/>
                        </a:ext>
                      </a:extLst>
                    </a:gridCol>
                  </a:tblGrid>
                  <a:tr h="6016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Flattening deformation rate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 threshold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Stress threshold (MPa)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5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𝑛𝑜𝑟𝑚</m:t>
                                    </m:r>
                                  </m:sup>
                                </m:sSup>
                                <m:r>
                                  <a:rPr lang="en-GB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it-IT" sz="1100" b="1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1100" b="1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sub>
                                  <m:sup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𝑑𝑒𝑓𝑜𝑟𝑚𝑒𝑑</m:t>
                                    </m:r>
                                  </m:sup>
                                </m:sSubSup>
                                <m:r>
                                  <a:rPr lang="en-GB" sz="11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it-IT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1100" b="1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  <m:r>
                                      <a:rPr lang="en-GB" sz="11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𝑆𝑇𝐷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86840974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500" i="0" baseline="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0%</m:t>
                              </m:r>
                            </m:oMath>
                          </a14:m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5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75692925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10%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5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1.03</m:t>
                              </m:r>
                            </m:oMath>
                          </a14:m>
                          <a:r>
                            <a:rPr lang="en-GB" sz="5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 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33730772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15%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0.3096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  <m:r>
                                <a:rPr lang="it-IT" sz="11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0.98%</m:t>
                              </m:r>
                            </m:oMath>
                          </a14:m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(estimated)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33507685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20%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0.3032</m:t>
                              </m:r>
                              <m:r>
                                <a:rPr lang="it-IT" sz="11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81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0.92</m:t>
                              </m:r>
                            </m:oMath>
                          </a14:m>
                          <a:r>
                            <a:rPr lang="en-GB" sz="5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13841660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25%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0.3452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85</m:t>
                              </m:r>
                            </m:oMath>
                          </a14:m>
                          <a:r>
                            <a:rPr lang="it-IT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1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0.87</m:t>
                              </m:r>
                            </m:oMath>
                          </a14:m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224833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2072">
                <a:extLst>
                  <a:ext uri="{FF2B5EF4-FFF2-40B4-BE49-F238E27FC236}">
                    <a16:creationId xmlns:a16="http://schemas.microsoft.com/office/drawing/2014/main" id="{25EE6B3F-2B76-45F2-8A99-0681CC5DA8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8097437"/>
                  </p:ext>
                </p:extLst>
              </p:nvPr>
            </p:nvGraphicFramePr>
            <p:xfrm>
              <a:off x="6096000" y="5017265"/>
              <a:ext cx="6108120" cy="18407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7030">
                      <a:extLst>
                        <a:ext uri="{9D8B030D-6E8A-4147-A177-3AD203B41FA5}">
                          <a16:colId xmlns:a16="http://schemas.microsoft.com/office/drawing/2014/main" val="2350816734"/>
                        </a:ext>
                      </a:extLst>
                    </a:gridCol>
                    <a:gridCol w="1094877">
                      <a:extLst>
                        <a:ext uri="{9D8B030D-6E8A-4147-A177-3AD203B41FA5}">
                          <a16:colId xmlns:a16="http://schemas.microsoft.com/office/drawing/2014/main" val="2391994909"/>
                        </a:ext>
                      </a:extLst>
                    </a:gridCol>
                    <a:gridCol w="1443037">
                      <a:extLst>
                        <a:ext uri="{9D8B030D-6E8A-4147-A177-3AD203B41FA5}">
                          <a16:colId xmlns:a16="http://schemas.microsoft.com/office/drawing/2014/main" val="1874933804"/>
                        </a:ext>
                      </a:extLst>
                    </a:gridCol>
                    <a:gridCol w="2043176">
                      <a:extLst>
                        <a:ext uri="{9D8B030D-6E8A-4147-A177-3AD203B41FA5}">
                          <a16:colId xmlns:a16="http://schemas.microsoft.com/office/drawing/2014/main" val="2578312609"/>
                        </a:ext>
                      </a:extLst>
                    </a:gridCol>
                  </a:tblGrid>
                  <a:tr h="60166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Flattening deformation rate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Strain threshold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1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Stress threshold (MPa)</a:t>
                          </a: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1010" r="-1493" b="-2080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6840974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797" t="-250000" r="-301195" b="-4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250000" r="-1493" b="-4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75692925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797" t="-341463" r="-301195" b="-3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it-IT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341463" r="-1493" b="-3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3730772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797" t="-441463" r="-301195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1341" t="-441463" r="-322346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82278" t="-441463" r="-143460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441463" r="-1493" b="-20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3507685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797" t="-555000" r="-301195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1341" t="-555000" r="-322346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82278" t="-555000" r="-143460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555000" r="-1493" b="-1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3841660"/>
                      </a:ext>
                    </a:extLst>
                  </a:tr>
                  <a:tr h="24781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797" t="-639024" r="-301195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41341" t="-639024" r="-322346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82278" t="-639024" r="-143460" b="-73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99701" t="-639024" r="-1493" b="-73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24833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D6AD786-F554-4ED4-AA1D-FB638FFDEE3A}"/>
              </a:ext>
            </a:extLst>
          </p:cNvPr>
          <p:cNvSpPr txBox="1"/>
          <p:nvPr/>
        </p:nvSpPr>
        <p:spPr>
          <a:xfrm>
            <a:off x="674594" y="1249191"/>
            <a:ext cx="5642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Considering the drop of the critical current the consequence of loss of effective superconducting area</a:t>
            </a:r>
            <a:r>
              <a:rPr lang="en-GB" dirty="0">
                <a:solidFill>
                  <a:srgbClr val="002060"/>
                </a:solidFill>
              </a:rPr>
              <a:t>, it is possible to evaluate the bundles’ strain threshold after which the superconducting area is no longer considerable able to carry current.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FE92B-9751-4146-9DBF-04C5B9B00482}"/>
              </a:ext>
            </a:extLst>
          </p:cNvPr>
          <p:cNvSpPr txBox="1"/>
          <p:nvPr/>
        </p:nvSpPr>
        <p:spPr>
          <a:xfrm>
            <a:off x="674594" y="852236"/>
            <a:ext cx="6525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Felix Titling" panose="04060505060202020A04" pitchFamily="82" charset="0"/>
              </a:rPr>
              <a:t>evaluation of the mechanical properties of GDG wires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4423D-E3D2-44BB-8EA5-855EF71BDE4D}"/>
              </a:ext>
            </a:extLst>
          </p:cNvPr>
          <p:cNvSpPr/>
          <p:nvPr/>
        </p:nvSpPr>
        <p:spPr>
          <a:xfrm>
            <a:off x="9714451" y="1690688"/>
            <a:ext cx="2264349" cy="478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28B4D0-5347-4850-B8C7-05AA5482192A}"/>
                  </a:ext>
                </a:extLst>
              </p:cNvPr>
              <p:cNvSpPr txBox="1"/>
              <p:nvPr/>
            </p:nvSpPr>
            <p:spPr>
              <a:xfrm>
                <a:off x="10117123" y="1690688"/>
                <a:ext cx="20748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Norm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1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10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GB" sz="11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100" dirty="0"/>
                  <a:t>(from experiments)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28B4D0-5347-4850-B8C7-05AA5482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123" y="1690688"/>
                <a:ext cx="2074877" cy="261610"/>
              </a:xfrm>
              <a:prstGeom prst="rect">
                <a:avLst/>
              </a:prstGeom>
              <a:blipFill>
                <a:blip r:embed="rId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61DD7D3-8A0C-4FF5-8B6B-E15A29E1A9AA}"/>
              </a:ext>
            </a:extLst>
          </p:cNvPr>
          <p:cNvSpPr txBox="1"/>
          <p:nvPr/>
        </p:nvSpPr>
        <p:spPr>
          <a:xfrm>
            <a:off x="10129243" y="1885650"/>
            <a:ext cx="2074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Expected behaviour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2A2722-1F36-4687-942B-07F32BCB4B41}"/>
              </a:ext>
            </a:extLst>
          </p:cNvPr>
          <p:cNvSpPr/>
          <p:nvPr/>
        </p:nvSpPr>
        <p:spPr>
          <a:xfrm>
            <a:off x="9942746" y="1815980"/>
            <a:ext cx="457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C99755-3965-4572-AE1E-220BEE31C389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9788525" y="2016455"/>
            <a:ext cx="34071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F775F-C814-4F1E-9333-A21D67E5A59E}"/>
                  </a:ext>
                </a:extLst>
              </p:cNvPr>
              <p:cNvSpPr txBox="1"/>
              <p:nvPr/>
            </p:nvSpPr>
            <p:spPr>
              <a:xfrm>
                <a:off x="838200" y="5937632"/>
                <a:ext cx="49830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Not easy to compare these parameters because </a:t>
                </a:r>
                <a:r>
                  <a:rPr lang="en-GB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mechanical properties of </a:t>
                </a:r>
                <a14:m>
                  <m:oMath xmlns:m="http://schemas.openxmlformats.org/officeDocument/2006/math">
                    <m:r>
                      <a:rPr lang="en-GB" u="sng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𝐵𝑖</m:t>
                    </m:r>
                    <m:d>
                      <m:dPr>
                        <m:ctrlPr>
                          <a:rPr lang="it-IT" i="1" u="sng" dirty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u="sng" dirty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2212</m:t>
                        </m:r>
                      </m:e>
                    </m:d>
                  </m:oMath>
                </a14:m>
                <a:r>
                  <a:rPr lang="en-GB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are not known</a:t>
                </a:r>
                <a:endParaRPr lang="en-GB" u="sng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FF775F-C814-4F1E-9333-A21D67E5A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37632"/>
                <a:ext cx="4983061" cy="646331"/>
              </a:xfrm>
              <a:prstGeom prst="rect">
                <a:avLst/>
              </a:prstGeom>
              <a:blipFill>
                <a:blip r:embed="rId5"/>
                <a:stretch>
                  <a:fillRect l="-1224" t="-4717" b="-17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14045C-9FBD-4A82-AF97-045EB1E75BC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3" y="2645292"/>
            <a:ext cx="5648498" cy="32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1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5526-1D89-463A-8E5E-BBADE258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Meanwhile in Rome…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F33D0F-4050-40E0-A89D-976A2030A775}"/>
                  </a:ext>
                </a:extLst>
              </p:cNvPr>
              <p:cNvSpPr txBox="1"/>
              <p:nvPr/>
            </p:nvSpPr>
            <p:spPr>
              <a:xfrm>
                <a:off x="838200" y="1690688"/>
                <a:ext cx="5499100" cy="830997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Magnetic characterization </a:t>
                </a:r>
                <a:r>
                  <a:rPr lang="en-GB" sz="2400" dirty="0">
                    <a:solidFill>
                      <a:srgbClr val="262674"/>
                    </a:solidFill>
                    <a:latin typeface="+mj-lt"/>
                  </a:rPr>
                  <a:t>of </a:t>
                </a:r>
                <a14:m>
                  <m:oMath xmlns:m="http://schemas.openxmlformats.org/officeDocument/2006/math">
                    <m:r>
                      <a:rPr lang="en-GB" sz="2400" dirty="0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𝐴𝑀𝐵𝐼</m:t>
                    </m:r>
                    <m:r>
                      <a:rPr lang="en-GB" sz="2400" dirty="0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036</m:t>
                    </m:r>
                    <m:r>
                      <a:rPr lang="en-GB" sz="2400" dirty="0">
                        <a:solidFill>
                          <a:srgbClr val="262674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GB" sz="2400" dirty="0">
                    <a:solidFill>
                      <a:srgbClr val="262674"/>
                    </a:solidFill>
                    <a:latin typeface="+mj-lt"/>
                  </a:rPr>
                  <a:t> performances @ </a:t>
                </a:r>
                <a:r>
                  <a:rPr lang="en-GB" sz="2400" b="1" u="sng" dirty="0">
                    <a:solidFill>
                      <a:srgbClr val="26267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ENEA</a:t>
                </a:r>
                <a:r>
                  <a:rPr lang="en-GB" sz="2400" dirty="0">
                    <a:solidFill>
                      <a:srgbClr val="262674"/>
                    </a:solidFill>
                    <a:latin typeface="+mj-lt"/>
                  </a:rPr>
                  <a:t> labs in Frascati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F33D0F-4050-40E0-A89D-976A2030A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5499100" cy="830997"/>
              </a:xfrm>
              <a:prstGeom prst="rect">
                <a:avLst/>
              </a:prstGeom>
              <a:blipFill>
                <a:blip r:embed="rId2"/>
                <a:stretch>
                  <a:fillRect l="-1542" t="-4196" b="-16084"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C033649-02AC-4D34-B53A-2D9686EE0105}"/>
              </a:ext>
            </a:extLst>
          </p:cNvPr>
          <p:cNvSpPr txBox="1"/>
          <p:nvPr/>
        </p:nvSpPr>
        <p:spPr>
          <a:xfrm>
            <a:off x="7531100" y="1506021"/>
            <a:ext cx="4318000" cy="12003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262674"/>
                </a:solidFill>
                <a:latin typeface="+mj-lt"/>
              </a:rPr>
              <a:t>AIM: to fill the literature lack of information with a complete characterization of </a:t>
            </a:r>
            <a:r>
              <a:rPr lang="en-GB" sz="2400" dirty="0" err="1">
                <a:solidFill>
                  <a:srgbClr val="262674"/>
                </a:solidFill>
                <a:latin typeface="+mj-lt"/>
              </a:rPr>
              <a:t>BiSCCO</a:t>
            </a:r>
            <a:r>
              <a:rPr lang="en-GB" sz="2400" dirty="0">
                <a:solidFill>
                  <a:srgbClr val="262674"/>
                </a:solidFill>
                <a:latin typeface="+mj-lt"/>
              </a:rPr>
              <a:t> wire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A0A8C2C-B2BC-4344-9116-C4A7B008628B}"/>
              </a:ext>
            </a:extLst>
          </p:cNvPr>
          <p:cNvSpPr/>
          <p:nvPr/>
        </p:nvSpPr>
        <p:spPr>
          <a:xfrm>
            <a:off x="6591300" y="1930400"/>
            <a:ext cx="711200" cy="368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5">
            <a:extLst>
              <a:ext uri="{FF2B5EF4-FFF2-40B4-BE49-F238E27FC236}">
                <a16:creationId xmlns:a16="http://schemas.microsoft.com/office/drawing/2014/main" id="{5FF0AB9F-5BD1-46E8-8662-E79633D5B4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r="1870"/>
          <a:stretch>
            <a:fillRect/>
          </a:stretch>
        </p:blipFill>
        <p:spPr bwMode="auto">
          <a:xfrm>
            <a:off x="827374" y="2706350"/>
            <a:ext cx="5509926" cy="4140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B9B376-E9B1-4859-B548-E81662A0B0E1}"/>
                  </a:ext>
                </a:extLst>
              </p:cNvPr>
              <p:cNvSpPr txBox="1"/>
              <p:nvPr/>
            </p:nvSpPr>
            <p:spPr>
              <a:xfrm>
                <a:off x="8640344" y="3227534"/>
                <a:ext cx="1739900" cy="402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acc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it-IT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e>
                      </m:acc>
                      <m:r>
                        <a:rPr lang="it-IT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B9B376-E9B1-4859-B548-E81662A0B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344" y="3227534"/>
                <a:ext cx="1739900" cy="402931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B3A74E-67FC-4175-AF42-59FDEFB34237}"/>
                  </a:ext>
                </a:extLst>
              </p:cNvPr>
              <p:cNvSpPr txBox="1"/>
              <p:nvPr/>
            </p:nvSpPr>
            <p:spPr>
              <a:xfrm>
                <a:off x="6654802" y="5040215"/>
                <a:ext cx="5156200" cy="746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it-IT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𝑃𝑚𝑎𝑥</m:t>
                              </m:r>
                            </m:sub>
                          </m:sSub>
                        </m:den>
                      </m:f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it-IT" b="0" i="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1−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  <m:r>
                                        <a:rPr lang="it-IT" b="0" i="0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B3A74E-67FC-4175-AF42-59FDEFB34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802" y="5040215"/>
                <a:ext cx="5156200" cy="7468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92B1CC1-E380-45CE-BCA3-C518702B3598}"/>
              </a:ext>
            </a:extLst>
          </p:cNvPr>
          <p:cNvSpPr txBox="1"/>
          <p:nvPr/>
        </p:nvSpPr>
        <p:spPr>
          <a:xfrm>
            <a:off x="6554139" y="3847246"/>
            <a:ext cx="5509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Kramer (1972) found that for </a:t>
            </a:r>
            <a:r>
              <a:rPr lang="en-GB" b="1" dirty="0">
                <a:solidFill>
                  <a:srgbClr val="002060"/>
                </a:solidFill>
              </a:rPr>
              <a:t>LTS</a:t>
            </a:r>
            <a:r>
              <a:rPr lang="en-GB" dirty="0">
                <a:solidFill>
                  <a:srgbClr val="002060"/>
                </a:solidFill>
              </a:rPr>
              <a:t> type-II superconductors the </a:t>
            </a:r>
            <a:r>
              <a:rPr lang="en-GB" u="sng" dirty="0">
                <a:solidFill>
                  <a:srgbClr val="002060"/>
                </a:solidFill>
              </a:rPr>
              <a:t>normalized pinning force </a:t>
            </a:r>
            <a:r>
              <a:rPr lang="en-GB" dirty="0">
                <a:solidFill>
                  <a:srgbClr val="002060"/>
                </a:solidFill>
              </a:rPr>
              <a:t>at </a:t>
            </a:r>
            <a:r>
              <a:rPr lang="en-GB" u="sng" dirty="0">
                <a:solidFill>
                  <a:srgbClr val="002060"/>
                </a:solidFill>
              </a:rPr>
              <a:t>any temperature </a:t>
            </a:r>
            <a:r>
              <a:rPr lang="en-GB" dirty="0">
                <a:solidFill>
                  <a:srgbClr val="002060"/>
                </a:solidFill>
              </a:rPr>
              <a:t>can be expressed through a </a:t>
            </a:r>
            <a:r>
              <a:rPr lang="en-GB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law</a:t>
            </a:r>
            <a:r>
              <a:rPr lang="en-GB" dirty="0">
                <a:solidFill>
                  <a:srgbClr val="002060"/>
                </a:solidFill>
              </a:rPr>
              <a:t> that Dew-</a:t>
            </a:r>
            <a:r>
              <a:rPr lang="en-GB" dirty="0" err="1">
                <a:solidFill>
                  <a:srgbClr val="002060"/>
                </a:solidFill>
              </a:rPr>
              <a:t>Huges</a:t>
            </a:r>
            <a:r>
              <a:rPr lang="en-GB" dirty="0">
                <a:solidFill>
                  <a:srgbClr val="002060"/>
                </a:solidFill>
              </a:rPr>
              <a:t> (1974) wrote in the form</a:t>
            </a:r>
            <a:endParaRPr lang="en-GB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732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0A0C-532F-4257-AA5A-2501BFE6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1" y="714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Going from LTS to 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D07FE1-9120-42F7-85EC-8A1D10582D49}"/>
                  </a:ext>
                </a:extLst>
              </p:cNvPr>
              <p:cNvSpPr txBox="1"/>
              <p:nvPr/>
            </p:nvSpPr>
            <p:spPr>
              <a:xfrm>
                <a:off x="822960" y="1793331"/>
                <a:ext cx="6096000" cy="746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𝑖𝑟𝑟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𝑃𝑚𝑎𝑥</m:t>
                              </m:r>
                            </m:sub>
                          </m:sSub>
                        </m:den>
                      </m:f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𝑖𝑟𝑟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1−</m:t>
                              </m:r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𝑖𝑟𝑟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D07FE1-9120-42F7-85EC-8A1D10582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" y="1793331"/>
                <a:ext cx="6096000" cy="7468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FC213B-9EDA-49DB-97DF-599006DC9344}"/>
              </a:ext>
            </a:extLst>
          </p:cNvPr>
          <p:cNvCxnSpPr/>
          <p:nvPr/>
        </p:nvCxnSpPr>
        <p:spPr>
          <a:xfrm>
            <a:off x="1935480" y="2702469"/>
            <a:ext cx="0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115E38-9699-4D0B-93CA-C5C121A7F516}"/>
              </a:ext>
            </a:extLst>
          </p:cNvPr>
          <p:cNvCxnSpPr>
            <a:cxnSpLocks/>
          </p:cNvCxnSpPr>
          <p:nvPr/>
        </p:nvCxnSpPr>
        <p:spPr>
          <a:xfrm>
            <a:off x="1935480" y="2702469"/>
            <a:ext cx="2114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5A6C98-8BE0-4D96-A376-587A943F9E5A}"/>
              </a:ext>
            </a:extLst>
          </p:cNvPr>
          <p:cNvCxnSpPr>
            <a:cxnSpLocks/>
          </p:cNvCxnSpPr>
          <p:nvPr/>
        </p:nvCxnSpPr>
        <p:spPr>
          <a:xfrm>
            <a:off x="4050030" y="2702469"/>
            <a:ext cx="2114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3C815E-6081-4137-BDCE-AA06731B19AC}"/>
              </a:ext>
            </a:extLst>
          </p:cNvPr>
          <p:cNvCxnSpPr/>
          <p:nvPr/>
        </p:nvCxnSpPr>
        <p:spPr>
          <a:xfrm>
            <a:off x="6164580" y="2702469"/>
            <a:ext cx="0" cy="110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F91C76-4479-4715-BF1C-F65755ECA21B}"/>
                  </a:ext>
                </a:extLst>
              </p:cNvPr>
              <p:cNvSpPr txBox="1"/>
              <p:nvPr/>
            </p:nvSpPr>
            <p:spPr>
              <a:xfrm>
                <a:off x="0" y="3922574"/>
                <a:ext cx="38709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err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en-GB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determined from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loops, while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obtained as fitting parameters </a:t>
                </a:r>
                <a:r>
                  <a:rPr lang="en-GB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</a:t>
                </a:r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F91C76-4479-4715-BF1C-F65755ECA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22574"/>
                <a:ext cx="3870960" cy="923330"/>
              </a:xfrm>
              <a:prstGeom prst="rect">
                <a:avLst/>
              </a:prstGeom>
              <a:blipFill>
                <a:blip r:embed="rId3"/>
                <a:stretch>
                  <a:fillRect l="-1260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2188E8-16D4-465A-8809-42BA50CC280F}"/>
                  </a:ext>
                </a:extLst>
              </p:cNvPr>
              <p:cNvSpPr txBox="1"/>
              <p:nvPr/>
            </p:nvSpPr>
            <p:spPr>
              <a:xfrm>
                <a:off x="4495801" y="3922574"/>
                <a:ext cx="7334243" cy="205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The pinning force density of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𝐵𝑖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(2212)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wires is often discussed considering the characteristic dependence of grain boundary pinning with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</a:t>
                </a:r>
                <a:r>
                  <a:rPr lang="en-GB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Evaluation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was performed fitting the experimental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curves using p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as fit parameters. q parameter was keep  either equal to 3.89, 4, 4.25, 4.5 up to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. The final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was calculated as the average obtained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, for any temperature, by the full set of fitting process.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2188E8-16D4-465A-8809-42BA50CC2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1" y="3922574"/>
                <a:ext cx="7334243" cy="2052741"/>
              </a:xfrm>
              <a:prstGeom prst="rect">
                <a:avLst/>
              </a:prstGeom>
              <a:blipFill>
                <a:blip r:embed="rId4"/>
                <a:stretch>
                  <a:fillRect l="-748" t="-1484" b="-38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7">
            <a:extLst>
              <a:ext uri="{FF2B5EF4-FFF2-40B4-BE49-F238E27FC236}">
                <a16:creationId xmlns:a16="http://schemas.microsoft.com/office/drawing/2014/main" id="{84C2EFC4-83E4-457B-8DBC-9E4E8DFC566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r="-221"/>
          <a:stretch/>
        </p:blipFill>
        <p:spPr bwMode="auto">
          <a:xfrm>
            <a:off x="6275070" y="30112"/>
            <a:ext cx="5916930" cy="3897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879461-8718-420B-BF22-1FCA99C71679}"/>
              </a:ext>
            </a:extLst>
          </p:cNvPr>
          <p:cNvCxnSpPr/>
          <p:nvPr/>
        </p:nvCxnSpPr>
        <p:spPr>
          <a:xfrm flipV="1">
            <a:off x="4050030" y="2540139"/>
            <a:ext cx="0" cy="162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238FAF-6305-461B-BFD2-92C2F80A61FD}"/>
                  </a:ext>
                </a:extLst>
              </p:cNvPr>
              <p:cNvSpPr txBox="1"/>
              <p:nvPr/>
            </p:nvSpPr>
            <p:spPr>
              <a:xfrm>
                <a:off x="1718895" y="4487279"/>
                <a:ext cx="171329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@ 27 K:</a:t>
                </a:r>
              </a:p>
              <a:p>
                <a:r>
                  <a:rPr lang="en-GB" dirty="0">
                    <a:solidFill>
                      <a:srgbClr val="002060"/>
                    </a:solidFill>
                  </a:rPr>
                  <a:t>p= (0.64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0.01)</a:t>
                </a:r>
              </a:p>
              <a:p>
                <a:r>
                  <a:rPr lang="en-GB" dirty="0">
                    <a:solidFill>
                      <a:srgbClr val="002060"/>
                    </a:solidFill>
                  </a:rPr>
                  <a:t>q= (3.89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0.01)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238FAF-6305-461B-BFD2-92C2F80A6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95" y="4487279"/>
                <a:ext cx="1713293" cy="923330"/>
              </a:xfrm>
              <a:prstGeom prst="rect">
                <a:avLst/>
              </a:prstGeom>
              <a:blipFill>
                <a:blip r:embed="rId6"/>
                <a:stretch>
                  <a:fillRect l="-3203" t="-3289" r="-2491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06CBB-419A-4C87-9EF5-CAFA1C52A445}"/>
                  </a:ext>
                </a:extLst>
              </p:cNvPr>
              <p:cNvSpPr txBox="1"/>
              <p:nvPr/>
            </p:nvSpPr>
            <p:spPr>
              <a:xfrm>
                <a:off x="10755637" y="3581593"/>
                <a:ext cx="1436363" cy="3207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==</m:t>
                      </m:r>
                      <m:r>
                        <m:rPr>
                          <m:sty m:val="p"/>
                        </m:rPr>
                        <a:rPr lang="it-IT" sz="14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p>
                      </m:sSubSup>
                      <m:r>
                        <a:rPr lang="it-IT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5D06CBB-419A-4C87-9EF5-CAFA1C52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5637" y="3581593"/>
                <a:ext cx="1436363" cy="320729"/>
              </a:xfrm>
              <a:prstGeom prst="rect">
                <a:avLst/>
              </a:prstGeom>
              <a:blipFill>
                <a:blip r:embed="rId7"/>
                <a:stretch>
                  <a:fillRect b="-740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7881A4-4D7F-469D-994E-10C460AC30F8}"/>
                  </a:ext>
                </a:extLst>
              </p:cNvPr>
              <p:cNvSpPr txBox="1"/>
              <p:nvPr/>
            </p:nvSpPr>
            <p:spPr>
              <a:xfrm>
                <a:off x="0" y="5690255"/>
                <a:ext cx="3437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Literature: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~ 0.8;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from 2 to 5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07881A4-4D7F-469D-994E-10C460AC3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90255"/>
                <a:ext cx="3437790" cy="369332"/>
              </a:xfrm>
              <a:prstGeom prst="rect">
                <a:avLst/>
              </a:prstGeom>
              <a:blipFill>
                <a:blip r:embed="rId8"/>
                <a:stretch>
                  <a:fillRect l="-141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76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2">
            <a:extLst>
              <a:ext uri="{FF2B5EF4-FFF2-40B4-BE49-F238E27FC236}">
                <a16:creationId xmlns:a16="http://schemas.microsoft.com/office/drawing/2014/main" id="{38AF8C40-7C55-44DC-B60C-0CF72384BF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 r="359"/>
          <a:stretch>
            <a:fillRect/>
          </a:stretch>
        </p:blipFill>
        <p:spPr bwMode="auto">
          <a:xfrm>
            <a:off x="4678743" y="1745887"/>
            <a:ext cx="5295184" cy="4301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F0C6CF-4574-4E5F-9CC8-F3E65FE7F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95728"/>
              </p:ext>
            </p:extLst>
          </p:nvPr>
        </p:nvGraphicFramePr>
        <p:xfrm>
          <a:off x="162150" y="810768"/>
          <a:ext cx="4465077" cy="5236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547">
                  <a:extLst>
                    <a:ext uri="{9D8B030D-6E8A-4147-A177-3AD203B41FA5}">
                      <a16:colId xmlns:a16="http://schemas.microsoft.com/office/drawing/2014/main" val="1182265837"/>
                    </a:ext>
                  </a:extLst>
                </a:gridCol>
                <a:gridCol w="1695265">
                  <a:extLst>
                    <a:ext uri="{9D8B030D-6E8A-4147-A177-3AD203B41FA5}">
                      <a16:colId xmlns:a16="http://schemas.microsoft.com/office/drawing/2014/main" val="1149526920"/>
                    </a:ext>
                  </a:extLst>
                </a:gridCol>
                <a:gridCol w="1695265">
                  <a:extLst>
                    <a:ext uri="{9D8B030D-6E8A-4147-A177-3AD203B41FA5}">
                      <a16:colId xmlns:a16="http://schemas.microsoft.com/office/drawing/2014/main" val="3112923185"/>
                    </a:ext>
                  </a:extLst>
                </a:gridCol>
              </a:tblGrid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T [K]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H</a:t>
                      </a:r>
                      <a:r>
                        <a:rPr lang="en-GB" sz="1400" baseline="-25000">
                          <a:effectLst/>
                        </a:rPr>
                        <a:t>irr</a:t>
                      </a:r>
                      <a:r>
                        <a:rPr lang="en-GB" sz="1400">
                          <a:effectLst/>
                        </a:rPr>
                        <a:t> [T]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H</a:t>
                      </a:r>
                      <a:r>
                        <a:rPr lang="en-GB" sz="1400" baseline="-25000">
                          <a:effectLst/>
                        </a:rPr>
                        <a:t>irr</a:t>
                      </a:r>
                      <a:r>
                        <a:rPr lang="en-GB" sz="1400">
                          <a:effectLst/>
                        </a:rPr>
                        <a:t> [T]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246386351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SPIN_016nexans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SPIN_036engimat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b"/>
                </a:tc>
                <a:extLst>
                  <a:ext uri="{0D108BD9-81ED-4DB2-BD59-A6C34878D82A}">
                    <a16:rowId xmlns:a16="http://schemas.microsoft.com/office/drawing/2014/main" val="46378317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8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127±11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48401567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76±5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73±5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1980089515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50±4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48±4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528629214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14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it-IT" sz="1400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38±3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744969499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16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22±2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22±2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54147746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17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22±1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2613435284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18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16±1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17±1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1799248970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19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16±1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055765009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11.5±0.7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13.2±0.8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83618822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23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8.7±0.5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4070128101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6.0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7.2±0.5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1395456288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27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5.60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739833684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30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3.52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4.89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3634809926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35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3.70</a:t>
                      </a:r>
                      <a:endParaRPr lang="it-IT" sz="1400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4057529434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40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1.34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2.79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2028660279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50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0.42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1.40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/>
                </a:tc>
                <a:extLst>
                  <a:ext uri="{0D108BD9-81ED-4DB2-BD59-A6C34878D82A}">
                    <a16:rowId xmlns:a16="http://schemas.microsoft.com/office/drawing/2014/main" val="409763292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60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0.18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0.150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2615084268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69.6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3651856472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0.08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2977844644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72.9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0.002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1086218676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78.4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0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1466783028"/>
                  </a:ext>
                </a:extLst>
              </a:tr>
              <a:tr h="2155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82</a:t>
                      </a:r>
                      <a:endParaRPr lang="it-IT" sz="1400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/</a:t>
                      </a:r>
                      <a:endParaRPr lang="it-IT" sz="140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effectLst/>
                        </a:rPr>
                        <a:t>0</a:t>
                      </a:r>
                      <a:endParaRPr lang="it-IT" sz="1400" dirty="0">
                        <a:solidFill>
                          <a:srgbClr val="22222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283" marR="71283" marT="0" marB="0" anchor="ctr"/>
                </a:tc>
                <a:extLst>
                  <a:ext uri="{0D108BD9-81ED-4DB2-BD59-A6C34878D82A}">
                    <a16:rowId xmlns:a16="http://schemas.microsoft.com/office/drawing/2014/main" val="106776041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F4B08337-CFF9-423E-B348-C87497C8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50" y="-252007"/>
            <a:ext cx="1112815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Difference due to the powder supplier?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4294E-81DA-40A5-847D-20736A51FBC2}"/>
                  </a:ext>
                </a:extLst>
              </p:cNvPr>
              <p:cNvSpPr txBox="1"/>
              <p:nvPr/>
            </p:nvSpPr>
            <p:spPr>
              <a:xfrm>
                <a:off x="5506657" y="872315"/>
                <a:ext cx="2752054" cy="87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𝐴𝑀𝐵𝐼</m:t>
                          </m:r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036</m:t>
                          </m:r>
                        </m:e>
                      </m:d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~ 4500 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002060"/>
                  </a:solidFill>
                </a:endParaRPr>
              </a:p>
              <a:p>
                <a:endParaRPr lang="en-GB" sz="160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𝐴𝑀𝐵𝐼</m:t>
                          </m:r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016</m:t>
                          </m:r>
                        </m:e>
                      </m:d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~ 2000 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16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it-IT" sz="16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FB4294E-81DA-40A5-847D-20736A51F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657" y="872315"/>
                <a:ext cx="2752054" cy="8735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99EF15-2F92-43A6-92BF-C701A3A7C213}"/>
                  </a:ext>
                </a:extLst>
              </p:cNvPr>
              <p:cNvSpPr txBox="1"/>
              <p:nvPr/>
            </p:nvSpPr>
            <p:spPr>
              <a:xfrm>
                <a:off x="10172700" y="2317263"/>
                <a:ext cx="264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i="1" dirty="0" err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en-GB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&amp; </a:t>
                </a:r>
              </a:p>
              <a:p>
                <a:r>
                  <a:rPr lang="en-GB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pinning behaviours </a:t>
                </a:r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99EF15-2F92-43A6-92BF-C701A3A7C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2700" y="2317263"/>
                <a:ext cx="2641600" cy="646331"/>
              </a:xfrm>
              <a:prstGeom prst="rect">
                <a:avLst/>
              </a:prstGeom>
              <a:blipFill>
                <a:blip r:embed="rId4"/>
                <a:stretch>
                  <a:fillRect l="-2079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AE431D1-5FEA-4C16-932F-7036105703F8}"/>
              </a:ext>
            </a:extLst>
          </p:cNvPr>
          <p:cNvSpPr txBox="1"/>
          <p:nvPr/>
        </p:nvSpPr>
        <p:spPr>
          <a:xfrm>
            <a:off x="162150" y="6319635"/>
            <a:ext cx="11699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“Bi-2212 wires behaviour above liquid Helium temperature for cryogen-free applications,” </a:t>
            </a:r>
            <a:r>
              <a:rPr lang="en-GB" sz="1800" b="1" i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Sci. Rep, </a:t>
            </a:r>
            <a:r>
              <a:rPr lang="en-GB" sz="1800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2021 (</a:t>
            </a:r>
            <a:r>
              <a:rPr lang="en-GB" sz="1800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b="1" u="sng" dirty="0" err="1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Leveratto</a:t>
            </a:r>
            <a:r>
              <a:rPr lang="en-GB" sz="1800" b="1" u="sng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A. et al).</a:t>
            </a:r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3C622-0F42-45A6-903A-8142CE66C77C}"/>
              </a:ext>
            </a:extLst>
          </p:cNvPr>
          <p:cNvSpPr txBox="1"/>
          <p:nvPr/>
        </p:nvSpPr>
        <p:spPr>
          <a:xfrm>
            <a:off x="10331450" y="3519635"/>
            <a:ext cx="1619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differences due to the structure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862D14-C636-4360-B0E5-D84A94DAAF7F}"/>
              </a:ext>
            </a:extLst>
          </p:cNvPr>
          <p:cNvCxnSpPr/>
          <p:nvPr/>
        </p:nvCxnSpPr>
        <p:spPr>
          <a:xfrm>
            <a:off x="10883900" y="3062566"/>
            <a:ext cx="0" cy="457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49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847F8-FE9F-4973-89B8-9A6DA6992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4038210"/>
            <a:ext cx="5943600" cy="2819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CB8249-9C1B-431D-B387-0AC1570C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we understood from that characterization?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C1F98-8F3A-4F94-B630-272D620D7807}"/>
              </a:ext>
            </a:extLst>
          </p:cNvPr>
          <p:cNvSpPr txBox="1"/>
          <p:nvPr/>
        </p:nvSpPr>
        <p:spPr>
          <a:xfrm>
            <a:off x="736600" y="1803400"/>
            <a:ext cx="1123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From the measurements we demonstrated that usual approximation for </a:t>
            </a:r>
            <a:r>
              <a:rPr lang="en-GB" dirty="0" err="1">
                <a:solidFill>
                  <a:srgbClr val="002060"/>
                </a:solidFill>
              </a:rPr>
              <a:t>H_irr</a:t>
            </a:r>
            <a:r>
              <a:rPr lang="en-GB" dirty="0">
                <a:solidFill>
                  <a:srgbClr val="002060"/>
                </a:solidFill>
              </a:rPr>
              <a:t> in HTS underestimate </a:t>
            </a:r>
            <a:r>
              <a:rPr lang="en-GB" dirty="0" err="1">
                <a:solidFill>
                  <a:srgbClr val="002060"/>
                </a:solidFill>
              </a:rPr>
              <a:t>H_irr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0C304-67F5-41DD-A1BB-5AD4A523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2187107"/>
            <a:ext cx="5943599" cy="4642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A1F018-D9FD-4185-89AA-DB806F774AB6}"/>
                  </a:ext>
                </a:extLst>
              </p:cNvPr>
              <p:cNvSpPr txBox="1"/>
              <p:nvPr/>
            </p:nvSpPr>
            <p:spPr>
              <a:xfrm>
                <a:off x="736600" y="2187107"/>
                <a:ext cx="10160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206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we still have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~ 500 </m:t>
                    </m:r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at the operative field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𝑂𝑃</m:t>
                        </m:r>
                      </m:sub>
                    </m:sSub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=7 </m:t>
                    </m:r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and an irreversibility field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=(73±5) </m:t>
                    </m:r>
                    <m:r>
                      <a:rPr lang="it-IT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A1F018-D9FD-4185-89AA-DB806F77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600" y="2187107"/>
                <a:ext cx="10160000" cy="646331"/>
              </a:xfrm>
              <a:prstGeom prst="rect">
                <a:avLst/>
              </a:prstGeom>
              <a:blipFill>
                <a:blip r:embed="rId4"/>
                <a:stretch>
                  <a:fillRect l="-420" t="-4717" b="-150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Down 9">
            <a:extLst>
              <a:ext uri="{FF2B5EF4-FFF2-40B4-BE49-F238E27FC236}">
                <a16:creationId xmlns:a16="http://schemas.microsoft.com/office/drawing/2014/main" id="{27D58898-EFEF-4EAD-8C78-9AE95D04B33B}"/>
              </a:ext>
            </a:extLst>
          </p:cNvPr>
          <p:cNvSpPr/>
          <p:nvPr/>
        </p:nvSpPr>
        <p:spPr>
          <a:xfrm>
            <a:off x="2781300" y="3009900"/>
            <a:ext cx="1079500" cy="127000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273AD4-9967-4F59-8221-473235599A4F}"/>
                  </a:ext>
                </a:extLst>
              </p:cNvPr>
              <p:cNvSpPr txBox="1"/>
              <p:nvPr/>
            </p:nvSpPr>
            <p:spPr>
              <a:xfrm>
                <a:off x="647700" y="4279900"/>
                <a:ext cx="5029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dirty="0">
                    <a:solidFill>
                      <a:srgbClr val="002060"/>
                    </a:solidFill>
                  </a:rPr>
                  <a:t>Thinking </a:t>
                </a:r>
                <a:r>
                  <a:rPr lang="en-US" dirty="0">
                    <a:solidFill>
                      <a:srgbClr val="002060"/>
                    </a:solidFill>
                  </a:rPr>
                  <a:t>about </a:t>
                </a:r>
                <a:r>
                  <a:rPr lang="en-US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possible device</a:t>
                </a:r>
                <a:r>
                  <a:rPr lang="en-US" dirty="0">
                    <a:solidFill>
                      <a:srgbClr val="002060"/>
                    </a:solidFill>
                  </a:rPr>
                  <a:t>, an operating current as high as 80%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can be sustained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7 T with a temperature margin of about 4 K</a:t>
                </a:r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273AD4-9967-4F59-8221-473235599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4279900"/>
                <a:ext cx="5029200" cy="923330"/>
              </a:xfrm>
              <a:prstGeom prst="rect">
                <a:avLst/>
              </a:prstGeom>
              <a:blipFill>
                <a:blip r:embed="rId5"/>
                <a:stretch>
                  <a:fillRect l="-970" t="-3947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49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4306-3C1F-4C61-8DC6-4949F82E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OUTLINE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5ABF-3115-4D37-832F-5BEAA5E9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The project</a:t>
            </a:r>
          </a:p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Why </a:t>
            </a:r>
            <a:r>
              <a:rPr lang="en-GB" dirty="0" err="1">
                <a:solidFill>
                  <a:srgbClr val="002060"/>
                </a:solidFill>
                <a:cs typeface="Arabic Typesetting" pitchFamily="66" charset="-78"/>
              </a:rPr>
              <a:t>BiSCCO</a:t>
            </a:r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(2212) and how it’s made?</a:t>
            </a:r>
          </a:p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The GDG process</a:t>
            </a:r>
          </a:p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What have been done in the first two years</a:t>
            </a:r>
          </a:p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New works: whole characterization of a GDG wire</a:t>
            </a:r>
          </a:p>
          <a:p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The </a:t>
            </a:r>
            <a:r>
              <a:rPr lang="en-GB" dirty="0" err="1">
                <a:solidFill>
                  <a:srgbClr val="002060"/>
                </a:solidFill>
                <a:cs typeface="Arabic Typesetting" pitchFamily="66" charset="-78"/>
              </a:rPr>
              <a:t>BiSCCO</a:t>
            </a:r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 small coil</a:t>
            </a:r>
          </a:p>
        </p:txBody>
      </p:sp>
    </p:spTree>
    <p:extLst>
      <p:ext uri="{BB962C8B-B14F-4D97-AF65-F5344CB8AC3E}">
        <p14:creationId xmlns:p14="http://schemas.microsoft.com/office/powerpoint/2010/main" val="214006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AF18F-8765-4C15-AD11-32132D52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we understood from that characterization? Pt.2 (not published yet)</a:t>
            </a:r>
            <a:endParaRPr lang="en-GB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29BDF2-F0F2-49B2-A74F-A4DF36092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275" y="236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0F24F4-9582-450C-8B99-041AE81ACE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90284"/>
              </p:ext>
            </p:extLst>
          </p:nvPr>
        </p:nvGraphicFramePr>
        <p:xfrm>
          <a:off x="4876800" y="1690688"/>
          <a:ext cx="7315200" cy="51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3" imgW="6414367" imgH="4513621" progId="Origin95.Graph">
                  <p:embed/>
                </p:oleObj>
              </mc:Choice>
              <mc:Fallback>
                <p:oleObj r:id="rId3" imgW="6414367" imgH="4513621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690688"/>
                        <a:ext cx="7315200" cy="5151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33B2E5-0499-47EF-BF52-1FBB56096EEE}"/>
              </a:ext>
            </a:extLst>
          </p:cNvPr>
          <p:cNvSpPr txBox="1"/>
          <p:nvPr/>
        </p:nvSpPr>
        <p:spPr>
          <a:xfrm>
            <a:off x="469900" y="1917700"/>
            <a:ext cx="440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If we want to think about real applications, we have to take into account that the magnet will be charged/discharged.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939D1-0715-4F35-B9D2-13D9E3465A3C}"/>
              </a:ext>
            </a:extLst>
          </p:cNvPr>
          <p:cNvSpPr txBox="1"/>
          <p:nvPr/>
        </p:nvSpPr>
        <p:spPr>
          <a:xfrm>
            <a:off x="469900" y="284103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In this transient, filaments may couple themselves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 heat generation due to the Joule effect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C5794-E1B5-4582-B5D2-2EA2C0AD9BEA}"/>
              </a:ext>
            </a:extLst>
          </p:cNvPr>
          <p:cNvSpPr txBox="1"/>
          <p:nvPr/>
        </p:nvSpPr>
        <p:spPr>
          <a:xfrm>
            <a:off x="469900" y="376259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Usually all the weak links that couple filaments inside a wire are suppressed by a small field </a:t>
            </a:r>
          </a:p>
        </p:txBody>
      </p:sp>
      <p:pic>
        <p:nvPicPr>
          <p:cNvPr id="10" name="Picture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71166D7-CEA1-42EE-9791-BD2E53D99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9" y="4386728"/>
            <a:ext cx="2032001" cy="2441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B825B-57D8-4B7A-946C-23CBA506EF5A}"/>
              </a:ext>
            </a:extLst>
          </p:cNvPr>
          <p:cNvSpPr txBox="1"/>
          <p:nvPr/>
        </p:nvSpPr>
        <p:spPr>
          <a:xfrm>
            <a:off x="457199" y="4685920"/>
            <a:ext cx="1968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But </a:t>
            </a:r>
            <a:r>
              <a:rPr lang="en-GB" dirty="0" err="1">
                <a:solidFill>
                  <a:srgbClr val="002060"/>
                </a:solidFill>
              </a:rPr>
              <a:t>BiSCCO</a:t>
            </a:r>
            <a:r>
              <a:rPr lang="en-GB" dirty="0">
                <a:solidFill>
                  <a:srgbClr val="002060"/>
                </a:solidFill>
              </a:rPr>
              <a:t> shows a particular weak link behaviour in function of the temperature AND the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8178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3374875-E7D1-41C7-9EA2-410DD8D1A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466" y="1384183"/>
            <a:ext cx="12192000" cy="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69612EE-1912-4F26-BE51-FCF5ECD4C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906098"/>
              </p:ext>
            </p:extLst>
          </p:nvPr>
        </p:nvGraphicFramePr>
        <p:xfrm>
          <a:off x="6350466" y="1384183"/>
          <a:ext cx="618172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3" imgW="6414367" imgH="4513621" progId="Origin95.Graph">
                  <p:embed/>
                </p:oleObj>
              </mc:Choice>
              <mc:Fallback>
                <p:oleObj r:id="rId3" imgW="6414367" imgH="4513621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466" y="1384183"/>
                        <a:ext cx="6181725" cy="4352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25613621-81A8-48EB-A6B0-341FBD2F4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99626" y="1028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70864E6-AC77-44D9-B267-D419F16AE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733090"/>
              </p:ext>
            </p:extLst>
          </p:nvPr>
        </p:nvGraphicFramePr>
        <p:xfrm>
          <a:off x="-1200150" y="1028700"/>
          <a:ext cx="683895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5" imgW="20647855" imgH="14526539" progId="Origin95.Graph">
                  <p:embed/>
                </p:oleObj>
              </mc:Choice>
              <mc:Fallback>
                <p:oleObj r:id="rId5" imgW="20647855" imgH="14526539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00150" y="1028700"/>
                        <a:ext cx="6838950" cy="480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>
            <a:extLst>
              <a:ext uri="{FF2B5EF4-FFF2-40B4-BE49-F238E27FC236}">
                <a16:creationId xmlns:a16="http://schemas.microsoft.com/office/drawing/2014/main" id="{EF5A69E0-4655-43B9-A676-16453A59A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99626" y="5829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310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12DB7-E6C7-4134-9299-D6366690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happened in last months??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BCE14-B303-4BE4-A04D-B56164B53830}"/>
                  </a:ext>
                </a:extLst>
              </p:cNvPr>
              <p:cNvSpPr txBox="1"/>
              <p:nvPr/>
            </p:nvSpPr>
            <p:spPr>
              <a:xfrm>
                <a:off x="571500" y="1498600"/>
                <a:ext cx="106045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2060"/>
                    </a:solidFill>
                  </a:rPr>
                  <a:t>Mechanical structures (</a:t>
                </a:r>
                <a:r>
                  <a:rPr lang="en-GB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ordered at the end of 2019</a:t>
                </a:r>
                <a:r>
                  <a:rPr lang="en-GB" dirty="0">
                    <a:solidFill>
                      <a:srgbClr val="002060"/>
                    </a:solidFill>
                  </a:rPr>
                  <a:t>) for small coils were finally delivered!!!!!! The two mandrels, one in Inconel and one in the cupro-</a:t>
                </a:r>
                <a:r>
                  <a:rPr lang="en-GB" dirty="0" err="1">
                    <a:solidFill>
                      <a:srgbClr val="002060"/>
                    </a:solidFill>
                  </a:rPr>
                  <a:t>alluminum</a:t>
                </a:r>
                <a:r>
                  <a:rPr lang="en-GB" dirty="0">
                    <a:solidFill>
                      <a:srgbClr val="002060"/>
                    </a:solidFill>
                  </a:rPr>
                  <a:t> alloy, are </a:t>
                </a:r>
                <a14:m>
                  <m:oMath xmlns:m="http://schemas.openxmlformats.org/officeDocument/2006/math"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100 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long cylindrical structures with an external diameter of </a:t>
                </a:r>
                <a14:m>
                  <m:oMath xmlns:m="http://schemas.openxmlformats.org/officeDocument/2006/math">
                    <m:r>
                      <a:rPr lang="en-GB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</a:rPr>
                  <a:t> with 15 solenoidal turns carved on.</a:t>
                </a:r>
                <a:endParaRPr lang="it-IT" dirty="0">
                  <a:solidFill>
                    <a:srgbClr val="002060"/>
                  </a:solidFill>
                </a:endParaRPr>
              </a:p>
              <a:p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2BCE14-B303-4BE4-A04D-B56164B53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498600"/>
                <a:ext cx="10604500" cy="1200329"/>
              </a:xfrm>
              <a:prstGeom prst="rect">
                <a:avLst/>
              </a:prstGeom>
              <a:blipFill>
                <a:blip r:embed="rId2"/>
                <a:stretch>
                  <a:fillRect l="-518" t="-3046" r="-6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blue, miller&#10;&#10;Description automatically generated">
            <a:extLst>
              <a:ext uri="{FF2B5EF4-FFF2-40B4-BE49-F238E27FC236}">
                <a16:creationId xmlns:a16="http://schemas.microsoft.com/office/drawing/2014/main" id="{95D2C7ED-2FA3-42AC-8C99-27BF147C6E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" y="3001407"/>
            <a:ext cx="5096510" cy="3822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AEAFBB-779F-417D-BC50-51B485077235}"/>
              </a:ext>
            </a:extLst>
          </p:cNvPr>
          <p:cNvSpPr txBox="1"/>
          <p:nvPr/>
        </p:nvSpPr>
        <p:spPr>
          <a:xfrm>
            <a:off x="558800" y="2672368"/>
            <a:ext cx="416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Built-in-house winding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B1703-815B-4908-BB1E-2E84ED4CFEB7}"/>
              </a:ext>
            </a:extLst>
          </p:cNvPr>
          <p:cNvSpPr txBox="1"/>
          <p:nvPr/>
        </p:nvSpPr>
        <p:spPr>
          <a:xfrm>
            <a:off x="6096000" y="3403600"/>
            <a:ext cx="530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Problem related to </a:t>
            </a:r>
            <a:r>
              <a:rPr lang="en-GB" dirty="0" err="1">
                <a:solidFill>
                  <a:srgbClr val="002060"/>
                </a:solidFill>
              </a:rPr>
              <a:t>BiSCCO</a:t>
            </a:r>
            <a:r>
              <a:rPr lang="en-GB" dirty="0">
                <a:solidFill>
                  <a:srgbClr val="002060"/>
                </a:solidFill>
              </a:rPr>
              <a:t>: react and wind technique is needed 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 optimization of the heat treatment is mandatory! </a:t>
            </a:r>
          </a:p>
          <a:p>
            <a:endParaRPr lang="en-GB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Huge work related to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characterization of the wire performances in function of the </a:t>
            </a:r>
            <a:r>
              <a:rPr lang="en-GB" dirty="0" err="1">
                <a:solidFill>
                  <a:srgbClr val="002060"/>
                </a:solidFill>
                <a:sym typeface="Wingdings" panose="05000000000000000000" pitchFamily="2" charset="2"/>
              </a:rPr>
              <a:t>maximim</a:t>
            </a: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 temperature of the treatment;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2060"/>
                </a:solidFill>
                <a:sym typeface="Wingdings" panose="05000000000000000000" pitchFamily="2" charset="2"/>
              </a:rPr>
              <a:t>Optimization of the whole treatment ( setpoints &amp;  slopes);</a:t>
            </a:r>
          </a:p>
        </p:txBody>
      </p:sp>
    </p:spTree>
    <p:extLst>
      <p:ext uri="{BB962C8B-B14F-4D97-AF65-F5344CB8AC3E}">
        <p14:creationId xmlns:p14="http://schemas.microsoft.com/office/powerpoint/2010/main" val="278466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786A-8173-4107-B158-336ADF3E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GDG-</a:t>
            </a:r>
            <a:r>
              <a:rPr lang="en-GB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BiSCCO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Coil</a:t>
            </a:r>
          </a:p>
        </p:txBody>
      </p:sp>
      <p:pic>
        <p:nvPicPr>
          <p:cNvPr id="6" name="Picture 5" descr="A close-up of a bird&#10;&#10;Description automatically generated with low confidence">
            <a:extLst>
              <a:ext uri="{FF2B5EF4-FFF2-40B4-BE49-F238E27FC236}">
                <a16:creationId xmlns:a16="http://schemas.microsoft.com/office/drawing/2014/main" id="{6BD25E32-9891-4CDA-A00E-549D80AB50F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 r="8099" b="3840"/>
          <a:stretch/>
        </p:blipFill>
        <p:spPr bwMode="auto">
          <a:xfrm>
            <a:off x="50935" y="1690688"/>
            <a:ext cx="4845957" cy="3592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F2EEC-7997-4ED6-BF6B-DD108EDDD677}"/>
              </a:ext>
            </a:extLst>
          </p:cNvPr>
          <p:cNvSpPr txBox="1"/>
          <p:nvPr/>
        </p:nvSpPr>
        <p:spPr>
          <a:xfrm>
            <a:off x="414217" y="1357415"/>
            <a:ext cx="529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Green solenoid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A16B6-6D02-42C5-AB32-057FC67AF0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5194"/>
          <a:stretch/>
        </p:blipFill>
        <p:spPr bwMode="auto">
          <a:xfrm rot="10800000">
            <a:off x="4885314" y="2264249"/>
            <a:ext cx="7306686" cy="4593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D66EDB-3DEE-4411-941F-B53E9671D688}"/>
              </a:ext>
            </a:extLst>
          </p:cNvPr>
          <p:cNvSpPr txBox="1"/>
          <p:nvPr/>
        </p:nvSpPr>
        <p:spPr>
          <a:xfrm>
            <a:off x="7704845" y="1894917"/>
            <a:ext cx="5297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Reacted small coil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D9E3E-279E-4AFE-85AC-8D838DD84552}"/>
              </a:ext>
            </a:extLst>
          </p:cNvPr>
          <p:cNvGrpSpPr/>
          <p:nvPr/>
        </p:nvGrpSpPr>
        <p:grpSpPr>
          <a:xfrm>
            <a:off x="6409189" y="5956184"/>
            <a:ext cx="3200911" cy="901816"/>
            <a:chOff x="6409189" y="5956184"/>
            <a:chExt cx="3200911" cy="9018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CA1E4C-98DE-43CC-B37F-2BF7971B3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189" y="5956184"/>
              <a:ext cx="1115736" cy="176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8152D4E-6A2F-4E4B-9AC0-57ABA5D4D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4925" y="6108584"/>
              <a:ext cx="152400" cy="7494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146168-082D-4FA1-A03A-E596B5593F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6405" y="6044268"/>
              <a:ext cx="0" cy="8137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6F2FBC-A2AB-448F-9202-BA245BE00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10100" y="6044268"/>
              <a:ext cx="0" cy="8137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FE66DF0-CBB4-48EA-9F79-73CF38D784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37103" y="6044268"/>
              <a:ext cx="555958" cy="5005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62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1BF26A-F2BC-4F84-95CC-02A43956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GDG-</a:t>
            </a:r>
            <a:r>
              <a:rPr lang="en-GB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BiSCCO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Coil</a:t>
            </a:r>
          </a:p>
        </p:txBody>
      </p:sp>
      <p:pic>
        <p:nvPicPr>
          <p:cNvPr id="5" name="Content Placeholder 4" descr="A close-up of a pipe&#10;&#10;Description automatically generated with low confidence">
            <a:extLst>
              <a:ext uri="{FF2B5EF4-FFF2-40B4-BE49-F238E27FC236}">
                <a16:creationId xmlns:a16="http://schemas.microsoft.com/office/drawing/2014/main" id="{C29DAE86-A658-4AAF-8960-7E73C665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49" y="857249"/>
            <a:ext cx="6858002" cy="5143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5D017-5082-4E82-A8CE-4753B2C3E009}"/>
              </a:ext>
            </a:extLst>
          </p:cNvPr>
          <p:cNvSpPr txBox="1"/>
          <p:nvPr/>
        </p:nvSpPr>
        <p:spPr>
          <a:xfrm>
            <a:off x="657487" y="1576388"/>
            <a:ext cx="543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The coil has been impregnated with wax to prevent destructive effects on the conductor along the test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85223B0-07D5-4FEB-BEF0-134982BC2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7" y="2222719"/>
            <a:ext cx="5438513" cy="443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1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3929-ED7B-4D1C-85BD-275B01FE3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1FC68-087F-485C-BA1A-DD73191DF9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900" dirty="0">
                    <a:solidFill>
                      <a:srgbClr val="002060"/>
                    </a:solidFill>
                  </a:rPr>
                  <a:t>Along these 3 years:</a:t>
                </a:r>
              </a:p>
              <a:p>
                <a:pPr>
                  <a:buFontTx/>
                  <a:buChar char="-"/>
                </a:pPr>
                <a:r>
                  <a:rPr lang="en-GB" sz="1900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HUGE</a:t>
                </a:r>
                <a:r>
                  <a:rPr lang="en-GB" sz="1900" dirty="0">
                    <a:solidFill>
                      <a:srgbClr val="002060"/>
                    </a:solidFill>
                  </a:rPr>
                  <a:t> 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optimization</a:t>
                </a:r>
                <a:r>
                  <a:rPr lang="en-GB" sz="1900" dirty="0">
                    <a:solidFill>
                      <a:srgbClr val="002060"/>
                    </a:solidFill>
                  </a:rPr>
                  <a:t> work of the fabrication process of </a:t>
                </a:r>
                <a:r>
                  <a:rPr lang="en-GB" sz="1900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900" dirty="0">
                    <a:solidFill>
                      <a:srgbClr val="002060"/>
                    </a:solidFill>
                  </a:rPr>
                  <a:t> GDG wires (mechanical deformation process, heat treatment, design…) 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which led to a raise of the transport properties of GDG </a:t>
                </a:r>
                <a:r>
                  <a:rPr lang="en-GB" sz="1900" u="sng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 wires by a factor 2.</a:t>
                </a:r>
              </a:p>
              <a:p>
                <a:pPr>
                  <a:buFontTx/>
                  <a:buChar char="-"/>
                </a:pPr>
                <a:r>
                  <a:rPr lang="en-GB" sz="19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Exceeding of the minimum request </a:t>
                </a:r>
                <a:r>
                  <a:rPr lang="en-GB" sz="1900" dirty="0">
                    <a:solidFill>
                      <a:srgbClr val="002060"/>
                    </a:solidFill>
                  </a:rPr>
                  <a:t>(set at </a:t>
                </a:r>
                <a14:m>
                  <m:oMath xmlns:m="http://schemas.openxmlformats.org/officeDocument/2006/math">
                    <m:r>
                      <a:rPr lang="en-GB" sz="19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500</m:t>
                    </m:r>
                    <m:r>
                      <a:rPr lang="en-GB" sz="19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sz="19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9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GB" sz="19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9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19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900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900" dirty="0">
                    <a:solidFill>
                      <a:srgbClr val="002060"/>
                    </a:solidFill>
                  </a:rPr>
                  <a:t>at the operative field and temperature) </a:t>
                </a:r>
                <a:r>
                  <a:rPr lang="en-GB" sz="19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magnet applications even at temperature higher than liquid helium </a:t>
                </a:r>
                <a:r>
                  <a:rPr lang="en-GB" sz="1900" dirty="0">
                    <a:solidFill>
                      <a:srgbClr val="002060"/>
                    </a:solidFill>
                  </a:rPr>
                  <a:t>(performances suitable for applications 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up to </a:t>
                </a:r>
                <a14:m>
                  <m:oMath xmlns:m="http://schemas.openxmlformats.org/officeDocument/2006/math">
                    <m:r>
                      <a:rPr lang="it-IT" sz="1900" u="sng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GB" sz="1900" u="sng" dirty="0">
                    <a:solidFill>
                      <a:srgbClr val="002060"/>
                    </a:solidFill>
                  </a:rPr>
                  <a:t>/</a:t>
                </a:r>
                <a:r>
                  <a:rPr lang="it-IT" sz="1900" u="sng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900" u="sng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sty m:val="p"/>
                      </m:rPr>
                      <a:rPr lang="it-IT" sz="1900" u="sng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GB" sz="1900" dirty="0">
                    <a:solidFill>
                      <a:srgbClr val="002060"/>
                    </a:solidFill>
                  </a:rPr>
                  <a:t>);</a:t>
                </a:r>
              </a:p>
              <a:p>
                <a:pPr>
                  <a:buFontTx/>
                  <a:buChar char="-"/>
                </a:pPr>
                <a:r>
                  <a:rPr lang="en-GB" sz="1900" dirty="0">
                    <a:solidFill>
                      <a:srgbClr val="002060"/>
                    </a:solidFill>
                  </a:rPr>
                  <a:t>In collaboration with ENEA, whole 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characterization</a:t>
                </a:r>
                <a:r>
                  <a:rPr lang="en-GB" sz="1900" dirty="0">
                    <a:solidFill>
                      <a:srgbClr val="002060"/>
                    </a:solidFill>
                  </a:rPr>
                  <a:t> of </a:t>
                </a:r>
                <a:r>
                  <a:rPr lang="en-GB" sz="1900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900" dirty="0">
                    <a:solidFill>
                      <a:srgbClr val="002060"/>
                    </a:solidFill>
                  </a:rPr>
                  <a:t> wire </a:t>
                </a:r>
                <a:r>
                  <a:rPr lang="en-GB" sz="1900" u="sng" dirty="0">
                    <a:solidFill>
                      <a:srgbClr val="002060"/>
                    </a:solidFill>
                  </a:rPr>
                  <a:t>that filled a lack of information in the literature of this material</a:t>
                </a:r>
                <a:r>
                  <a:rPr lang="en-GB" sz="1900" dirty="0">
                    <a:solidFill>
                      <a:srgbClr val="002060"/>
                    </a:solidFill>
                  </a:rPr>
                  <a:t>;</a:t>
                </a:r>
              </a:p>
              <a:p>
                <a:pPr>
                  <a:buFontTx/>
                  <a:buChar char="-"/>
                </a:pPr>
                <a:r>
                  <a:rPr lang="en-GB" sz="19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Investigation of the AC losses behaviour and nature </a:t>
                </a:r>
                <a:r>
                  <a:rPr lang="en-GB" sz="1900" dirty="0">
                    <a:solidFill>
                      <a:srgbClr val="002060"/>
                    </a:solidFill>
                  </a:rPr>
                  <a:t>in </a:t>
                </a:r>
                <a:r>
                  <a:rPr lang="en-GB" sz="1900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900" dirty="0">
                    <a:solidFill>
                      <a:srgbClr val="002060"/>
                    </a:solidFill>
                  </a:rPr>
                  <a:t> wires (work not published yet)</a:t>
                </a:r>
              </a:p>
              <a:p>
                <a:pPr>
                  <a:buFontTx/>
                  <a:buChar char="-"/>
                </a:pPr>
                <a:r>
                  <a:rPr lang="en-GB" sz="1900" u="sng" dirty="0">
                    <a:solidFill>
                      <a:srgbClr val="002060"/>
                    </a:solidFill>
                  </a:rPr>
                  <a:t>Development of a preliminary tool that might be involved in the cabling operation</a:t>
                </a:r>
                <a:r>
                  <a:rPr lang="en-GB" sz="1900" dirty="0">
                    <a:solidFill>
                      <a:srgbClr val="002060"/>
                    </a:solidFill>
                  </a:rPr>
                  <a:t>; evaluation of mechanical critical threshold for </a:t>
                </a:r>
                <a:r>
                  <a:rPr lang="en-GB" sz="1900" dirty="0" err="1">
                    <a:solidFill>
                      <a:srgbClr val="002060"/>
                    </a:solidFill>
                  </a:rPr>
                  <a:t>BiSCCO</a:t>
                </a:r>
                <a:r>
                  <a:rPr lang="en-GB" sz="1900" dirty="0">
                    <a:solidFill>
                      <a:srgbClr val="002060"/>
                    </a:solidFill>
                  </a:rPr>
                  <a:t> GDG wires;</a:t>
                </a:r>
              </a:p>
              <a:p>
                <a:pPr>
                  <a:buFontTx/>
                  <a:buChar char="-"/>
                </a:pPr>
                <a:r>
                  <a:rPr lang="en-GB" sz="19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Realization, treatment and test of the FIRST GDG-</a:t>
                </a:r>
                <a:r>
                  <a:rPr lang="en-GB" sz="1900" b="1" i="1" u="sng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BiSCCO</a:t>
                </a:r>
                <a:r>
                  <a:rPr lang="en-GB" sz="1900" b="1" i="1" u="sng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(2212) coil.</a:t>
                </a:r>
              </a:p>
              <a:p>
                <a:pPr>
                  <a:buFontTx/>
                  <a:buChar char="-"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1FC68-087F-485C-BA1A-DD73191DF9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8" t="-1401" r="-754" b="-5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74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25B88932-C897-4AF4-ADE7-95D9D6DFE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79" y="5247311"/>
            <a:ext cx="7027817" cy="1584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D88CB-6241-49F4-B213-EFC40479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2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BISCOTTO project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FC2CDD5D-AC85-4E23-A25B-D745473EB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91" y="990900"/>
            <a:ext cx="9144000" cy="6008077"/>
          </a:xfrm>
          <a:prstGeom prst="rect">
            <a:avLst/>
          </a:prstGeom>
        </p:spPr>
      </p:pic>
      <p:pic>
        <p:nvPicPr>
          <p:cNvPr id="5" name="Picture 4" descr="Risultati immagini per infn">
            <a:extLst>
              <a:ext uri="{FF2B5EF4-FFF2-40B4-BE49-F238E27FC236}">
                <a16:creationId xmlns:a16="http://schemas.microsoft.com/office/drawing/2014/main" id="{7095F2D9-CC6D-4D7E-9313-C40106F5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42" y="2771412"/>
            <a:ext cx="1872208" cy="118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F9A8C3C4-2D77-4997-91FE-141D9E1C5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30" y="2806551"/>
            <a:ext cx="1200272" cy="1188388"/>
          </a:xfrm>
          <a:prstGeom prst="rect">
            <a:avLst/>
          </a:prstGeom>
        </p:spPr>
      </p:pic>
      <p:grpSp>
        <p:nvGrpSpPr>
          <p:cNvPr id="7" name="Gruppo 13">
            <a:extLst>
              <a:ext uri="{FF2B5EF4-FFF2-40B4-BE49-F238E27FC236}">
                <a16:creationId xmlns:a16="http://schemas.microsoft.com/office/drawing/2014/main" id="{8AF3E0F2-2777-494A-B1B2-02FFBC2443D4}"/>
              </a:ext>
            </a:extLst>
          </p:cNvPr>
          <p:cNvGrpSpPr/>
          <p:nvPr/>
        </p:nvGrpSpPr>
        <p:grpSpPr>
          <a:xfrm>
            <a:off x="8274531" y="1610689"/>
            <a:ext cx="4432200" cy="1488040"/>
            <a:chOff x="-4401166" y="3228189"/>
            <a:chExt cx="4432200" cy="1488040"/>
          </a:xfrm>
        </p:grpSpPr>
        <p:sp>
          <p:nvSpPr>
            <p:cNvPr id="8" name="Segnaposto contenuto 2">
              <a:extLst>
                <a:ext uri="{FF2B5EF4-FFF2-40B4-BE49-F238E27FC236}">
                  <a16:creationId xmlns:a16="http://schemas.microsoft.com/office/drawing/2014/main" id="{3BE7ABEB-058D-4C93-8B8E-76FE4507CDCD}"/>
                </a:ext>
              </a:extLst>
            </p:cNvPr>
            <p:cNvSpPr txBox="1">
              <a:spLocks/>
            </p:cNvSpPr>
            <p:nvPr/>
          </p:nvSpPr>
          <p:spPr>
            <a:xfrm>
              <a:off x="-4401166" y="3228189"/>
              <a:ext cx="4432200" cy="401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One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structure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,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plenty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 of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applications</a:t>
              </a: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  <a:p>
              <a:pPr marL="0" indent="0">
                <a:buFont typeface="Arial" pitchFamily="34" charset="0"/>
                <a:buNone/>
              </a:pP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</p:txBody>
        </p:sp>
        <p:sp>
          <p:nvSpPr>
            <p:cNvPr id="9" name="Segnaposto contenuto 2">
              <a:extLst>
                <a:ext uri="{FF2B5EF4-FFF2-40B4-BE49-F238E27FC236}">
                  <a16:creationId xmlns:a16="http://schemas.microsoft.com/office/drawing/2014/main" id="{F83E9D18-8CCE-4259-A5A4-0E0E0D27ACC0}"/>
                </a:ext>
              </a:extLst>
            </p:cNvPr>
            <p:cNvSpPr txBox="1">
              <a:spLocks/>
            </p:cNvSpPr>
            <p:nvPr/>
          </p:nvSpPr>
          <p:spPr>
            <a:xfrm>
              <a:off x="-3462150" y="3527841"/>
              <a:ext cx="3099544" cy="11883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>
                <a:buFont typeface="Wingdings" panose="05000000000000000000" pitchFamily="2" charset="2"/>
                <a:buChar char="ü"/>
              </a:pP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Hadron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 therapy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gantry</a:t>
              </a: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  <a:p>
              <a:pPr marL="0">
                <a:buFont typeface="Wingdings" panose="05000000000000000000" pitchFamily="2" charset="2"/>
                <a:buChar char="ü"/>
              </a:pP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Particle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physics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 </a:t>
              </a:r>
            </a:p>
            <a:p>
              <a:pPr marL="0">
                <a:buFont typeface="Wingdings" panose="05000000000000000000" pitchFamily="2" charset="2"/>
                <a:buChar char="ü"/>
              </a:pP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Electrical</a:t>
              </a:r>
              <a:r>
                <a:rPr lang="it-IT" sz="2000" dirty="0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 </a:t>
              </a:r>
              <a:r>
                <a:rPr lang="it-IT" sz="2000" dirty="0" err="1">
                  <a:solidFill>
                    <a:srgbClr val="002060"/>
                  </a:solidFill>
                  <a:latin typeface="+mj-lt"/>
                  <a:cs typeface="Arabic Typesetting" pitchFamily="66" charset="-78"/>
                </a:rPr>
                <a:t>applications</a:t>
              </a: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  <a:p>
              <a:pPr marL="0">
                <a:buFont typeface="Wingdings" panose="05000000000000000000" pitchFamily="2" charset="2"/>
                <a:buChar char="ü"/>
              </a:pP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  <a:p>
              <a:pPr marL="0">
                <a:buFont typeface="Courier New" panose="02070309020205020404" pitchFamily="49" charset="0"/>
                <a:buChar char="o"/>
              </a:pPr>
              <a:endParaRPr lang="it-IT" sz="2000" dirty="0">
                <a:solidFill>
                  <a:srgbClr val="002060"/>
                </a:solidFill>
                <a:latin typeface="+mj-lt"/>
                <a:cs typeface="Arabic Typesetting" pitchFamily="66" charset="-78"/>
              </a:endParaRPr>
            </a:p>
          </p:txBody>
        </p:sp>
      </p:grpSp>
      <p:sp>
        <p:nvSpPr>
          <p:cNvPr id="10" name="Rettangolo 12">
            <a:extLst>
              <a:ext uri="{FF2B5EF4-FFF2-40B4-BE49-F238E27FC236}">
                <a16:creationId xmlns:a16="http://schemas.microsoft.com/office/drawing/2014/main" id="{5F9C67AB-F1E1-469F-A77C-818D809C644B}"/>
              </a:ext>
            </a:extLst>
          </p:cNvPr>
          <p:cNvSpPr/>
          <p:nvPr/>
        </p:nvSpPr>
        <p:spPr>
          <a:xfrm>
            <a:off x="-53177" y="3959468"/>
            <a:ext cx="2468554" cy="1790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R. Musenich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3</a:t>
            </a:r>
          </a:p>
          <a:p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M. Statera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4</a:t>
            </a:r>
            <a:r>
              <a:rPr lang="en-US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, M. Breschi</a:t>
            </a:r>
            <a:r>
              <a:rPr lang="en-US" baseline="30000" dirty="0">
                <a:solidFill>
                  <a:srgbClr val="262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5</a:t>
            </a:r>
          </a:p>
          <a:p>
            <a:endParaRPr lang="en-US" baseline="30000" dirty="0">
              <a:solidFill>
                <a:srgbClr val="262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3. INFN, </a:t>
            </a:r>
            <a:r>
              <a:rPr lang="en-US" sz="16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Sezione</a:t>
            </a:r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di Genova</a:t>
            </a:r>
          </a:p>
          <a:p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4. INFN, </a:t>
            </a:r>
            <a:r>
              <a:rPr lang="en-US" sz="16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Sezione</a:t>
            </a:r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di Milano</a:t>
            </a:r>
          </a:p>
          <a:p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5. </a:t>
            </a:r>
            <a:r>
              <a:rPr lang="en-US" sz="1600" i="1" dirty="0" err="1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Università</a:t>
            </a:r>
            <a:r>
              <a:rPr lang="en-US" sz="1600" i="1" dirty="0">
                <a:solidFill>
                  <a:srgbClr val="262674"/>
                </a:solidFill>
                <a:latin typeface="+mj-lt"/>
                <a:cs typeface="Arabic Typesetting" pitchFamily="66" charset="-78"/>
              </a:rPr>
              <a:t> di Bologna</a:t>
            </a:r>
          </a:p>
          <a:p>
            <a:endParaRPr lang="en-US" sz="1100" dirty="0">
              <a:solidFill>
                <a:srgbClr val="2626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8549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>
            <a:extLst>
              <a:ext uri="{FF2B5EF4-FFF2-40B4-BE49-F238E27FC236}">
                <a16:creationId xmlns:a16="http://schemas.microsoft.com/office/drawing/2014/main" id="{2E21C1E5-4A1D-4FD5-BF34-9EC5B9917345}"/>
              </a:ext>
            </a:extLst>
          </p:cNvPr>
          <p:cNvSpPr txBox="1"/>
          <p:nvPr/>
        </p:nvSpPr>
        <p:spPr>
          <a:xfrm>
            <a:off x="1354587" y="863504"/>
            <a:ext cx="1768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002060"/>
                </a:solidFill>
                <a:latin typeface="Felix Titling" panose="04060505060202020A04" pitchFamily="82" charset="0"/>
              </a:rPr>
              <a:t>Key</a:t>
            </a:r>
            <a:r>
              <a:rPr lang="it-IT" sz="1600" dirty="0">
                <a:solidFill>
                  <a:srgbClr val="002060"/>
                </a:solidFill>
                <a:latin typeface="Felix Titling" panose="04060505060202020A04" pitchFamily="82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Felix Titling" panose="04060505060202020A04" pitchFamily="82" charset="0"/>
              </a:rPr>
              <a:t>positives</a:t>
            </a:r>
            <a:endParaRPr lang="it-IT" sz="1600" dirty="0">
              <a:solidFill>
                <a:srgbClr val="002060"/>
              </a:solidFill>
              <a:latin typeface="Felix Titling" panose="04060505060202020A04" pitchFamily="82" charset="0"/>
            </a:endParaRPr>
          </a:p>
        </p:txBody>
      </p:sp>
      <p:sp>
        <p:nvSpPr>
          <p:cNvPr id="5" name="CasellaDiTesto 6">
            <a:extLst>
              <a:ext uri="{FF2B5EF4-FFF2-40B4-BE49-F238E27FC236}">
                <a16:creationId xmlns:a16="http://schemas.microsoft.com/office/drawing/2014/main" id="{E1CD592F-ED20-4480-99D9-29922F8D8B4F}"/>
              </a:ext>
            </a:extLst>
          </p:cNvPr>
          <p:cNvSpPr txBox="1"/>
          <p:nvPr/>
        </p:nvSpPr>
        <p:spPr>
          <a:xfrm>
            <a:off x="690357" y="1202058"/>
            <a:ext cx="4114625" cy="3703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A </a:t>
            </a:r>
            <a:r>
              <a:rPr lang="it-IT" sz="1600" dirty="0" err="1">
                <a:solidFill>
                  <a:srgbClr val="002060"/>
                </a:solidFill>
              </a:rPr>
              <a:t>flexible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conductor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technology</a:t>
            </a:r>
            <a:endParaRPr lang="it-IT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Round, </a:t>
            </a:r>
            <a:r>
              <a:rPr lang="it-IT" sz="1600" dirty="0" err="1">
                <a:solidFill>
                  <a:srgbClr val="002060"/>
                </a:solidFill>
              </a:rPr>
              <a:t>rectangular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r>
              <a:rPr lang="it-IT" sz="1600" dirty="0" err="1">
                <a:solidFill>
                  <a:srgbClr val="002060"/>
                </a:solidFill>
              </a:rPr>
              <a:t>square</a:t>
            </a:r>
            <a:r>
              <a:rPr lang="it-IT" sz="1600" dirty="0">
                <a:solidFill>
                  <a:srgbClr val="002060"/>
                </a:solidFill>
              </a:rPr>
              <a:t>…..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Fine </a:t>
            </a:r>
            <a:r>
              <a:rPr lang="it-IT" sz="1600" dirty="0" err="1">
                <a:solidFill>
                  <a:srgbClr val="002060"/>
                </a:solidFill>
              </a:rPr>
              <a:t>filaments</a:t>
            </a:r>
            <a:endParaRPr lang="it-IT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2060"/>
                </a:solidFill>
              </a:rPr>
              <a:t>Twisted</a:t>
            </a:r>
            <a:endParaRPr lang="it-IT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Multiple </a:t>
            </a:r>
            <a:r>
              <a:rPr lang="it-IT" sz="1600" dirty="0" err="1">
                <a:solidFill>
                  <a:srgbClr val="002060"/>
                </a:solidFill>
              </a:rPr>
              <a:t>architecture</a:t>
            </a:r>
            <a:endParaRPr lang="it-IT" sz="1600" dirty="0">
              <a:solidFill>
                <a:srgbClr val="002060"/>
              </a:solidFill>
            </a:endParaRPr>
          </a:p>
          <a:p>
            <a:pPr lvl="1"/>
            <a:endParaRPr lang="it-IT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002060"/>
                </a:solidFill>
              </a:rPr>
              <a:t>Excellent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conductivity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matrix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without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any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need</a:t>
            </a:r>
            <a:r>
              <a:rPr lang="it-IT" sz="1600" dirty="0">
                <a:solidFill>
                  <a:srgbClr val="002060"/>
                </a:solidFill>
              </a:rPr>
              <a:t> for </a:t>
            </a:r>
            <a:r>
              <a:rPr lang="it-IT" sz="1600" dirty="0" err="1">
                <a:solidFill>
                  <a:srgbClr val="002060"/>
                </a:solidFill>
              </a:rPr>
              <a:t>diffusion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barrier</a:t>
            </a:r>
            <a:endParaRPr lang="it-IT" sz="1600" dirty="0">
              <a:solidFill>
                <a:srgbClr val="002060"/>
              </a:solidFill>
            </a:endParaRPr>
          </a:p>
          <a:p>
            <a:endParaRPr lang="it-IT" sz="1600" baseline="30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The </a:t>
            </a:r>
            <a:r>
              <a:rPr lang="it-IT" sz="1600" dirty="0" err="1">
                <a:solidFill>
                  <a:srgbClr val="002060"/>
                </a:solidFill>
              </a:rPr>
              <a:t>fabrication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route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is</a:t>
            </a:r>
            <a:r>
              <a:rPr lang="it-IT" sz="1600" dirty="0">
                <a:solidFill>
                  <a:srgbClr val="002060"/>
                </a:solidFill>
              </a:rPr>
              <a:t> the </a:t>
            </a:r>
            <a:r>
              <a:rPr lang="it-IT" sz="1600" dirty="0" err="1">
                <a:solidFill>
                  <a:srgbClr val="002060"/>
                </a:solidFill>
              </a:rPr>
              <a:t>same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industrialized</a:t>
            </a:r>
            <a:r>
              <a:rPr lang="it-IT" sz="1600" dirty="0">
                <a:solidFill>
                  <a:srgbClr val="002060"/>
                </a:solidFill>
              </a:rPr>
              <a:t> for Nb-</a:t>
            </a:r>
            <a:r>
              <a:rPr lang="it-IT" sz="1600" dirty="0" err="1">
                <a:solidFill>
                  <a:srgbClr val="002060"/>
                </a:solidFill>
              </a:rPr>
              <a:t>based</a:t>
            </a:r>
            <a:r>
              <a:rPr lang="it-IT" sz="1600" dirty="0">
                <a:solidFill>
                  <a:srgbClr val="002060"/>
                </a:solidFill>
              </a:rPr>
              <a:t> and MgB</a:t>
            </a:r>
            <a:r>
              <a:rPr lang="it-IT" sz="1600" baseline="-25000" dirty="0">
                <a:solidFill>
                  <a:srgbClr val="002060"/>
                </a:solidFill>
              </a:rPr>
              <a:t>2</a:t>
            </a:r>
            <a:r>
              <a:rPr lang="it-IT" sz="1600" dirty="0">
                <a:solidFill>
                  <a:srgbClr val="002060"/>
                </a:solidFill>
              </a:rPr>
              <a:t> </a:t>
            </a:r>
            <a:r>
              <a:rPr lang="it-IT" sz="1600" dirty="0" err="1">
                <a:solidFill>
                  <a:srgbClr val="002060"/>
                </a:solidFill>
              </a:rPr>
              <a:t>superconductors</a:t>
            </a:r>
            <a:endParaRPr lang="it-IT" sz="16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2060"/>
              </a:solidFill>
            </a:endParaRPr>
          </a:p>
          <a:p>
            <a:pPr lvl="1"/>
            <a:endParaRPr lang="it-IT" sz="1600" dirty="0">
              <a:solidFill>
                <a:srgbClr val="002060"/>
              </a:solidFill>
            </a:endParaRPr>
          </a:p>
          <a:p>
            <a:pPr lvl="1"/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77848971-1A3F-4F7C-833B-BDF81115C05B}"/>
              </a:ext>
            </a:extLst>
          </p:cNvPr>
          <p:cNvSpPr txBox="1"/>
          <p:nvPr/>
        </p:nvSpPr>
        <p:spPr>
          <a:xfrm>
            <a:off x="1354587" y="4436285"/>
            <a:ext cx="1978427" cy="16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Felix Titling" panose="04060505060202020A04" pitchFamily="82" charset="0"/>
              </a:rPr>
              <a:t>Critical points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918828C-DFDB-4309-9B35-D2255A6C6879}"/>
              </a:ext>
            </a:extLst>
          </p:cNvPr>
          <p:cNvSpPr txBox="1">
            <a:spLocks/>
          </p:cNvSpPr>
          <p:nvPr/>
        </p:nvSpPr>
        <p:spPr>
          <a:xfrm>
            <a:off x="690357" y="4777163"/>
            <a:ext cx="4114625" cy="15197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2060"/>
                </a:solidFill>
              </a:rPr>
              <a:t>Mechanical properties: low E and low Yield Strength</a:t>
            </a:r>
            <a:endParaRPr lang="en-US" sz="1600" b="1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Wind and react technique like Nb</a:t>
            </a:r>
            <a:r>
              <a:rPr lang="en-US" sz="1600" baseline="-25000" dirty="0">
                <a:solidFill>
                  <a:srgbClr val="002060"/>
                </a:solidFill>
              </a:rPr>
              <a:t>3</a:t>
            </a:r>
            <a:r>
              <a:rPr lang="en-US" sz="1600" dirty="0">
                <a:solidFill>
                  <a:srgbClr val="002060"/>
                </a:solidFill>
              </a:rPr>
              <a:t>Sn but more complex</a:t>
            </a:r>
          </a:p>
          <a:p>
            <a:r>
              <a:rPr lang="en-US" sz="1600" dirty="0">
                <a:solidFill>
                  <a:srgbClr val="002060"/>
                </a:solidFill>
              </a:rPr>
              <a:t>Costs</a:t>
            </a:r>
          </a:p>
          <a:p>
            <a:pPr marL="0" indent="0">
              <a:buNone/>
            </a:pP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C5A24A-2C6B-4025-8BEA-A6DD8D5CE57F}"/>
              </a:ext>
            </a:extLst>
          </p:cNvPr>
          <p:cNvGrpSpPr/>
          <p:nvPr/>
        </p:nvGrpSpPr>
        <p:grpSpPr>
          <a:xfrm>
            <a:off x="4705808" y="269606"/>
            <a:ext cx="1974002" cy="3880434"/>
            <a:chOff x="4803509" y="904623"/>
            <a:chExt cx="2671811" cy="5252165"/>
          </a:xfrm>
        </p:grpSpPr>
        <p:pic>
          <p:nvPicPr>
            <p:cNvPr id="9" name="Immagine 13" descr="Immagine che contiene oggetto, favo&#10;&#10;Descrizione generata automaticamente">
              <a:extLst>
                <a:ext uri="{FF2B5EF4-FFF2-40B4-BE49-F238E27FC236}">
                  <a16:creationId xmlns:a16="http://schemas.microsoft.com/office/drawing/2014/main" id="{0BF18B0F-F575-4BD3-9EB8-380927FC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982" y="904623"/>
              <a:ext cx="2670338" cy="2582872"/>
            </a:xfrm>
            <a:prstGeom prst="rect">
              <a:avLst/>
            </a:prstGeom>
          </p:spPr>
        </p:pic>
        <p:sp>
          <p:nvSpPr>
            <p:cNvPr id="11" name="Rettangolo 17">
              <a:extLst>
                <a:ext uri="{FF2B5EF4-FFF2-40B4-BE49-F238E27FC236}">
                  <a16:creationId xmlns:a16="http://schemas.microsoft.com/office/drawing/2014/main" id="{B94003ED-B4D2-4CB2-85B7-1A36D8F9693D}"/>
                </a:ext>
              </a:extLst>
            </p:cNvPr>
            <p:cNvSpPr/>
            <p:nvPr/>
          </p:nvSpPr>
          <p:spPr>
            <a:xfrm>
              <a:off x="4807414" y="3485725"/>
              <a:ext cx="2667906" cy="25828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pic>
          <p:nvPicPr>
            <p:cNvPr id="12" name="Immagine 16">
              <a:extLst>
                <a:ext uri="{FF2B5EF4-FFF2-40B4-BE49-F238E27FC236}">
                  <a16:creationId xmlns:a16="http://schemas.microsoft.com/office/drawing/2014/main" id="{D5B730D0-08E1-4DDE-BB2A-401D6F90C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8475">
              <a:off x="4803509" y="3397535"/>
              <a:ext cx="2584984" cy="2759253"/>
            </a:xfrm>
            <a:prstGeom prst="rect">
              <a:avLst/>
            </a:prstGeom>
          </p:spPr>
        </p:pic>
      </p:grpSp>
      <p:sp>
        <p:nvSpPr>
          <p:cNvPr id="13" name="Titolo 1">
            <a:extLst>
              <a:ext uri="{FF2B5EF4-FFF2-40B4-BE49-F238E27FC236}">
                <a16:creationId xmlns:a16="http://schemas.microsoft.com/office/drawing/2014/main" id="{81754FB4-436B-4B12-A535-910C207F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57" y="32545"/>
            <a:ext cx="3919568" cy="1143000"/>
          </a:xfrm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Bi-2212...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31C412-0DB1-489D-BA4C-FA7616762B2A}"/>
              </a:ext>
            </a:extLst>
          </p:cNvPr>
          <p:cNvSpPr/>
          <p:nvPr/>
        </p:nvSpPr>
        <p:spPr>
          <a:xfrm>
            <a:off x="495300" y="863504"/>
            <a:ext cx="4114625" cy="34003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79E53F-8948-4FEE-9047-7E71D61B384B}"/>
              </a:ext>
            </a:extLst>
          </p:cNvPr>
          <p:cNvSpPr/>
          <p:nvPr/>
        </p:nvSpPr>
        <p:spPr>
          <a:xfrm>
            <a:off x="492868" y="4436285"/>
            <a:ext cx="4117057" cy="18606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76D0128-D97D-492E-860C-5429F6363407}"/>
              </a:ext>
            </a:extLst>
          </p:cNvPr>
          <p:cNvGrpSpPr/>
          <p:nvPr/>
        </p:nvGrpSpPr>
        <p:grpSpPr>
          <a:xfrm>
            <a:off x="5274155" y="3853679"/>
            <a:ext cx="6993550" cy="3025864"/>
            <a:chOff x="519420" y="2230469"/>
            <a:chExt cx="5188318" cy="2244803"/>
          </a:xfrm>
        </p:grpSpPr>
        <p:cxnSp>
          <p:nvCxnSpPr>
            <p:cNvPr id="92" name="Connettore 2 19">
              <a:extLst>
                <a:ext uri="{FF2B5EF4-FFF2-40B4-BE49-F238E27FC236}">
                  <a16:creationId xmlns:a16="http://schemas.microsoft.com/office/drawing/2014/main" id="{C274579F-93E9-450B-A4E3-87F1EB04025A}"/>
                </a:ext>
              </a:extLst>
            </p:cNvPr>
            <p:cNvCxnSpPr>
              <a:cxnSpLocks/>
            </p:cNvCxnSpPr>
            <p:nvPr/>
          </p:nvCxnSpPr>
          <p:spPr>
            <a:xfrm>
              <a:off x="3481586" y="2971811"/>
              <a:ext cx="569336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93" name="Gruppo 4">
              <a:extLst>
                <a:ext uri="{FF2B5EF4-FFF2-40B4-BE49-F238E27FC236}">
                  <a16:creationId xmlns:a16="http://schemas.microsoft.com/office/drawing/2014/main" id="{3D153CA8-54AF-451B-AEA0-3199CD34D0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9420" y="2610268"/>
              <a:ext cx="1243680" cy="729166"/>
              <a:chOff x="-3546012" y="103582"/>
              <a:chExt cx="6333628" cy="3713389"/>
            </a:xfrm>
          </p:grpSpPr>
          <p:grpSp>
            <p:nvGrpSpPr>
              <p:cNvPr id="158" name="Gruppo 5">
                <a:extLst>
                  <a:ext uri="{FF2B5EF4-FFF2-40B4-BE49-F238E27FC236}">
                    <a16:creationId xmlns:a16="http://schemas.microsoft.com/office/drawing/2014/main" id="{7C65E28E-7677-4C79-8CD2-672D19B49FF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474" y="103582"/>
                <a:ext cx="2191142" cy="3713389"/>
                <a:chOff x="139125" y="976516"/>
                <a:chExt cx="1879456" cy="3171474"/>
              </a:xfrm>
            </p:grpSpPr>
            <p:grpSp>
              <p:nvGrpSpPr>
                <p:cNvPr id="161" name="Gruppo 8">
                  <a:extLst>
                    <a:ext uri="{FF2B5EF4-FFF2-40B4-BE49-F238E27FC236}">
                      <a16:creationId xmlns:a16="http://schemas.microsoft.com/office/drawing/2014/main" id="{E392F4C2-D116-42C1-AC74-C7460424C4DD}"/>
                    </a:ext>
                  </a:extLst>
                </p:cNvPr>
                <p:cNvGrpSpPr/>
                <p:nvPr/>
              </p:nvGrpSpPr>
              <p:grpSpPr>
                <a:xfrm>
                  <a:off x="1292351" y="2347221"/>
                  <a:ext cx="377694" cy="1800769"/>
                  <a:chOff x="8545794" y="2987839"/>
                  <a:chExt cx="503592" cy="2401025"/>
                </a:xfrm>
              </p:grpSpPr>
              <p:sp>
                <p:nvSpPr>
                  <p:cNvPr id="165" name="Cilindro 12">
                    <a:extLst>
                      <a:ext uri="{FF2B5EF4-FFF2-40B4-BE49-F238E27FC236}">
                        <a16:creationId xmlns:a16="http://schemas.microsoft.com/office/drawing/2014/main" id="{68E2A04F-5914-4A32-A065-F1E551D745A6}"/>
                      </a:ext>
                    </a:extLst>
                  </p:cNvPr>
                  <p:cNvSpPr/>
                  <p:nvPr/>
                </p:nvSpPr>
                <p:spPr>
                  <a:xfrm flipH="1">
                    <a:off x="8545794" y="2987839"/>
                    <a:ext cx="503592" cy="2401025"/>
                  </a:xfrm>
                  <a:prstGeom prst="can">
                    <a:avLst>
                      <a:gd name="adj" fmla="val 46502"/>
                    </a:avLst>
                  </a:prstGeom>
                  <a:gradFill>
                    <a:gsLst>
                      <a:gs pos="91000">
                        <a:srgbClr val="6C6B6B"/>
                      </a:gs>
                      <a:gs pos="6000">
                        <a:schemeClr val="bg1">
                          <a:lumMod val="50000"/>
                        </a:schemeClr>
                      </a:gs>
                      <a:gs pos="69000">
                        <a:schemeClr val="bg1">
                          <a:lumMod val="75000"/>
                        </a:schemeClr>
                      </a:gs>
                      <a:gs pos="51000">
                        <a:schemeClr val="bg1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013"/>
                  </a:p>
                </p:txBody>
              </p:sp>
              <p:sp>
                <p:nvSpPr>
                  <p:cNvPr id="166" name="Ovale 13">
                    <a:extLst>
                      <a:ext uri="{FF2B5EF4-FFF2-40B4-BE49-F238E27FC236}">
                        <a16:creationId xmlns:a16="http://schemas.microsoft.com/office/drawing/2014/main" id="{4A338963-4188-46FB-8875-63A58DF54F8D}"/>
                      </a:ext>
                    </a:extLst>
                  </p:cNvPr>
                  <p:cNvSpPr/>
                  <p:nvPr/>
                </p:nvSpPr>
                <p:spPr>
                  <a:xfrm flipH="1">
                    <a:off x="8602939" y="3025134"/>
                    <a:ext cx="384879" cy="151602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rgbClr val="6C6B6B"/>
                      </a:gs>
                      <a:gs pos="6000">
                        <a:schemeClr val="bg1">
                          <a:lumMod val="50000"/>
                        </a:schemeClr>
                      </a:gs>
                      <a:gs pos="50000">
                        <a:schemeClr val="bg1">
                          <a:lumMod val="75000"/>
                        </a:schemeClr>
                      </a:gs>
                      <a:gs pos="32000">
                        <a:schemeClr val="bg1"/>
                      </a:gs>
                    </a:gsLst>
                    <a:lin ang="10800000" scaled="0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it-IT" sz="1013"/>
                  </a:p>
                </p:txBody>
              </p:sp>
            </p:grpSp>
            <p:pic>
              <p:nvPicPr>
                <p:cNvPr id="162" name="Immagine 9">
                  <a:extLst>
                    <a:ext uri="{FF2B5EF4-FFF2-40B4-BE49-F238E27FC236}">
                      <a16:creationId xmlns:a16="http://schemas.microsoft.com/office/drawing/2014/main" id="{03A83A13-29D6-457F-AB73-5EF161814E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125" y="1387191"/>
                  <a:ext cx="862333" cy="504115"/>
                </a:xfrm>
                <a:prstGeom prst="rect">
                  <a:avLst/>
                </a:prstGeom>
              </p:spPr>
            </p:pic>
            <p:sp>
              <p:nvSpPr>
                <p:cNvPr id="163" name="Freccia circolare in giù 10">
                  <a:extLst>
                    <a:ext uri="{FF2B5EF4-FFF2-40B4-BE49-F238E27FC236}">
                      <a16:creationId xmlns:a16="http://schemas.microsoft.com/office/drawing/2014/main" id="{CA9847BF-2AC3-4C8D-9339-3BA48B8F01F1}"/>
                    </a:ext>
                  </a:extLst>
                </p:cNvPr>
                <p:cNvSpPr/>
                <p:nvPr/>
              </p:nvSpPr>
              <p:spPr>
                <a:xfrm>
                  <a:off x="526055" y="976516"/>
                  <a:ext cx="1051274" cy="334904"/>
                </a:xfrm>
                <a:prstGeom prst="curvedDownArrow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4" name="Immagine 11">
                  <a:extLst>
                    <a:ext uri="{FF2B5EF4-FFF2-40B4-BE49-F238E27FC236}">
                      <a16:creationId xmlns:a16="http://schemas.microsoft.com/office/drawing/2014/main" id="{20B35316-91E8-45CB-86FA-488763D72C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4369444">
                  <a:off x="1122790" y="1379370"/>
                  <a:ext cx="924290" cy="867292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CasellaDiTesto 6">
                    <a:extLst>
                      <a:ext uri="{FF2B5EF4-FFF2-40B4-BE49-F238E27FC236}">
                        <a16:creationId xmlns:a16="http://schemas.microsoft.com/office/drawing/2014/main" id="{3350DA00-9C19-49C8-AB5B-89FB4CDB5FFD}"/>
                      </a:ext>
                    </a:extLst>
                  </p:cNvPr>
                  <p:cNvSpPr txBox="1"/>
                  <p:nvPr/>
                </p:nvSpPr>
                <p:spPr>
                  <a:xfrm>
                    <a:off x="-3350922" y="143785"/>
                    <a:ext cx="4805887" cy="27907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it-IT" sz="1400" b="1" i="1" dirty="0" smtClean="0">
                            <a:latin typeface="Cambria Math" panose="02040503050406030204" pitchFamily="18" charset="0"/>
                          </a:rPr>
                          <m:t>𝑩𝒊𝑺𝑪𝑪𝑶</m:t>
                        </m:r>
                      </m:oMath>
                    </a14:m>
                    <a:r>
                      <a:rPr lang="it-IT" sz="1400" b="1" dirty="0"/>
                      <a:t> </a:t>
                    </a:r>
                    <a:r>
                      <a:rPr lang="it-IT" sz="1400" b="1" dirty="0" err="1"/>
                      <a:t>powders</a:t>
                    </a:r>
                    <a:r>
                      <a:rPr lang="it-IT" sz="1400" b="1" dirty="0"/>
                      <a:t> </a:t>
                    </a:r>
                    <a:r>
                      <a:rPr lang="it-IT" sz="1400" b="1" dirty="0" err="1"/>
                      <a:t>into</a:t>
                    </a:r>
                    <a:r>
                      <a:rPr lang="it-IT" sz="1400" b="1" dirty="0"/>
                      <a:t> </a:t>
                    </a:r>
                  </a:p>
                  <a:p>
                    <a:pPr algn="ctr"/>
                    <a:r>
                      <a:rPr lang="it-IT" sz="1400" b="1" dirty="0"/>
                      <a:t>a</a:t>
                    </a:r>
                  </a:p>
                </p:txBody>
              </p:sp>
            </mc:Choice>
            <mc:Fallback xmlns="">
              <p:sp>
                <p:nvSpPr>
                  <p:cNvPr id="159" name="CasellaDiTesto 6">
                    <a:extLst>
                      <a:ext uri="{FF2B5EF4-FFF2-40B4-BE49-F238E27FC236}">
                        <a16:creationId xmlns:a16="http://schemas.microsoft.com/office/drawing/2014/main" id="{3350DA00-9C19-49C8-AB5B-89FB4CDB5F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350922" y="143785"/>
                    <a:ext cx="4805887" cy="27907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43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0" name="CasellaDiTesto 7">
                <a:extLst>
                  <a:ext uri="{FF2B5EF4-FFF2-40B4-BE49-F238E27FC236}">
                    <a16:creationId xmlns:a16="http://schemas.microsoft.com/office/drawing/2014/main" id="{241D4B1F-DBB7-4754-9B79-26F7A2A42272}"/>
                  </a:ext>
                </a:extLst>
              </p:cNvPr>
              <p:cNvSpPr txBox="1"/>
              <p:nvPr/>
            </p:nvSpPr>
            <p:spPr>
              <a:xfrm>
                <a:off x="-3546012" y="2524771"/>
                <a:ext cx="4994448" cy="1162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/>
                  <a:t>Silver </a:t>
                </a:r>
                <a:r>
                  <a:rPr lang="it-IT" sz="1400" b="1" dirty="0" err="1"/>
                  <a:t>sheath</a:t>
                </a:r>
                <a:endParaRPr lang="it-IT" sz="1400" b="1" dirty="0"/>
              </a:p>
            </p:txBody>
          </p:sp>
        </p:grpSp>
        <p:sp>
          <p:nvSpPr>
            <p:cNvPr id="94" name="Rettangolo 20">
              <a:extLst>
                <a:ext uri="{FF2B5EF4-FFF2-40B4-BE49-F238E27FC236}">
                  <a16:creationId xmlns:a16="http://schemas.microsoft.com/office/drawing/2014/main" id="{FAB3A6A5-90B6-41EF-800B-686096A0421B}"/>
                </a:ext>
              </a:extLst>
            </p:cNvPr>
            <p:cNvSpPr/>
            <p:nvPr/>
          </p:nvSpPr>
          <p:spPr>
            <a:xfrm>
              <a:off x="524518" y="2535708"/>
              <a:ext cx="1315439" cy="9137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5" name="Rettangolo 21">
              <a:extLst>
                <a:ext uri="{FF2B5EF4-FFF2-40B4-BE49-F238E27FC236}">
                  <a16:creationId xmlns:a16="http://schemas.microsoft.com/office/drawing/2014/main" id="{3172B023-8919-431C-9154-5F2849C46B9F}"/>
                </a:ext>
              </a:extLst>
            </p:cNvPr>
            <p:cNvSpPr/>
            <p:nvPr/>
          </p:nvSpPr>
          <p:spPr>
            <a:xfrm>
              <a:off x="2271114" y="2271029"/>
              <a:ext cx="1210471" cy="1369509"/>
            </a:xfrm>
            <a:prstGeom prst="rect">
              <a:avLst/>
            </a:prstGeom>
            <a:noFill/>
            <a:ln w="38100">
              <a:solidFill>
                <a:srgbClr val="270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Rettangolo 22">
              <a:extLst>
                <a:ext uri="{FF2B5EF4-FFF2-40B4-BE49-F238E27FC236}">
                  <a16:creationId xmlns:a16="http://schemas.microsoft.com/office/drawing/2014/main" id="{0F802853-68EC-44E5-B68B-57C6F8F5C4E4}"/>
                </a:ext>
              </a:extLst>
            </p:cNvPr>
            <p:cNvSpPr/>
            <p:nvPr/>
          </p:nvSpPr>
          <p:spPr>
            <a:xfrm>
              <a:off x="4088126" y="2757855"/>
              <a:ext cx="970488" cy="50489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CasellaDiTesto 23">
              <a:extLst>
                <a:ext uri="{FF2B5EF4-FFF2-40B4-BE49-F238E27FC236}">
                  <a16:creationId xmlns:a16="http://schemas.microsoft.com/office/drawing/2014/main" id="{4F580051-5DE1-4399-A083-D4B212C551A3}"/>
                </a:ext>
              </a:extLst>
            </p:cNvPr>
            <p:cNvSpPr txBox="1"/>
            <p:nvPr/>
          </p:nvSpPr>
          <p:spPr>
            <a:xfrm>
              <a:off x="694310" y="3464315"/>
              <a:ext cx="776739" cy="388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FF0000"/>
                  </a:solidFill>
                </a:rPr>
                <a:t>POWDER IN TUBE</a:t>
              </a:r>
            </a:p>
          </p:txBody>
        </p:sp>
        <p:sp>
          <p:nvSpPr>
            <p:cNvPr id="98" name="CasellaDiTesto 24">
              <a:extLst>
                <a:ext uri="{FF2B5EF4-FFF2-40B4-BE49-F238E27FC236}">
                  <a16:creationId xmlns:a16="http://schemas.microsoft.com/office/drawing/2014/main" id="{A2AF25B3-9949-40F4-B41B-203CC9D5559E}"/>
                </a:ext>
              </a:extLst>
            </p:cNvPr>
            <p:cNvSpPr txBox="1"/>
            <p:nvPr/>
          </p:nvSpPr>
          <p:spPr>
            <a:xfrm>
              <a:off x="1902450" y="3647528"/>
              <a:ext cx="2348057" cy="22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2704BC"/>
                  </a:solidFill>
                </a:rPr>
                <a:t>MECHANICAL DEFORMATION</a:t>
              </a:r>
            </a:p>
          </p:txBody>
        </p:sp>
        <p:sp>
          <p:nvSpPr>
            <p:cNvPr id="99" name="CasellaDiTesto 25">
              <a:extLst>
                <a:ext uri="{FF2B5EF4-FFF2-40B4-BE49-F238E27FC236}">
                  <a16:creationId xmlns:a16="http://schemas.microsoft.com/office/drawing/2014/main" id="{AFE71B1D-88AB-48EF-8025-B3F9203E293B}"/>
                </a:ext>
              </a:extLst>
            </p:cNvPr>
            <p:cNvSpPr txBox="1"/>
            <p:nvPr/>
          </p:nvSpPr>
          <p:spPr>
            <a:xfrm>
              <a:off x="4001043" y="3288299"/>
              <a:ext cx="1706695" cy="22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0B050"/>
                  </a:solidFill>
                </a:rPr>
                <a:t>HEAT TREATMENT</a:t>
              </a:r>
            </a:p>
          </p:txBody>
        </p:sp>
        <p:grpSp>
          <p:nvGrpSpPr>
            <p:cNvPr id="100" name="Gruppo 26">
              <a:extLst>
                <a:ext uri="{FF2B5EF4-FFF2-40B4-BE49-F238E27FC236}">
                  <a16:creationId xmlns:a16="http://schemas.microsoft.com/office/drawing/2014/main" id="{BE8C3AFB-08A8-4A28-9CD7-5E81FCF09C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39497" y="2837175"/>
              <a:ext cx="846810" cy="400507"/>
              <a:chOff x="4123221" y="4328093"/>
              <a:chExt cx="3635162" cy="1719284"/>
            </a:xfrm>
          </p:grpSpPr>
          <p:sp>
            <p:nvSpPr>
              <p:cNvPr id="149" name="Cubo 27">
                <a:extLst>
                  <a:ext uri="{FF2B5EF4-FFF2-40B4-BE49-F238E27FC236}">
                    <a16:creationId xmlns:a16="http://schemas.microsoft.com/office/drawing/2014/main" id="{543B1F60-5790-443F-B0A7-FAC38040296A}"/>
                  </a:ext>
                </a:extLst>
              </p:cNvPr>
              <p:cNvSpPr/>
              <p:nvPr/>
            </p:nvSpPr>
            <p:spPr>
              <a:xfrm>
                <a:off x="4889268" y="5168068"/>
                <a:ext cx="2156665" cy="879309"/>
              </a:xfrm>
              <a:prstGeom prst="cube">
                <a:avLst/>
              </a:prstGeom>
              <a:gradFill>
                <a:gsLst>
                  <a:gs pos="0">
                    <a:schemeClr val="bg2">
                      <a:lumMod val="25000"/>
                    </a:schemeClr>
                  </a:gs>
                  <a:gs pos="69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0" name="Rettangolo 28">
                <a:extLst>
                  <a:ext uri="{FF2B5EF4-FFF2-40B4-BE49-F238E27FC236}">
                    <a16:creationId xmlns:a16="http://schemas.microsoft.com/office/drawing/2014/main" id="{5E7DD34A-8F21-4B37-922E-016DA5DA45E8}"/>
                  </a:ext>
                </a:extLst>
              </p:cNvPr>
              <p:cNvSpPr/>
              <p:nvPr/>
            </p:nvSpPr>
            <p:spPr>
              <a:xfrm>
                <a:off x="4894878" y="5508835"/>
                <a:ext cx="1912663" cy="40390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1" name="Cilindro 29">
                <a:extLst>
                  <a:ext uri="{FF2B5EF4-FFF2-40B4-BE49-F238E27FC236}">
                    <a16:creationId xmlns:a16="http://schemas.microsoft.com/office/drawing/2014/main" id="{02AEDBD8-5722-4EF0-9FBA-DF6A99F59596}"/>
                  </a:ext>
                </a:extLst>
              </p:cNvPr>
              <p:cNvSpPr/>
              <p:nvPr/>
            </p:nvSpPr>
            <p:spPr>
              <a:xfrm rot="5400000">
                <a:off x="5473746" y="2977568"/>
                <a:ext cx="934111" cy="3635162"/>
              </a:xfrm>
              <a:prstGeom prst="can">
                <a:avLst/>
              </a:prstGeom>
              <a:pattFill prst="openDmnd">
                <a:fgClr>
                  <a:schemeClr val="tx1"/>
                </a:fgClr>
                <a:bgClr>
                  <a:schemeClr val="bg1">
                    <a:lumMod val="85000"/>
                  </a:schemeClr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2" name="Cubo 30">
                <a:extLst>
                  <a:ext uri="{FF2B5EF4-FFF2-40B4-BE49-F238E27FC236}">
                    <a16:creationId xmlns:a16="http://schemas.microsoft.com/office/drawing/2014/main" id="{775659AC-CA0F-420D-ABD0-6C2DB649D40B}"/>
                  </a:ext>
                </a:extLst>
              </p:cNvPr>
              <p:cNvSpPr/>
              <p:nvPr/>
            </p:nvSpPr>
            <p:spPr>
              <a:xfrm>
                <a:off x="4889268" y="5154280"/>
                <a:ext cx="1998189" cy="225529"/>
              </a:xfrm>
              <a:prstGeom prst="cub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3" name="Telaio 38">
                <a:extLst>
                  <a:ext uri="{FF2B5EF4-FFF2-40B4-BE49-F238E27FC236}">
                    <a16:creationId xmlns:a16="http://schemas.microsoft.com/office/drawing/2014/main" id="{6372181E-07E0-4548-A77E-C5A359019526}"/>
                  </a:ext>
                </a:extLst>
              </p:cNvPr>
              <p:cNvSpPr/>
              <p:nvPr/>
            </p:nvSpPr>
            <p:spPr>
              <a:xfrm>
                <a:off x="5374549" y="5573449"/>
                <a:ext cx="437567" cy="274880"/>
              </a:xfrm>
              <a:prstGeom prst="bevel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4" name="Cubo 32">
                <a:extLst>
                  <a:ext uri="{FF2B5EF4-FFF2-40B4-BE49-F238E27FC236}">
                    <a16:creationId xmlns:a16="http://schemas.microsoft.com/office/drawing/2014/main" id="{129995A4-2FD2-403D-9367-3A4D19D98191}"/>
                  </a:ext>
                </a:extLst>
              </p:cNvPr>
              <p:cNvSpPr/>
              <p:nvPr/>
            </p:nvSpPr>
            <p:spPr>
              <a:xfrm>
                <a:off x="4987252" y="5576151"/>
                <a:ext cx="100854" cy="92837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5" name="Cubo 33">
                <a:extLst>
                  <a:ext uri="{FF2B5EF4-FFF2-40B4-BE49-F238E27FC236}">
                    <a16:creationId xmlns:a16="http://schemas.microsoft.com/office/drawing/2014/main" id="{BE45185B-109D-476B-AE42-6104C56F3269}"/>
                  </a:ext>
                </a:extLst>
              </p:cNvPr>
              <p:cNvSpPr/>
              <p:nvPr/>
            </p:nvSpPr>
            <p:spPr>
              <a:xfrm>
                <a:off x="4987252" y="5744739"/>
                <a:ext cx="100854" cy="92837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6" name="Ovale 34">
                <a:extLst>
                  <a:ext uri="{FF2B5EF4-FFF2-40B4-BE49-F238E27FC236}">
                    <a16:creationId xmlns:a16="http://schemas.microsoft.com/office/drawing/2014/main" id="{EE8DC406-DC92-4143-8D9A-1CB894C87C35}"/>
                  </a:ext>
                </a:extLst>
              </p:cNvPr>
              <p:cNvSpPr/>
              <p:nvPr/>
            </p:nvSpPr>
            <p:spPr>
              <a:xfrm>
                <a:off x="7540685" y="4328095"/>
                <a:ext cx="211002" cy="93411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95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57" name="Ovale 35">
                <a:extLst>
                  <a:ext uri="{FF2B5EF4-FFF2-40B4-BE49-F238E27FC236}">
                    <a16:creationId xmlns:a16="http://schemas.microsoft.com/office/drawing/2014/main" id="{7361A520-EBB0-4000-BA93-E13DAE3A0502}"/>
                  </a:ext>
                </a:extLst>
              </p:cNvPr>
              <p:cNvSpPr/>
              <p:nvPr/>
            </p:nvSpPr>
            <p:spPr>
              <a:xfrm>
                <a:off x="7606912" y="4577610"/>
                <a:ext cx="95367" cy="429475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25000"/>
                    </a:schemeClr>
                  </a:gs>
                  <a:gs pos="95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</p:grpSp>
        <p:grpSp>
          <p:nvGrpSpPr>
            <p:cNvPr id="101" name="Gruppo 36">
              <a:extLst>
                <a:ext uri="{FF2B5EF4-FFF2-40B4-BE49-F238E27FC236}">
                  <a16:creationId xmlns:a16="http://schemas.microsoft.com/office/drawing/2014/main" id="{827C9A71-2441-4477-9231-C9927721C7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3086" y="3005160"/>
              <a:ext cx="688819" cy="457227"/>
              <a:chOff x="3368442" y="1541253"/>
              <a:chExt cx="3080611" cy="2044857"/>
            </a:xfrm>
          </p:grpSpPr>
          <p:sp>
            <p:nvSpPr>
              <p:cNvPr id="131" name="Rettangolo 37">
                <a:extLst>
                  <a:ext uri="{FF2B5EF4-FFF2-40B4-BE49-F238E27FC236}">
                    <a16:creationId xmlns:a16="http://schemas.microsoft.com/office/drawing/2014/main" id="{8A0C4379-DDF1-4356-A118-1AA5D5C88984}"/>
                  </a:ext>
                </a:extLst>
              </p:cNvPr>
              <p:cNvSpPr/>
              <p:nvPr/>
            </p:nvSpPr>
            <p:spPr>
              <a:xfrm>
                <a:off x="4673599" y="3537905"/>
                <a:ext cx="974949" cy="468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2" name="Ovale 38">
                <a:extLst>
                  <a:ext uri="{FF2B5EF4-FFF2-40B4-BE49-F238E27FC236}">
                    <a16:creationId xmlns:a16="http://schemas.microsoft.com/office/drawing/2014/main" id="{96CE8FEA-2F9F-4190-98DF-7B21CB017B6A}"/>
                  </a:ext>
                </a:extLst>
              </p:cNvPr>
              <p:cNvSpPr/>
              <p:nvPr/>
            </p:nvSpPr>
            <p:spPr>
              <a:xfrm>
                <a:off x="4356417" y="1541253"/>
                <a:ext cx="637474" cy="20395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3" name="Ovale 39">
                <a:extLst>
                  <a:ext uri="{FF2B5EF4-FFF2-40B4-BE49-F238E27FC236}">
                    <a16:creationId xmlns:a16="http://schemas.microsoft.com/office/drawing/2014/main" id="{E18CC55A-30B8-421C-BACC-DF21C8814687}"/>
                  </a:ext>
                </a:extLst>
              </p:cNvPr>
              <p:cNvSpPr/>
              <p:nvPr/>
            </p:nvSpPr>
            <p:spPr>
              <a:xfrm>
                <a:off x="4457920" y="1866302"/>
                <a:ext cx="461374" cy="14400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4" name="Ovale 40">
                <a:extLst>
                  <a:ext uri="{FF2B5EF4-FFF2-40B4-BE49-F238E27FC236}">
                    <a16:creationId xmlns:a16="http://schemas.microsoft.com/office/drawing/2014/main" id="{26E0A8AB-F591-46D3-A1EA-AFCF7965FED5}"/>
                  </a:ext>
                </a:extLst>
              </p:cNvPr>
              <p:cNvSpPr/>
              <p:nvPr/>
            </p:nvSpPr>
            <p:spPr>
              <a:xfrm>
                <a:off x="4528372" y="1949901"/>
                <a:ext cx="328267" cy="1238691"/>
              </a:xfrm>
              <a:prstGeom prst="ellipse">
                <a:avLst/>
              </a:prstGeom>
              <a:gradFill flip="none" rotWithShape="1">
                <a:gsLst>
                  <a:gs pos="44000">
                    <a:schemeClr val="bg1">
                      <a:lumMod val="50000"/>
                    </a:schemeClr>
                  </a:gs>
                  <a:gs pos="9400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5" name="Parallelogramma 41">
                <a:extLst>
                  <a:ext uri="{FF2B5EF4-FFF2-40B4-BE49-F238E27FC236}">
                    <a16:creationId xmlns:a16="http://schemas.microsoft.com/office/drawing/2014/main" id="{B2727734-CFBD-478D-8462-0CB583DA73BF}"/>
                  </a:ext>
                </a:extLst>
              </p:cNvPr>
              <p:cNvSpPr/>
              <p:nvPr/>
            </p:nvSpPr>
            <p:spPr>
              <a:xfrm flipH="1">
                <a:off x="4694408" y="1545221"/>
                <a:ext cx="954140" cy="1999621"/>
              </a:xfrm>
              <a:prstGeom prst="parallelogram">
                <a:avLst>
                  <a:gd name="adj" fmla="val 6326"/>
                </a:avLst>
              </a:prstGeom>
              <a:pattFill prst="dkUpDiag">
                <a:fgClr>
                  <a:schemeClr val="bg2">
                    <a:lumMod val="50000"/>
                  </a:schemeClr>
                </a:fgClr>
                <a:bgClr>
                  <a:schemeClr val="bg1"/>
                </a:bgClr>
              </a:patt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6" name="Arco 42">
                <a:extLst>
                  <a:ext uri="{FF2B5EF4-FFF2-40B4-BE49-F238E27FC236}">
                    <a16:creationId xmlns:a16="http://schemas.microsoft.com/office/drawing/2014/main" id="{3E30FB79-214D-490D-BE09-5AE93ED546F6}"/>
                  </a:ext>
                </a:extLst>
              </p:cNvPr>
              <p:cNvSpPr/>
              <p:nvPr/>
            </p:nvSpPr>
            <p:spPr>
              <a:xfrm rot="10800000">
                <a:off x="4533433" y="1949903"/>
                <a:ext cx="596530" cy="1281705"/>
              </a:xfrm>
              <a:prstGeom prst="arc">
                <a:avLst>
                  <a:gd name="adj1" fmla="val 16836588"/>
                  <a:gd name="adj2" fmla="val 4672922"/>
                </a:avLst>
              </a:prstGeom>
              <a:gradFill flip="none" rotWithShape="1">
                <a:gsLst>
                  <a:gs pos="53000">
                    <a:schemeClr val="accent1">
                      <a:lumMod val="0"/>
                      <a:lumOff val="100000"/>
                    </a:schemeClr>
                  </a:gs>
                  <a:gs pos="10000">
                    <a:srgbClr val="9F9F9F"/>
                  </a:gs>
                  <a:gs pos="80000">
                    <a:srgbClr val="BFBFBF"/>
                  </a:gs>
                  <a:gs pos="100000">
                    <a:schemeClr val="bg1">
                      <a:lumMod val="50000"/>
                    </a:schemeClr>
                  </a:gs>
                  <a:gs pos="4000">
                    <a:schemeClr val="bg1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7" name="Parallelogramma 43">
                <a:extLst>
                  <a:ext uri="{FF2B5EF4-FFF2-40B4-BE49-F238E27FC236}">
                    <a16:creationId xmlns:a16="http://schemas.microsoft.com/office/drawing/2014/main" id="{8EF73FB3-6CE4-459C-A575-2DCD4404C27C}"/>
                  </a:ext>
                </a:extLst>
              </p:cNvPr>
              <p:cNvSpPr/>
              <p:nvPr/>
            </p:nvSpPr>
            <p:spPr>
              <a:xfrm flipH="1">
                <a:off x="4694407" y="1867547"/>
                <a:ext cx="954140" cy="1412654"/>
              </a:xfrm>
              <a:prstGeom prst="parallelogram">
                <a:avLst>
                  <a:gd name="adj" fmla="val 5078"/>
                </a:avLst>
              </a:prstGeom>
              <a:pattFill prst="lt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8" name="Trapezio 44">
                <a:extLst>
                  <a:ext uri="{FF2B5EF4-FFF2-40B4-BE49-F238E27FC236}">
                    <a16:creationId xmlns:a16="http://schemas.microsoft.com/office/drawing/2014/main" id="{F51D0558-FCA8-4EF7-8F9D-C3FE9E46FA99}"/>
                  </a:ext>
                </a:extLst>
              </p:cNvPr>
              <p:cNvSpPr/>
              <p:nvPr/>
            </p:nvSpPr>
            <p:spPr>
              <a:xfrm rot="16200000">
                <a:off x="5245360" y="2472744"/>
                <a:ext cx="472048" cy="242053"/>
              </a:xfrm>
              <a:prstGeom prst="trapezoid">
                <a:avLst>
                  <a:gd name="adj" fmla="val 58407"/>
                </a:avLst>
              </a:prstGeom>
              <a:gradFill flip="none" rotWithShape="1">
                <a:gsLst>
                  <a:gs pos="51000">
                    <a:schemeClr val="accent1">
                      <a:lumMod val="0"/>
                      <a:lumOff val="100000"/>
                    </a:schemeClr>
                  </a:gs>
                  <a:gs pos="84000">
                    <a:schemeClr val="bg1">
                      <a:lumMod val="50000"/>
                    </a:schemeClr>
                  </a:gs>
                  <a:gs pos="20000">
                    <a:schemeClr val="bg1">
                      <a:lumMod val="6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39" name="Ovale 45">
                <a:extLst>
                  <a:ext uri="{FF2B5EF4-FFF2-40B4-BE49-F238E27FC236}">
                    <a16:creationId xmlns:a16="http://schemas.microsoft.com/office/drawing/2014/main" id="{685B80AE-101E-4E5B-BFC4-9FCAAC4D85F3}"/>
                  </a:ext>
                </a:extLst>
              </p:cNvPr>
              <p:cNvSpPr/>
              <p:nvPr/>
            </p:nvSpPr>
            <p:spPr>
              <a:xfrm rot="204090">
                <a:off x="5551821" y="2325318"/>
                <a:ext cx="172962" cy="51170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 dirty="0"/>
              </a:p>
            </p:txBody>
          </p:sp>
          <p:cxnSp>
            <p:nvCxnSpPr>
              <p:cNvPr id="140" name="Connettore 1 64">
                <a:extLst>
                  <a:ext uri="{FF2B5EF4-FFF2-40B4-BE49-F238E27FC236}">
                    <a16:creationId xmlns:a16="http://schemas.microsoft.com/office/drawing/2014/main" id="{DFA59C13-A081-4CE6-BD35-0F64B42A1043}"/>
                  </a:ext>
                </a:extLst>
              </p:cNvPr>
              <p:cNvCxnSpPr/>
              <p:nvPr/>
            </p:nvCxnSpPr>
            <p:spPr>
              <a:xfrm>
                <a:off x="4694408" y="1979160"/>
                <a:ext cx="14278" cy="125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riangolo isoscele 47">
                <a:extLst>
                  <a:ext uri="{FF2B5EF4-FFF2-40B4-BE49-F238E27FC236}">
                    <a16:creationId xmlns:a16="http://schemas.microsoft.com/office/drawing/2014/main" id="{F1CDEFDE-1B22-4F74-BC0D-2D62682A2042}"/>
                  </a:ext>
                </a:extLst>
              </p:cNvPr>
              <p:cNvSpPr/>
              <p:nvPr/>
            </p:nvSpPr>
            <p:spPr>
              <a:xfrm rot="21409143">
                <a:off x="4688963" y="1932382"/>
                <a:ext cx="310052" cy="521851"/>
              </a:xfrm>
              <a:prstGeom prst="triangle">
                <a:avLst>
                  <a:gd name="adj" fmla="val 7667"/>
                </a:avLst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97000">
                    <a:srgbClr val="F4F4F4"/>
                  </a:gs>
                  <a:gs pos="5100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42" name="Triangolo isoscele 48">
                <a:extLst>
                  <a:ext uri="{FF2B5EF4-FFF2-40B4-BE49-F238E27FC236}">
                    <a16:creationId xmlns:a16="http://schemas.microsoft.com/office/drawing/2014/main" id="{2DDB0EF9-CF62-4A4F-A2EA-AD9B3D0A938B}"/>
                  </a:ext>
                </a:extLst>
              </p:cNvPr>
              <p:cNvSpPr/>
              <p:nvPr/>
            </p:nvSpPr>
            <p:spPr>
              <a:xfrm flipV="1">
                <a:off x="4719111" y="2720138"/>
                <a:ext cx="294145" cy="477214"/>
              </a:xfrm>
              <a:prstGeom prst="triangle">
                <a:avLst>
                  <a:gd name="adj" fmla="val 0"/>
                </a:avLst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100000">
                    <a:srgbClr val="F4F4F4"/>
                  </a:gs>
                  <a:gs pos="49000">
                    <a:schemeClr val="bg1">
                      <a:lumMod val="50000"/>
                    </a:schemeClr>
                  </a:gs>
                  <a:gs pos="61000">
                    <a:schemeClr val="bg1">
                      <a:lumMod val="65000"/>
                    </a:schemeClr>
                  </a:gs>
                </a:gsLst>
                <a:lin ang="8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43" name="Cilindro 49">
                <a:extLst>
                  <a:ext uri="{FF2B5EF4-FFF2-40B4-BE49-F238E27FC236}">
                    <a16:creationId xmlns:a16="http://schemas.microsoft.com/office/drawing/2014/main" id="{D6D7C5B8-E472-4FD7-8485-E7D168A527B6}"/>
                  </a:ext>
                </a:extLst>
              </p:cNvPr>
              <p:cNvSpPr/>
              <p:nvPr/>
            </p:nvSpPr>
            <p:spPr>
              <a:xfrm rot="16200000">
                <a:off x="5660514" y="2048182"/>
                <a:ext cx="185807" cy="1074398"/>
              </a:xfrm>
              <a:prstGeom prst="can">
                <a:avLst/>
              </a:prstGeom>
              <a:gradFill flip="none" rotWithShape="1">
                <a:gsLst>
                  <a:gs pos="6000">
                    <a:schemeClr val="accent1">
                      <a:lumMod val="5000"/>
                      <a:lumOff val="95000"/>
                    </a:schemeClr>
                  </a:gs>
                  <a:gs pos="37000">
                    <a:schemeClr val="bg1">
                      <a:lumMod val="65000"/>
                    </a:schemeClr>
                  </a:gs>
                  <a:gs pos="61000">
                    <a:schemeClr val="bg1">
                      <a:lumMod val="75000"/>
                    </a:schemeClr>
                  </a:gs>
                  <a:gs pos="76000">
                    <a:schemeClr val="bg1">
                      <a:lumMod val="85000"/>
                    </a:schemeClr>
                  </a:gs>
                </a:gsLst>
                <a:lin ang="10800000" scaled="0"/>
                <a:tileRect/>
              </a:gra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44" name="Trapezio 50">
                <a:extLst>
                  <a:ext uri="{FF2B5EF4-FFF2-40B4-BE49-F238E27FC236}">
                    <a16:creationId xmlns:a16="http://schemas.microsoft.com/office/drawing/2014/main" id="{4BDCB717-DCDD-4798-BBEC-D8813A596060}"/>
                  </a:ext>
                </a:extLst>
              </p:cNvPr>
              <p:cNvSpPr/>
              <p:nvPr/>
            </p:nvSpPr>
            <p:spPr>
              <a:xfrm rot="5400000">
                <a:off x="4964752" y="2450525"/>
                <a:ext cx="319460" cy="266702"/>
              </a:xfrm>
              <a:prstGeom prst="trapezoid">
                <a:avLst/>
              </a:prstGeom>
              <a:gradFill flip="none" rotWithShape="1">
                <a:gsLst>
                  <a:gs pos="6000">
                    <a:schemeClr val="accent1">
                      <a:lumMod val="5000"/>
                      <a:lumOff val="95000"/>
                    </a:schemeClr>
                  </a:gs>
                  <a:gs pos="37000">
                    <a:schemeClr val="bg1">
                      <a:lumMod val="65000"/>
                    </a:schemeClr>
                  </a:gs>
                  <a:gs pos="61000">
                    <a:schemeClr val="bg1">
                      <a:lumMod val="75000"/>
                    </a:schemeClr>
                  </a:gs>
                  <a:gs pos="76000">
                    <a:schemeClr val="bg1">
                      <a:lumMod val="85000"/>
                    </a:schemeClr>
                  </a:gs>
                </a:gsLst>
                <a:lin ang="21594000" scaled="0"/>
                <a:tileRect/>
              </a:gra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45" name="Cilindro 51">
                <a:extLst>
                  <a:ext uri="{FF2B5EF4-FFF2-40B4-BE49-F238E27FC236}">
                    <a16:creationId xmlns:a16="http://schemas.microsoft.com/office/drawing/2014/main" id="{8F69033F-0781-4527-9100-D6CA847FFD6D}"/>
                  </a:ext>
                </a:extLst>
              </p:cNvPr>
              <p:cNvSpPr/>
              <p:nvPr/>
            </p:nvSpPr>
            <p:spPr>
              <a:xfrm rot="16200000">
                <a:off x="4104681" y="1825586"/>
                <a:ext cx="319457" cy="1516576"/>
              </a:xfrm>
              <a:prstGeom prst="can">
                <a:avLst/>
              </a:prstGeom>
              <a:gradFill flip="none" rotWithShape="1">
                <a:gsLst>
                  <a:gs pos="6000">
                    <a:schemeClr val="accent1">
                      <a:lumMod val="5000"/>
                      <a:lumOff val="95000"/>
                    </a:schemeClr>
                  </a:gs>
                  <a:gs pos="37000">
                    <a:schemeClr val="bg1">
                      <a:lumMod val="65000"/>
                    </a:schemeClr>
                  </a:gs>
                  <a:gs pos="61000">
                    <a:schemeClr val="bg1">
                      <a:lumMod val="75000"/>
                    </a:schemeClr>
                  </a:gs>
                  <a:gs pos="76000">
                    <a:schemeClr val="bg1">
                      <a:lumMod val="85000"/>
                    </a:schemeClr>
                  </a:gs>
                </a:gsLst>
                <a:lin ang="10800000" scaled="0"/>
                <a:tileRect/>
              </a:gra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sp>
            <p:nvSpPr>
              <p:cNvPr id="146" name="Triangolo isoscele 52">
                <a:extLst>
                  <a:ext uri="{FF2B5EF4-FFF2-40B4-BE49-F238E27FC236}">
                    <a16:creationId xmlns:a16="http://schemas.microsoft.com/office/drawing/2014/main" id="{9F37BE6F-CC50-47BC-94D8-64DE098C2A98}"/>
                  </a:ext>
                </a:extLst>
              </p:cNvPr>
              <p:cNvSpPr/>
              <p:nvPr/>
            </p:nvSpPr>
            <p:spPr>
              <a:xfrm>
                <a:off x="5613249" y="3544927"/>
                <a:ext cx="105177" cy="4118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013"/>
              </a:p>
            </p:txBody>
          </p:sp>
          <p:cxnSp>
            <p:nvCxnSpPr>
              <p:cNvPr id="147" name="Connettore 2 53">
                <a:extLst>
                  <a:ext uri="{FF2B5EF4-FFF2-40B4-BE49-F238E27FC236}">
                    <a16:creationId xmlns:a16="http://schemas.microsoft.com/office/drawing/2014/main" id="{CB9A139E-E22B-4810-A372-59E86C80342F}"/>
                  </a:ext>
                </a:extLst>
              </p:cNvPr>
              <p:cNvCxnSpPr/>
              <p:nvPr/>
            </p:nvCxnSpPr>
            <p:spPr>
              <a:xfrm flipV="1">
                <a:off x="3368442" y="2589446"/>
                <a:ext cx="532806" cy="1308"/>
              </a:xfrm>
              <a:prstGeom prst="straightConnector1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2 54">
                <a:extLst>
                  <a:ext uri="{FF2B5EF4-FFF2-40B4-BE49-F238E27FC236}">
                    <a16:creationId xmlns:a16="http://schemas.microsoft.com/office/drawing/2014/main" id="{6AB834B5-99E5-4EC7-9336-2F4F59F7C1E6}"/>
                  </a:ext>
                </a:extLst>
              </p:cNvPr>
              <p:cNvCxnSpPr/>
              <p:nvPr/>
            </p:nvCxnSpPr>
            <p:spPr>
              <a:xfrm flipV="1">
                <a:off x="5916247" y="2581168"/>
                <a:ext cx="532806" cy="1308"/>
              </a:xfrm>
              <a:prstGeom prst="straightConnector1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uppo 55">
              <a:extLst>
                <a:ext uri="{FF2B5EF4-FFF2-40B4-BE49-F238E27FC236}">
                  <a16:creationId xmlns:a16="http://schemas.microsoft.com/office/drawing/2014/main" id="{EAAEE8D7-5A25-42FF-B73A-CECD9900F3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9005" y="2429014"/>
              <a:ext cx="632541" cy="507280"/>
              <a:chOff x="4045263" y="520988"/>
              <a:chExt cx="2348822" cy="1883694"/>
            </a:xfrm>
          </p:grpSpPr>
          <p:sp>
            <p:nvSpPr>
              <p:cNvPr id="109" name="Cilindro 56">
                <a:extLst>
                  <a:ext uri="{FF2B5EF4-FFF2-40B4-BE49-F238E27FC236}">
                    <a16:creationId xmlns:a16="http://schemas.microsoft.com/office/drawing/2014/main" id="{5F4795A6-2133-4F27-B2C1-8DF0048C4DC3}"/>
                  </a:ext>
                </a:extLst>
              </p:cNvPr>
              <p:cNvSpPr/>
              <p:nvPr/>
            </p:nvSpPr>
            <p:spPr>
              <a:xfrm rot="16200000">
                <a:off x="6022975" y="1742506"/>
                <a:ext cx="368588" cy="373632"/>
              </a:xfrm>
              <a:prstGeom prst="can">
                <a:avLst/>
              </a:prstGeom>
              <a:gradFill>
                <a:gsLst>
                  <a:gs pos="45000">
                    <a:schemeClr val="bg2">
                      <a:lumMod val="25000"/>
                    </a:schemeClr>
                  </a:gs>
                  <a:gs pos="91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0" name="Cilindro 57">
                <a:extLst>
                  <a:ext uri="{FF2B5EF4-FFF2-40B4-BE49-F238E27FC236}">
                    <a16:creationId xmlns:a16="http://schemas.microsoft.com/office/drawing/2014/main" id="{DC7DB66E-73CB-4E05-BBD0-1E2A023DEB5E}"/>
                  </a:ext>
                </a:extLst>
              </p:cNvPr>
              <p:cNvSpPr/>
              <p:nvPr/>
            </p:nvSpPr>
            <p:spPr>
              <a:xfrm rot="16200000">
                <a:off x="5523178" y="1676776"/>
                <a:ext cx="941500" cy="507764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15000">
                    <a:schemeClr val="bg2">
                      <a:lumMod val="25000"/>
                    </a:schemeClr>
                  </a:gs>
                  <a:gs pos="100000">
                    <a:schemeClr val="bg2">
                      <a:lumMod val="90000"/>
                    </a:schemeClr>
                  </a:gs>
                  <a:gs pos="73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1" name="Cilindro 58">
                <a:extLst>
                  <a:ext uri="{FF2B5EF4-FFF2-40B4-BE49-F238E27FC236}">
                    <a16:creationId xmlns:a16="http://schemas.microsoft.com/office/drawing/2014/main" id="{F454F7E2-5E43-473E-B955-7E225491DE3E}"/>
                  </a:ext>
                </a:extLst>
              </p:cNvPr>
              <p:cNvSpPr/>
              <p:nvPr/>
            </p:nvSpPr>
            <p:spPr>
              <a:xfrm rot="16200000">
                <a:off x="5205386" y="1664573"/>
                <a:ext cx="941500" cy="530823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13000">
                    <a:schemeClr val="bg2">
                      <a:lumMod val="25000"/>
                    </a:schemeClr>
                  </a:gs>
                  <a:gs pos="100000">
                    <a:schemeClr val="bg2">
                      <a:lumMod val="90000"/>
                    </a:schemeClr>
                  </a:gs>
                  <a:gs pos="69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2" name="Cilindro 59">
                <a:extLst>
                  <a:ext uri="{FF2B5EF4-FFF2-40B4-BE49-F238E27FC236}">
                    <a16:creationId xmlns:a16="http://schemas.microsoft.com/office/drawing/2014/main" id="{7D086C18-537B-4815-879D-948F579EBE4C}"/>
                  </a:ext>
                </a:extLst>
              </p:cNvPr>
              <p:cNvSpPr/>
              <p:nvPr/>
            </p:nvSpPr>
            <p:spPr>
              <a:xfrm rot="16200000">
                <a:off x="6017232" y="805012"/>
                <a:ext cx="368588" cy="373632"/>
              </a:xfrm>
              <a:prstGeom prst="can">
                <a:avLst/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3" name="Cilindro 60">
                <a:extLst>
                  <a:ext uri="{FF2B5EF4-FFF2-40B4-BE49-F238E27FC236}">
                    <a16:creationId xmlns:a16="http://schemas.microsoft.com/office/drawing/2014/main" id="{63F43158-CBF4-451A-A9A8-608DD9A7EB13}"/>
                  </a:ext>
                </a:extLst>
              </p:cNvPr>
              <p:cNvSpPr/>
              <p:nvPr/>
            </p:nvSpPr>
            <p:spPr>
              <a:xfrm rot="16200000">
                <a:off x="5523178" y="740176"/>
                <a:ext cx="941500" cy="507764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4" name="Cilindro 61">
                <a:extLst>
                  <a:ext uri="{FF2B5EF4-FFF2-40B4-BE49-F238E27FC236}">
                    <a16:creationId xmlns:a16="http://schemas.microsoft.com/office/drawing/2014/main" id="{177FB175-F102-4A2C-80D8-DDB2D7173545}"/>
                  </a:ext>
                </a:extLst>
              </p:cNvPr>
              <p:cNvSpPr/>
              <p:nvPr/>
            </p:nvSpPr>
            <p:spPr>
              <a:xfrm rot="16200000">
                <a:off x="5205386" y="737856"/>
                <a:ext cx="941500" cy="507764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5" name="Cilindro 62">
                <a:extLst>
                  <a:ext uri="{FF2B5EF4-FFF2-40B4-BE49-F238E27FC236}">
                    <a16:creationId xmlns:a16="http://schemas.microsoft.com/office/drawing/2014/main" id="{1B0C9DEF-8109-4FB8-98D0-EFE237CC4F51}"/>
                  </a:ext>
                </a:extLst>
              </p:cNvPr>
              <p:cNvSpPr/>
              <p:nvPr/>
            </p:nvSpPr>
            <p:spPr>
              <a:xfrm rot="16200000">
                <a:off x="4845569" y="726417"/>
                <a:ext cx="941500" cy="530823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6" name="Cilindro 63">
                <a:extLst>
                  <a:ext uri="{FF2B5EF4-FFF2-40B4-BE49-F238E27FC236}">
                    <a16:creationId xmlns:a16="http://schemas.microsoft.com/office/drawing/2014/main" id="{64E4B226-1CA1-4FF5-8D6E-5B807BCCCD4A}"/>
                  </a:ext>
                </a:extLst>
              </p:cNvPr>
              <p:cNvSpPr/>
              <p:nvPr/>
            </p:nvSpPr>
            <p:spPr>
              <a:xfrm rot="16200000">
                <a:off x="4845569" y="1668518"/>
                <a:ext cx="941500" cy="530823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7000">
                    <a:schemeClr val="bg2">
                      <a:lumMod val="25000"/>
                    </a:schemeClr>
                  </a:gs>
                  <a:gs pos="99000">
                    <a:schemeClr val="bg2">
                      <a:lumMod val="90000"/>
                    </a:schemeClr>
                  </a:gs>
                  <a:gs pos="69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grpSp>
            <p:nvGrpSpPr>
              <p:cNvPr id="117" name="Gruppo 64">
                <a:extLst>
                  <a:ext uri="{FF2B5EF4-FFF2-40B4-BE49-F238E27FC236}">
                    <a16:creationId xmlns:a16="http://schemas.microsoft.com/office/drawing/2014/main" id="{241D0C6E-F9A7-4887-AC1B-1D78D1BC91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92459" y="1267980"/>
                <a:ext cx="390577" cy="308305"/>
                <a:chOff x="5053105" y="1278509"/>
                <a:chExt cx="435127" cy="343471"/>
              </a:xfrm>
            </p:grpSpPr>
            <p:sp>
              <p:nvSpPr>
                <p:cNvPr id="126" name="Triangolo rettangolo 73">
                  <a:extLst>
                    <a:ext uri="{FF2B5EF4-FFF2-40B4-BE49-F238E27FC236}">
                      <a16:creationId xmlns:a16="http://schemas.microsoft.com/office/drawing/2014/main" id="{D9AA6850-681D-48DB-940C-8AA83131540E}"/>
                    </a:ext>
                  </a:extLst>
                </p:cNvPr>
                <p:cNvSpPr/>
                <p:nvPr/>
              </p:nvSpPr>
              <p:spPr>
                <a:xfrm rot="517650">
                  <a:off x="5107473" y="1420425"/>
                  <a:ext cx="234454" cy="186977"/>
                </a:xfrm>
                <a:prstGeom prst="rtTriangle">
                  <a:avLst/>
                </a:prstGeom>
                <a:gradFill>
                  <a:gsLst>
                    <a:gs pos="100000">
                      <a:schemeClr val="bg2">
                        <a:lumMod val="25000"/>
                      </a:schemeClr>
                    </a:gs>
                    <a:gs pos="100000">
                      <a:schemeClr val="bg2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4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/>
                </a:p>
              </p:txBody>
            </p:sp>
            <p:sp>
              <p:nvSpPr>
                <p:cNvPr id="127" name="Triangolo isoscele 74">
                  <a:extLst>
                    <a:ext uri="{FF2B5EF4-FFF2-40B4-BE49-F238E27FC236}">
                      <a16:creationId xmlns:a16="http://schemas.microsoft.com/office/drawing/2014/main" id="{2A1D3521-8178-4A9B-A78C-D65A5DD5B1BD}"/>
                    </a:ext>
                  </a:extLst>
                </p:cNvPr>
                <p:cNvSpPr/>
                <p:nvPr/>
              </p:nvSpPr>
              <p:spPr>
                <a:xfrm rot="7883611">
                  <a:off x="4994333" y="1337281"/>
                  <a:ext cx="278888" cy="161343"/>
                </a:xfrm>
                <a:prstGeom prst="triangl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/>
                </a:p>
              </p:txBody>
            </p:sp>
            <p:sp>
              <p:nvSpPr>
                <p:cNvPr id="128" name="Triangolo isoscele 75">
                  <a:extLst>
                    <a:ext uri="{FF2B5EF4-FFF2-40B4-BE49-F238E27FC236}">
                      <a16:creationId xmlns:a16="http://schemas.microsoft.com/office/drawing/2014/main" id="{0FD29A88-AE36-48EF-8729-50BCF9743816}"/>
                    </a:ext>
                  </a:extLst>
                </p:cNvPr>
                <p:cNvSpPr/>
                <p:nvPr/>
              </p:nvSpPr>
              <p:spPr>
                <a:xfrm rot="11189077">
                  <a:off x="5082350" y="1309004"/>
                  <a:ext cx="268657" cy="167488"/>
                </a:xfrm>
                <a:prstGeom prst="triangl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/>
                </a:p>
              </p:txBody>
            </p:sp>
            <p:sp>
              <p:nvSpPr>
                <p:cNvPr id="129" name="Esagono 76">
                  <a:extLst>
                    <a:ext uri="{FF2B5EF4-FFF2-40B4-BE49-F238E27FC236}">
                      <a16:creationId xmlns:a16="http://schemas.microsoft.com/office/drawing/2014/main" id="{7B5313FC-4B36-4403-99ED-EA83240AFDF8}"/>
                    </a:ext>
                  </a:extLst>
                </p:cNvPr>
                <p:cNvSpPr/>
                <p:nvPr/>
              </p:nvSpPr>
              <p:spPr>
                <a:xfrm>
                  <a:off x="5192077" y="1326052"/>
                  <a:ext cx="296155" cy="295928"/>
                </a:xfrm>
                <a:prstGeom prst="hexagon">
                  <a:avLst>
                    <a:gd name="adj" fmla="val 41223"/>
                    <a:gd name="vf" fmla="val 11547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/>
                </a:p>
              </p:txBody>
            </p:sp>
            <p:sp>
              <p:nvSpPr>
                <p:cNvPr id="130" name="Figura a mano libera 95">
                  <a:extLst>
                    <a:ext uri="{FF2B5EF4-FFF2-40B4-BE49-F238E27FC236}">
                      <a16:creationId xmlns:a16="http://schemas.microsoft.com/office/drawing/2014/main" id="{B5EE3F0A-E793-44B2-8B5A-F3A97CEE577C}"/>
                    </a:ext>
                  </a:extLst>
                </p:cNvPr>
                <p:cNvSpPr/>
                <p:nvPr/>
              </p:nvSpPr>
              <p:spPr>
                <a:xfrm>
                  <a:off x="5259383" y="1381199"/>
                  <a:ext cx="173841" cy="187683"/>
                </a:xfrm>
                <a:custGeom>
                  <a:avLst/>
                  <a:gdLst>
                    <a:gd name="connsiteX0" fmla="*/ 0 w 255432"/>
                    <a:gd name="connsiteY0" fmla="*/ 163830 h 266700"/>
                    <a:gd name="connsiteX1" fmla="*/ 0 w 255432"/>
                    <a:gd name="connsiteY1" fmla="*/ 163830 h 266700"/>
                    <a:gd name="connsiteX2" fmla="*/ 3810 w 255432"/>
                    <a:gd name="connsiteY2" fmla="*/ 102870 h 266700"/>
                    <a:gd name="connsiteX3" fmla="*/ 22860 w 255432"/>
                    <a:gd name="connsiteY3" fmla="*/ 83820 h 266700"/>
                    <a:gd name="connsiteX4" fmla="*/ 45720 w 255432"/>
                    <a:gd name="connsiteY4" fmla="*/ 60960 h 266700"/>
                    <a:gd name="connsiteX5" fmla="*/ 64770 w 255432"/>
                    <a:gd name="connsiteY5" fmla="*/ 38100 h 266700"/>
                    <a:gd name="connsiteX6" fmla="*/ 68580 w 255432"/>
                    <a:gd name="connsiteY6" fmla="*/ 26670 h 266700"/>
                    <a:gd name="connsiteX7" fmla="*/ 76200 w 255432"/>
                    <a:gd name="connsiteY7" fmla="*/ 15240 h 266700"/>
                    <a:gd name="connsiteX8" fmla="*/ 83820 w 255432"/>
                    <a:gd name="connsiteY8" fmla="*/ 0 h 266700"/>
                    <a:gd name="connsiteX9" fmla="*/ 163830 w 255432"/>
                    <a:gd name="connsiteY9" fmla="*/ 3810 h 266700"/>
                    <a:gd name="connsiteX10" fmla="*/ 171450 w 255432"/>
                    <a:gd name="connsiteY10" fmla="*/ 15240 h 266700"/>
                    <a:gd name="connsiteX11" fmla="*/ 182880 w 255432"/>
                    <a:gd name="connsiteY11" fmla="*/ 26670 h 266700"/>
                    <a:gd name="connsiteX12" fmla="*/ 209550 w 255432"/>
                    <a:gd name="connsiteY12" fmla="*/ 57150 h 266700"/>
                    <a:gd name="connsiteX13" fmla="*/ 217170 w 255432"/>
                    <a:gd name="connsiteY13" fmla="*/ 68580 h 266700"/>
                    <a:gd name="connsiteX14" fmla="*/ 251460 w 255432"/>
                    <a:gd name="connsiteY14" fmla="*/ 99060 h 266700"/>
                    <a:gd name="connsiteX15" fmla="*/ 251460 w 255432"/>
                    <a:gd name="connsiteY15" fmla="*/ 133350 h 266700"/>
                    <a:gd name="connsiteX16" fmla="*/ 247650 w 255432"/>
                    <a:gd name="connsiteY16" fmla="*/ 167640 h 266700"/>
                    <a:gd name="connsiteX17" fmla="*/ 224790 w 255432"/>
                    <a:gd name="connsiteY17" fmla="*/ 182880 h 266700"/>
                    <a:gd name="connsiteX18" fmla="*/ 201930 w 255432"/>
                    <a:gd name="connsiteY18" fmla="*/ 198120 h 266700"/>
                    <a:gd name="connsiteX19" fmla="*/ 167640 w 255432"/>
                    <a:gd name="connsiteY19" fmla="*/ 228600 h 266700"/>
                    <a:gd name="connsiteX20" fmla="*/ 160020 w 255432"/>
                    <a:gd name="connsiteY20" fmla="*/ 240030 h 266700"/>
                    <a:gd name="connsiteX21" fmla="*/ 152400 w 255432"/>
                    <a:gd name="connsiteY21" fmla="*/ 262890 h 266700"/>
                    <a:gd name="connsiteX22" fmla="*/ 140970 w 255432"/>
                    <a:gd name="connsiteY22" fmla="*/ 266700 h 266700"/>
                    <a:gd name="connsiteX23" fmla="*/ 99060 w 255432"/>
                    <a:gd name="connsiteY23" fmla="*/ 262890 h 266700"/>
                    <a:gd name="connsiteX24" fmla="*/ 68580 w 255432"/>
                    <a:gd name="connsiteY24" fmla="*/ 259080 h 266700"/>
                    <a:gd name="connsiteX25" fmla="*/ 57150 w 255432"/>
                    <a:gd name="connsiteY25" fmla="*/ 247650 h 266700"/>
                    <a:gd name="connsiteX26" fmla="*/ 45720 w 255432"/>
                    <a:gd name="connsiteY26" fmla="*/ 224790 h 266700"/>
                    <a:gd name="connsiteX27" fmla="*/ 41910 w 255432"/>
                    <a:gd name="connsiteY27" fmla="*/ 213360 h 266700"/>
                    <a:gd name="connsiteX28" fmla="*/ 34290 w 255432"/>
                    <a:gd name="connsiteY28" fmla="*/ 201930 h 266700"/>
                    <a:gd name="connsiteX29" fmla="*/ 30480 w 255432"/>
                    <a:gd name="connsiteY29" fmla="*/ 190500 h 266700"/>
                    <a:gd name="connsiteX30" fmla="*/ 19050 w 255432"/>
                    <a:gd name="connsiteY30" fmla="*/ 179070 h 266700"/>
                    <a:gd name="connsiteX31" fmla="*/ 0 w 255432"/>
                    <a:gd name="connsiteY31" fmla="*/ 163830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55432" h="266700">
                      <a:moveTo>
                        <a:pt x="0" y="163830"/>
                      </a:moveTo>
                      <a:lnTo>
                        <a:pt x="0" y="163830"/>
                      </a:lnTo>
                      <a:cubicBezTo>
                        <a:pt x="1270" y="143510"/>
                        <a:pt x="635" y="122981"/>
                        <a:pt x="3810" y="102870"/>
                      </a:cubicBezTo>
                      <a:cubicBezTo>
                        <a:pt x="5572" y="91708"/>
                        <a:pt x="16018" y="89902"/>
                        <a:pt x="22860" y="83820"/>
                      </a:cubicBezTo>
                      <a:cubicBezTo>
                        <a:pt x="30914" y="76661"/>
                        <a:pt x="39742" y="69926"/>
                        <a:pt x="45720" y="60960"/>
                      </a:cubicBezTo>
                      <a:cubicBezTo>
                        <a:pt x="56329" y="45047"/>
                        <a:pt x="50102" y="52768"/>
                        <a:pt x="64770" y="38100"/>
                      </a:cubicBezTo>
                      <a:cubicBezTo>
                        <a:pt x="66040" y="34290"/>
                        <a:pt x="66784" y="30262"/>
                        <a:pt x="68580" y="26670"/>
                      </a:cubicBezTo>
                      <a:cubicBezTo>
                        <a:pt x="70628" y="22574"/>
                        <a:pt x="73928" y="19216"/>
                        <a:pt x="76200" y="15240"/>
                      </a:cubicBezTo>
                      <a:cubicBezTo>
                        <a:pt x="79018" y="10309"/>
                        <a:pt x="81280" y="5080"/>
                        <a:pt x="83820" y="0"/>
                      </a:cubicBezTo>
                      <a:cubicBezTo>
                        <a:pt x="110490" y="1270"/>
                        <a:pt x="137525" y="-765"/>
                        <a:pt x="163830" y="3810"/>
                      </a:cubicBezTo>
                      <a:cubicBezTo>
                        <a:pt x="168341" y="4595"/>
                        <a:pt x="168519" y="11722"/>
                        <a:pt x="171450" y="15240"/>
                      </a:cubicBezTo>
                      <a:cubicBezTo>
                        <a:pt x="174899" y="19379"/>
                        <a:pt x="179572" y="22417"/>
                        <a:pt x="182880" y="26670"/>
                      </a:cubicBezTo>
                      <a:cubicBezTo>
                        <a:pt x="206815" y="57443"/>
                        <a:pt x="187423" y="42398"/>
                        <a:pt x="209550" y="57150"/>
                      </a:cubicBezTo>
                      <a:cubicBezTo>
                        <a:pt x="212090" y="60960"/>
                        <a:pt x="214128" y="65158"/>
                        <a:pt x="217170" y="68580"/>
                      </a:cubicBezTo>
                      <a:cubicBezTo>
                        <a:pt x="236150" y="89933"/>
                        <a:pt x="234088" y="87479"/>
                        <a:pt x="251460" y="99060"/>
                      </a:cubicBezTo>
                      <a:cubicBezTo>
                        <a:pt x="258045" y="118815"/>
                        <a:pt x="255292" y="104613"/>
                        <a:pt x="251460" y="133350"/>
                      </a:cubicBezTo>
                      <a:cubicBezTo>
                        <a:pt x="249940" y="144749"/>
                        <a:pt x="251287" y="156730"/>
                        <a:pt x="247650" y="167640"/>
                      </a:cubicBezTo>
                      <a:cubicBezTo>
                        <a:pt x="243038" y="181476"/>
                        <a:pt x="234133" y="177689"/>
                        <a:pt x="224790" y="182880"/>
                      </a:cubicBezTo>
                      <a:cubicBezTo>
                        <a:pt x="216784" y="187328"/>
                        <a:pt x="208406" y="191644"/>
                        <a:pt x="201930" y="198120"/>
                      </a:cubicBezTo>
                      <a:cubicBezTo>
                        <a:pt x="175832" y="224218"/>
                        <a:pt x="188036" y="215002"/>
                        <a:pt x="167640" y="228600"/>
                      </a:cubicBezTo>
                      <a:cubicBezTo>
                        <a:pt x="165100" y="232410"/>
                        <a:pt x="161880" y="235846"/>
                        <a:pt x="160020" y="240030"/>
                      </a:cubicBezTo>
                      <a:cubicBezTo>
                        <a:pt x="156758" y="247370"/>
                        <a:pt x="160020" y="260350"/>
                        <a:pt x="152400" y="262890"/>
                      </a:cubicBezTo>
                      <a:lnTo>
                        <a:pt x="140970" y="266700"/>
                      </a:lnTo>
                      <a:lnTo>
                        <a:pt x="99060" y="262890"/>
                      </a:lnTo>
                      <a:cubicBezTo>
                        <a:pt x="88877" y="261818"/>
                        <a:pt x="78203" y="262579"/>
                        <a:pt x="68580" y="259080"/>
                      </a:cubicBezTo>
                      <a:cubicBezTo>
                        <a:pt x="63516" y="257239"/>
                        <a:pt x="60960" y="251460"/>
                        <a:pt x="57150" y="247650"/>
                      </a:cubicBezTo>
                      <a:cubicBezTo>
                        <a:pt x="47573" y="218920"/>
                        <a:pt x="60492" y="254333"/>
                        <a:pt x="45720" y="224790"/>
                      </a:cubicBezTo>
                      <a:cubicBezTo>
                        <a:pt x="43924" y="221198"/>
                        <a:pt x="43706" y="216952"/>
                        <a:pt x="41910" y="213360"/>
                      </a:cubicBezTo>
                      <a:cubicBezTo>
                        <a:pt x="39862" y="209264"/>
                        <a:pt x="36338" y="206026"/>
                        <a:pt x="34290" y="201930"/>
                      </a:cubicBezTo>
                      <a:cubicBezTo>
                        <a:pt x="32494" y="198338"/>
                        <a:pt x="32708" y="193842"/>
                        <a:pt x="30480" y="190500"/>
                      </a:cubicBezTo>
                      <a:cubicBezTo>
                        <a:pt x="27491" y="186017"/>
                        <a:pt x="22499" y="183209"/>
                        <a:pt x="19050" y="179070"/>
                      </a:cubicBezTo>
                      <a:cubicBezTo>
                        <a:pt x="13303" y="172174"/>
                        <a:pt x="3175" y="166370"/>
                        <a:pt x="0" y="16383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it-IT" sz="1013"/>
                </a:p>
              </p:txBody>
            </p:sp>
          </p:grpSp>
          <p:sp>
            <p:nvSpPr>
              <p:cNvPr id="118" name="Cilindro 65">
                <a:extLst>
                  <a:ext uri="{FF2B5EF4-FFF2-40B4-BE49-F238E27FC236}">
                    <a16:creationId xmlns:a16="http://schemas.microsoft.com/office/drawing/2014/main" id="{C28A1F40-98E6-45F5-9DDC-2A0822297D73}"/>
                  </a:ext>
                </a:extLst>
              </p:cNvPr>
              <p:cNvSpPr/>
              <p:nvPr/>
            </p:nvSpPr>
            <p:spPr>
              <a:xfrm rot="16200000">
                <a:off x="4432765" y="678207"/>
                <a:ext cx="941500" cy="627247"/>
              </a:xfrm>
              <a:prstGeom prst="can">
                <a:avLst>
                  <a:gd name="adj" fmla="val 50000"/>
                </a:avLst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19" name="Cilindro 66">
                <a:extLst>
                  <a:ext uri="{FF2B5EF4-FFF2-40B4-BE49-F238E27FC236}">
                    <a16:creationId xmlns:a16="http://schemas.microsoft.com/office/drawing/2014/main" id="{50A72808-B94F-4A4D-8D7B-BE7B9702A215}"/>
                  </a:ext>
                </a:extLst>
              </p:cNvPr>
              <p:cNvSpPr/>
              <p:nvPr/>
            </p:nvSpPr>
            <p:spPr>
              <a:xfrm rot="16200000">
                <a:off x="4031030" y="737949"/>
                <a:ext cx="941500" cy="507764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2000">
                    <a:schemeClr val="bg2">
                      <a:lumMod val="25000"/>
                    </a:schemeClr>
                  </a:gs>
                  <a:gs pos="31000">
                    <a:schemeClr val="bg2">
                      <a:lumMod val="50000"/>
                    </a:schemeClr>
                  </a:gs>
                  <a:gs pos="63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210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20" name="Cilindro 67">
                <a:extLst>
                  <a:ext uri="{FF2B5EF4-FFF2-40B4-BE49-F238E27FC236}">
                    <a16:creationId xmlns:a16="http://schemas.microsoft.com/office/drawing/2014/main" id="{3B4FAAE3-F5FC-4098-8B6F-C039193E6FF2}"/>
                  </a:ext>
                </a:extLst>
              </p:cNvPr>
              <p:cNvSpPr/>
              <p:nvPr/>
            </p:nvSpPr>
            <p:spPr>
              <a:xfrm rot="16200000">
                <a:off x="4432765" y="1620308"/>
                <a:ext cx="941500" cy="627247"/>
              </a:xfrm>
              <a:prstGeom prst="can">
                <a:avLst>
                  <a:gd name="adj" fmla="val 50000"/>
                </a:avLst>
              </a:prstGeom>
              <a:gradFill>
                <a:gsLst>
                  <a:gs pos="33000">
                    <a:srgbClr val="757272"/>
                  </a:gs>
                  <a:gs pos="7000">
                    <a:schemeClr val="bg2">
                      <a:lumMod val="25000"/>
                    </a:schemeClr>
                  </a:gs>
                  <a:gs pos="100000">
                    <a:schemeClr val="bg2">
                      <a:lumMod val="90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21" name="Cilindro 68">
                <a:extLst>
                  <a:ext uri="{FF2B5EF4-FFF2-40B4-BE49-F238E27FC236}">
                    <a16:creationId xmlns:a16="http://schemas.microsoft.com/office/drawing/2014/main" id="{0EBBDCBC-53EF-4494-9838-615193F31DF4}"/>
                  </a:ext>
                </a:extLst>
              </p:cNvPr>
              <p:cNvSpPr/>
              <p:nvPr/>
            </p:nvSpPr>
            <p:spPr>
              <a:xfrm rot="16200000">
                <a:off x="4031030" y="1680050"/>
                <a:ext cx="941500" cy="507764"/>
              </a:xfrm>
              <a:prstGeom prst="can">
                <a:avLst>
                  <a:gd name="adj" fmla="val 88206"/>
                </a:avLst>
              </a:prstGeom>
              <a:gradFill>
                <a:gsLst>
                  <a:gs pos="0">
                    <a:schemeClr val="bg2">
                      <a:lumMod val="25000"/>
                    </a:schemeClr>
                  </a:gs>
                  <a:gs pos="98000">
                    <a:srgbClr val="D7D5D5"/>
                  </a:gs>
                  <a:gs pos="33000">
                    <a:schemeClr val="bg2">
                      <a:lumMod val="50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22" name="Freccia ad arco 87">
                <a:extLst>
                  <a:ext uri="{FF2B5EF4-FFF2-40B4-BE49-F238E27FC236}">
                    <a16:creationId xmlns:a16="http://schemas.microsoft.com/office/drawing/2014/main" id="{92465478-A4AE-4E76-B661-AE15C5C9E97B}"/>
                  </a:ext>
                </a:extLst>
              </p:cNvPr>
              <p:cNvSpPr/>
              <p:nvPr/>
            </p:nvSpPr>
            <p:spPr>
              <a:xfrm rot="246443">
                <a:off x="4209932" y="615678"/>
                <a:ext cx="267007" cy="1129650"/>
              </a:xfrm>
              <a:prstGeom prst="circularArrow">
                <a:avLst>
                  <a:gd name="adj1" fmla="val 3247"/>
                  <a:gd name="adj2" fmla="val 3782761"/>
                  <a:gd name="adj3" fmla="val 20268623"/>
                  <a:gd name="adj4" fmla="val 14706180"/>
                  <a:gd name="adj5" fmla="val 9187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Cilindro 70">
                <a:extLst>
                  <a:ext uri="{FF2B5EF4-FFF2-40B4-BE49-F238E27FC236}">
                    <a16:creationId xmlns:a16="http://schemas.microsoft.com/office/drawing/2014/main" id="{CC84221B-36B3-47AF-A6FE-074C874F9851}"/>
                  </a:ext>
                </a:extLst>
              </p:cNvPr>
              <p:cNvSpPr/>
              <p:nvPr/>
            </p:nvSpPr>
            <p:spPr>
              <a:xfrm rot="16200000">
                <a:off x="4047785" y="806479"/>
                <a:ext cx="368588" cy="373632"/>
              </a:xfrm>
              <a:prstGeom prst="can">
                <a:avLst/>
              </a:prstGeom>
              <a:gradFill>
                <a:gsLst>
                  <a:gs pos="12000">
                    <a:schemeClr val="bg2">
                      <a:lumMod val="25000"/>
                    </a:schemeClr>
                  </a:gs>
                  <a:gs pos="52000">
                    <a:schemeClr val="bg2">
                      <a:lumMod val="50000"/>
                    </a:schemeClr>
                  </a:gs>
                  <a:gs pos="95000">
                    <a:schemeClr val="bg1"/>
                  </a:gs>
                </a:gsLst>
                <a:lin ang="21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  <p:sp>
            <p:nvSpPr>
              <p:cNvPr id="124" name="Freccia ad arco 89">
                <a:extLst>
                  <a:ext uri="{FF2B5EF4-FFF2-40B4-BE49-F238E27FC236}">
                    <a16:creationId xmlns:a16="http://schemas.microsoft.com/office/drawing/2014/main" id="{EC4BE040-BF5A-4B80-8B23-95380085705A}"/>
                  </a:ext>
                </a:extLst>
              </p:cNvPr>
              <p:cNvSpPr/>
              <p:nvPr/>
            </p:nvSpPr>
            <p:spPr>
              <a:xfrm rot="10434855" flipH="1">
                <a:off x="4207276" y="1160712"/>
                <a:ext cx="246920" cy="1129650"/>
              </a:xfrm>
              <a:prstGeom prst="circularArrow">
                <a:avLst>
                  <a:gd name="adj1" fmla="val 3247"/>
                  <a:gd name="adj2" fmla="val 3782761"/>
                  <a:gd name="adj3" fmla="val 20268623"/>
                  <a:gd name="adj4" fmla="val 14706180"/>
                  <a:gd name="adj5" fmla="val 9187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Cilindro 72">
                <a:extLst>
                  <a:ext uri="{FF2B5EF4-FFF2-40B4-BE49-F238E27FC236}">
                    <a16:creationId xmlns:a16="http://schemas.microsoft.com/office/drawing/2014/main" id="{5E572EED-57AF-41C6-A0FC-F582DF7326FC}"/>
                  </a:ext>
                </a:extLst>
              </p:cNvPr>
              <p:cNvSpPr/>
              <p:nvPr/>
            </p:nvSpPr>
            <p:spPr>
              <a:xfrm rot="16200000">
                <a:off x="4063605" y="1742740"/>
                <a:ext cx="368588" cy="373632"/>
              </a:xfrm>
              <a:prstGeom prst="can">
                <a:avLst/>
              </a:prstGeom>
              <a:gradFill>
                <a:gsLst>
                  <a:gs pos="45000">
                    <a:schemeClr val="bg2">
                      <a:lumMod val="25000"/>
                    </a:schemeClr>
                  </a:gs>
                  <a:gs pos="95000">
                    <a:schemeClr val="bg2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013"/>
              </a:p>
            </p:txBody>
          </p:sp>
        </p:grpSp>
        <p:sp>
          <p:nvSpPr>
            <p:cNvPr id="103" name="CasellaDiTesto 95">
              <a:extLst>
                <a:ext uri="{FF2B5EF4-FFF2-40B4-BE49-F238E27FC236}">
                  <a16:creationId xmlns:a16="http://schemas.microsoft.com/office/drawing/2014/main" id="{299335AA-00B9-4305-9A1E-11B067D3327F}"/>
                </a:ext>
              </a:extLst>
            </p:cNvPr>
            <p:cNvSpPr txBox="1"/>
            <p:nvPr/>
          </p:nvSpPr>
          <p:spPr>
            <a:xfrm>
              <a:off x="2072088" y="2230469"/>
              <a:ext cx="1641628" cy="22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Groove </a:t>
              </a:r>
              <a:r>
                <a:rPr lang="it-IT" sz="1400" b="1" dirty="0" err="1"/>
                <a:t>rolling</a:t>
              </a:r>
              <a:endParaRPr lang="it-IT" sz="1400" b="1" dirty="0"/>
            </a:p>
          </p:txBody>
        </p:sp>
        <p:sp>
          <p:nvSpPr>
            <p:cNvPr id="104" name="CasellaDiTesto 97">
              <a:extLst>
                <a:ext uri="{FF2B5EF4-FFF2-40B4-BE49-F238E27FC236}">
                  <a16:creationId xmlns:a16="http://schemas.microsoft.com/office/drawing/2014/main" id="{17B12625-0BE9-4605-97D3-4F05558F8AF4}"/>
                </a:ext>
              </a:extLst>
            </p:cNvPr>
            <p:cNvSpPr txBox="1"/>
            <p:nvPr/>
          </p:nvSpPr>
          <p:spPr>
            <a:xfrm>
              <a:off x="2415619" y="3437233"/>
              <a:ext cx="839276" cy="228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err="1"/>
                <a:t>Drawing</a:t>
              </a:r>
              <a:endParaRPr lang="it-IT" sz="1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8A576503-23AF-46B3-A04C-A84A37E6B021}"/>
                    </a:ext>
                  </a:extLst>
                </p:cNvPr>
                <p:cNvSpPr txBox="1"/>
                <p:nvPr/>
              </p:nvSpPr>
              <p:spPr>
                <a:xfrm>
                  <a:off x="1421422" y="3881612"/>
                  <a:ext cx="2798539" cy="593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Alternation of </a:t>
                  </a:r>
                </a:p>
                <a:p>
                  <a:pPr algn="ctr"/>
                  <a:r>
                    <a:rPr lang="en-GB" b="1" i="1" u="sng" dirty="0">
                      <a:solidFill>
                        <a:srgbClr val="2704B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Arabic Typesetting" pitchFamily="66" charset="-78"/>
                    </a:rPr>
                    <a:t>G</a:t>
                  </a:r>
                  <a:r>
                    <a:rPr lang="en-GB" sz="1400" i="1" u="sng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roove rolling</a:t>
                  </a:r>
                  <a:r>
                    <a:rPr lang="en-GB" sz="1400" i="1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 – </a:t>
                  </a:r>
                  <a:r>
                    <a:rPr lang="en-GB" b="1" i="1" u="sng" dirty="0">
                      <a:solidFill>
                        <a:srgbClr val="2704B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Arabic Typesetting" pitchFamily="66" charset="-78"/>
                    </a:rPr>
                    <a:t>D</a:t>
                  </a:r>
                  <a:r>
                    <a:rPr lang="en-GB" sz="1400" i="1" u="sng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rawing</a:t>
                  </a:r>
                  <a:r>
                    <a:rPr lang="en-GB" sz="1400" i="1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 – </a:t>
                  </a:r>
                  <a:r>
                    <a:rPr lang="en-GB" b="1" i="1" u="sng" dirty="0">
                      <a:solidFill>
                        <a:srgbClr val="2704B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cs typeface="Arabic Typesetting" pitchFamily="66" charset="-78"/>
                    </a:rPr>
                    <a:t>G</a:t>
                  </a:r>
                  <a:r>
                    <a:rPr lang="en-GB" sz="1400" i="1" u="sng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roove rolling </a:t>
                  </a:r>
                </a:p>
                <a:p>
                  <a:pPr algn="ctr"/>
                  <a:r>
                    <a:rPr lang="en-GB" sz="1400" i="1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to realize </a:t>
                  </a:r>
                  <a:r>
                    <a:rPr lang="en-GB" sz="1400" i="1" u="sng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denser</a:t>
                  </a:r>
                  <a:r>
                    <a:rPr lang="en-GB" sz="1400" i="1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2704BC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𝐵𝑖𝑆𝐶𝐶𝑂</m:t>
                      </m:r>
                      <m:r>
                        <a:rPr lang="en-GB" sz="1400" i="1" dirty="0">
                          <a:solidFill>
                            <a:srgbClr val="2704BC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(2212) </m:t>
                      </m:r>
                    </m:oMath>
                  </a14:m>
                  <a:r>
                    <a:rPr lang="en-GB" sz="1400" i="1" u="sng" dirty="0">
                      <a:solidFill>
                        <a:srgbClr val="2704BC"/>
                      </a:solidFill>
                      <a:latin typeface="+mj-lt"/>
                      <a:cs typeface="Arabic Typesetting" pitchFamily="66" charset="-78"/>
                    </a:rPr>
                    <a:t>wires</a:t>
                  </a: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8A576503-23AF-46B3-A04C-A84A37E6B0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1422" y="3881612"/>
                  <a:ext cx="2798539" cy="593660"/>
                </a:xfrm>
                <a:prstGeom prst="rect">
                  <a:avLst/>
                </a:prstGeom>
                <a:blipFill>
                  <a:blip r:embed="rId7"/>
                  <a:stretch>
                    <a:fillRect t="-758" b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0B018418-0533-4AF9-9367-0123E3C18EFF}"/>
                    </a:ext>
                  </a:extLst>
                </p:cNvPr>
                <p:cNvSpPr txBox="1"/>
                <p:nvPr/>
              </p:nvSpPr>
              <p:spPr>
                <a:xfrm>
                  <a:off x="3967174" y="3435064"/>
                  <a:ext cx="1261718" cy="7078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>
                      <a:solidFill>
                        <a:srgbClr val="00B050"/>
                      </a:solidFill>
                      <a:latin typeface="+mj-lt"/>
                      <a:cs typeface="Arabic Typesetting" pitchFamily="66" charset="-78"/>
                    </a:rPr>
                    <a:t>Performed in 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abic Typesetting" pitchFamily="66" charset="-78"/>
                            </a:rPr>
                          </m:ctrlPr>
                        </m:sSubPr>
                        <m:e>
                          <m:r>
                            <a:rPr lang="en-GB" sz="1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abic Typesetting" pitchFamily="66" charset="-78"/>
                            </a:rPr>
                            <m:t>𝑂</m:t>
                          </m:r>
                        </m:e>
                        <m:sub>
                          <m:r>
                            <a:rPr lang="en-GB" sz="14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abic Typesetting" pitchFamily="66" charset="-78"/>
                            </a:rPr>
                            <m:t>2</m:t>
                          </m:r>
                        </m:sub>
                      </m:sSub>
                      <m:r>
                        <a:rPr lang="en-GB" sz="140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 </m:t>
                      </m:r>
                    </m:oMath>
                  </a14:m>
                  <a:r>
                    <a:rPr lang="en-GB" sz="1400" i="1" dirty="0">
                      <a:solidFill>
                        <a:srgbClr val="00B050"/>
                      </a:solidFill>
                      <a:latin typeface="+mj-lt"/>
                      <a:cs typeface="Arabic Typesetting" pitchFamily="66" charset="-78"/>
                    </a:rPr>
                    <a:t>atmosphere @ </a:t>
                  </a:r>
                  <a14:m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1 </m:t>
                      </m:r>
                      <m:r>
                        <a:rPr lang="en-GB" sz="140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𝑏𝑎𝑟</m:t>
                      </m:r>
                      <m:r>
                        <a:rPr lang="en-GB" sz="1400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abic Typesetting" pitchFamily="66" charset="-78"/>
                        </a:rPr>
                        <m:t> </m:t>
                      </m:r>
                    </m:oMath>
                  </a14:m>
                  <a:r>
                    <a:rPr lang="en-GB" sz="1400" i="1" dirty="0">
                      <a:solidFill>
                        <a:srgbClr val="00B050"/>
                      </a:solidFill>
                      <a:latin typeface="+mj-lt"/>
                      <a:cs typeface="Arabic Typesetting" pitchFamily="66" charset="-78"/>
                    </a:rPr>
                    <a:t>of partial pressure</a:t>
                  </a:r>
                  <a:endParaRPr lang="en-GB" sz="1400" i="1" u="sng" dirty="0">
                    <a:solidFill>
                      <a:srgbClr val="00B050"/>
                    </a:solidFill>
                    <a:latin typeface="+mj-lt"/>
                    <a:cs typeface="Arabic Typesetting" pitchFamily="66" charset="-78"/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0B018418-0533-4AF9-9367-0123E3C18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7174" y="3435064"/>
                  <a:ext cx="1261718" cy="707825"/>
                </a:xfrm>
                <a:prstGeom prst="rect">
                  <a:avLst/>
                </a:prstGeom>
                <a:blipFill>
                  <a:blip r:embed="rId8"/>
                  <a:stretch>
                    <a:fillRect t="-1282" b="-576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Connettore 2 15">
              <a:extLst>
                <a:ext uri="{FF2B5EF4-FFF2-40B4-BE49-F238E27FC236}">
                  <a16:creationId xmlns:a16="http://schemas.microsoft.com/office/drawing/2014/main" id="{B1829059-C136-45D9-AE11-C351FF6B476B}"/>
                </a:ext>
              </a:extLst>
            </p:cNvPr>
            <p:cNvCxnSpPr>
              <a:cxnSpLocks/>
            </p:cNvCxnSpPr>
            <p:nvPr/>
          </p:nvCxnSpPr>
          <p:spPr>
            <a:xfrm>
              <a:off x="1838585" y="2948448"/>
              <a:ext cx="526475" cy="28272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8" name="Connettore 2 15">
              <a:extLst>
                <a:ext uri="{FF2B5EF4-FFF2-40B4-BE49-F238E27FC236}">
                  <a16:creationId xmlns:a16="http://schemas.microsoft.com/office/drawing/2014/main" id="{6AEFC7FE-BF9E-44B5-A2FD-4D79A90A4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8585" y="2722056"/>
              <a:ext cx="492587" cy="21737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7" name="Titolo 1">
            <a:extLst>
              <a:ext uri="{FF2B5EF4-FFF2-40B4-BE49-F238E27FC236}">
                <a16:creationId xmlns:a16="http://schemas.microsoft.com/office/drawing/2014/main" id="{112FD06C-4B7E-428D-A67D-0BA8DE3F3204}"/>
              </a:ext>
            </a:extLst>
          </p:cNvPr>
          <p:cNvSpPr txBox="1">
            <a:spLocks/>
          </p:cNvSpPr>
          <p:nvPr/>
        </p:nvSpPr>
        <p:spPr>
          <a:xfrm>
            <a:off x="7151979" y="2699933"/>
            <a:ext cx="3919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…and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827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30B98-B0D3-4C3F-B564-7CCF28594B10}"/>
              </a:ext>
            </a:extLst>
          </p:cNvPr>
          <p:cNvSpPr txBox="1"/>
          <p:nvPr/>
        </p:nvSpPr>
        <p:spPr>
          <a:xfrm>
            <a:off x="1601349" y="106776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It has been shown that the main obstacle to current flow through the 2212 filament is the presence of bubbles</a:t>
            </a:r>
          </a:p>
          <a:p>
            <a:r>
              <a:rPr lang="en-GB" sz="16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       </a:t>
            </a:r>
            <a:r>
              <a:rPr lang="en-GB" sz="1600" dirty="0">
                <a:solidFill>
                  <a:srgbClr val="0047D6"/>
                </a:solidFill>
                <a:latin typeface="+mj-lt"/>
                <a:cs typeface="Arabic Typesetting" pitchFamily="66" charset="-78"/>
              </a:rPr>
              <a:t>(</a:t>
            </a:r>
            <a:r>
              <a:rPr lang="en-US" sz="1600" i="1" dirty="0">
                <a:solidFill>
                  <a:srgbClr val="0047D6"/>
                </a:solidFill>
              </a:rPr>
              <a:t>F. </a:t>
            </a:r>
            <a:r>
              <a:rPr lang="en-US" sz="1600" i="1" dirty="0" err="1">
                <a:solidFill>
                  <a:srgbClr val="0047D6"/>
                </a:solidFill>
              </a:rPr>
              <a:t>Kametani</a:t>
            </a:r>
            <a:r>
              <a:rPr lang="en-US" sz="1600" i="1" dirty="0">
                <a:solidFill>
                  <a:srgbClr val="0047D6"/>
                </a:solidFill>
              </a:rPr>
              <a:t> et al., 2011 </a:t>
            </a:r>
            <a:r>
              <a:rPr lang="en-US" sz="1600" i="1" dirty="0" err="1">
                <a:solidFill>
                  <a:srgbClr val="0047D6"/>
                </a:solidFill>
              </a:rPr>
              <a:t>Supercond</a:t>
            </a:r>
            <a:r>
              <a:rPr lang="en-US" sz="1600" i="1" dirty="0">
                <a:solidFill>
                  <a:srgbClr val="0047D6"/>
                </a:solidFill>
              </a:rPr>
              <a:t>. Sci. Technol. </a:t>
            </a:r>
            <a:r>
              <a:rPr lang="en-US" sz="1600" b="1" i="1" dirty="0">
                <a:solidFill>
                  <a:srgbClr val="0047D6"/>
                </a:solidFill>
              </a:rPr>
              <a:t>24</a:t>
            </a:r>
            <a:r>
              <a:rPr lang="en-US" sz="1600" i="1" dirty="0">
                <a:solidFill>
                  <a:srgbClr val="0047D6"/>
                </a:solidFill>
              </a:rPr>
              <a:t>, 075009</a:t>
            </a:r>
            <a:r>
              <a:rPr lang="en-US" sz="1600" dirty="0">
                <a:solidFill>
                  <a:srgbClr val="0047D6"/>
                </a:solidFill>
              </a:rPr>
              <a:t>)</a:t>
            </a:r>
          </a:p>
          <a:p>
            <a:endParaRPr lang="en-GB" sz="1600" dirty="0">
              <a:solidFill>
                <a:srgbClr val="0047D6"/>
              </a:solidFill>
              <a:latin typeface="+mj-lt"/>
              <a:cs typeface="Arabic Typesetting" pitchFamily="66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The pressure caused by them provokes a Bi-2212 movement and an expansion of the wire during the melt stage that makes it very inhomogeneous over lengths longer than 10-15 cm</a:t>
            </a:r>
          </a:p>
          <a:p>
            <a:r>
              <a:rPr lang="en-GB" sz="2000" dirty="0">
                <a:solidFill>
                  <a:srgbClr val="002060"/>
                </a:solidFill>
                <a:latin typeface="+mj-lt"/>
                <a:cs typeface="Arabic Typesetting" pitchFamily="66" charset="-78"/>
              </a:rPr>
              <a:t>      </a:t>
            </a:r>
            <a:r>
              <a:rPr lang="en-GB" sz="1600" dirty="0">
                <a:solidFill>
                  <a:srgbClr val="0047D6"/>
                </a:solidFill>
                <a:latin typeface="+mj-lt"/>
                <a:cs typeface="Arabic Typesetting" pitchFamily="66" charset="-78"/>
              </a:rPr>
              <a:t>(</a:t>
            </a:r>
            <a:r>
              <a:rPr lang="en-GB" sz="1600" i="1" dirty="0">
                <a:solidFill>
                  <a:srgbClr val="0047D6"/>
                </a:solidFill>
                <a:latin typeface="+mj-lt"/>
                <a:cs typeface="Arabic Typesetting" pitchFamily="66" charset="-78"/>
              </a:rPr>
              <a:t>A. </a:t>
            </a:r>
            <a:r>
              <a:rPr lang="en-US" sz="1600" i="1" dirty="0">
                <a:solidFill>
                  <a:srgbClr val="0047D6"/>
                </a:solidFill>
                <a:cs typeface="Arabic Typesetting" pitchFamily="66" charset="-78"/>
              </a:rPr>
              <a:t>Malagoli et al., 2013 </a:t>
            </a:r>
            <a:r>
              <a:rPr lang="en-US" sz="1600" i="1" dirty="0" err="1">
                <a:solidFill>
                  <a:srgbClr val="0047D6"/>
                </a:solidFill>
                <a:cs typeface="Arabic Typesetting" pitchFamily="66" charset="-78"/>
              </a:rPr>
              <a:t>Supercond</a:t>
            </a:r>
            <a:r>
              <a:rPr lang="en-US" sz="1600" i="1" dirty="0">
                <a:solidFill>
                  <a:srgbClr val="0047D6"/>
                </a:solidFill>
                <a:cs typeface="Arabic Typesetting" pitchFamily="66" charset="-78"/>
              </a:rPr>
              <a:t>. Sci. Technol. </a:t>
            </a:r>
            <a:r>
              <a:rPr lang="en-US" sz="1600" b="1" i="1" dirty="0">
                <a:solidFill>
                  <a:srgbClr val="0047D6"/>
                </a:solidFill>
                <a:cs typeface="Arabic Typesetting" pitchFamily="66" charset="-78"/>
              </a:rPr>
              <a:t>25, </a:t>
            </a:r>
            <a:r>
              <a:rPr lang="en-US" sz="1600" i="1" dirty="0">
                <a:solidFill>
                  <a:srgbClr val="0047D6"/>
                </a:solidFill>
                <a:cs typeface="Arabic Typesetting" pitchFamily="66" charset="-78"/>
              </a:rPr>
              <a:t>055018</a:t>
            </a:r>
            <a:r>
              <a:rPr lang="en-US" sz="1600" dirty="0">
                <a:solidFill>
                  <a:srgbClr val="0047D6"/>
                </a:solidFill>
                <a:cs typeface="Arabic Typesetting" pitchFamily="66" charset="-78"/>
              </a:rPr>
              <a:t>)</a:t>
            </a:r>
          </a:p>
          <a:p>
            <a:endParaRPr lang="en-GB" sz="1600" dirty="0">
              <a:solidFill>
                <a:srgbClr val="0047D6"/>
              </a:solidFill>
              <a:latin typeface="+mj-lt"/>
              <a:cs typeface="Arabic Typesetting" pitchFamily="66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C32CC-F1C7-40FB-B177-5D214B1A21AA}"/>
              </a:ext>
            </a:extLst>
          </p:cNvPr>
          <p:cNvSpPr txBox="1"/>
          <p:nvPr/>
        </p:nvSpPr>
        <p:spPr>
          <a:xfrm>
            <a:off x="1695549" y="423525"/>
            <a:ext cx="86232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abic Typesetting" pitchFamily="66" charset="-78"/>
              </a:rPr>
              <a:t> One problem, two different solutions…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E44CFA-AE30-41A2-82B5-BF5D9E203A70}"/>
              </a:ext>
            </a:extLst>
          </p:cNvPr>
          <p:cNvSpPr txBox="1"/>
          <p:nvPr/>
        </p:nvSpPr>
        <p:spPr>
          <a:xfrm>
            <a:off x="1601349" y="3921529"/>
            <a:ext cx="38164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Arabic Typesetting" pitchFamily="66" charset="-78"/>
              </a:rPr>
              <a:t>Recently the density of the filaments of </a:t>
            </a:r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a commercial OST wire </a:t>
            </a:r>
            <a:r>
              <a:rPr lang="en-US" dirty="0">
                <a:solidFill>
                  <a:srgbClr val="002060"/>
                </a:solidFill>
                <a:cs typeface="Arabic Typesetting" pitchFamily="66" charset="-78"/>
              </a:rPr>
              <a:t>after drawing was increased using an </a:t>
            </a:r>
            <a:r>
              <a:rPr lang="en-US" b="1" u="sng" dirty="0">
                <a:solidFill>
                  <a:srgbClr val="002060"/>
                </a:solidFill>
                <a:cs typeface="Arabic Typesetting" pitchFamily="66" charset="-78"/>
              </a:rPr>
              <a:t>“over pressure”</a:t>
            </a:r>
            <a:r>
              <a:rPr lang="en-US" dirty="0">
                <a:solidFill>
                  <a:srgbClr val="002060"/>
                </a:solidFill>
                <a:cs typeface="Arabic Typesetting" pitchFamily="66" charset="-78"/>
              </a:rPr>
              <a:t> process at </a:t>
            </a:r>
            <a:r>
              <a:rPr lang="en-US" b="1" u="sng" dirty="0">
                <a:solidFill>
                  <a:srgbClr val="002060"/>
                </a:solidFill>
                <a:cs typeface="Arabic Typesetting" pitchFamily="66" charset="-78"/>
              </a:rPr>
              <a:t>ASC-NHMFL</a:t>
            </a:r>
            <a:r>
              <a:rPr lang="en-US" dirty="0">
                <a:solidFill>
                  <a:srgbClr val="002060"/>
                </a:solidFill>
                <a:cs typeface="Arabic Typesetting" pitchFamily="66" charset="-78"/>
              </a:rPr>
              <a:t> leading to a strong reduction of the bubble density and size and to a strong enhancement of the critical current  </a:t>
            </a:r>
            <a:r>
              <a:rPr lang="en-US" sz="1400" dirty="0">
                <a:solidFill>
                  <a:srgbClr val="002060"/>
                </a:solidFill>
                <a:cs typeface="Arabic Typesetting" pitchFamily="66" charset="-78"/>
              </a:rPr>
              <a:t> </a:t>
            </a:r>
            <a:r>
              <a:rPr lang="en-US" sz="1400" dirty="0">
                <a:solidFill>
                  <a:srgbClr val="0047D6"/>
                </a:solidFill>
                <a:cs typeface="Arabic Typesetting" pitchFamily="66" charset="-78"/>
              </a:rPr>
              <a:t>(</a:t>
            </a:r>
            <a:r>
              <a:rPr lang="it-IT" sz="1400" i="1" dirty="0">
                <a:solidFill>
                  <a:srgbClr val="0047D6"/>
                </a:solidFill>
              </a:rPr>
              <a:t>D. </a:t>
            </a:r>
            <a:r>
              <a:rPr lang="it-IT" sz="1400" i="1" dirty="0" err="1">
                <a:solidFill>
                  <a:srgbClr val="0047D6"/>
                </a:solidFill>
              </a:rPr>
              <a:t>Larbalestier</a:t>
            </a:r>
            <a:r>
              <a:rPr lang="it-IT" sz="1400" i="1" dirty="0">
                <a:solidFill>
                  <a:srgbClr val="0047D6"/>
                </a:solidFill>
              </a:rPr>
              <a:t> et al., 2014 </a:t>
            </a:r>
            <a:r>
              <a:rPr lang="it-IT" sz="1400" i="1" dirty="0" err="1">
                <a:solidFill>
                  <a:srgbClr val="0047D6"/>
                </a:solidFill>
              </a:rPr>
              <a:t>Nat</a:t>
            </a:r>
            <a:r>
              <a:rPr lang="it-IT" sz="1400" i="1" dirty="0">
                <a:solidFill>
                  <a:srgbClr val="0047D6"/>
                </a:solidFill>
              </a:rPr>
              <a:t>. </a:t>
            </a:r>
            <a:r>
              <a:rPr lang="it-IT" sz="1400" i="1" dirty="0" err="1">
                <a:solidFill>
                  <a:srgbClr val="0047D6"/>
                </a:solidFill>
              </a:rPr>
              <a:t>Mat</a:t>
            </a:r>
            <a:r>
              <a:rPr lang="it-IT" sz="1400" i="1" dirty="0">
                <a:solidFill>
                  <a:srgbClr val="0047D6"/>
                </a:solidFill>
              </a:rPr>
              <a:t>. </a:t>
            </a:r>
            <a:r>
              <a:rPr lang="en-US" sz="1400" b="1" i="1" dirty="0">
                <a:solidFill>
                  <a:srgbClr val="0047D6"/>
                </a:solidFill>
              </a:rPr>
              <a:t>13</a:t>
            </a:r>
            <a:r>
              <a:rPr lang="en-US" sz="1400" i="1" dirty="0">
                <a:solidFill>
                  <a:srgbClr val="0047D6"/>
                </a:solidFill>
              </a:rPr>
              <a:t>, 375</a:t>
            </a:r>
            <a:r>
              <a:rPr lang="it-IT" sz="1400" i="1" dirty="0">
                <a:solidFill>
                  <a:srgbClr val="0047D6"/>
                </a:solidFill>
              </a:rPr>
              <a:t>) </a:t>
            </a:r>
          </a:p>
          <a:p>
            <a:endParaRPr lang="en-US" sz="1400" dirty="0">
              <a:solidFill>
                <a:srgbClr val="002060"/>
              </a:solidFill>
              <a:cs typeface="Arabic Typesetting" pitchFamily="66" charset="-78"/>
            </a:endParaRPr>
          </a:p>
          <a:p>
            <a:endParaRPr lang="it-IT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3E38C09E-AB19-41A0-941A-2EB2DCE49D62}"/>
              </a:ext>
            </a:extLst>
          </p:cNvPr>
          <p:cNvSpPr txBox="1"/>
          <p:nvPr/>
        </p:nvSpPr>
        <p:spPr>
          <a:xfrm>
            <a:off x="6425887" y="3675743"/>
            <a:ext cx="38164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400" dirty="0">
              <a:solidFill>
                <a:srgbClr val="002060"/>
              </a:solidFill>
              <a:cs typeface="Arabic Typesetting" pitchFamily="66" charset="-78"/>
            </a:endParaRPr>
          </a:p>
          <a:p>
            <a:pPr algn="r"/>
            <a:r>
              <a:rPr lang="en-GB" dirty="0">
                <a:solidFill>
                  <a:srgbClr val="002060"/>
                </a:solidFill>
                <a:cs typeface="Arabic Typesetting" pitchFamily="66" charset="-78"/>
              </a:rPr>
              <a:t>Our different approach lies in enhancing the 2212 density of the conductor and getting improved performances, even on long lengths, acting on the wire deformation process – keeping in mind as a key point its straightforward scalability over industrial lengths</a:t>
            </a:r>
          </a:p>
          <a:p>
            <a:pPr algn="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18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uppo 2">
            <a:extLst>
              <a:ext uri="{FF2B5EF4-FFF2-40B4-BE49-F238E27FC236}">
                <a16:creationId xmlns:a16="http://schemas.microsoft.com/office/drawing/2014/main" id="{5193AF0A-1D57-4A58-88C7-0E99AAE0304A}"/>
              </a:ext>
            </a:extLst>
          </p:cNvPr>
          <p:cNvGrpSpPr/>
          <p:nvPr/>
        </p:nvGrpSpPr>
        <p:grpSpPr>
          <a:xfrm>
            <a:off x="5162388" y="1830784"/>
            <a:ext cx="3322473" cy="1265693"/>
            <a:chOff x="4308313" y="2396076"/>
            <a:chExt cx="3905412" cy="1129993"/>
          </a:xfrm>
          <a:gradFill flip="none" rotWithShape="1">
            <a:gsLst>
              <a:gs pos="0">
                <a:schemeClr val="bg1">
                  <a:lumMod val="85000"/>
                  <a:alpha val="47000"/>
                </a:schemeClr>
              </a:gs>
              <a:gs pos="100000">
                <a:schemeClr val="bg1">
                  <a:lumMod val="50000"/>
                  <a:alpha val="47000"/>
                </a:schemeClr>
              </a:gs>
              <a:gs pos="16000">
                <a:schemeClr val="bg1">
                  <a:lumMod val="75000"/>
                  <a:alpha val="47000"/>
                </a:schemeClr>
              </a:gs>
              <a:gs pos="7000">
                <a:schemeClr val="bg1">
                  <a:lumMod val="85000"/>
                  <a:alpha val="47000"/>
                </a:schemeClr>
              </a:gs>
            </a:gsLst>
            <a:lin ang="0" scaled="1"/>
            <a:tileRect/>
          </a:gradFill>
        </p:grpSpPr>
        <p:grpSp>
          <p:nvGrpSpPr>
            <p:cNvPr id="90" name="Gruppo 3">
              <a:extLst>
                <a:ext uri="{FF2B5EF4-FFF2-40B4-BE49-F238E27FC236}">
                  <a16:creationId xmlns:a16="http://schemas.microsoft.com/office/drawing/2014/main" id="{DDD03DD4-C91B-4B19-9417-D74C840127D8}"/>
                </a:ext>
              </a:extLst>
            </p:cNvPr>
            <p:cNvGrpSpPr/>
            <p:nvPr/>
          </p:nvGrpSpPr>
          <p:grpSpPr>
            <a:xfrm>
              <a:off x="4308313" y="2396076"/>
              <a:ext cx="588568" cy="1129993"/>
              <a:chOff x="1631688" y="4858453"/>
              <a:chExt cx="588568" cy="1116002"/>
            </a:xfrm>
            <a:grpFill/>
          </p:grpSpPr>
          <p:sp>
            <p:nvSpPr>
              <p:cNvPr id="92" name="Cilindro 5">
                <a:extLst>
                  <a:ext uri="{FF2B5EF4-FFF2-40B4-BE49-F238E27FC236}">
                    <a16:creationId xmlns:a16="http://schemas.microsoft.com/office/drawing/2014/main" id="{D6B0D1E9-72D9-4403-82A0-A9F80BC12A68}"/>
                  </a:ext>
                </a:extLst>
              </p:cNvPr>
              <p:cNvSpPr/>
              <p:nvPr/>
            </p:nvSpPr>
            <p:spPr>
              <a:xfrm rot="5400000">
                <a:off x="1634295" y="5245172"/>
                <a:ext cx="826965" cy="344956"/>
              </a:xfrm>
              <a:prstGeom prst="can">
                <a:avLst>
                  <a:gd name="adj" fmla="val 20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Trapezio 6">
                <a:extLst>
                  <a:ext uri="{FF2B5EF4-FFF2-40B4-BE49-F238E27FC236}">
                    <a16:creationId xmlns:a16="http://schemas.microsoft.com/office/drawing/2014/main" id="{A882D8E8-3042-421B-8248-B1141CCD9D5A}"/>
                  </a:ext>
                </a:extLst>
              </p:cNvPr>
              <p:cNvSpPr/>
              <p:nvPr/>
            </p:nvSpPr>
            <p:spPr>
              <a:xfrm rot="5400000">
                <a:off x="1262684" y="5227457"/>
                <a:ext cx="1116002" cy="377994"/>
              </a:xfrm>
              <a:prstGeom prst="trapezoid">
                <a:avLst>
                  <a:gd name="adj" fmla="val 40133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1" name="Cilindro 4">
              <a:extLst>
                <a:ext uri="{FF2B5EF4-FFF2-40B4-BE49-F238E27FC236}">
                  <a16:creationId xmlns:a16="http://schemas.microsoft.com/office/drawing/2014/main" id="{8EEA866C-0987-490C-8F10-3AFCA507B35E}"/>
                </a:ext>
              </a:extLst>
            </p:cNvPr>
            <p:cNvSpPr/>
            <p:nvPr/>
          </p:nvSpPr>
          <p:spPr>
            <a:xfrm rot="5400000">
              <a:off x="6088496" y="1256863"/>
              <a:ext cx="837333" cy="3413125"/>
            </a:xfrm>
            <a:prstGeom prst="can">
              <a:avLst>
                <a:gd name="adj" fmla="val 1304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4" name="Ovale 7">
            <a:extLst>
              <a:ext uri="{FF2B5EF4-FFF2-40B4-BE49-F238E27FC236}">
                <a16:creationId xmlns:a16="http://schemas.microsoft.com/office/drawing/2014/main" id="{44170F8D-FB60-44CB-A2A9-760C313C605C}"/>
              </a:ext>
            </a:extLst>
          </p:cNvPr>
          <p:cNvSpPr/>
          <p:nvPr/>
        </p:nvSpPr>
        <p:spPr>
          <a:xfrm>
            <a:off x="4311847" y="1851391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Ovale 8">
            <a:extLst>
              <a:ext uri="{FF2B5EF4-FFF2-40B4-BE49-F238E27FC236}">
                <a16:creationId xmlns:a16="http://schemas.microsoft.com/office/drawing/2014/main" id="{8829CA51-A260-46EF-BF4F-AE6442F120D0}"/>
              </a:ext>
            </a:extLst>
          </p:cNvPr>
          <p:cNvSpPr/>
          <p:nvPr/>
        </p:nvSpPr>
        <p:spPr>
          <a:xfrm>
            <a:off x="2694992" y="1789959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Ovale 9">
            <a:extLst>
              <a:ext uri="{FF2B5EF4-FFF2-40B4-BE49-F238E27FC236}">
                <a16:creationId xmlns:a16="http://schemas.microsoft.com/office/drawing/2014/main" id="{B968F746-3804-416F-91B4-CC070B22BA10}"/>
              </a:ext>
            </a:extLst>
          </p:cNvPr>
          <p:cNvSpPr/>
          <p:nvPr/>
        </p:nvSpPr>
        <p:spPr>
          <a:xfrm>
            <a:off x="3945055" y="1780904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Ovale 10">
            <a:extLst>
              <a:ext uri="{FF2B5EF4-FFF2-40B4-BE49-F238E27FC236}">
                <a16:creationId xmlns:a16="http://schemas.microsoft.com/office/drawing/2014/main" id="{8D826C90-868D-4AB4-99E7-977F9882885D}"/>
              </a:ext>
            </a:extLst>
          </p:cNvPr>
          <p:cNvSpPr/>
          <p:nvPr/>
        </p:nvSpPr>
        <p:spPr>
          <a:xfrm>
            <a:off x="3267594" y="1766913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e 11">
            <a:extLst>
              <a:ext uri="{FF2B5EF4-FFF2-40B4-BE49-F238E27FC236}">
                <a16:creationId xmlns:a16="http://schemas.microsoft.com/office/drawing/2014/main" id="{E5163FD4-5771-4009-BAE0-0F494EA999FB}"/>
              </a:ext>
            </a:extLst>
          </p:cNvPr>
          <p:cNvSpPr/>
          <p:nvPr/>
        </p:nvSpPr>
        <p:spPr>
          <a:xfrm>
            <a:off x="4190722" y="2167035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e 12">
            <a:extLst>
              <a:ext uri="{FF2B5EF4-FFF2-40B4-BE49-F238E27FC236}">
                <a16:creationId xmlns:a16="http://schemas.microsoft.com/office/drawing/2014/main" id="{221ECD05-8A6D-419E-8BEB-1167AB79A6A2}"/>
              </a:ext>
            </a:extLst>
          </p:cNvPr>
          <p:cNvSpPr/>
          <p:nvPr/>
        </p:nvSpPr>
        <p:spPr>
          <a:xfrm>
            <a:off x="2452444" y="2394559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Ovale 13">
            <a:extLst>
              <a:ext uri="{FF2B5EF4-FFF2-40B4-BE49-F238E27FC236}">
                <a16:creationId xmlns:a16="http://schemas.microsoft.com/office/drawing/2014/main" id="{6EAD9652-5D31-4E67-8322-9AFCC31D2C3B}"/>
              </a:ext>
            </a:extLst>
          </p:cNvPr>
          <p:cNvSpPr/>
          <p:nvPr/>
        </p:nvSpPr>
        <p:spPr>
          <a:xfrm>
            <a:off x="3029854" y="2480075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Ovale 14">
            <a:extLst>
              <a:ext uri="{FF2B5EF4-FFF2-40B4-BE49-F238E27FC236}">
                <a16:creationId xmlns:a16="http://schemas.microsoft.com/office/drawing/2014/main" id="{D4A4D183-3AAE-4F4F-AA6C-119453DAB5A6}"/>
              </a:ext>
            </a:extLst>
          </p:cNvPr>
          <p:cNvSpPr/>
          <p:nvPr/>
        </p:nvSpPr>
        <p:spPr>
          <a:xfrm>
            <a:off x="2700854" y="2732391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Ovale 15">
            <a:extLst>
              <a:ext uri="{FF2B5EF4-FFF2-40B4-BE49-F238E27FC236}">
                <a16:creationId xmlns:a16="http://schemas.microsoft.com/office/drawing/2014/main" id="{8112A4EA-4B66-46DF-A46B-1EFE8E5F9299}"/>
              </a:ext>
            </a:extLst>
          </p:cNvPr>
          <p:cNvSpPr/>
          <p:nvPr/>
        </p:nvSpPr>
        <p:spPr>
          <a:xfrm>
            <a:off x="2561167" y="2067503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3" name="Ovale 16">
            <a:extLst>
              <a:ext uri="{FF2B5EF4-FFF2-40B4-BE49-F238E27FC236}">
                <a16:creationId xmlns:a16="http://schemas.microsoft.com/office/drawing/2014/main" id="{07E40F0E-8729-40AD-9B50-60DA574ED5A8}"/>
              </a:ext>
            </a:extLst>
          </p:cNvPr>
          <p:cNvSpPr/>
          <p:nvPr/>
        </p:nvSpPr>
        <p:spPr>
          <a:xfrm>
            <a:off x="3278845" y="2788653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" name="Ovale 17">
            <a:extLst>
              <a:ext uri="{FF2B5EF4-FFF2-40B4-BE49-F238E27FC236}">
                <a16:creationId xmlns:a16="http://schemas.microsoft.com/office/drawing/2014/main" id="{CDA9E22A-EEF2-4E3B-B098-87979BB67F70}"/>
              </a:ext>
            </a:extLst>
          </p:cNvPr>
          <p:cNvSpPr/>
          <p:nvPr/>
        </p:nvSpPr>
        <p:spPr>
          <a:xfrm>
            <a:off x="3828988" y="2764431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Ovale 18">
            <a:extLst>
              <a:ext uri="{FF2B5EF4-FFF2-40B4-BE49-F238E27FC236}">
                <a16:creationId xmlns:a16="http://schemas.microsoft.com/office/drawing/2014/main" id="{C3A07663-0A4C-440D-B626-5C73683FC779}"/>
              </a:ext>
            </a:extLst>
          </p:cNvPr>
          <p:cNvSpPr/>
          <p:nvPr/>
        </p:nvSpPr>
        <p:spPr>
          <a:xfrm>
            <a:off x="4457278" y="2852153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6" name="Ovale 19">
            <a:extLst>
              <a:ext uri="{FF2B5EF4-FFF2-40B4-BE49-F238E27FC236}">
                <a16:creationId xmlns:a16="http://schemas.microsoft.com/office/drawing/2014/main" id="{0255CF10-0062-463A-A8BA-F2E21EFC5ABE}"/>
              </a:ext>
            </a:extLst>
          </p:cNvPr>
          <p:cNvSpPr/>
          <p:nvPr/>
        </p:nvSpPr>
        <p:spPr>
          <a:xfrm>
            <a:off x="4155901" y="2532616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" name="Ovale 20">
            <a:extLst>
              <a:ext uri="{FF2B5EF4-FFF2-40B4-BE49-F238E27FC236}">
                <a16:creationId xmlns:a16="http://schemas.microsoft.com/office/drawing/2014/main" id="{307B7348-99AA-4E65-B13A-6D892DDD8EA8}"/>
              </a:ext>
            </a:extLst>
          </p:cNvPr>
          <p:cNvSpPr/>
          <p:nvPr/>
        </p:nvSpPr>
        <p:spPr>
          <a:xfrm>
            <a:off x="3823930" y="2096548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8" name="Ovale 21">
            <a:extLst>
              <a:ext uri="{FF2B5EF4-FFF2-40B4-BE49-F238E27FC236}">
                <a16:creationId xmlns:a16="http://schemas.microsoft.com/office/drawing/2014/main" id="{D6E01923-58DD-402F-8BB3-2EBAF191B0AD}"/>
              </a:ext>
            </a:extLst>
          </p:cNvPr>
          <p:cNvSpPr/>
          <p:nvPr/>
        </p:nvSpPr>
        <p:spPr>
          <a:xfrm>
            <a:off x="3720265" y="2465310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Ovale 22">
            <a:extLst>
              <a:ext uri="{FF2B5EF4-FFF2-40B4-BE49-F238E27FC236}">
                <a16:creationId xmlns:a16="http://schemas.microsoft.com/office/drawing/2014/main" id="{D998149C-A4D7-49FC-AA76-EA4585C35637}"/>
              </a:ext>
            </a:extLst>
          </p:cNvPr>
          <p:cNvSpPr/>
          <p:nvPr/>
        </p:nvSpPr>
        <p:spPr>
          <a:xfrm>
            <a:off x="3146469" y="2082557"/>
            <a:ext cx="273431" cy="276115"/>
          </a:xfrm>
          <a:prstGeom prst="ellipse">
            <a:avLst/>
          </a:prstGeom>
          <a:solidFill>
            <a:srgbClr val="000000">
              <a:alpha val="43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0" name="Gruppo 23">
            <a:extLst>
              <a:ext uri="{FF2B5EF4-FFF2-40B4-BE49-F238E27FC236}">
                <a16:creationId xmlns:a16="http://schemas.microsoft.com/office/drawing/2014/main" id="{798BBEDD-5419-4818-B1E5-57BAFCE037B7}"/>
              </a:ext>
            </a:extLst>
          </p:cNvPr>
          <p:cNvGrpSpPr/>
          <p:nvPr/>
        </p:nvGrpSpPr>
        <p:grpSpPr>
          <a:xfrm>
            <a:off x="2766870" y="4818608"/>
            <a:ext cx="4037377" cy="1008112"/>
            <a:chOff x="4308313" y="2461996"/>
            <a:chExt cx="4179351" cy="1129993"/>
          </a:xfrm>
          <a:solidFill>
            <a:srgbClr val="7F7F7F">
              <a:alpha val="70000"/>
            </a:srgbClr>
          </a:solidFill>
        </p:grpSpPr>
        <p:grpSp>
          <p:nvGrpSpPr>
            <p:cNvPr id="111" name="Gruppo 24">
              <a:extLst>
                <a:ext uri="{FF2B5EF4-FFF2-40B4-BE49-F238E27FC236}">
                  <a16:creationId xmlns:a16="http://schemas.microsoft.com/office/drawing/2014/main" id="{5D9BE2E6-3FB3-4E26-BA3E-090E698E5548}"/>
                </a:ext>
              </a:extLst>
            </p:cNvPr>
            <p:cNvGrpSpPr/>
            <p:nvPr/>
          </p:nvGrpSpPr>
          <p:grpSpPr>
            <a:xfrm>
              <a:off x="4308313" y="2461996"/>
              <a:ext cx="588567" cy="1129993"/>
              <a:chOff x="1631688" y="4923558"/>
              <a:chExt cx="588567" cy="1116002"/>
            </a:xfrm>
            <a:grpFill/>
          </p:grpSpPr>
          <p:sp>
            <p:nvSpPr>
              <p:cNvPr id="113" name="Cilindro 26">
                <a:extLst>
                  <a:ext uri="{FF2B5EF4-FFF2-40B4-BE49-F238E27FC236}">
                    <a16:creationId xmlns:a16="http://schemas.microsoft.com/office/drawing/2014/main" id="{B1DB07B0-5D29-4CBD-A3FF-62FBBE5B144B}"/>
                  </a:ext>
                </a:extLst>
              </p:cNvPr>
              <p:cNvSpPr/>
              <p:nvPr/>
            </p:nvSpPr>
            <p:spPr>
              <a:xfrm rot="5400000">
                <a:off x="1645816" y="5330422"/>
                <a:ext cx="803922" cy="344956"/>
              </a:xfrm>
              <a:prstGeom prst="can">
                <a:avLst>
                  <a:gd name="adj" fmla="val 20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4" name="Trapezio 27">
                <a:extLst>
                  <a:ext uri="{FF2B5EF4-FFF2-40B4-BE49-F238E27FC236}">
                    <a16:creationId xmlns:a16="http://schemas.microsoft.com/office/drawing/2014/main" id="{495D8650-23B3-4C63-8249-59DA975C208A}"/>
                  </a:ext>
                </a:extLst>
              </p:cNvPr>
              <p:cNvSpPr/>
              <p:nvPr/>
            </p:nvSpPr>
            <p:spPr>
              <a:xfrm rot="5400000">
                <a:off x="1262684" y="5292562"/>
                <a:ext cx="1116002" cy="377994"/>
              </a:xfrm>
              <a:prstGeom prst="trapezoid">
                <a:avLst>
                  <a:gd name="adj" fmla="val 40133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2" name="Cilindro 25">
              <a:extLst>
                <a:ext uri="{FF2B5EF4-FFF2-40B4-BE49-F238E27FC236}">
                  <a16:creationId xmlns:a16="http://schemas.microsoft.com/office/drawing/2014/main" id="{60FDAB8C-353E-463F-822F-7066372C08E3}"/>
                </a:ext>
              </a:extLst>
            </p:cNvPr>
            <p:cNvSpPr/>
            <p:nvPr/>
          </p:nvSpPr>
          <p:spPr>
            <a:xfrm rot="5400000">
              <a:off x="6194712" y="1218322"/>
              <a:ext cx="887848" cy="3698056"/>
            </a:xfrm>
            <a:prstGeom prst="can">
              <a:avLst>
                <a:gd name="adj" fmla="val 1304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5" name="Cilindro 28">
            <a:extLst>
              <a:ext uri="{FF2B5EF4-FFF2-40B4-BE49-F238E27FC236}">
                <a16:creationId xmlns:a16="http://schemas.microsoft.com/office/drawing/2014/main" id="{34C84314-70FC-4A3F-90A6-756112256989}"/>
              </a:ext>
            </a:extLst>
          </p:cNvPr>
          <p:cNvSpPr/>
          <p:nvPr/>
        </p:nvSpPr>
        <p:spPr>
          <a:xfrm rot="16200000">
            <a:off x="2151276" y="4875101"/>
            <a:ext cx="2070102" cy="821896"/>
          </a:xfrm>
          <a:prstGeom prst="can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1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Cilindro 29">
            <a:extLst>
              <a:ext uri="{FF2B5EF4-FFF2-40B4-BE49-F238E27FC236}">
                <a16:creationId xmlns:a16="http://schemas.microsoft.com/office/drawing/2014/main" id="{40710E04-AB03-4E9B-AEC3-16A2DD53E95C}"/>
              </a:ext>
            </a:extLst>
          </p:cNvPr>
          <p:cNvSpPr/>
          <p:nvPr/>
        </p:nvSpPr>
        <p:spPr>
          <a:xfrm rot="5400000">
            <a:off x="2873372" y="1019053"/>
            <a:ext cx="1400174" cy="2853105"/>
          </a:xfrm>
          <a:prstGeom prst="can">
            <a:avLst>
              <a:gd name="adj" fmla="val 12830"/>
            </a:avLst>
          </a:prstGeom>
          <a:solidFill>
            <a:schemeClr val="bg1">
              <a:lumMod val="75000"/>
              <a:alpha val="65000"/>
            </a:schemeClr>
          </a:solidFill>
          <a:ln w="57150" cmpd="thickThin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sp>
        <p:nvSpPr>
          <p:cNvPr id="117" name="Trapezio 30">
            <a:extLst>
              <a:ext uri="{FF2B5EF4-FFF2-40B4-BE49-F238E27FC236}">
                <a16:creationId xmlns:a16="http://schemas.microsoft.com/office/drawing/2014/main" id="{DB8C7F54-13F4-4012-B91A-46540FF4A8F4}"/>
              </a:ext>
            </a:extLst>
          </p:cNvPr>
          <p:cNvSpPr/>
          <p:nvPr/>
        </p:nvSpPr>
        <p:spPr>
          <a:xfrm rot="5400000">
            <a:off x="4788864" y="2143972"/>
            <a:ext cx="1212584" cy="648072"/>
          </a:xfrm>
          <a:prstGeom prst="trapezoid">
            <a:avLst>
              <a:gd name="adj" fmla="val 20276"/>
            </a:avLst>
          </a:prstGeom>
          <a:gradFill flip="none" rotWithShape="1">
            <a:gsLst>
              <a:gs pos="78000">
                <a:schemeClr val="bg1">
                  <a:lumMod val="95000"/>
                  <a:alpha val="37000"/>
                </a:schemeClr>
              </a:gs>
              <a:gs pos="100000">
                <a:schemeClr val="bg1">
                  <a:lumMod val="50000"/>
                  <a:alpha val="37000"/>
                </a:schemeClr>
              </a:gs>
              <a:gs pos="47000">
                <a:schemeClr val="bg1">
                  <a:lumMod val="75000"/>
                  <a:alpha val="37000"/>
                </a:schemeClr>
              </a:gs>
            </a:gsLst>
            <a:lin ang="166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8" name="Ovale 31">
            <a:extLst>
              <a:ext uri="{FF2B5EF4-FFF2-40B4-BE49-F238E27FC236}">
                <a16:creationId xmlns:a16="http://schemas.microsoft.com/office/drawing/2014/main" id="{E9FEBBE5-E5E9-480B-A189-37E39DA255F8}"/>
              </a:ext>
            </a:extLst>
          </p:cNvPr>
          <p:cNvSpPr/>
          <p:nvPr/>
        </p:nvSpPr>
        <p:spPr>
          <a:xfrm>
            <a:off x="-1335018" y="4724238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Ovale 32">
            <a:extLst>
              <a:ext uri="{FF2B5EF4-FFF2-40B4-BE49-F238E27FC236}">
                <a16:creationId xmlns:a16="http://schemas.microsoft.com/office/drawing/2014/main" id="{365DEF36-6296-42FC-8166-21E5D781762C}"/>
              </a:ext>
            </a:extLst>
          </p:cNvPr>
          <p:cNvSpPr/>
          <p:nvPr/>
        </p:nvSpPr>
        <p:spPr>
          <a:xfrm>
            <a:off x="-2951873" y="4662806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Ovale 33">
            <a:extLst>
              <a:ext uri="{FF2B5EF4-FFF2-40B4-BE49-F238E27FC236}">
                <a16:creationId xmlns:a16="http://schemas.microsoft.com/office/drawing/2014/main" id="{BCAADC31-3E96-4865-8BE0-85D521D9E806}"/>
              </a:ext>
            </a:extLst>
          </p:cNvPr>
          <p:cNvSpPr/>
          <p:nvPr/>
        </p:nvSpPr>
        <p:spPr>
          <a:xfrm>
            <a:off x="-1701810" y="4653751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1" name="Ovale 34">
            <a:extLst>
              <a:ext uri="{FF2B5EF4-FFF2-40B4-BE49-F238E27FC236}">
                <a16:creationId xmlns:a16="http://schemas.microsoft.com/office/drawing/2014/main" id="{5B58FA87-164C-4B26-97BE-7C210F8DF6ED}"/>
              </a:ext>
            </a:extLst>
          </p:cNvPr>
          <p:cNvSpPr/>
          <p:nvPr/>
        </p:nvSpPr>
        <p:spPr>
          <a:xfrm>
            <a:off x="-2379271" y="4639760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2" name="Ovale 35">
            <a:extLst>
              <a:ext uri="{FF2B5EF4-FFF2-40B4-BE49-F238E27FC236}">
                <a16:creationId xmlns:a16="http://schemas.microsoft.com/office/drawing/2014/main" id="{33DED720-CE86-4C32-AABF-92D461FA52CC}"/>
              </a:ext>
            </a:extLst>
          </p:cNvPr>
          <p:cNvSpPr/>
          <p:nvPr/>
        </p:nvSpPr>
        <p:spPr>
          <a:xfrm>
            <a:off x="-1456143" y="5039882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3" name="Ovale 36">
            <a:extLst>
              <a:ext uri="{FF2B5EF4-FFF2-40B4-BE49-F238E27FC236}">
                <a16:creationId xmlns:a16="http://schemas.microsoft.com/office/drawing/2014/main" id="{46CFF780-2863-4F51-A163-A5D8D1714EF0}"/>
              </a:ext>
            </a:extLst>
          </p:cNvPr>
          <p:cNvSpPr/>
          <p:nvPr/>
        </p:nvSpPr>
        <p:spPr>
          <a:xfrm>
            <a:off x="-3194421" y="5267406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4" name="Ovale 37">
            <a:extLst>
              <a:ext uri="{FF2B5EF4-FFF2-40B4-BE49-F238E27FC236}">
                <a16:creationId xmlns:a16="http://schemas.microsoft.com/office/drawing/2014/main" id="{33B848BB-1EA1-46A9-B0C2-AB923CBE8A1F}"/>
              </a:ext>
            </a:extLst>
          </p:cNvPr>
          <p:cNvSpPr/>
          <p:nvPr/>
        </p:nvSpPr>
        <p:spPr>
          <a:xfrm>
            <a:off x="-2617011" y="5352922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5" name="Ovale 38">
            <a:extLst>
              <a:ext uri="{FF2B5EF4-FFF2-40B4-BE49-F238E27FC236}">
                <a16:creationId xmlns:a16="http://schemas.microsoft.com/office/drawing/2014/main" id="{E97E93E9-7019-43A3-A550-C46676CE0066}"/>
              </a:ext>
            </a:extLst>
          </p:cNvPr>
          <p:cNvSpPr/>
          <p:nvPr/>
        </p:nvSpPr>
        <p:spPr>
          <a:xfrm>
            <a:off x="-2946011" y="5605238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6" name="Ovale 39">
            <a:extLst>
              <a:ext uri="{FF2B5EF4-FFF2-40B4-BE49-F238E27FC236}">
                <a16:creationId xmlns:a16="http://schemas.microsoft.com/office/drawing/2014/main" id="{A8BC3A2C-2C3C-4941-8C26-D4F9088571AE}"/>
              </a:ext>
            </a:extLst>
          </p:cNvPr>
          <p:cNvSpPr/>
          <p:nvPr/>
        </p:nvSpPr>
        <p:spPr>
          <a:xfrm>
            <a:off x="-3085698" y="4940350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Ovale 40">
            <a:extLst>
              <a:ext uri="{FF2B5EF4-FFF2-40B4-BE49-F238E27FC236}">
                <a16:creationId xmlns:a16="http://schemas.microsoft.com/office/drawing/2014/main" id="{F540648F-6549-4078-A8F4-0C57145976C2}"/>
              </a:ext>
            </a:extLst>
          </p:cNvPr>
          <p:cNvSpPr/>
          <p:nvPr/>
        </p:nvSpPr>
        <p:spPr>
          <a:xfrm>
            <a:off x="-2368020" y="5661500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8" name="Ovale 41">
            <a:extLst>
              <a:ext uri="{FF2B5EF4-FFF2-40B4-BE49-F238E27FC236}">
                <a16:creationId xmlns:a16="http://schemas.microsoft.com/office/drawing/2014/main" id="{89D63FA9-0FD5-441B-AF36-D2B5C30ADBD2}"/>
              </a:ext>
            </a:extLst>
          </p:cNvPr>
          <p:cNvSpPr/>
          <p:nvPr/>
        </p:nvSpPr>
        <p:spPr>
          <a:xfrm>
            <a:off x="-1817877" y="5637278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9" name="Ovale 42">
            <a:extLst>
              <a:ext uri="{FF2B5EF4-FFF2-40B4-BE49-F238E27FC236}">
                <a16:creationId xmlns:a16="http://schemas.microsoft.com/office/drawing/2014/main" id="{2E626F98-12E3-497F-8EFB-33EA6D210589}"/>
              </a:ext>
            </a:extLst>
          </p:cNvPr>
          <p:cNvSpPr/>
          <p:nvPr/>
        </p:nvSpPr>
        <p:spPr>
          <a:xfrm>
            <a:off x="-1189587" y="5725000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Ovale 43">
            <a:extLst>
              <a:ext uri="{FF2B5EF4-FFF2-40B4-BE49-F238E27FC236}">
                <a16:creationId xmlns:a16="http://schemas.microsoft.com/office/drawing/2014/main" id="{0857DC71-38E3-4721-A9EC-CF5CE734BE7A}"/>
              </a:ext>
            </a:extLst>
          </p:cNvPr>
          <p:cNvSpPr/>
          <p:nvPr/>
        </p:nvSpPr>
        <p:spPr>
          <a:xfrm>
            <a:off x="-1490964" y="5405463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Ovale 44">
            <a:extLst>
              <a:ext uri="{FF2B5EF4-FFF2-40B4-BE49-F238E27FC236}">
                <a16:creationId xmlns:a16="http://schemas.microsoft.com/office/drawing/2014/main" id="{59F0C53E-8CF2-47B8-9D26-DB71B68BE198}"/>
              </a:ext>
            </a:extLst>
          </p:cNvPr>
          <p:cNvSpPr/>
          <p:nvPr/>
        </p:nvSpPr>
        <p:spPr>
          <a:xfrm>
            <a:off x="-1822935" y="4969395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Ovale 45">
            <a:extLst>
              <a:ext uri="{FF2B5EF4-FFF2-40B4-BE49-F238E27FC236}">
                <a16:creationId xmlns:a16="http://schemas.microsoft.com/office/drawing/2014/main" id="{FF3E9A8A-820E-41D8-BC98-96EC900806A4}"/>
              </a:ext>
            </a:extLst>
          </p:cNvPr>
          <p:cNvSpPr/>
          <p:nvPr/>
        </p:nvSpPr>
        <p:spPr>
          <a:xfrm>
            <a:off x="-1926600" y="5338157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Ovale 46">
            <a:extLst>
              <a:ext uri="{FF2B5EF4-FFF2-40B4-BE49-F238E27FC236}">
                <a16:creationId xmlns:a16="http://schemas.microsoft.com/office/drawing/2014/main" id="{3266977F-89B0-410C-837E-A3389CD041C8}"/>
              </a:ext>
            </a:extLst>
          </p:cNvPr>
          <p:cNvSpPr/>
          <p:nvPr/>
        </p:nvSpPr>
        <p:spPr>
          <a:xfrm>
            <a:off x="-2500396" y="4955404"/>
            <a:ext cx="273431" cy="276115"/>
          </a:xfrm>
          <a:prstGeom prst="ellipse">
            <a:avLst/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Cilindro 47">
            <a:extLst>
              <a:ext uri="{FF2B5EF4-FFF2-40B4-BE49-F238E27FC236}">
                <a16:creationId xmlns:a16="http://schemas.microsoft.com/office/drawing/2014/main" id="{67BD381D-CD6B-4DA8-8DF8-947C716A5640}"/>
              </a:ext>
            </a:extLst>
          </p:cNvPr>
          <p:cNvSpPr/>
          <p:nvPr/>
        </p:nvSpPr>
        <p:spPr>
          <a:xfrm rot="5400000">
            <a:off x="-2773493" y="3877689"/>
            <a:ext cx="1400174" cy="2853105"/>
          </a:xfrm>
          <a:prstGeom prst="can">
            <a:avLst>
              <a:gd name="adj" fmla="val 12830"/>
            </a:avLst>
          </a:prstGeom>
          <a:gradFill flip="none" rotWithShape="1">
            <a:gsLst>
              <a:gs pos="79000">
                <a:schemeClr val="bg1">
                  <a:lumMod val="85000"/>
                  <a:alpha val="65000"/>
                </a:schemeClr>
              </a:gs>
              <a:gs pos="100000">
                <a:schemeClr val="bg1">
                  <a:lumMod val="65000"/>
                  <a:alpha val="65000"/>
                </a:schemeClr>
              </a:gs>
              <a:gs pos="88000">
                <a:schemeClr val="bg1">
                  <a:lumMod val="85000"/>
                  <a:alpha val="65000"/>
                </a:schemeClr>
              </a:gs>
              <a:gs pos="91000">
                <a:schemeClr val="bg1">
                  <a:lumMod val="95000"/>
                  <a:alpha val="65000"/>
                </a:schemeClr>
              </a:gs>
            </a:gsLst>
            <a:lin ang="0" scaled="1"/>
            <a:tileRect/>
          </a:gradFill>
          <a:ln w="57150" cmpd="thickThin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grpSp>
        <p:nvGrpSpPr>
          <p:cNvPr id="135" name="Gruppo 48">
            <a:extLst>
              <a:ext uri="{FF2B5EF4-FFF2-40B4-BE49-F238E27FC236}">
                <a16:creationId xmlns:a16="http://schemas.microsoft.com/office/drawing/2014/main" id="{050AE33A-7E17-44C4-BD8C-0E80DE7224FE}"/>
              </a:ext>
            </a:extLst>
          </p:cNvPr>
          <p:cNvGrpSpPr/>
          <p:nvPr/>
        </p:nvGrpSpPr>
        <p:grpSpPr>
          <a:xfrm>
            <a:off x="-484477" y="4697281"/>
            <a:ext cx="3322473" cy="1265693"/>
            <a:chOff x="4308313" y="2396076"/>
            <a:chExt cx="3905412" cy="1129993"/>
          </a:xfrm>
          <a:solidFill>
            <a:schemeClr val="bg1">
              <a:lumMod val="75000"/>
              <a:alpha val="65000"/>
            </a:schemeClr>
          </a:solidFill>
        </p:grpSpPr>
        <p:grpSp>
          <p:nvGrpSpPr>
            <p:cNvPr id="136" name="Gruppo 49">
              <a:extLst>
                <a:ext uri="{FF2B5EF4-FFF2-40B4-BE49-F238E27FC236}">
                  <a16:creationId xmlns:a16="http://schemas.microsoft.com/office/drawing/2014/main" id="{302AD6DE-56B6-41EB-BE16-B834DA0C5EEA}"/>
                </a:ext>
              </a:extLst>
            </p:cNvPr>
            <p:cNvGrpSpPr/>
            <p:nvPr/>
          </p:nvGrpSpPr>
          <p:grpSpPr>
            <a:xfrm>
              <a:off x="4308313" y="2396076"/>
              <a:ext cx="588568" cy="1129993"/>
              <a:chOff x="1631688" y="4858453"/>
              <a:chExt cx="588568" cy="1116002"/>
            </a:xfrm>
            <a:grpFill/>
          </p:grpSpPr>
          <p:sp>
            <p:nvSpPr>
              <p:cNvPr id="138" name="Cilindro 51">
                <a:extLst>
                  <a:ext uri="{FF2B5EF4-FFF2-40B4-BE49-F238E27FC236}">
                    <a16:creationId xmlns:a16="http://schemas.microsoft.com/office/drawing/2014/main" id="{97A6E3A8-7A2C-4BAC-BDF5-6BE56CC91722}"/>
                  </a:ext>
                </a:extLst>
              </p:cNvPr>
              <p:cNvSpPr/>
              <p:nvPr/>
            </p:nvSpPr>
            <p:spPr>
              <a:xfrm rot="5400000">
                <a:off x="1634295" y="5245172"/>
                <a:ext cx="826965" cy="344956"/>
              </a:xfrm>
              <a:prstGeom prst="can">
                <a:avLst>
                  <a:gd name="adj" fmla="val 2069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9" name="Trapezio 52">
                <a:extLst>
                  <a:ext uri="{FF2B5EF4-FFF2-40B4-BE49-F238E27FC236}">
                    <a16:creationId xmlns:a16="http://schemas.microsoft.com/office/drawing/2014/main" id="{1C579A59-7296-4866-B656-4DDE5210329F}"/>
                  </a:ext>
                </a:extLst>
              </p:cNvPr>
              <p:cNvSpPr/>
              <p:nvPr/>
            </p:nvSpPr>
            <p:spPr>
              <a:xfrm rot="5400000">
                <a:off x="1262684" y="5227457"/>
                <a:ext cx="1116002" cy="377994"/>
              </a:xfrm>
              <a:prstGeom prst="trapezoid">
                <a:avLst>
                  <a:gd name="adj" fmla="val 40133"/>
                </a:avLst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7" name="Cilindro 50">
              <a:extLst>
                <a:ext uri="{FF2B5EF4-FFF2-40B4-BE49-F238E27FC236}">
                  <a16:creationId xmlns:a16="http://schemas.microsoft.com/office/drawing/2014/main" id="{338BEF7C-9BC0-414D-BC16-AF013E6A4B18}"/>
                </a:ext>
              </a:extLst>
            </p:cNvPr>
            <p:cNvSpPr/>
            <p:nvPr/>
          </p:nvSpPr>
          <p:spPr>
            <a:xfrm rot="5400000">
              <a:off x="6088496" y="1256863"/>
              <a:ext cx="837333" cy="3413125"/>
            </a:xfrm>
            <a:prstGeom prst="can">
              <a:avLst>
                <a:gd name="adj" fmla="val 1304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0" name="Trapezio 53">
            <a:extLst>
              <a:ext uri="{FF2B5EF4-FFF2-40B4-BE49-F238E27FC236}">
                <a16:creationId xmlns:a16="http://schemas.microsoft.com/office/drawing/2014/main" id="{5999B674-8B3B-4F9C-8B3E-3A586F698C5F}"/>
              </a:ext>
            </a:extLst>
          </p:cNvPr>
          <p:cNvSpPr/>
          <p:nvPr/>
        </p:nvSpPr>
        <p:spPr>
          <a:xfrm rot="5400000">
            <a:off x="-851651" y="5090854"/>
            <a:ext cx="1212584" cy="506338"/>
          </a:xfrm>
          <a:prstGeom prst="trapezoid">
            <a:avLst>
              <a:gd name="adj" fmla="val 3595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1" name="Ovale 54">
            <a:extLst>
              <a:ext uri="{FF2B5EF4-FFF2-40B4-BE49-F238E27FC236}">
                <a16:creationId xmlns:a16="http://schemas.microsoft.com/office/drawing/2014/main" id="{8984DD8F-8A6E-46A3-9F27-1CCD03CD093A}"/>
              </a:ext>
            </a:extLst>
          </p:cNvPr>
          <p:cNvSpPr/>
          <p:nvPr/>
        </p:nvSpPr>
        <p:spPr>
          <a:xfrm>
            <a:off x="815582" y="4942526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2" name="Ovale 55">
            <a:extLst>
              <a:ext uri="{FF2B5EF4-FFF2-40B4-BE49-F238E27FC236}">
                <a16:creationId xmlns:a16="http://schemas.microsoft.com/office/drawing/2014/main" id="{AADD9563-9F7C-46C9-8EC9-B9BB80569B65}"/>
              </a:ext>
            </a:extLst>
          </p:cNvPr>
          <p:cNvSpPr/>
          <p:nvPr/>
        </p:nvSpPr>
        <p:spPr>
          <a:xfrm>
            <a:off x="1282702" y="4921236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3" name="Ovale 56">
            <a:extLst>
              <a:ext uri="{FF2B5EF4-FFF2-40B4-BE49-F238E27FC236}">
                <a16:creationId xmlns:a16="http://schemas.microsoft.com/office/drawing/2014/main" id="{595A1A75-FE91-4C17-94FB-A8E7389DAE72}"/>
              </a:ext>
            </a:extLst>
          </p:cNvPr>
          <p:cNvSpPr/>
          <p:nvPr/>
        </p:nvSpPr>
        <p:spPr>
          <a:xfrm>
            <a:off x="1722610" y="4922656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4" name="Ovale 57">
            <a:extLst>
              <a:ext uri="{FF2B5EF4-FFF2-40B4-BE49-F238E27FC236}">
                <a16:creationId xmlns:a16="http://schemas.microsoft.com/office/drawing/2014/main" id="{5CE9E001-D6E6-46E3-B1B4-B0403B5008E0}"/>
              </a:ext>
            </a:extLst>
          </p:cNvPr>
          <p:cNvSpPr/>
          <p:nvPr/>
        </p:nvSpPr>
        <p:spPr>
          <a:xfrm>
            <a:off x="1648538" y="5139714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5" name="Ovale 58">
            <a:extLst>
              <a:ext uri="{FF2B5EF4-FFF2-40B4-BE49-F238E27FC236}">
                <a16:creationId xmlns:a16="http://schemas.microsoft.com/office/drawing/2014/main" id="{A7466C90-49E6-455F-A239-86FB79DDBFA5}"/>
              </a:ext>
            </a:extLst>
          </p:cNvPr>
          <p:cNvSpPr/>
          <p:nvPr/>
        </p:nvSpPr>
        <p:spPr>
          <a:xfrm>
            <a:off x="1751135" y="5371628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6" name="Ovale 59">
            <a:extLst>
              <a:ext uri="{FF2B5EF4-FFF2-40B4-BE49-F238E27FC236}">
                <a16:creationId xmlns:a16="http://schemas.microsoft.com/office/drawing/2014/main" id="{B5A8110A-1322-4A48-9D7E-FB3D72AC3016}"/>
              </a:ext>
            </a:extLst>
          </p:cNvPr>
          <p:cNvSpPr/>
          <p:nvPr/>
        </p:nvSpPr>
        <p:spPr>
          <a:xfrm>
            <a:off x="1800938" y="5551085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7" name="Ovale 60">
            <a:extLst>
              <a:ext uri="{FF2B5EF4-FFF2-40B4-BE49-F238E27FC236}">
                <a16:creationId xmlns:a16="http://schemas.microsoft.com/office/drawing/2014/main" id="{064B34B2-3459-48F1-8CB1-8BB2438F4FDA}"/>
              </a:ext>
            </a:extLst>
          </p:cNvPr>
          <p:cNvSpPr/>
          <p:nvPr/>
        </p:nvSpPr>
        <p:spPr>
          <a:xfrm>
            <a:off x="1182823" y="5115279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8" name="Ovale 61">
            <a:extLst>
              <a:ext uri="{FF2B5EF4-FFF2-40B4-BE49-F238E27FC236}">
                <a16:creationId xmlns:a16="http://schemas.microsoft.com/office/drawing/2014/main" id="{5CE29B8F-8E0C-4D35-9C5A-970C853412BE}"/>
              </a:ext>
            </a:extLst>
          </p:cNvPr>
          <p:cNvSpPr/>
          <p:nvPr/>
        </p:nvSpPr>
        <p:spPr>
          <a:xfrm>
            <a:off x="1104698" y="5342545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9" name="Ovale 62">
            <a:extLst>
              <a:ext uri="{FF2B5EF4-FFF2-40B4-BE49-F238E27FC236}">
                <a16:creationId xmlns:a16="http://schemas.microsoft.com/office/drawing/2014/main" id="{5E9FE79A-0B7A-40CF-85FB-DF6ECBEC55E5}"/>
              </a:ext>
            </a:extLst>
          </p:cNvPr>
          <p:cNvSpPr/>
          <p:nvPr/>
        </p:nvSpPr>
        <p:spPr>
          <a:xfrm>
            <a:off x="1288467" y="5509803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Ovale 63">
            <a:extLst>
              <a:ext uri="{FF2B5EF4-FFF2-40B4-BE49-F238E27FC236}">
                <a16:creationId xmlns:a16="http://schemas.microsoft.com/office/drawing/2014/main" id="{2BAE4FF6-7D0B-4E70-A866-548C31FCAFCC}"/>
              </a:ext>
            </a:extLst>
          </p:cNvPr>
          <p:cNvSpPr/>
          <p:nvPr/>
        </p:nvSpPr>
        <p:spPr>
          <a:xfrm>
            <a:off x="640078" y="5098347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1" name="Ovale 64">
            <a:extLst>
              <a:ext uri="{FF2B5EF4-FFF2-40B4-BE49-F238E27FC236}">
                <a16:creationId xmlns:a16="http://schemas.microsoft.com/office/drawing/2014/main" id="{91A1ED70-05E0-48EA-844F-50595857E64A}"/>
              </a:ext>
            </a:extLst>
          </p:cNvPr>
          <p:cNvSpPr/>
          <p:nvPr/>
        </p:nvSpPr>
        <p:spPr>
          <a:xfrm>
            <a:off x="643265" y="5348740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2" name="Ovale 65">
            <a:extLst>
              <a:ext uri="{FF2B5EF4-FFF2-40B4-BE49-F238E27FC236}">
                <a16:creationId xmlns:a16="http://schemas.microsoft.com/office/drawing/2014/main" id="{864F7830-16C8-4BDB-8B45-7005E8E484B0}"/>
              </a:ext>
            </a:extLst>
          </p:cNvPr>
          <p:cNvSpPr/>
          <p:nvPr/>
        </p:nvSpPr>
        <p:spPr>
          <a:xfrm>
            <a:off x="836546" y="5515585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" name="Ovale 66">
            <a:extLst>
              <a:ext uri="{FF2B5EF4-FFF2-40B4-BE49-F238E27FC236}">
                <a16:creationId xmlns:a16="http://schemas.microsoft.com/office/drawing/2014/main" id="{A175AE8A-BEFE-40F6-8686-177867384AFC}"/>
              </a:ext>
            </a:extLst>
          </p:cNvPr>
          <p:cNvSpPr/>
          <p:nvPr/>
        </p:nvSpPr>
        <p:spPr>
          <a:xfrm>
            <a:off x="179427" y="4876519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4" name="Ovale 67">
            <a:extLst>
              <a:ext uri="{FF2B5EF4-FFF2-40B4-BE49-F238E27FC236}">
                <a16:creationId xmlns:a16="http://schemas.microsoft.com/office/drawing/2014/main" id="{775779E8-D75B-4484-884A-797B88A955C4}"/>
              </a:ext>
            </a:extLst>
          </p:cNvPr>
          <p:cNvSpPr/>
          <p:nvPr/>
        </p:nvSpPr>
        <p:spPr>
          <a:xfrm>
            <a:off x="30012" y="5060713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5" name="Ovale 68">
            <a:extLst>
              <a:ext uri="{FF2B5EF4-FFF2-40B4-BE49-F238E27FC236}">
                <a16:creationId xmlns:a16="http://schemas.microsoft.com/office/drawing/2014/main" id="{E4AFEBB7-65AF-4903-9DB0-946285DB8EA6}"/>
              </a:ext>
            </a:extLst>
          </p:cNvPr>
          <p:cNvSpPr/>
          <p:nvPr/>
        </p:nvSpPr>
        <p:spPr>
          <a:xfrm>
            <a:off x="42711" y="5314291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6" name="Ovale 69">
            <a:extLst>
              <a:ext uri="{FF2B5EF4-FFF2-40B4-BE49-F238E27FC236}">
                <a16:creationId xmlns:a16="http://schemas.microsoft.com/office/drawing/2014/main" id="{E6166A90-BF75-4FA8-9842-2588C7C9EF77}"/>
              </a:ext>
            </a:extLst>
          </p:cNvPr>
          <p:cNvSpPr/>
          <p:nvPr/>
        </p:nvSpPr>
        <p:spPr>
          <a:xfrm>
            <a:off x="283122" y="5524051"/>
            <a:ext cx="273431" cy="276115"/>
          </a:xfrm>
          <a:prstGeom prst="ellipse">
            <a:avLst/>
          </a:prstGeom>
          <a:solidFill>
            <a:srgbClr val="000000">
              <a:alpha val="66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7" name="Cilindro 70">
            <a:extLst>
              <a:ext uri="{FF2B5EF4-FFF2-40B4-BE49-F238E27FC236}">
                <a16:creationId xmlns:a16="http://schemas.microsoft.com/office/drawing/2014/main" id="{1F54F2E0-A58C-4815-A626-4145379B6FE0}"/>
              </a:ext>
            </a:extLst>
          </p:cNvPr>
          <p:cNvSpPr/>
          <p:nvPr/>
        </p:nvSpPr>
        <p:spPr>
          <a:xfrm rot="5400000">
            <a:off x="847039" y="3902562"/>
            <a:ext cx="958311" cy="2903667"/>
          </a:xfrm>
          <a:prstGeom prst="can">
            <a:avLst>
              <a:gd name="adj" fmla="val 6270"/>
            </a:avLst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8" name="Cilindro 71">
            <a:extLst>
              <a:ext uri="{FF2B5EF4-FFF2-40B4-BE49-F238E27FC236}">
                <a16:creationId xmlns:a16="http://schemas.microsoft.com/office/drawing/2014/main" id="{D17352D8-8F24-4203-B811-B1551BE0797A}"/>
              </a:ext>
            </a:extLst>
          </p:cNvPr>
          <p:cNvSpPr/>
          <p:nvPr/>
        </p:nvSpPr>
        <p:spPr>
          <a:xfrm rot="16200000">
            <a:off x="2825808" y="4980624"/>
            <a:ext cx="792088" cy="756088"/>
          </a:xfrm>
          <a:prstGeom prst="can">
            <a:avLst>
              <a:gd name="adj" fmla="val 11554"/>
            </a:avLst>
          </a:prstGeom>
          <a:solidFill>
            <a:schemeClr val="tx1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9" name="Freccia destra 60">
            <a:extLst>
              <a:ext uri="{FF2B5EF4-FFF2-40B4-BE49-F238E27FC236}">
                <a16:creationId xmlns:a16="http://schemas.microsoft.com/office/drawing/2014/main" id="{9B94E6D6-ACBF-490B-ADB1-DAE2F708DDB7}"/>
              </a:ext>
            </a:extLst>
          </p:cNvPr>
          <p:cNvSpPr/>
          <p:nvPr/>
        </p:nvSpPr>
        <p:spPr>
          <a:xfrm rot="16200000">
            <a:off x="3096905" y="5803466"/>
            <a:ext cx="266700" cy="13970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0" name="Freccia giù 61">
            <a:extLst>
              <a:ext uri="{FF2B5EF4-FFF2-40B4-BE49-F238E27FC236}">
                <a16:creationId xmlns:a16="http://schemas.microsoft.com/office/drawing/2014/main" id="{D69FEB45-DBDF-4591-8C59-F4D444CC3593}"/>
              </a:ext>
            </a:extLst>
          </p:cNvPr>
          <p:cNvSpPr/>
          <p:nvPr/>
        </p:nvSpPr>
        <p:spPr>
          <a:xfrm rot="5400000">
            <a:off x="2628025" y="5596736"/>
            <a:ext cx="355600" cy="736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Freccia destra 97">
            <a:extLst>
              <a:ext uri="{FF2B5EF4-FFF2-40B4-BE49-F238E27FC236}">
                <a16:creationId xmlns:a16="http://schemas.microsoft.com/office/drawing/2014/main" id="{0373CD24-79EB-44BB-9B82-18A33C13F375}"/>
              </a:ext>
            </a:extLst>
          </p:cNvPr>
          <p:cNvSpPr/>
          <p:nvPr/>
        </p:nvSpPr>
        <p:spPr>
          <a:xfrm rot="5400000">
            <a:off x="3135969" y="4810100"/>
            <a:ext cx="266700" cy="13970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Freccia giù 98">
            <a:extLst>
              <a:ext uri="{FF2B5EF4-FFF2-40B4-BE49-F238E27FC236}">
                <a16:creationId xmlns:a16="http://schemas.microsoft.com/office/drawing/2014/main" id="{2CB3F89F-72F9-404F-A40C-DD4BCBBDB58C}"/>
              </a:ext>
            </a:extLst>
          </p:cNvPr>
          <p:cNvSpPr/>
          <p:nvPr/>
        </p:nvSpPr>
        <p:spPr>
          <a:xfrm rot="5400000">
            <a:off x="2643049" y="4416524"/>
            <a:ext cx="355600" cy="736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3" name="Ovale 76">
            <a:extLst>
              <a:ext uri="{FF2B5EF4-FFF2-40B4-BE49-F238E27FC236}">
                <a16:creationId xmlns:a16="http://schemas.microsoft.com/office/drawing/2014/main" id="{13E3263B-971A-44DA-8D90-1FD1C0DAB186}"/>
              </a:ext>
            </a:extLst>
          </p:cNvPr>
          <p:cNvSpPr/>
          <p:nvPr/>
        </p:nvSpPr>
        <p:spPr>
          <a:xfrm>
            <a:off x="4889237" y="2938656"/>
            <a:ext cx="1577034" cy="1577034"/>
          </a:xfrm>
          <a:prstGeom prst="ellipse">
            <a:avLst/>
          </a:prstGeom>
          <a:pattFill prst="wdDnDiag">
            <a:fgClr>
              <a:schemeClr val="accent1"/>
            </a:fgClr>
            <a:bgClr>
              <a:schemeClr val="accent5">
                <a:lumMod val="40000"/>
                <a:lumOff val="60000"/>
              </a:schemeClr>
            </a:bgClr>
          </a:pattFill>
          <a:effectLst>
            <a:innerShdw blurRad="63500" dist="177800" dir="13500000">
              <a:schemeClr val="tx2">
                <a:lumMod val="75000"/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4" name="Freccia giù 63">
            <a:extLst>
              <a:ext uri="{FF2B5EF4-FFF2-40B4-BE49-F238E27FC236}">
                <a16:creationId xmlns:a16="http://schemas.microsoft.com/office/drawing/2014/main" id="{02AE411B-243C-411C-A8AD-4CB9F3D9CC6B}"/>
              </a:ext>
            </a:extLst>
          </p:cNvPr>
          <p:cNvSpPr/>
          <p:nvPr/>
        </p:nvSpPr>
        <p:spPr>
          <a:xfrm rot="10800000">
            <a:off x="5520143" y="2770714"/>
            <a:ext cx="355600" cy="736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5" name="Ovale 78">
            <a:extLst>
              <a:ext uri="{FF2B5EF4-FFF2-40B4-BE49-F238E27FC236}">
                <a16:creationId xmlns:a16="http://schemas.microsoft.com/office/drawing/2014/main" id="{1FEECBE6-7AC6-43D5-80A9-E1A800444C99}"/>
              </a:ext>
            </a:extLst>
          </p:cNvPr>
          <p:cNvSpPr/>
          <p:nvPr/>
        </p:nvSpPr>
        <p:spPr>
          <a:xfrm>
            <a:off x="4895587" y="425540"/>
            <a:ext cx="1577034" cy="1577034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accent5">
                <a:lumMod val="40000"/>
                <a:lumOff val="60000"/>
              </a:schemeClr>
            </a:bgClr>
          </a:pattFill>
          <a:effectLst>
            <a:innerShdw blurRad="63500" dist="177800" dir="7500000">
              <a:schemeClr val="tx2">
                <a:lumMod val="75000"/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6" name="Freccia giù 99">
            <a:extLst>
              <a:ext uri="{FF2B5EF4-FFF2-40B4-BE49-F238E27FC236}">
                <a16:creationId xmlns:a16="http://schemas.microsoft.com/office/drawing/2014/main" id="{F08AF907-C784-4278-B32E-80F7D1C7CAD8}"/>
              </a:ext>
            </a:extLst>
          </p:cNvPr>
          <p:cNvSpPr/>
          <p:nvPr/>
        </p:nvSpPr>
        <p:spPr>
          <a:xfrm>
            <a:off x="5540942" y="1439531"/>
            <a:ext cx="355600" cy="7366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7" name="Freccia destra 100">
            <a:extLst>
              <a:ext uri="{FF2B5EF4-FFF2-40B4-BE49-F238E27FC236}">
                <a16:creationId xmlns:a16="http://schemas.microsoft.com/office/drawing/2014/main" id="{EF18FD05-94FD-4311-9673-8E9BB635967C}"/>
              </a:ext>
            </a:extLst>
          </p:cNvPr>
          <p:cNvSpPr/>
          <p:nvPr/>
        </p:nvSpPr>
        <p:spPr>
          <a:xfrm flipH="1">
            <a:off x="5238579" y="1429668"/>
            <a:ext cx="355600" cy="17327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68" name="Freccia destra 100">
            <a:extLst>
              <a:ext uri="{FF2B5EF4-FFF2-40B4-BE49-F238E27FC236}">
                <a16:creationId xmlns:a16="http://schemas.microsoft.com/office/drawing/2014/main" id="{3477B656-20FC-4B94-94C7-5F0B1E58E194}"/>
              </a:ext>
            </a:extLst>
          </p:cNvPr>
          <p:cNvSpPr/>
          <p:nvPr/>
        </p:nvSpPr>
        <p:spPr>
          <a:xfrm flipH="1">
            <a:off x="5238579" y="3352749"/>
            <a:ext cx="355600" cy="173270"/>
          </a:xfrm>
          <a:prstGeom prst="rightArrow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69" name="Ovale 83">
            <a:extLst>
              <a:ext uri="{FF2B5EF4-FFF2-40B4-BE49-F238E27FC236}">
                <a16:creationId xmlns:a16="http://schemas.microsoft.com/office/drawing/2014/main" id="{889AB958-E244-4A5B-82F3-AC7D69C900E0}"/>
              </a:ext>
            </a:extLst>
          </p:cNvPr>
          <p:cNvSpPr/>
          <p:nvPr/>
        </p:nvSpPr>
        <p:spPr>
          <a:xfrm>
            <a:off x="5553927" y="1070057"/>
            <a:ext cx="288032" cy="28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Ovale 84">
            <a:extLst>
              <a:ext uri="{FF2B5EF4-FFF2-40B4-BE49-F238E27FC236}">
                <a16:creationId xmlns:a16="http://schemas.microsoft.com/office/drawing/2014/main" id="{03438E3D-C38F-48A4-89E0-9CE66A2E5A93}"/>
              </a:ext>
            </a:extLst>
          </p:cNvPr>
          <p:cNvSpPr/>
          <p:nvPr/>
        </p:nvSpPr>
        <p:spPr>
          <a:xfrm>
            <a:off x="5553927" y="3583173"/>
            <a:ext cx="288032" cy="28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1" name="Cilindro 85">
            <a:extLst>
              <a:ext uri="{FF2B5EF4-FFF2-40B4-BE49-F238E27FC236}">
                <a16:creationId xmlns:a16="http://schemas.microsoft.com/office/drawing/2014/main" id="{EADD6755-379C-4FFA-8D56-1588A4B9E7A1}"/>
              </a:ext>
            </a:extLst>
          </p:cNvPr>
          <p:cNvSpPr/>
          <p:nvPr/>
        </p:nvSpPr>
        <p:spPr>
          <a:xfrm rot="16200000">
            <a:off x="2483768" y="5322664"/>
            <a:ext cx="792088" cy="72008"/>
          </a:xfrm>
          <a:prstGeom prst="can">
            <a:avLst>
              <a:gd name="adj" fmla="val 50000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2" name="Gruppo 86">
            <a:extLst>
              <a:ext uri="{FF2B5EF4-FFF2-40B4-BE49-F238E27FC236}">
                <a16:creationId xmlns:a16="http://schemas.microsoft.com/office/drawing/2014/main" id="{C3A176E2-293C-4376-BB5B-C1453905147B}"/>
              </a:ext>
            </a:extLst>
          </p:cNvPr>
          <p:cNvGrpSpPr/>
          <p:nvPr/>
        </p:nvGrpSpPr>
        <p:grpSpPr>
          <a:xfrm>
            <a:off x="3707904" y="3666709"/>
            <a:ext cx="3703925" cy="3528163"/>
            <a:chOff x="7523436" y="4720109"/>
            <a:chExt cx="2165411" cy="1838378"/>
          </a:xfrm>
        </p:grpSpPr>
        <p:pic>
          <p:nvPicPr>
            <p:cNvPr id="173" name="Immagine 87" descr="pinza-alicate-.png">
              <a:extLst>
                <a:ext uri="{FF2B5EF4-FFF2-40B4-BE49-F238E27FC236}">
                  <a16:creationId xmlns:a16="http://schemas.microsoft.com/office/drawing/2014/main" id="{F47C7356-BD26-42B0-AA94-E995CB934470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2637" r="45122" b="47940"/>
            <a:stretch/>
          </p:blipFill>
          <p:spPr>
            <a:xfrm rot="2682354" flipV="1">
              <a:off x="7582675" y="4720109"/>
              <a:ext cx="2106172" cy="1838378"/>
            </a:xfrm>
            <a:prstGeom prst="rect">
              <a:avLst/>
            </a:prstGeom>
          </p:spPr>
        </p:pic>
        <p:sp>
          <p:nvSpPr>
            <p:cNvPr id="174" name="Freccia giù 122">
              <a:extLst>
                <a:ext uri="{FF2B5EF4-FFF2-40B4-BE49-F238E27FC236}">
                  <a16:creationId xmlns:a16="http://schemas.microsoft.com/office/drawing/2014/main" id="{DC4DBB6D-01C4-4912-965C-6372D6714F8A}"/>
                </a:ext>
              </a:extLst>
            </p:cNvPr>
            <p:cNvSpPr/>
            <p:nvPr/>
          </p:nvSpPr>
          <p:spPr>
            <a:xfrm rot="16200000">
              <a:off x="7767251" y="5258966"/>
              <a:ext cx="192738" cy="680367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518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092 C 0.00091 -0.00069 0.18138 -0.00185 0.36197 -0.0027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C 3.95833E-6 3.7037E-7 0.16888 3.7037E-7 0.33789 3.7037E-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C 0.1142 0.00787 0.22878 0.01597 0.28659 0.01852 C 0.34427 0.02129 0.33633 0.01528 0.34636 0.01481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0.08555 0.00209 0.17135 0.00486 0.23138 0.00579 C 0.29167 0.00718 0.33893 0.00579 0.36094 0.00579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69 C 0.0625 0.02199 0.12513 0.04491 0.18059 0.05116 C 0.23593 0.05741 0.28437 0.04745 0.33281 0.0375 " pathEditMode="relative" rAng="0" ptsTypes="AAA">
                                      <p:cBhvr>
                                        <p:cTn id="18" dur="5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1" y="26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2.22222E-6 C 0.07343 0.0206 0.14635 0.04143 0.2056 0.04861 C 0.26471 0.05578 0.31002 0.0493 0.3556 0.04305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25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C 0.0849 -0.00185 0.17031 -0.00301 0.2224 -0.00648 C 0.27487 -0.00996 0.29076 -0.01945 0.31354 -0.0206 C 0.33646 -0.02083 0.35156 -0.01343 0.35938 -0.0125 " pathEditMode="relative" rAng="0" ptsTypes="AAAA">
                                      <p:cBhvr>
                                        <p:cTn id="2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04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0.07344 0.00116 0.1474 0.00232 0.18906 0.00394 C 0.2306 0.00556 0.22878 0.00718 0.24987 0.00926 C 0.2707 0.01135 0.2974 0.01459 0.31406 0.01621 C 0.3306 0.01783 0.34336 0.01875 0.34935 0.01922 " pathEditMode="relative" rAng="0" ptsTypes="AAAAA">
                                      <p:cBhvr>
                                        <p:cTn id="27" dur="5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9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C 0.11419 0.01597 0.2293 0.03287 0.2875 0.03819 C 0.34531 0.04444 0.33737 0.03148 0.34779 0.03032 " pathEditMode="relative" rAng="0" ptsTypes="AAA">
                                      <p:cBhvr>
                                        <p:cTn id="29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19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C 0.07904 0.0081 0.15925 0.02476 0.21511 0.02939 C 0.27149 0.04305 0.31602 0.02939 0.33711 0.02939 " pathEditMode="relative" rAng="0" ptsTypes="AAA">
                                      <p:cBhvr>
                                        <p:cTn id="31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175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C 0.04076 4.07407E-6 0.08229 4.07407E-6 0.13086 0.00277 C 0.18008 0.00555 0.25833 0.01435 0.29232 0.01689 C 0.32565 0.02083 0.32982 0.0199 0.33477 0.0199 " pathEditMode="relative" rAng="0" ptsTypes="AAAA">
                                      <p:cBhvr>
                                        <p:cTn id="33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9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C 0.08333 -0.00717 0.16771 -0.01504 0.22044 -0.01944 C 0.27291 -0.02384 0.29323 -0.02893 0.31575 -0.02893 C 0.33841 -0.02893 0.34844 -0.02384 0.35638 -0.02199 " pathEditMode="relative" rAng="0" ptsTypes="AAAA">
                                      <p:cBhvr>
                                        <p:cTn id="35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145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C 0.053 -0.00209 0.10729 -0.00347 0.14479 -0.00741 C 0.18242 -0.01158 0.1918 -0.02315 0.225 -0.02523 C 0.25833 -0.02546 0.30104 -0.02315 0.34544 -0.01945 " pathEditMode="relative" rAng="0" ptsTypes="AAAA">
                                      <p:cBhvr>
                                        <p:cTn id="37" dur="5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-127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C 0.02435 -0.01643 0.04909 -0.03426 0.1043 -0.03958 C 0.15951 -0.04444 0.24492 -0.03704 0.33112 -0.0294 " pathEditMode="relative" rAng="0" ptsTypes="AAA">
                                      <p:cBhvr>
                                        <p:cTn id="39" dur="5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206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023 C 0.14727 -0.00463 0.29675 -0.00833 0.35782 -0.00995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5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C 0.08112 0.00417 0.16315 0.01204 0.22083 0.01435 C 0.27825 0.02083 0.32383 0.01435 0.34531 0.01435 " pathEditMode="relative" rAng="0" ptsTypes="AAA">
                                      <p:cBhvr>
                                        <p:cTn id="43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8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xit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4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52" dur="4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0.00092 C 0.00092 -0.00069 0.18165 -0.00185 0.36198 -0.00277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C 4.79167E-6 -1.11111E-6 0.16888 -1.11111E-6 0.33789 -1.11111E-6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C 0.1142 0.00787 0.22891 0.01597 0.28659 0.01852 C 0.34414 0.0213 0.33633 0.01528 0.34636 0.01481 " pathEditMode="relative" rAng="0" ptsTypes="AAA">
                                      <p:cBhvr>
                                        <p:cTn id="62" dur="5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9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C 0.08555 0.00209 0.17135 0.00487 0.23151 0.00579 C 0.29167 0.00718 0.33893 0.00579 0.36094 0.00579 " pathEditMode="relative" rAng="0" ptsTypes="AAA">
                                      <p:cBhvr>
                                        <p:cTn id="64" dur="5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30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069 C 0.0625 0.02199 0.12513 0.04491 0.1806 0.05116 C 0.23594 0.05741 0.28438 0.04745 0.33282 0.0375 " pathEditMode="relative" rAng="0" ptsTypes="AAA">
                                      <p:cBhvr>
                                        <p:cTn id="66" dur="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1" y="268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7.40741E-7 C 0.07343 0.0206 0.14635 0.04143 0.20559 0.04861 C 0.26458 0.05579 0.30989 0.0493 0.35533 0.04305 " pathEditMode="relative" rAng="0" ptsTypes="AAA">
                                      <p:cBhvr>
                                        <p:cTn id="68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25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C 0.0849 -0.00185 0.17031 -0.00301 0.2224 -0.00648 C 0.27487 -0.00995 0.29076 -0.01944 0.31354 -0.0206 C 0.33646 -0.02083 0.35156 -0.01343 0.35938 -0.0125 " pathEditMode="relative" rAng="0" ptsTypes="AAAA">
                                      <p:cBhvr>
                                        <p:cTn id="70" dur="5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1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7344 0.00116 0.1474 0.00232 0.18906 0.00394 C 0.2306 0.00556 0.22878 0.00718 0.24987 0.00926 C 0.27031 0.01135 0.29727 0.01459 0.31367 0.01621 C 0.33008 0.01783 0.3431 0.01875 0.34883 0.01922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C 0.11419 0.01597 0.22943 0.03287 0.2875 0.03819 C 0.34531 0.04444 0.33737 0.03148 0.34779 0.03032 " pathEditMode="relative" rAng="0" ptsTypes="AAA">
                                      <p:cBhvr>
                                        <p:cTn id="74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199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C 0.07904 0.0081 0.15886 0.02477 0.21498 0.0294 C 0.27136 0.04305 0.31602 0.0294 0.33711 0.0294 " pathEditMode="relative" rAng="0" ptsTypes="AAA">
                                      <p:cBhvr>
                                        <p:cTn id="76" dur="5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175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C 0.04075 4.07407E-6 0.08229 4.07407E-6 0.13099 0.00277 C 0.18008 0.00555 0.25833 0.01435 0.29232 0.01689 C 0.32565 0.02083 0.32982 0.0199 0.33476 0.0199 " pathEditMode="relative" rAng="0" ptsTypes="AAAA">
                                      <p:cBhvr>
                                        <p:cTn id="78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99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C 0.08333 -0.00717 0.16771 -0.01504 0.22044 -0.01944 C 0.27291 -0.02384 0.29323 -0.02893 0.31575 -0.02893 C 0.33841 -0.02893 0.34843 -0.02384 0.35638 -0.02199 " pathEditMode="relative" rAng="0" ptsTypes="AAAA">
                                      <p:cBhvr>
                                        <p:cTn id="80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45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1273 C 0.05325 -0.01343 0.10781 -0.01389 0.14544 -0.01528 C 0.18294 -0.01667 0.19206 -0.02083 0.22513 -0.02153 C 0.25872 -0.02176 0.30156 -0.02083 0.3457 -0.01944 " pathEditMode="relative" rAng="0" ptsTypes="AAAA">
                                      <p:cBhvr>
                                        <p:cTn id="82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-46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2435 -0.01643 0.04909 -0.03426 0.1043 -0.03958 C 0.15951 -0.04444 0.24492 -0.03704 0.33112 -0.0294 " pathEditMode="relative" rAng="0" ptsTypes="AAA">
                                      <p:cBhvr>
                                        <p:cTn id="84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206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186 C 0.14805 -0.00301 0.29701 -0.00671 0.35781 -0.00833 " pathEditMode="relative" rAng="0" ptsTypes="AA">
                                      <p:cBhvr>
                                        <p:cTn id="86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-50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C 0.08112 0.00417 0.16302 0.01204 0.22083 0.01435 C 0.27812 0.02084 0.32356 0.01435 0.34518 0.01435 " pathEditMode="relative" rAng="0" ptsTypes="AAA">
                                      <p:cBhvr>
                                        <p:cTn id="88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85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xit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34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4" dur="3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50"/>
                            </p:stCondLst>
                            <p:childTnLst>
                              <p:par>
                                <p:cTn id="1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xit" presetSubtype="2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3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86" dur="3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7 1.85185E-6 C 4.16667E-7 -0.00116 0.12865 -0.00764 0.25768 -0.01528 " pathEditMode="relative" rAng="0" ptsTypes="AA">
                                      <p:cBhvr>
                                        <p:cTn id="191" dur="3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-764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C 0.09987 0.01134 0.19974 0.02315 0.26732 0.02731 C 0.33503 0.03171 0.3707 0.02755 0.40638 0.02361 " pathEditMode="relative" rAng="0" ptsTypes="AAA">
                                      <p:cBhvr>
                                        <p:cTn id="241" dur="5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1458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C -1.875E-6 0.00023 0.19584 0.00255 0.39206 0.00509 " pathEditMode="relative" rAng="0" ptsTypes="AA">
                                      <p:cBhvr>
                                        <p:cTn id="243" dur="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255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C 0.16159 0.0044 0.32331 0.0088 0.38789 0.01065 " pathEditMode="relative" rAng="0" ptsTypes="AA">
                                      <p:cBhvr>
                                        <p:cTn id="245" dur="5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88" y="532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0.1004 -0.00856 0.20118 -0.01689 0.26706 -0.02013 C 0.33295 -0.02268 0.36407 -0.02175 0.39571 -0.02013 " pathEditMode="relative" rAng="0" ptsTypes="AAA">
                                      <p:cBhvr>
                                        <p:cTn id="247" dur="5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9" y="-1088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C -1.875E-6 0.00023 0.19258 -0.00093 0.38503 -0.00186 " pathEditMode="relative" rAng="0" ptsTypes="AA">
                                      <p:cBhvr>
                                        <p:cTn id="249" dur="5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-93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C -2.29167E-6 0.00023 0.1905 0.00046 0.38112 0.00116 " pathEditMode="relative" rAng="0" ptsTypes="AA">
                                      <p:cBhvr>
                                        <p:cTn id="251" dur="5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49" y="46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C 2.29167E-6 0.00092 0.19531 -0.01135 0.39232 -0.022 " pathEditMode="relative" rAng="0" ptsTypes="AA">
                                      <p:cBhvr>
                                        <p:cTn id="253" dur="5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9" y="-1111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-0.00023 C 0.00586 -7.40741E-7 0.19961 0.0044 0.39389 0.01042 " pathEditMode="relative" rAng="0" ptsTypes="AA">
                                      <p:cBhvr>
                                        <p:cTn id="255" dur="5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532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C 0.15729 -0.00347 0.31498 -0.00671 0.37813 -0.00764 " pathEditMode="relative" rAng="0" ptsTypes="AA">
                                      <p:cBhvr>
                                        <p:cTn id="257" dur="5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394"/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024 C 0.08125 -0.0037 0.15638 -0.00763 0.21979 -0.00763 C 0.28295 -0.00763 0.33425 -0.00324 0.38555 0.00162 " pathEditMode="relative" rAng="0" ptsTypes="AAA">
                                      <p:cBhvr>
                                        <p:cTn id="259" dur="5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324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0023 C 0.06966 -0.0088 0.13398 -0.01713 0.19843 -0.02106 C 0.26315 -0.02384 0.32851 -0.02384 0.39427 -0.02292 " pathEditMode="relative" rAng="0" ptsTypes="AAA">
                                      <p:cBhvr>
                                        <p:cTn id="261" dur="5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120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C 0.05013 0.00764 0.10117 0.01597 0.16575 0.01829 C 0.23073 0.02107 0.30937 0.01736 0.38854 0.01389 " pathEditMode="relative" rAng="0" ptsTypes="AAA">
                                      <p:cBhvr>
                                        <p:cTn id="263" dur="5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949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C -4.16667E-6 0.00023 0.18685 -0.00371 0.37396 -0.00695 " pathEditMode="relative" rAng="0" ptsTypes="AA">
                                      <p:cBhvr>
                                        <p:cTn id="265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347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231 C 0.00325 -0.00139 0.1845 -0.00578 0.36719 -0.00926 " pathEditMode="relative" rAng="0" ptsTypes="AA">
                                      <p:cBhvr>
                                        <p:cTn id="267" dur="5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-347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C 0.02722 0.01042 0.05469 0.02107 0.12123 0.02408 C 0.1875 0.02732 0.29323 0.02176 0.39896 0.01667 " pathEditMode="relative" rAng="0" ptsTypes="AAA">
                                      <p:cBhvr>
                                        <p:cTn id="269" dur="5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1250"/>
                                    </p:animMotion>
                                  </p:childTnLst>
                                </p:cTn>
                              </p:par>
                              <p:par>
                                <p:cTn id="2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C 0.04154 -0.01019 0.08347 -0.02037 0.14857 -0.02431 C 0.21459 -0.02708 0.30313 -0.02662 0.39271 -0.025 " pathEditMode="relative" rAng="0" ptsTypes="AAA">
                                      <p:cBhvr>
                                        <p:cTn id="271" dur="5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5" grpId="0" animBg="1"/>
      <p:bldP spid="116" grpId="0" animBg="1"/>
      <p:bldP spid="117" grpId="0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9" grpId="0" animBg="1"/>
      <p:bldP spid="160" grpId="0" animBg="1"/>
      <p:bldP spid="160" grpId="1" animBg="1"/>
      <p:bldP spid="161" grpId="0" animBg="1"/>
      <p:bldP spid="162" grpId="0" animBg="1"/>
      <p:bldP spid="162" grpId="1" animBg="1"/>
      <p:bldP spid="163" grpId="0" animBg="1"/>
      <p:bldP spid="164" grpId="0" animBg="1"/>
      <p:bldP spid="165" grpId="0" animBg="1"/>
      <p:bldP spid="166" grpId="0" animBg="1"/>
      <p:bldP spid="1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50D5-0EA6-4CB2-94F1-93F603B6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5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First and second stacked wire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672D6-C5D4-4762-A566-94D68A9E1E8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2990" r="7022"/>
          <a:stretch/>
        </p:blipFill>
        <p:spPr bwMode="auto">
          <a:xfrm>
            <a:off x="469500" y="2132761"/>
            <a:ext cx="4961255" cy="4236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3A7A3E-84FE-4AD5-A3B5-12CC664363E3}"/>
              </a:ext>
            </a:extLst>
          </p:cNvPr>
          <p:cNvGrpSpPr/>
          <p:nvPr/>
        </p:nvGrpSpPr>
        <p:grpSpPr>
          <a:xfrm>
            <a:off x="5136991" y="1732403"/>
            <a:ext cx="4870601" cy="4880643"/>
            <a:chOff x="5884714" y="1217735"/>
            <a:chExt cx="4816528" cy="48264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4616A9-EEBA-4AAE-959B-15BDD73025BA}"/>
                </a:ext>
              </a:extLst>
            </p:cNvPr>
            <p:cNvSpPr/>
            <p:nvPr/>
          </p:nvSpPr>
          <p:spPr>
            <a:xfrm>
              <a:off x="6165909" y="1619075"/>
              <a:ext cx="4244830" cy="417156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130F34-B41A-4611-AB82-614AF77B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173" b="97994" l="7526" r="93557">
                          <a14:foregroundMark x1="72680" y1="12140" x2="47062" y2="13889"/>
                          <a14:foregroundMark x1="47062" y1="13889" x2="25412" y2="23560"/>
                          <a14:foregroundMark x1="25412" y1="23560" x2="16598" y2="35545"/>
                          <a14:foregroundMark x1="16598" y1="35545" x2="13299" y2="49177"/>
                          <a14:foregroundMark x1="13299" y1="49177" x2="26495" y2="84722"/>
                          <a14:foregroundMark x1="26495" y1="84722" x2="42680" y2="91461"/>
                          <a14:foregroundMark x1="42680" y1="91461" x2="57732" y2="88117"/>
                          <a14:foregroundMark x1="57732" y1="88117" x2="74794" y2="82099"/>
                          <a14:foregroundMark x1="74794" y1="82099" x2="85928" y2="72634"/>
                          <a14:foregroundMark x1="85928" y1="72634" x2="90515" y2="59671"/>
                          <a14:foregroundMark x1="90515" y1="59671" x2="74845" y2="9619"/>
                          <a14:foregroundMark x1="68402" y1="6173" x2="61082" y2="7305"/>
                          <a14:foregroundMark x1="9742" y1="33693" x2="7577" y2="46193"/>
                          <a14:foregroundMark x1="7577" y1="46193" x2="11959" y2="59156"/>
                          <a14:foregroundMark x1="11959" y1="59156" x2="12887" y2="60237"/>
                          <a14:foregroundMark x1="22887" y1="92387" x2="48814" y2="92541"/>
                          <a14:foregroundMark x1="30206" y1="96193" x2="43247" y2="94856"/>
                          <a14:foregroundMark x1="43247" y1="94856" x2="45825" y2="93621"/>
                          <a14:foregroundMark x1="93608" y1="58179" x2="92990" y2="69959"/>
                          <a14:foregroundMark x1="37990" y1="97994" x2="31443" y2="97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2341">
              <a:off x="5884714" y="1217735"/>
              <a:ext cx="4816528" cy="482645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8A74366-4BF7-4C86-BEEF-8AC0A206537B}"/>
              </a:ext>
            </a:extLst>
          </p:cNvPr>
          <p:cNvSpPr txBox="1"/>
          <p:nvPr/>
        </p:nvSpPr>
        <p:spPr>
          <a:xfrm>
            <a:off x="2290194" y="6518247"/>
            <a:ext cx="160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First restack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567D0-D0A5-4FB1-9DA5-975931D9844A}"/>
              </a:ext>
            </a:extLst>
          </p:cNvPr>
          <p:cNvSpPr txBox="1"/>
          <p:nvPr/>
        </p:nvSpPr>
        <p:spPr>
          <a:xfrm>
            <a:off x="6880370" y="6518247"/>
            <a:ext cx="1602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Second restack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D91D8-3B1F-49D4-8756-6057D6C9AB5F}"/>
              </a:ext>
            </a:extLst>
          </p:cNvPr>
          <p:cNvSpPr txBox="1"/>
          <p:nvPr/>
        </p:nvSpPr>
        <p:spPr>
          <a:xfrm>
            <a:off x="4000926" y="1730141"/>
            <a:ext cx="2550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u="sng" dirty="0">
                <a:solidFill>
                  <a:srgbClr val="002060"/>
                </a:solidFill>
              </a:rPr>
              <a:t>Images are not in scale!!!!!</a:t>
            </a:r>
          </a:p>
        </p:txBody>
      </p:sp>
    </p:spTree>
    <p:extLst>
      <p:ext uri="{BB962C8B-B14F-4D97-AF65-F5344CB8AC3E}">
        <p14:creationId xmlns:p14="http://schemas.microsoft.com/office/powerpoint/2010/main" val="72053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343AB-A266-45AB-A635-045AAEA50A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608"/>
            <a:ext cx="12176931" cy="5514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A019668C-C772-4401-BD59-4F3ADE341C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62437" y="0"/>
                <a:ext cx="8101305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it-IT" b="1" i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𝑩𝒊</m:t>
                    </m:r>
                    <m:r>
                      <a:rPr lang="it-IT" b="1" i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𝟐𝟐𝟏𝟐</m:t>
                    </m:r>
                    <m:r>
                      <a:rPr lang="it-IT" b="1" i="1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it-IT" b="1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heat</a:t>
                </a:r>
                <a:r>
                  <a:rPr lang="it-IT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treatment</a:t>
                </a:r>
              </a:p>
            </p:txBody>
          </p:sp>
        </mc:Choice>
        <mc:Fallback xmlns="">
          <p:sp>
            <p:nvSpPr>
              <p:cNvPr id="5" name="Titolo 1">
                <a:extLst>
                  <a:ext uri="{FF2B5EF4-FFF2-40B4-BE49-F238E27FC236}">
                    <a16:creationId xmlns:a16="http://schemas.microsoft.com/office/drawing/2014/main" id="{A019668C-C772-4401-BD59-4F3ADE341C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2437" y="0"/>
                <a:ext cx="8101305" cy="1143000"/>
              </a:xfrm>
              <a:blipFill>
                <a:blip r:embed="rId3"/>
                <a:stretch>
                  <a:fillRect b="-95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6317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7AB6D3B-CC00-4BD0-885D-CD5AB5BBB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6091" r="11275" b="1940"/>
          <a:stretch/>
        </p:blipFill>
        <p:spPr bwMode="auto">
          <a:xfrm>
            <a:off x="649050" y="2142502"/>
            <a:ext cx="4376949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B6FC33B1-9E45-4F8D-971D-119B764D039E}"/>
              </a:ext>
            </a:extLst>
          </p:cNvPr>
          <p:cNvSpPr txBox="1"/>
          <p:nvPr/>
        </p:nvSpPr>
        <p:spPr>
          <a:xfrm>
            <a:off x="649051" y="5886917"/>
            <a:ext cx="437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2060"/>
                </a:solidFill>
                <a:latin typeface="Eras Medium ITC" panose="020B0602030504020804" pitchFamily="34" charset="0"/>
              </a:rPr>
              <a:t>A Malagoli, F </a:t>
            </a:r>
            <a:r>
              <a:rPr lang="it-IT" sz="12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Kametani</a:t>
            </a:r>
            <a:r>
              <a:rPr lang="it-IT" sz="1200" dirty="0">
                <a:solidFill>
                  <a:srgbClr val="002060"/>
                </a:solidFill>
                <a:latin typeface="Eras Medium ITC" panose="020B0602030504020804" pitchFamily="34" charset="0"/>
              </a:rPr>
              <a:t>, J Jiang, U P Trociewitz, E </a:t>
            </a:r>
            <a:r>
              <a:rPr lang="it-IT" sz="12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E</a:t>
            </a:r>
            <a:r>
              <a:rPr lang="it-IT" sz="1200" dirty="0">
                <a:solidFill>
                  <a:srgbClr val="002060"/>
                </a:solidFill>
                <a:latin typeface="Eras Medium ITC" panose="020B0602030504020804" pitchFamily="34" charset="0"/>
              </a:rPr>
              <a:t> Hellstrom, D C Larbalestier</a:t>
            </a:r>
            <a:r>
              <a:rPr lang="it-IT" sz="1200" i="1" dirty="0">
                <a:solidFill>
                  <a:srgbClr val="002060"/>
                </a:solidFill>
                <a:latin typeface="Eras Medium ITC" panose="020B0602030504020804" pitchFamily="34" charset="0"/>
              </a:rPr>
              <a:t>, </a:t>
            </a:r>
            <a:r>
              <a:rPr lang="it-IT" sz="1200" i="1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Supercond</a:t>
            </a:r>
            <a:r>
              <a:rPr lang="it-IT" sz="1200" i="1" dirty="0">
                <a:solidFill>
                  <a:srgbClr val="002060"/>
                </a:solidFill>
                <a:latin typeface="Eras Medium ITC" panose="020B0602030504020804" pitchFamily="34" charset="0"/>
              </a:rPr>
              <a:t>. Sci. </a:t>
            </a:r>
            <a:r>
              <a:rPr lang="it-IT" sz="1200" i="1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Technol</a:t>
            </a:r>
            <a:r>
              <a:rPr lang="it-IT" sz="1200" i="1" dirty="0">
                <a:solidFill>
                  <a:srgbClr val="002060"/>
                </a:solidFill>
                <a:latin typeface="Eras Medium ITC" panose="020B0602030504020804" pitchFamily="34" charset="0"/>
              </a:rPr>
              <a:t>. </a:t>
            </a:r>
            <a:r>
              <a:rPr lang="it-IT" sz="1200" dirty="0">
                <a:solidFill>
                  <a:srgbClr val="002060"/>
                </a:solidFill>
                <a:latin typeface="Eras Medium ITC" panose="020B0602030504020804" pitchFamily="34" charset="0"/>
              </a:rPr>
              <a:t>24 (2011) 075016</a:t>
            </a:r>
          </a:p>
        </p:txBody>
      </p:sp>
      <p:sp>
        <p:nvSpPr>
          <p:cNvPr id="6" name="CasellaDiTesto 14">
            <a:extLst>
              <a:ext uri="{FF2B5EF4-FFF2-40B4-BE49-F238E27FC236}">
                <a16:creationId xmlns:a16="http://schemas.microsoft.com/office/drawing/2014/main" id="{4D6B1960-5D75-45EF-BB66-CD4741184AF2}"/>
              </a:ext>
            </a:extLst>
          </p:cNvPr>
          <p:cNvSpPr txBox="1"/>
          <p:nvPr/>
        </p:nvSpPr>
        <p:spPr>
          <a:xfrm rot="10800000" flipV="1">
            <a:off x="649049" y="1557727"/>
            <a:ext cx="426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Performaces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drop </a:t>
            </a:r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along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a just 1m-long </a:t>
            </a:r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fully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drawn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wire</a:t>
            </a:r>
            <a:endParaRPr lang="it-IT" sz="1600" dirty="0">
              <a:solidFill>
                <a:srgbClr val="002060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7F415C83-35F3-408D-BCA1-22F66CD7C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05" y="2113717"/>
            <a:ext cx="6459695" cy="4202302"/>
          </a:xfrm>
          <a:prstGeom prst="rect">
            <a:avLst/>
          </a:prstGeom>
        </p:spPr>
      </p:pic>
      <p:sp>
        <p:nvSpPr>
          <p:cNvPr id="8" name="CasellaDiTesto 14">
            <a:extLst>
              <a:ext uri="{FF2B5EF4-FFF2-40B4-BE49-F238E27FC236}">
                <a16:creationId xmlns:a16="http://schemas.microsoft.com/office/drawing/2014/main" id="{803FAC2A-3811-4BD6-B3AF-16C5074F6A6C}"/>
              </a:ext>
            </a:extLst>
          </p:cNvPr>
          <p:cNvSpPr txBox="1"/>
          <p:nvPr/>
        </p:nvSpPr>
        <p:spPr>
          <a:xfrm rot="10800000" flipV="1">
            <a:off x="6472405" y="1528942"/>
            <a:ext cx="426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Almost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the </a:t>
            </a:r>
            <a:r>
              <a:rPr lang="it-IT" sz="1600" dirty="0" err="1">
                <a:solidFill>
                  <a:srgbClr val="002060"/>
                </a:solidFill>
                <a:latin typeface="Eras Medium ITC" panose="020B0602030504020804" pitchFamily="34" charset="0"/>
              </a:rPr>
              <a:t>same</a:t>
            </a:r>
            <a:r>
              <a:rPr lang="it-IT" sz="1600" dirty="0">
                <a:solidFill>
                  <a:srgbClr val="002060"/>
                </a:solidFill>
                <a:latin typeface="Eras Medium ITC" panose="020B0602030504020804" pitchFamily="34" charset="0"/>
              </a:rPr>
              <a:t> J_E in short and 1-m-long GDG sample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DD020-F27E-479F-8139-5BF3BC32B69C}"/>
              </a:ext>
            </a:extLst>
          </p:cNvPr>
          <p:cNvSpPr txBox="1"/>
          <p:nvPr/>
        </p:nvSpPr>
        <p:spPr>
          <a:xfrm>
            <a:off x="6347033" y="6071583"/>
            <a:ext cx="523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Eras Medium ITC" panose="020B0602030504020804" pitchFamily="34" charset="0"/>
              </a:rPr>
              <a:t>Measurements performed at ENEA labs in Rome</a:t>
            </a:r>
          </a:p>
        </p:txBody>
      </p:sp>
    </p:spTree>
    <p:extLst>
      <p:ext uri="{BB962C8B-B14F-4D97-AF65-F5344CB8AC3E}">
        <p14:creationId xmlns:p14="http://schemas.microsoft.com/office/powerpoint/2010/main" val="25757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2381</Words>
  <Application>Microsoft Office PowerPoint</Application>
  <PresentationFormat>Widescreen</PresentationFormat>
  <Paragraphs>294</Paragraphs>
  <Slides>25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Eras Medium ITC</vt:lpstr>
      <vt:lpstr>Felix Titling</vt:lpstr>
      <vt:lpstr>Gill Sans MT</vt:lpstr>
      <vt:lpstr>Times New Roman</vt:lpstr>
      <vt:lpstr>Wingdings</vt:lpstr>
      <vt:lpstr>Office Theme</vt:lpstr>
      <vt:lpstr>Origin95.Graph</vt:lpstr>
      <vt:lpstr>MT&amp;SA Network Seminar</vt:lpstr>
      <vt:lpstr>OUTLINE </vt:lpstr>
      <vt:lpstr>The BISCOTTO project</vt:lpstr>
      <vt:lpstr>Why Bi-2212...</vt:lpstr>
      <vt:lpstr>PowerPoint Presentation</vt:lpstr>
      <vt:lpstr>PowerPoint Presentation</vt:lpstr>
      <vt:lpstr>First and second stacked wire</vt:lpstr>
      <vt:lpstr>Bi(2212) heat treatment</vt:lpstr>
      <vt:lpstr>PowerPoint Presentation</vt:lpstr>
      <vt:lpstr>What has been done in the past two years</vt:lpstr>
      <vt:lpstr>FIRST STEP: FOUNDAMENTAL Bi(2212)  PARAMETERS ESTIMATION</vt:lpstr>
      <vt:lpstr>SECOND STEP: SPEEDING UP CALCULATIONS.  THE MEAN MATERIAL EXPEDIENT</vt:lpstr>
      <vt:lpstr>THIRD STEP:REALISTIC GEOMETRY &amp; TEST</vt:lpstr>
      <vt:lpstr>STRESS ACCUMULATION ON GDG FLATTENED WIRES THROUGH FEM APPROACH</vt:lpstr>
      <vt:lpstr>Evaluation of possible thresholds</vt:lpstr>
      <vt:lpstr>Meanwhile in Rome…</vt:lpstr>
      <vt:lpstr>Going from LTS to HTS</vt:lpstr>
      <vt:lpstr>Difference due to the powder supplier?</vt:lpstr>
      <vt:lpstr>What we understood from that characterization?</vt:lpstr>
      <vt:lpstr>What we understood from that characterization? Pt.2 (not published yet)</vt:lpstr>
      <vt:lpstr>PowerPoint Presentation</vt:lpstr>
      <vt:lpstr>What happened in last months??</vt:lpstr>
      <vt:lpstr>GDG-BiSCCO Coil</vt:lpstr>
      <vt:lpstr>GDG-BiSCCO Coil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Third Year Ph.D. Seminar</dc:title>
  <dc:creator>Andrea Traverso</dc:creator>
  <cp:lastModifiedBy>Andrea Traverso</cp:lastModifiedBy>
  <cp:revision>17</cp:revision>
  <dcterms:created xsi:type="dcterms:W3CDTF">2021-08-20T07:36:45Z</dcterms:created>
  <dcterms:modified xsi:type="dcterms:W3CDTF">2021-11-11T10:53:18Z</dcterms:modified>
</cp:coreProperties>
</file>