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88" r:id="rId4"/>
    <p:sldId id="277" r:id="rId5"/>
    <p:sldId id="259" r:id="rId6"/>
    <p:sldId id="289" r:id="rId7"/>
    <p:sldId id="301" r:id="rId8"/>
    <p:sldId id="323" r:id="rId9"/>
    <p:sldId id="261" r:id="rId10"/>
    <p:sldId id="285" r:id="rId11"/>
    <p:sldId id="303" r:id="rId12"/>
    <p:sldId id="309" r:id="rId13"/>
    <p:sldId id="290" r:id="rId14"/>
    <p:sldId id="278" r:id="rId15"/>
    <p:sldId id="266" r:id="rId16"/>
    <p:sldId id="315" r:id="rId17"/>
    <p:sldId id="328" r:id="rId18"/>
    <p:sldId id="291" r:id="rId19"/>
    <p:sldId id="326" r:id="rId20"/>
    <p:sldId id="327" r:id="rId21"/>
    <p:sldId id="329" r:id="rId22"/>
    <p:sldId id="304" r:id="rId23"/>
    <p:sldId id="271" r:id="rId24"/>
    <p:sldId id="296" r:id="rId25"/>
    <p:sldId id="258" r:id="rId26"/>
    <p:sldId id="310" r:id="rId27"/>
    <p:sldId id="262" r:id="rId28"/>
    <p:sldId id="312" r:id="rId29"/>
    <p:sldId id="318" r:id="rId30"/>
    <p:sldId id="319" r:id="rId31"/>
    <p:sldId id="320" r:id="rId32"/>
    <p:sldId id="321" r:id="rId33"/>
    <p:sldId id="322" r:id="rId34"/>
    <p:sldId id="313" r:id="rId35"/>
    <p:sldId id="314" r:id="rId36"/>
    <p:sldId id="317" r:id="rId37"/>
    <p:sldId id="324" r:id="rId38"/>
    <p:sldId id="300" r:id="rId39"/>
    <p:sldId id="305" r:id="rId40"/>
    <p:sldId id="307" r:id="rId41"/>
    <p:sldId id="316" r:id="rId42"/>
    <p:sldId id="30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A808"/>
    <a:srgbClr val="8EA30D"/>
    <a:srgbClr val="C40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8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920B-63F2-4E73-A162-2ACD3AC5BD73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07B3F-CDD0-4AB5-B6C4-6B881EE1B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07B3F-CDD0-4AB5-B6C4-6B881EE1BD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07B3F-CDD0-4AB5-B6C4-6B881EE1BD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2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B2A5-DF90-430E-A0A7-2E80B5264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E7FB7-BEE9-48D0-AF7D-9F325D98D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9C60C-F5D0-4A75-AB2D-74141490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AB71F-9DE4-466C-90E5-CA173153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2EC1A-EEDA-437C-8AE1-8FF4D97A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3CFE-FC06-4D47-949D-8157F922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05D78B-CE53-45DF-9349-7E97B0723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2A75F-A4D1-4C1C-A826-BFC639F9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783A9-D117-4461-B804-B44AA8AF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B83A9-39B7-4A6A-81FE-5CC635B7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4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DE829-1263-4036-AD79-2ED980FF0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E3861-6852-4497-9CA1-5657F50E0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1005E-9B45-4E65-9BE5-9BDC5AEC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BBAAF-1A9A-4BD7-A8A6-45201E93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16ED6-C516-4B2D-A2FD-94D6F065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1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E820A-6C3B-4585-8C01-24778E29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25469-ADD3-453B-B9E2-FED03B10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F9DC7-0E64-42E2-98B9-B07213231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93EFA-A01D-4306-9FC9-E9027459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EBFB2-2B18-47F4-8F11-FD82AA26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7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0981-3ECC-4AC8-89C2-246606B1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DE9C8-7318-47F0-9026-3CF207C50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0121E-4A85-42D2-999A-D68CDA57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ABB5A-6F6D-44EE-AE59-BB4E14D2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E8AB6-DE16-42EB-B0EE-AB8BB121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7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45B61-DF20-410A-9263-15944EDEE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7EF02-FB9E-4461-9E9D-59ECABCD9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73654-31D7-454B-85A9-272F29D9C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7BBA5-4A24-440A-9F47-8A030CA26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2480B-B018-44C1-BFCE-1442DD4A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1CB90-9256-4F1D-9A72-75C73C35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5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7D3A-CB2D-42AF-B869-64542A4B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D7341-8B7E-4117-B327-304E7F19C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CAA27-B59A-4727-BBAD-8260CDAA9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0E4A32-7EB1-47F9-8956-0B72E34EC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CD83F-035E-4FB1-BC81-7148C2ABE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547B-A783-4B31-A053-89C2C330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C1D2F-ECF1-4C10-BFA8-84FBDCFF5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F3A24-B102-4153-8701-08264691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7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75F0-CDA3-4D8A-81BC-DE97A2A0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899A2-BFB1-47AB-8C64-EE911C6D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F4560-8163-47BF-A83E-8BE56628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90183-DE8F-443E-8D36-8FDABC45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8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C68E7-DB65-47B9-A03B-5BF4EC9B6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4264D-3C75-45D3-AC29-47D2B428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50EFA-B1A4-4A78-A708-982721A3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9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BBA5-0DFE-4061-AE93-1F666FEB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4D91-A605-48CF-8E9F-DBAA0C564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ADD37-5870-498C-9A9F-79301C775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0DFAC-14F8-49FA-B961-A1EC5AD7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A7801-0742-4710-BBF7-1E5C8C51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F9D4E-C143-4103-8D8B-944391BC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9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6482-929D-4607-B003-BCDC41B2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37573-5E19-4CC2-B05B-7B0202372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8F10E-1BFD-4ED8-B29D-74425061E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C3ED2-41FB-4B14-9E60-EE4E245C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8877-23A1-47D1-B8E0-F8957F0B1C8C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C57C8-69EF-45D5-91ED-53B4F8F0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FF75A-7B01-4C61-A355-38686156C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3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9AFB0-5C79-4905-8F49-62DC8D82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9E7A1-9C4A-4D11-9DAE-5F8EB5FBB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775A0-4BAD-4368-AA68-A5E6ADF0D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8877-23A1-47D1-B8E0-F8957F0B1C8C}" type="datetimeFigureOut">
              <a:rPr lang="en-US" smtClean="0"/>
              <a:t>11/25/2021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A33C-6811-4C29-B6BC-66DF05387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BBA4-69FF-414B-ABF4-E0376B878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9C89-F317-45F1-9F7D-44BDD6A0DC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9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A77D-F33F-49A6-9708-C2BC3FBB7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1992" y="854122"/>
            <a:ext cx="8737475" cy="1122021"/>
          </a:xfrm>
        </p:spPr>
        <p:txBody>
          <a:bodyPr>
            <a:noAutofit/>
          </a:bodyPr>
          <a:lstStyle/>
          <a:p>
            <a:r>
              <a:rPr lang="en-GB" sz="2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Preparation of the charged kaon mass measurement through kaonic atoms with the </a:t>
            </a:r>
            <a:r>
              <a:rPr lang="en-GB" sz="2800" dirty="0" err="1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HPGe</a:t>
            </a:r>
            <a:r>
              <a:rPr lang="en-GB" sz="2800" dirty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detector at DAPHNE </a:t>
            </a:r>
            <a:endParaRPr lang="en-US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63EFB-8F28-41A8-B3A4-7B06798A3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2533" y="1976143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Damir Bosnar</a:t>
            </a:r>
            <a:endParaRPr lang="hr-HR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r-HR" sz="2000" dirty="0" err="1"/>
              <a:t>with</a:t>
            </a:r>
            <a:r>
              <a:rPr lang="hr-HR" sz="2000" dirty="0"/>
              <a:t> </a:t>
            </a:r>
            <a:r>
              <a:rPr lang="en-US" sz="2000" dirty="0"/>
              <a:t>I. </a:t>
            </a:r>
            <a:r>
              <a:rPr lang="en-US" sz="2000" dirty="0" err="1"/>
              <a:t>Friščić</a:t>
            </a:r>
            <a:r>
              <a:rPr lang="en-US" sz="2000" dirty="0"/>
              <a:t>, </a:t>
            </a:r>
            <a:r>
              <a:rPr lang="hr-HR" sz="2000" dirty="0" err="1"/>
              <a:t>M.Makek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P. </a:t>
            </a:r>
            <a:r>
              <a:rPr lang="hr-HR" sz="2000" dirty="0" err="1"/>
              <a:t>Žugec</a:t>
            </a:r>
            <a:endParaRPr lang="en-US" sz="2000" dirty="0"/>
          </a:p>
          <a:p>
            <a:r>
              <a:rPr lang="en-US" sz="1800" i="1" dirty="0"/>
              <a:t>Department of Physics, University of Zagreb, Zagreb</a:t>
            </a:r>
            <a:r>
              <a:rPr lang="hr-HR" sz="1800" i="1" dirty="0"/>
              <a:t>, Croatia</a:t>
            </a:r>
            <a:endParaRPr lang="en-US" sz="1800" i="1" dirty="0"/>
          </a:p>
          <a:p>
            <a:endParaRPr lang="hr-HR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D339A-B293-442B-8D1C-656F2890738B}"/>
              </a:ext>
            </a:extLst>
          </p:cNvPr>
          <p:cNvSpPr txBox="1"/>
          <p:nvPr/>
        </p:nvSpPr>
        <p:spPr>
          <a:xfrm>
            <a:off x="472735" y="4671114"/>
            <a:ext cx="112414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Motivation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and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previous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measurement</a:t>
            </a:r>
            <a:r>
              <a:rPr lang="hr-HR" sz="2800" dirty="0">
                <a:solidFill>
                  <a:schemeClr val="accent1"/>
                </a:solidFill>
              </a:rPr>
              <a:t>s</a:t>
            </a:r>
            <a:r>
              <a:rPr lang="en-US" sz="2800" dirty="0">
                <a:solidFill>
                  <a:schemeClr val="accent1"/>
                </a:solidFill>
              </a:rPr>
              <a:t> of the charged kaon mass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Preparation</a:t>
            </a:r>
            <a:r>
              <a:rPr lang="hr-HR" sz="2800" dirty="0">
                <a:solidFill>
                  <a:schemeClr val="accent1"/>
                </a:solidFill>
              </a:rPr>
              <a:t>s for  </a:t>
            </a:r>
            <a:r>
              <a:rPr lang="en-US" sz="2800" dirty="0">
                <a:solidFill>
                  <a:schemeClr val="accent1"/>
                </a:solidFill>
              </a:rPr>
              <a:t>measurements at DA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ɸ</a:t>
            </a:r>
            <a:r>
              <a:rPr lang="en-US" sz="2800" dirty="0">
                <a:solidFill>
                  <a:schemeClr val="accent1"/>
                </a:solidFill>
              </a:rPr>
              <a:t>NE </a:t>
            </a:r>
            <a:r>
              <a:rPr lang="hr-HR" sz="2800" dirty="0">
                <a:solidFill>
                  <a:schemeClr val="accent1"/>
                </a:solidFill>
              </a:rPr>
              <a:t>LNF </a:t>
            </a:r>
            <a:r>
              <a:rPr lang="en-US" sz="2800" dirty="0">
                <a:solidFill>
                  <a:schemeClr val="accent1"/>
                </a:solidFill>
              </a:rPr>
              <a:t>during SIDDHARTA-2</a:t>
            </a:r>
            <a:r>
              <a:rPr lang="hr-HR" sz="2800" dirty="0">
                <a:solidFill>
                  <a:schemeClr val="accent1"/>
                </a:solidFill>
              </a:rPr>
              <a:t> </a:t>
            </a:r>
            <a:r>
              <a:rPr lang="hr-HR" sz="2800" dirty="0" err="1">
                <a:solidFill>
                  <a:schemeClr val="accent1"/>
                </a:solidFill>
              </a:rPr>
              <a:t>run</a:t>
            </a:r>
            <a:r>
              <a:rPr lang="hr-HR" sz="2800" dirty="0">
                <a:solidFill>
                  <a:schemeClr val="accent1"/>
                </a:solidFill>
              </a:rPr>
              <a:t>:</a:t>
            </a:r>
          </a:p>
          <a:p>
            <a:r>
              <a:rPr lang="hr-HR" sz="2800" dirty="0">
                <a:solidFill>
                  <a:schemeClr val="accent1"/>
                </a:solidFill>
              </a:rPr>
              <a:t>      hardware </a:t>
            </a:r>
            <a:r>
              <a:rPr lang="en-US" sz="2800" dirty="0">
                <a:solidFill>
                  <a:schemeClr val="accent1"/>
                </a:solidFill>
              </a:rPr>
              <a:t>and simulations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28D986-E4AC-4903-9C7E-46E106EFFAEB}"/>
              </a:ext>
            </a:extLst>
          </p:cNvPr>
          <p:cNvSpPr txBox="1"/>
          <p:nvPr/>
        </p:nvSpPr>
        <p:spPr>
          <a:xfrm>
            <a:off x="239849" y="6458560"/>
            <a:ext cx="12476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Fundamental physics with exotic atoms and radiation detectors, Frascati , 25.-26.11.2021.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39757-B634-4464-B49C-23C34DE07396}"/>
              </a:ext>
            </a:extLst>
          </p:cNvPr>
          <p:cNvSpPr txBox="1"/>
          <p:nvPr/>
        </p:nvSpPr>
        <p:spPr>
          <a:xfrm>
            <a:off x="577516" y="3572443"/>
            <a:ext cx="51140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/>
              <a:t>C. </a:t>
            </a:r>
            <a:r>
              <a:rPr lang="hr-HR" sz="2000" b="1" dirty="0" err="1"/>
              <a:t>Curceanu</a:t>
            </a:r>
            <a:r>
              <a:rPr lang="hr-HR" sz="2000" b="1" dirty="0"/>
              <a:t> </a:t>
            </a:r>
            <a:r>
              <a:rPr lang="en-US" sz="2000" b="1" dirty="0"/>
              <a:t>et al. </a:t>
            </a:r>
            <a:r>
              <a:rPr lang="hr-HR" dirty="0"/>
              <a:t> </a:t>
            </a:r>
            <a:r>
              <a:rPr lang="hr-HR" i="1" dirty="0" err="1"/>
              <a:t>Laboratori</a:t>
            </a:r>
            <a:r>
              <a:rPr lang="hr-HR" i="1" dirty="0"/>
              <a:t> </a:t>
            </a:r>
            <a:r>
              <a:rPr lang="hr-HR" i="1" dirty="0" err="1"/>
              <a:t>Nazionali</a:t>
            </a:r>
            <a:r>
              <a:rPr lang="hr-HR" i="1" dirty="0"/>
              <a:t> di </a:t>
            </a:r>
            <a:r>
              <a:rPr lang="hr-HR" i="1" dirty="0" err="1"/>
              <a:t>Frascati</a:t>
            </a:r>
            <a:r>
              <a:rPr lang="en-US" i="1" dirty="0"/>
              <a:t> </a:t>
            </a:r>
            <a:endParaRPr lang="hr-HR" i="1" dirty="0"/>
          </a:p>
          <a:p>
            <a:r>
              <a:rPr lang="hr-HR" sz="2000" b="1" dirty="0"/>
              <a:t>J. </a:t>
            </a:r>
            <a:r>
              <a:rPr lang="hr-HR" sz="2000" b="1" dirty="0" err="1"/>
              <a:t>Zmeskal</a:t>
            </a:r>
            <a:r>
              <a:rPr lang="hr-HR" sz="2000" b="1" dirty="0"/>
              <a:t> </a:t>
            </a:r>
            <a:r>
              <a:rPr lang="hr-HR" sz="2000" b="1" dirty="0" err="1"/>
              <a:t>et</a:t>
            </a:r>
            <a:r>
              <a:rPr lang="hr-HR" sz="2000" b="1" dirty="0"/>
              <a:t> </a:t>
            </a:r>
            <a:r>
              <a:rPr lang="hr-HR" sz="2000" b="1" dirty="0" err="1"/>
              <a:t>al</a:t>
            </a:r>
            <a:r>
              <a:rPr lang="hr-HR" sz="2000" b="1" dirty="0"/>
              <a:t>. </a:t>
            </a:r>
            <a:r>
              <a:rPr lang="hr-HR" i="1" dirty="0"/>
              <a:t>Stefan Meyer Institute, </a:t>
            </a:r>
            <a:r>
              <a:rPr lang="hr-HR" i="1" dirty="0" err="1"/>
              <a:t>Vienna</a:t>
            </a:r>
            <a:endParaRPr lang="hr-HR" i="1" dirty="0"/>
          </a:p>
          <a:p>
            <a:r>
              <a:rPr lang="hr-HR" dirty="0" err="1"/>
              <a:t>and</a:t>
            </a:r>
            <a:r>
              <a:rPr lang="hr-HR" dirty="0"/>
              <a:t> SIDDHARTA-2</a:t>
            </a:r>
            <a:r>
              <a:rPr lang="en-US" dirty="0"/>
              <a:t> members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E44085-635E-43EB-AB5F-9F4D2E2FA67C}"/>
              </a:ext>
            </a:extLst>
          </p:cNvPr>
          <p:cNvSpPr txBox="1"/>
          <p:nvPr/>
        </p:nvSpPr>
        <p:spPr>
          <a:xfrm>
            <a:off x="9642677" y="5812229"/>
            <a:ext cx="265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Croatia</a:t>
            </a:r>
            <a:r>
              <a:rPr lang="hr-HR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Science</a:t>
            </a:r>
          </a:p>
          <a:p>
            <a:r>
              <a:rPr lang="en-US" dirty="0">
                <a:solidFill>
                  <a:srgbClr val="FF0000"/>
                </a:solidFill>
              </a:rPr>
              <a:t> Foundation Project </a:t>
            </a:r>
            <a:r>
              <a:rPr lang="hr-HR" dirty="0">
                <a:solidFill>
                  <a:srgbClr val="FF0000"/>
                </a:solidFill>
              </a:rPr>
              <a:t>8570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0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C2E2-6250-4D55-82B2-5DCA4B83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161" y="1502156"/>
            <a:ext cx="8180614" cy="1301857"/>
          </a:xfrm>
        </p:spPr>
        <p:txBody>
          <a:bodyPr>
            <a:normAutofit fontScale="90000"/>
          </a:bodyPr>
          <a:lstStyle/>
          <a:p>
            <a:r>
              <a:rPr lang="hr-HR" sz="3600" dirty="0">
                <a:latin typeface="Aharoni" panose="02010803020104030203" pitchFamily="2" charset="-79"/>
                <a:cs typeface="Aharoni" panose="02010803020104030203" pitchFamily="2" charset="-79"/>
              </a:rPr>
              <a:t>SIDDHARTA-2 at 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DAɸNE</a:t>
            </a:r>
            <a:b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700" dirty="0">
                <a:latin typeface="Aharoni" panose="02010803020104030203" pitchFamily="2" charset="-79"/>
                <a:cs typeface="Aharoni" panose="02010803020104030203" pitchFamily="2" charset="-79"/>
              </a:rPr>
              <a:t>Silicon Drift Detector for Hadronic Atom Research</a:t>
            </a:r>
            <a:br>
              <a:rPr lang="hr-HR" sz="27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700" dirty="0">
                <a:latin typeface="Aharoni" panose="02010803020104030203" pitchFamily="2" charset="-79"/>
                <a:cs typeface="Aharoni" panose="02010803020104030203" pitchFamily="2" charset="-79"/>
              </a:rPr>
              <a:t>by Timing Application </a:t>
            </a:r>
            <a:endParaRPr lang="en-US" sz="27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47AF1D-8A25-4C30-A79E-089ABAE5B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0596" y="3407274"/>
            <a:ext cx="3857764" cy="2205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07AF3-5A82-4B5C-80AC-813C8762A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064" y="3256534"/>
            <a:ext cx="3816877" cy="2387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F41032-5FD1-4EA1-87ED-091C8BC5D456}"/>
              </a:ext>
            </a:extLst>
          </p:cNvPr>
          <p:cNvSpPr txBox="1"/>
          <p:nvPr/>
        </p:nvSpPr>
        <p:spPr>
          <a:xfrm>
            <a:off x="1891291" y="2968222"/>
            <a:ext cx="802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  <a:r>
              <a:rPr lang="hr-HR" dirty="0"/>
              <a:t> SIDDHARTA-2 </a:t>
            </a:r>
            <a:r>
              <a:rPr lang="hr-HR" dirty="0" err="1"/>
              <a:t>run</a:t>
            </a:r>
            <a:r>
              <a:rPr lang="hr-HR" dirty="0"/>
              <a:t>: X-ray </a:t>
            </a:r>
            <a:r>
              <a:rPr lang="en-US" dirty="0"/>
              <a:t>transitions in gaseous</a:t>
            </a:r>
            <a:r>
              <a:rPr lang="hr-HR" dirty="0"/>
              <a:t> </a:t>
            </a:r>
            <a:r>
              <a:rPr lang="en-US" dirty="0"/>
              <a:t>targets: </a:t>
            </a:r>
            <a:r>
              <a:rPr lang="en-US" dirty="0">
                <a:solidFill>
                  <a:srgbClr val="FF0000"/>
                </a:solidFill>
              </a:rPr>
              <a:t>deuterium</a:t>
            </a:r>
            <a:r>
              <a:rPr lang="hr-HR" dirty="0"/>
              <a:t>,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en-US" dirty="0"/>
              <a:t>helium</a:t>
            </a:r>
            <a:r>
              <a:rPr lang="hr-HR" dirty="0"/>
              <a:t>,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…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1F987-BB59-443B-85EF-41A49C172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1" y="545163"/>
            <a:ext cx="2414589" cy="2448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3649E6-5728-403D-AF47-393E8307D9B2}"/>
              </a:ext>
            </a:extLst>
          </p:cNvPr>
          <p:cNvSpPr txBox="1"/>
          <p:nvPr/>
        </p:nvSpPr>
        <p:spPr>
          <a:xfrm>
            <a:off x="2163641" y="5004708"/>
            <a:ext cx="102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e+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357C76-21F8-4E9B-8952-C9429A216C3C}"/>
              </a:ext>
            </a:extLst>
          </p:cNvPr>
          <p:cNvCxnSpPr/>
          <p:nvPr/>
        </p:nvCxnSpPr>
        <p:spPr>
          <a:xfrm>
            <a:off x="2539095" y="5189374"/>
            <a:ext cx="400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0C3B22C-040B-45C5-A240-241823642C31}"/>
              </a:ext>
            </a:extLst>
          </p:cNvPr>
          <p:cNvSpPr txBox="1"/>
          <p:nvPr/>
        </p:nvSpPr>
        <p:spPr>
          <a:xfrm>
            <a:off x="4076849" y="5004708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e-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74BCE72-5E9A-41FD-B6BB-9E095A5DB4EB}"/>
              </a:ext>
            </a:extLst>
          </p:cNvPr>
          <p:cNvCxnSpPr>
            <a:cxnSpLocks/>
          </p:cNvCxnSpPr>
          <p:nvPr/>
        </p:nvCxnSpPr>
        <p:spPr>
          <a:xfrm flipH="1">
            <a:off x="3568956" y="5182766"/>
            <a:ext cx="371475" cy="13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4CA448-78B0-468B-94C9-0DA6B4EE84EA}"/>
              </a:ext>
            </a:extLst>
          </p:cNvPr>
          <p:cNvSpPr txBox="1"/>
          <p:nvPr/>
        </p:nvSpPr>
        <p:spPr>
          <a:xfrm>
            <a:off x="0" y="90106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/>
              <a:t>e+e</a:t>
            </a:r>
            <a:r>
              <a:rPr lang="hr-HR" dirty="0"/>
              <a:t>-- -&gt;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ɸ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-&gt; K</a:t>
            </a:r>
            <a:r>
              <a:rPr lang="hr-H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,  E</a:t>
            </a:r>
            <a:r>
              <a:rPr lang="hr-H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≈ 16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hr-HR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46D56-8F61-4200-8FA0-E39567DA8A1F}"/>
              </a:ext>
            </a:extLst>
          </p:cNvPr>
          <p:cNvSpPr txBox="1"/>
          <p:nvPr/>
        </p:nvSpPr>
        <p:spPr>
          <a:xfrm>
            <a:off x="3430161" y="214053"/>
            <a:ext cx="8180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-&gt; </a:t>
            </a:r>
            <a:r>
              <a:rPr lang="en-US" dirty="0">
                <a:solidFill>
                  <a:srgbClr val="0070C0"/>
                </a:solidFill>
              </a:rPr>
              <a:t>Our aim is </a:t>
            </a:r>
            <a:r>
              <a:rPr lang="hr-HR" dirty="0">
                <a:solidFill>
                  <a:srgbClr val="0070C0"/>
                </a:solidFill>
              </a:rPr>
              <a:t>to do </a:t>
            </a:r>
            <a:r>
              <a:rPr lang="en-US" dirty="0">
                <a:solidFill>
                  <a:srgbClr val="0070C0"/>
                </a:solidFill>
              </a:rPr>
              <a:t> measurements with</a:t>
            </a:r>
            <a:r>
              <a:rPr lang="hr-HR" dirty="0">
                <a:solidFill>
                  <a:srgbClr val="0070C0"/>
                </a:solidFill>
              </a:rPr>
              <a:t> HPGe </a:t>
            </a:r>
            <a:r>
              <a:rPr lang="en-US" dirty="0">
                <a:solidFill>
                  <a:srgbClr val="0070C0"/>
                </a:solidFill>
              </a:rPr>
              <a:t>detector</a:t>
            </a:r>
            <a:r>
              <a:rPr lang="hr-HR" dirty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hr-HR" dirty="0">
                <a:solidFill>
                  <a:srgbClr val="0070C0"/>
                </a:solidFill>
              </a:rPr>
              <a:t>) </a:t>
            </a:r>
            <a:r>
              <a:rPr lang="en-US" dirty="0">
                <a:solidFill>
                  <a:srgbClr val="0070C0"/>
                </a:solidFill>
              </a:rPr>
              <a:t>during SIDDHARTA-2 run</a:t>
            </a:r>
            <a:r>
              <a:rPr lang="hr-HR" dirty="0">
                <a:solidFill>
                  <a:srgbClr val="0070C0"/>
                </a:solidFill>
              </a:rPr>
              <a:t> at DA</a:t>
            </a:r>
            <a:r>
              <a:rPr lang="hr-H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ɸNE</a:t>
            </a:r>
            <a:r>
              <a:rPr lang="hr-HR" dirty="0">
                <a:solidFill>
                  <a:srgbClr val="0070C0"/>
                </a:solidFill>
              </a:rPr>
              <a:t> -  </a:t>
            </a:r>
            <a:r>
              <a:rPr lang="en-US" dirty="0">
                <a:solidFill>
                  <a:srgbClr val="0070C0"/>
                </a:solidFill>
              </a:rPr>
              <a:t>using the available space at the SIDDHARTA-2 interaction region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with different solid targets</a:t>
            </a:r>
            <a:r>
              <a:rPr lang="hr-HR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315F0-9B32-4510-A41E-02702ADA3BF5}"/>
              </a:ext>
            </a:extLst>
          </p:cNvPr>
          <p:cNvSpPr txBox="1"/>
          <p:nvPr/>
        </p:nvSpPr>
        <p:spPr>
          <a:xfrm>
            <a:off x="365351" y="5687351"/>
            <a:ext cx="10662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Advantage</a:t>
            </a:r>
            <a:r>
              <a:rPr lang="hr-HR" dirty="0"/>
              <a:t>: DAɸNE </a:t>
            </a:r>
            <a:r>
              <a:rPr lang="en-US" dirty="0"/>
              <a:t>is producing</a:t>
            </a:r>
            <a:r>
              <a:rPr lang="hr-HR" dirty="0"/>
              <a:t> </a:t>
            </a:r>
            <a:r>
              <a:rPr lang="en-US" dirty="0"/>
              <a:t>low momenta kaon pairs – no need for degrader.</a:t>
            </a:r>
            <a:r>
              <a:rPr lang="hr-HR" dirty="0"/>
              <a:t> No </a:t>
            </a:r>
            <a:r>
              <a:rPr lang="en-US" dirty="0"/>
              <a:t>secondary particles in the beam</a:t>
            </a:r>
            <a:r>
              <a:rPr lang="hr-HR" dirty="0"/>
              <a:t>.</a:t>
            </a:r>
            <a:endParaRPr lang="en-US" dirty="0"/>
          </a:p>
          <a:p>
            <a:r>
              <a:rPr lang="en-US" dirty="0"/>
              <a:t>Disadvantage</a:t>
            </a:r>
            <a:r>
              <a:rPr lang="hr-HR" dirty="0"/>
              <a:t>: </a:t>
            </a:r>
            <a:r>
              <a:rPr lang="en-US" dirty="0"/>
              <a:t>High</a:t>
            </a:r>
            <a:r>
              <a:rPr lang="hr-HR" dirty="0"/>
              <a:t> </a:t>
            </a:r>
            <a:r>
              <a:rPr lang="hr-HR" dirty="0" err="1"/>
              <a:t>electromagn</a:t>
            </a:r>
            <a:r>
              <a:rPr lang="en-US" dirty="0"/>
              <a:t>e</a:t>
            </a:r>
            <a:r>
              <a:rPr lang="hr-HR" dirty="0" err="1"/>
              <a:t>tic</a:t>
            </a:r>
            <a:r>
              <a:rPr lang="en-US" dirty="0"/>
              <a:t> background</a:t>
            </a:r>
            <a:r>
              <a:rPr lang="hr-HR" dirty="0"/>
              <a:t> </a:t>
            </a:r>
            <a:r>
              <a:rPr lang="en-US" dirty="0"/>
              <a:t>from</a:t>
            </a:r>
            <a:r>
              <a:rPr lang="hr-HR" dirty="0"/>
              <a:t> </a:t>
            </a:r>
            <a:r>
              <a:rPr lang="en-US" dirty="0"/>
              <a:t>the</a:t>
            </a:r>
            <a:r>
              <a:rPr lang="hr-HR" dirty="0"/>
              <a:t> </a:t>
            </a:r>
            <a:r>
              <a:rPr lang="en-US" dirty="0"/>
              <a:t>beam</a:t>
            </a:r>
            <a:r>
              <a:rPr lang="hr-HR" dirty="0"/>
              <a:t> </a:t>
            </a:r>
            <a:r>
              <a:rPr lang="en-US" dirty="0"/>
              <a:t> close to the interaction point</a:t>
            </a:r>
            <a:r>
              <a:rPr lang="hr-HR" dirty="0"/>
              <a:t> (</a:t>
            </a:r>
            <a:r>
              <a:rPr lang="en-US" dirty="0">
                <a:solidFill>
                  <a:srgbClr val="FF0000"/>
                </a:solidFill>
              </a:rPr>
              <a:t>unknown</a:t>
            </a:r>
            <a:r>
              <a:rPr lang="hr-HR" dirty="0">
                <a:solidFill>
                  <a:srgbClr val="FF0000"/>
                </a:solidFill>
              </a:rPr>
              <a:t>!</a:t>
            </a:r>
            <a:r>
              <a:rPr lang="hr-HR" dirty="0"/>
              <a:t>).</a:t>
            </a:r>
          </a:p>
          <a:p>
            <a:r>
              <a:rPr lang="en-US" dirty="0"/>
              <a:t>Background originating from the kaons absorbed in nuclei</a:t>
            </a:r>
            <a:r>
              <a:rPr lang="hr-HR" dirty="0"/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086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98BCE-241C-42CD-807D-0CE2A83A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63" y="729829"/>
            <a:ext cx="7064630" cy="6151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C3128-DCE4-45F2-AEC0-9A3E5659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0" y="61405"/>
            <a:ext cx="10914899" cy="668101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Measurement</a:t>
            </a:r>
            <a:r>
              <a:rPr lang="hr-HR" sz="2800" dirty="0">
                <a:latin typeface="Arial Black" panose="020B0A04020102020204" pitchFamily="34" charset="0"/>
              </a:rPr>
              <a:t> at</a:t>
            </a:r>
            <a:r>
              <a:rPr lang="en-US" sz="2800" dirty="0">
                <a:latin typeface="Arial Black" panose="020B0A04020102020204" pitchFamily="34" charset="0"/>
              </a:rPr>
              <a:t> DAɸNE</a:t>
            </a:r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with HPGe during </a:t>
            </a:r>
            <a:r>
              <a:rPr lang="hr-HR" sz="2800" dirty="0">
                <a:latin typeface="Arial Black" panose="020B0A04020102020204" pitchFamily="34" charset="0"/>
              </a:rPr>
              <a:t>SIDDHARTA-2 </a:t>
            </a:r>
            <a:r>
              <a:rPr lang="hr-HR" sz="2800" dirty="0" err="1">
                <a:latin typeface="Arial Black" panose="020B0A04020102020204" pitchFamily="34" charset="0"/>
              </a:rPr>
              <a:t>run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A84A0-AF99-474D-8B55-10DC39D57616}"/>
              </a:ext>
            </a:extLst>
          </p:cNvPr>
          <p:cNvSpPr txBox="1"/>
          <p:nvPr/>
        </p:nvSpPr>
        <p:spPr>
          <a:xfrm>
            <a:off x="9038032" y="2299081"/>
            <a:ext cx="302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from the luminometer</a:t>
            </a:r>
            <a:endParaRPr lang="hr-HR" dirty="0"/>
          </a:p>
          <a:p>
            <a:r>
              <a:rPr lang="en-US" dirty="0"/>
              <a:t> </a:t>
            </a:r>
            <a:r>
              <a:rPr lang="hr-HR" dirty="0"/>
              <a:t>(80x40x2 mm</a:t>
            </a:r>
            <a:r>
              <a:rPr lang="hr-HR" baseline="30000" dirty="0"/>
              <a:t>3</a:t>
            </a:r>
            <a:r>
              <a:rPr lang="hr-HR" dirty="0"/>
              <a:t>)</a:t>
            </a:r>
            <a:r>
              <a:rPr lang="en-US" dirty="0"/>
              <a:t> as a trigger</a:t>
            </a:r>
            <a:endParaRPr lang="hr-HR" dirty="0"/>
          </a:p>
          <a:p>
            <a:r>
              <a:rPr lang="en-US" dirty="0"/>
              <a:t> for HPGe detector</a:t>
            </a:r>
            <a:r>
              <a:rPr lang="hr-HR" dirty="0"/>
              <a:t>.  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410275-A65D-44F4-9F04-5DA0CD38C891}"/>
              </a:ext>
            </a:extLst>
          </p:cNvPr>
          <p:cNvCxnSpPr>
            <a:cxnSpLocks/>
          </p:cNvCxnSpPr>
          <p:nvPr/>
        </p:nvCxnSpPr>
        <p:spPr>
          <a:xfrm flipV="1">
            <a:off x="2572443" y="3484701"/>
            <a:ext cx="3249237" cy="68724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6678F4-FB28-4B8D-84F0-8DFDC44D06E8}"/>
              </a:ext>
            </a:extLst>
          </p:cNvPr>
          <p:cNvSpPr txBox="1"/>
          <p:nvPr/>
        </p:nvSpPr>
        <p:spPr>
          <a:xfrm>
            <a:off x="9020232" y="1258525"/>
            <a:ext cx="3009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HPGe detector system is</a:t>
            </a:r>
          </a:p>
          <a:p>
            <a:r>
              <a:rPr lang="en-US" dirty="0"/>
              <a:t>independent of SIDDHARTA-2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82567-D88E-43E0-A593-A35B2250C07D}"/>
              </a:ext>
            </a:extLst>
          </p:cNvPr>
          <p:cNvSpPr txBox="1"/>
          <p:nvPr/>
        </p:nvSpPr>
        <p:spPr>
          <a:xfrm>
            <a:off x="26158" y="6357212"/>
            <a:ext cx="244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Figure: </a:t>
            </a:r>
            <a:r>
              <a:rPr lang="hr-HR" dirty="0" err="1"/>
              <a:t>Cesidio</a:t>
            </a:r>
            <a:r>
              <a:rPr lang="hr-HR" dirty="0"/>
              <a:t> </a:t>
            </a:r>
            <a:r>
              <a:rPr lang="hr-HR" dirty="0" err="1"/>
              <a:t>Capoccia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7B45B6-9B55-477A-9A31-9848CADEACF6}"/>
              </a:ext>
            </a:extLst>
          </p:cNvPr>
          <p:cNvSpPr txBox="1"/>
          <p:nvPr/>
        </p:nvSpPr>
        <p:spPr>
          <a:xfrm>
            <a:off x="78393" y="3772517"/>
            <a:ext cx="2591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err="1"/>
              <a:t>Positions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>
                <a:highlight>
                  <a:srgbClr val="FFFF00"/>
                </a:highlight>
              </a:rPr>
              <a:t>target</a:t>
            </a:r>
            <a:r>
              <a:rPr lang="hr-HR" sz="2000" b="1" dirty="0"/>
              <a:t> </a:t>
            </a:r>
          </a:p>
          <a:p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>
                <a:highlight>
                  <a:srgbClr val="FF0000"/>
                </a:highlight>
              </a:rPr>
              <a:t>HPGe </a:t>
            </a:r>
            <a:r>
              <a:rPr lang="hr-HR" sz="2000" b="1" dirty="0" err="1">
                <a:highlight>
                  <a:srgbClr val="FF0000"/>
                </a:highlight>
              </a:rPr>
              <a:t>detector</a:t>
            </a:r>
            <a:endParaRPr lang="hr-HR" sz="2000" b="1" dirty="0">
              <a:highlight>
                <a:srgbClr val="FF0000"/>
              </a:highlight>
            </a:endParaRPr>
          </a:p>
          <a:p>
            <a:r>
              <a:rPr lang="hr-HR" sz="2000" b="1" dirty="0" err="1"/>
              <a:t>is</a:t>
            </a:r>
            <a:r>
              <a:rPr lang="hr-HR" sz="2000" b="1" dirty="0"/>
              <a:t> </a:t>
            </a:r>
            <a:r>
              <a:rPr lang="hr-HR" sz="2000" b="1" dirty="0" err="1"/>
              <a:t>restricted</a:t>
            </a:r>
            <a:r>
              <a:rPr lang="hr-HR" sz="2000" b="1" dirty="0"/>
              <a:t> </a:t>
            </a:r>
            <a:r>
              <a:rPr lang="hr-HR" sz="2000" b="1" dirty="0" err="1"/>
              <a:t>by</a:t>
            </a:r>
            <a:r>
              <a:rPr lang="hr-HR" sz="2000" b="1" dirty="0"/>
              <a:t> </a:t>
            </a:r>
          </a:p>
          <a:p>
            <a:r>
              <a:rPr lang="hr-HR" sz="2000" b="1" dirty="0"/>
              <a:t>SIDDHARTA-2 </a:t>
            </a:r>
            <a:r>
              <a:rPr lang="hr-HR" sz="2000" b="1" dirty="0" err="1"/>
              <a:t>setup</a:t>
            </a:r>
            <a:r>
              <a:rPr lang="hr-HR" sz="2000" b="1" dirty="0"/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36649D-25B5-4F74-B5D9-AFD4A0B9DA80}"/>
              </a:ext>
            </a:extLst>
          </p:cNvPr>
          <p:cNvCxnSpPr>
            <a:cxnSpLocks/>
          </p:cNvCxnSpPr>
          <p:nvPr/>
        </p:nvCxnSpPr>
        <p:spPr>
          <a:xfrm flipV="1">
            <a:off x="2766530" y="3429000"/>
            <a:ext cx="2147578" cy="41718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73F820-98A9-4112-B7F5-1740C33455D7}"/>
              </a:ext>
            </a:extLst>
          </p:cNvPr>
          <p:cNvCxnSpPr>
            <a:cxnSpLocks/>
          </p:cNvCxnSpPr>
          <p:nvPr/>
        </p:nvCxnSpPr>
        <p:spPr>
          <a:xfrm flipH="1">
            <a:off x="5029200" y="2514600"/>
            <a:ext cx="5151120" cy="70781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6183A366-68D7-4F45-9F7D-C0E79D03DCF3}"/>
              </a:ext>
            </a:extLst>
          </p:cNvPr>
          <p:cNvSpPr/>
          <p:nvPr/>
        </p:nvSpPr>
        <p:spPr>
          <a:xfrm>
            <a:off x="4369452" y="3029216"/>
            <a:ext cx="455984" cy="687246"/>
          </a:xfrm>
          <a:prstGeom prst="mathMultipl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8EEC4-0763-4FC2-AF5D-C5176E551BF4}"/>
              </a:ext>
            </a:extLst>
          </p:cNvPr>
          <p:cNvSpPr txBox="1"/>
          <p:nvPr/>
        </p:nvSpPr>
        <p:spPr>
          <a:xfrm>
            <a:off x="170848" y="2900817"/>
            <a:ext cx="17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point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FC892F-CEFA-48C4-BC9C-AE4FDF19AC34}"/>
              </a:ext>
            </a:extLst>
          </p:cNvPr>
          <p:cNvCxnSpPr>
            <a:cxnSpLocks/>
          </p:cNvCxnSpPr>
          <p:nvPr/>
        </p:nvCxnSpPr>
        <p:spPr>
          <a:xfrm>
            <a:off x="1926200" y="3085430"/>
            <a:ext cx="2503075" cy="287409"/>
          </a:xfrm>
          <a:prstGeom prst="straightConnector1">
            <a:avLst/>
          </a:prstGeom>
          <a:ln w="412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66E3E3-3E8C-43BC-A31E-A2B0F2729C92}"/>
              </a:ext>
            </a:extLst>
          </p:cNvPr>
          <p:cNvSpPr txBox="1"/>
          <p:nvPr/>
        </p:nvSpPr>
        <p:spPr>
          <a:xfrm>
            <a:off x="9165573" y="5433882"/>
            <a:ext cx="2718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-&gt; Hardware </a:t>
            </a:r>
            <a:r>
              <a:rPr lang="en-US" dirty="0">
                <a:solidFill>
                  <a:srgbClr val="002060"/>
                </a:solidFill>
              </a:rPr>
              <a:t>preparations</a:t>
            </a:r>
          </a:p>
          <a:p>
            <a:endParaRPr lang="hr-HR" dirty="0">
              <a:solidFill>
                <a:srgbClr val="002060"/>
              </a:solidFill>
            </a:endParaRPr>
          </a:p>
          <a:p>
            <a:r>
              <a:rPr lang="hr-HR" dirty="0">
                <a:solidFill>
                  <a:srgbClr val="002060"/>
                </a:solidFill>
              </a:rPr>
              <a:t>-&gt; </a:t>
            </a:r>
            <a:r>
              <a:rPr lang="en-US" dirty="0">
                <a:solidFill>
                  <a:srgbClr val="002060"/>
                </a:solidFill>
              </a:rPr>
              <a:t>Simulations</a:t>
            </a:r>
            <a:r>
              <a:rPr lang="hr-HR" dirty="0">
                <a:solidFill>
                  <a:srgbClr val="002060"/>
                </a:solidFill>
              </a:rPr>
              <a:t> (GEANT4)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41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AFB4-ACB3-4139-82C4-606514435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0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Holder and shielding have been prepared at LNF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A07D20A-CBFB-4FA2-9E82-361DB1760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3" y="1229465"/>
            <a:ext cx="5296581" cy="4230671"/>
          </a:xfrm>
          <a:prstGeom prst="rect">
            <a:avLst/>
          </a:prstGeom>
        </p:spPr>
      </p:pic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070787B3-8E76-4EBA-9FD7-D33AE1C4E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84226"/>
            <a:ext cx="5873750" cy="4121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C20028-5B09-4D68-B16F-7DD887080FB9}"/>
              </a:ext>
            </a:extLst>
          </p:cNvPr>
          <p:cNvSpPr txBox="1"/>
          <p:nvPr/>
        </p:nvSpPr>
        <p:spPr>
          <a:xfrm>
            <a:off x="307888" y="6229824"/>
            <a:ext cx="868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measurements were foreseen for March/April 2020, unfortunately postponed to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F61FD-585C-4C02-B5BF-E6B3A9CA0DB6}"/>
              </a:ext>
            </a:extLst>
          </p:cNvPr>
          <p:cNvSpPr txBox="1"/>
          <p:nvPr/>
        </p:nvSpPr>
        <p:spPr>
          <a:xfrm>
            <a:off x="9305497" y="5768159"/>
            <a:ext cx="2578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-&gt; Hardware </a:t>
            </a:r>
            <a:r>
              <a:rPr lang="en-US" dirty="0">
                <a:solidFill>
                  <a:srgbClr val="002060"/>
                </a:solidFill>
              </a:rPr>
              <a:t>preparations</a:t>
            </a:r>
          </a:p>
          <a:p>
            <a:endParaRPr lang="hr-HR" dirty="0">
              <a:solidFill>
                <a:srgbClr val="002060"/>
              </a:solidFill>
            </a:endParaRPr>
          </a:p>
          <a:p>
            <a:r>
              <a:rPr lang="hr-HR" dirty="0">
                <a:solidFill>
                  <a:srgbClr val="002060"/>
                </a:solidFill>
              </a:rPr>
              <a:t>-&gt; </a:t>
            </a:r>
            <a:r>
              <a:rPr lang="en-US" dirty="0">
                <a:solidFill>
                  <a:srgbClr val="002060"/>
                </a:solidFill>
              </a:rPr>
              <a:t>Simulations</a:t>
            </a:r>
            <a:r>
              <a:rPr lang="hr-HR" dirty="0">
                <a:solidFill>
                  <a:srgbClr val="002060"/>
                </a:solidFill>
              </a:rPr>
              <a:t> (GEANT4)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6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0D0B-664D-4F7A-BD43-D546D28E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48" y="365125"/>
            <a:ext cx="10839952" cy="100787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Preparation of the measurement </a:t>
            </a:r>
            <a:r>
              <a:rPr lang="hr-HR" sz="3200" dirty="0">
                <a:latin typeface="Aharoni" panose="02010803020104030203" pitchFamily="2" charset="-79"/>
                <a:cs typeface="Aharoni" panose="02010803020104030203" pitchFamily="2" charset="-79"/>
              </a:rPr>
              <a:t>at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DAɸNE</a:t>
            </a:r>
            <a:r>
              <a:rPr lang="hr-HR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r>
              <a:rPr lang="hr-HR" sz="3200" dirty="0">
                <a:latin typeface="Aharoni" panose="02010803020104030203" pitchFamily="2" charset="-79"/>
                <a:cs typeface="Aharoni" panose="02010803020104030203" pitchFamily="2" charset="-79"/>
              </a:rPr>
              <a:t> HPGe 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BF9C9-1D4F-4D5E-8135-9F355F5E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48" y="1373001"/>
            <a:ext cx="10687049" cy="5361907"/>
          </a:xfrm>
        </p:spPr>
        <p:txBody>
          <a:bodyPr>
            <a:normAutofit/>
          </a:bodyPr>
          <a:lstStyle/>
          <a:p>
            <a:endParaRPr lang="hr-HR" dirty="0">
              <a:solidFill>
                <a:srgbClr val="00B0F0"/>
              </a:solidFill>
            </a:endParaRPr>
          </a:p>
          <a:p>
            <a:endParaRPr lang="hr-HR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Our aim is </a:t>
            </a:r>
            <a:r>
              <a:rPr lang="hr-HR" dirty="0">
                <a:solidFill>
                  <a:srgbClr val="00B0F0"/>
                </a:solidFill>
              </a:rPr>
              <a:t>to do </a:t>
            </a:r>
            <a:r>
              <a:rPr lang="en-US" dirty="0">
                <a:solidFill>
                  <a:srgbClr val="00B0F0"/>
                </a:solidFill>
              </a:rPr>
              <a:t> measurements with</a:t>
            </a:r>
            <a:r>
              <a:rPr lang="hr-HR" dirty="0">
                <a:solidFill>
                  <a:srgbClr val="00B0F0"/>
                </a:solidFill>
              </a:rPr>
              <a:t> HPGe </a:t>
            </a:r>
            <a:r>
              <a:rPr lang="en-US" dirty="0">
                <a:solidFill>
                  <a:srgbClr val="00B0F0"/>
                </a:solidFill>
              </a:rPr>
              <a:t>detector</a:t>
            </a:r>
            <a:r>
              <a:rPr lang="hr-HR" dirty="0">
                <a:solidFill>
                  <a:srgbClr val="00B0F0"/>
                </a:solidFill>
              </a:rPr>
              <a:t>(s) </a:t>
            </a:r>
            <a:r>
              <a:rPr lang="en-US" dirty="0">
                <a:solidFill>
                  <a:srgbClr val="00B0F0"/>
                </a:solidFill>
              </a:rPr>
              <a:t>during SIDDHARTA-2 run</a:t>
            </a:r>
            <a:r>
              <a:rPr lang="hr-HR" dirty="0">
                <a:solidFill>
                  <a:srgbClr val="00B0F0"/>
                </a:solidFill>
              </a:rPr>
              <a:t> -  </a:t>
            </a:r>
            <a:r>
              <a:rPr lang="en-US" dirty="0">
                <a:solidFill>
                  <a:srgbClr val="00B0F0"/>
                </a:solidFill>
              </a:rPr>
              <a:t>using the available space at the SIDDHARTA-2 interaction region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with</a:t>
            </a:r>
            <a:r>
              <a:rPr lang="en-US" dirty="0">
                <a:solidFill>
                  <a:srgbClr val="00B0F0"/>
                </a:solidFill>
              </a:rPr>
              <a:t> different solid targets</a:t>
            </a:r>
            <a:r>
              <a:rPr lang="hr-HR" dirty="0">
                <a:solidFill>
                  <a:srgbClr val="00B0F0"/>
                </a:solidFill>
              </a:rPr>
              <a:t> (Pb, W, …).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-&gt; Hardware </a:t>
            </a:r>
            <a:r>
              <a:rPr lang="en-US" dirty="0"/>
              <a:t>preparation</a:t>
            </a:r>
          </a:p>
          <a:p>
            <a:pPr marL="0" indent="0">
              <a:buNone/>
            </a:pPr>
            <a:r>
              <a:rPr lang="hr-HR" dirty="0"/>
              <a:t>-&gt; </a:t>
            </a:r>
            <a:r>
              <a:rPr lang="en-US" dirty="0"/>
              <a:t>Simulations</a:t>
            </a:r>
            <a:r>
              <a:rPr lang="hr-HR" dirty="0"/>
              <a:t>: to </a:t>
            </a:r>
            <a:r>
              <a:rPr lang="en-US" dirty="0"/>
              <a:t>determine position</a:t>
            </a:r>
            <a:r>
              <a:rPr lang="hr-HR" dirty="0"/>
              <a:t> </a:t>
            </a:r>
            <a:r>
              <a:rPr lang="en-US" dirty="0"/>
              <a:t>and</a:t>
            </a:r>
            <a:r>
              <a:rPr lang="hr-HR" dirty="0"/>
              <a:t> </a:t>
            </a:r>
            <a:r>
              <a:rPr lang="en-US" dirty="0"/>
              <a:t>size</a:t>
            </a:r>
            <a:r>
              <a:rPr lang="hr-HR" dirty="0"/>
              <a:t> </a:t>
            </a:r>
            <a:r>
              <a:rPr lang="en-US" dirty="0"/>
              <a:t>of the</a:t>
            </a:r>
            <a:r>
              <a:rPr lang="hr-HR" dirty="0"/>
              <a:t> </a:t>
            </a:r>
            <a:r>
              <a:rPr lang="en-US" dirty="0"/>
              <a:t>target</a:t>
            </a:r>
            <a:r>
              <a:rPr lang="hr-HR" dirty="0"/>
              <a:t>, </a:t>
            </a:r>
            <a:r>
              <a:rPr lang="en-US" dirty="0"/>
              <a:t>degrade</a:t>
            </a:r>
            <a:r>
              <a:rPr lang="hr-HR" dirty="0"/>
              <a:t>r,</a:t>
            </a:r>
            <a:r>
              <a:rPr lang="en-US" dirty="0"/>
              <a:t> </a:t>
            </a:r>
            <a:r>
              <a:rPr lang="hr-HR" dirty="0"/>
              <a:t>       </a:t>
            </a:r>
          </a:p>
          <a:p>
            <a:pPr marL="0" indent="0">
              <a:buNone/>
            </a:pPr>
            <a:r>
              <a:rPr lang="hr-HR" dirty="0"/>
              <a:t>     </a:t>
            </a:r>
            <a:r>
              <a:rPr lang="en-US" dirty="0"/>
              <a:t>and position of the detector</a:t>
            </a:r>
            <a:r>
              <a:rPr lang="hr-HR" dirty="0"/>
              <a:t>, </a:t>
            </a:r>
            <a:r>
              <a:rPr lang="en-US" dirty="0"/>
              <a:t>estimate duration of measurement</a:t>
            </a:r>
            <a:r>
              <a:rPr lang="hr-HR" dirty="0"/>
              <a:t>.</a:t>
            </a:r>
            <a:endParaRPr lang="en-US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5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3128-DCE4-45F2-AEC0-9A3E5659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0" y="84755"/>
            <a:ext cx="10914899" cy="668101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Measurement</a:t>
            </a:r>
            <a:r>
              <a:rPr lang="hr-HR" sz="2800" dirty="0">
                <a:latin typeface="Arial Black" panose="020B0A04020102020204" pitchFamily="34" charset="0"/>
              </a:rPr>
              <a:t> at</a:t>
            </a:r>
            <a:r>
              <a:rPr lang="en-US" sz="2800" dirty="0">
                <a:latin typeface="Arial Black" panose="020B0A04020102020204" pitchFamily="34" charset="0"/>
              </a:rPr>
              <a:t> DAɸNE</a:t>
            </a:r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with HPGe during </a:t>
            </a:r>
            <a:r>
              <a:rPr lang="hr-HR" sz="2800" dirty="0">
                <a:latin typeface="Arial Black" panose="020B0A04020102020204" pitchFamily="34" charset="0"/>
              </a:rPr>
              <a:t>SIDDHARTA-2 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CF997-315F-47BF-8730-07B02BC38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1" y="1480255"/>
            <a:ext cx="1980856" cy="24820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C359B0-F121-41CD-BEBD-853925853F8F}"/>
              </a:ext>
            </a:extLst>
          </p:cNvPr>
          <p:cNvSpPr txBox="1"/>
          <p:nvPr/>
        </p:nvSpPr>
        <p:spPr>
          <a:xfrm>
            <a:off x="275181" y="760495"/>
            <a:ext cx="373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BSI HPGe </a:t>
            </a:r>
            <a:r>
              <a:rPr lang="en-US" dirty="0"/>
              <a:t>detector</a:t>
            </a:r>
            <a:r>
              <a:rPr lang="hr-HR" dirty="0"/>
              <a:t> </a:t>
            </a:r>
            <a:r>
              <a:rPr lang="en-US" dirty="0"/>
              <a:t>with</a:t>
            </a:r>
            <a:r>
              <a:rPr lang="hr-HR" dirty="0"/>
              <a:t> </a:t>
            </a:r>
          </a:p>
          <a:p>
            <a:r>
              <a:rPr lang="en-US" b="1" dirty="0">
                <a:solidFill>
                  <a:srgbClr val="FF0000"/>
                </a:solidFill>
              </a:rPr>
              <a:t>transistor reset preamplifier </a:t>
            </a:r>
            <a:r>
              <a:rPr lang="hr-HR" b="1" dirty="0">
                <a:solidFill>
                  <a:srgbClr val="FF0000"/>
                </a:solidFill>
              </a:rPr>
              <a:t>(TRP).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B082AA-DEF1-4DBF-AA68-F5A8D971D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421" y="2794871"/>
            <a:ext cx="1980856" cy="2688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2A84A0-AF99-474D-8B55-10DC39D57616}"/>
              </a:ext>
            </a:extLst>
          </p:cNvPr>
          <p:cNvSpPr txBox="1"/>
          <p:nvPr/>
        </p:nvSpPr>
        <p:spPr>
          <a:xfrm>
            <a:off x="124047" y="5483778"/>
            <a:ext cx="479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</a:t>
            </a:r>
            <a:r>
              <a:rPr lang="hr-HR" sz="1600" dirty="0"/>
              <a:t>HPGe </a:t>
            </a:r>
            <a:r>
              <a:rPr lang="en-US" sz="1600" dirty="0"/>
              <a:t>active</a:t>
            </a:r>
            <a:r>
              <a:rPr lang="hr-HR" sz="1600" dirty="0"/>
              <a:t> </a:t>
            </a:r>
            <a:r>
              <a:rPr lang="en-US" sz="1600" dirty="0"/>
              <a:t>detector diameter ~</a:t>
            </a:r>
            <a:r>
              <a:rPr lang="hr-HR" sz="1600" dirty="0"/>
              <a:t>60 mm</a:t>
            </a:r>
            <a:r>
              <a:rPr lang="en-US" sz="1600" dirty="0"/>
              <a:t>, height ~</a:t>
            </a:r>
            <a:r>
              <a:rPr lang="hr-HR" sz="1600" dirty="0"/>
              <a:t>60 mm</a:t>
            </a:r>
            <a:r>
              <a:rPr lang="hr-HR" dirty="0"/>
              <a:t>.        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9771E-60F7-4847-954D-1A3F30362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93731" y="1304001"/>
            <a:ext cx="1585637" cy="1726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22EA1A-DF2B-437D-96B9-3539EFC85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201" y="667640"/>
            <a:ext cx="6553202" cy="60873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50A5D9-E2B0-4B9C-8BF2-C72293E4110E}"/>
              </a:ext>
            </a:extLst>
          </p:cNvPr>
          <p:cNvSpPr txBox="1"/>
          <p:nvPr/>
        </p:nvSpPr>
        <p:spPr>
          <a:xfrm>
            <a:off x="187195" y="6192941"/>
            <a:ext cx="413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Analog electronics and </a:t>
            </a:r>
            <a:r>
              <a:rPr lang="en-US" b="1" dirty="0">
                <a:solidFill>
                  <a:srgbClr val="FF0000"/>
                </a:solidFill>
              </a:rPr>
              <a:t>fast pulse digitizer</a:t>
            </a:r>
            <a:r>
              <a:rPr lang="hr-HR" b="1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9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FF6C-1E43-4DEA-8176-0B72CDB7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2620"/>
            <a:ext cx="10323095" cy="80925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Laboratory tests of </a:t>
            </a:r>
            <a:r>
              <a:rPr lang="hr-HR" sz="3200" dirty="0">
                <a:latin typeface="Arial Black" panose="020B0A04020102020204" pitchFamily="34" charset="0"/>
              </a:rPr>
              <a:t>HPGe (BSI - TRP </a:t>
            </a:r>
            <a:r>
              <a:rPr lang="hr-HR" sz="3200" dirty="0" err="1">
                <a:latin typeface="Arial Black" panose="020B0A04020102020204" pitchFamily="34" charset="0"/>
              </a:rPr>
              <a:t>preamp</a:t>
            </a:r>
            <a:r>
              <a:rPr lang="hr-HR" sz="3200" dirty="0">
                <a:latin typeface="Arial Black" panose="020B0A04020102020204" pitchFamily="34" charset="0"/>
              </a:rPr>
              <a:t>) &amp; </a:t>
            </a:r>
            <a:r>
              <a:rPr lang="en-US" sz="3200" dirty="0">
                <a:latin typeface="Arial Black" panose="020B0A04020102020204" pitchFamily="34" charset="0"/>
              </a:rPr>
              <a:t>analog electronics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0CF19-6F48-415C-9624-9B67E35BE085}"/>
              </a:ext>
            </a:extLst>
          </p:cNvPr>
          <p:cNvSpPr txBox="1"/>
          <p:nvPr/>
        </p:nvSpPr>
        <p:spPr>
          <a:xfrm>
            <a:off x="-1" y="6039049"/>
            <a:ext cx="4953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 </a:t>
            </a:r>
            <a:r>
              <a:rPr lang="en-US" sz="2000" dirty="0"/>
              <a:t>CAEN spectroscopy amplifier</a:t>
            </a:r>
            <a:r>
              <a:rPr lang="hr-HR" sz="2000" dirty="0"/>
              <a:t> N968</a:t>
            </a:r>
            <a:r>
              <a:rPr lang="en-US" sz="2000" dirty="0"/>
              <a:t>, Canberra</a:t>
            </a:r>
            <a:endParaRPr lang="hr-HR" sz="2000" dirty="0"/>
          </a:p>
          <a:p>
            <a:r>
              <a:rPr lang="en-US" sz="2000" dirty="0"/>
              <a:t> Multiport II,</a:t>
            </a:r>
            <a:r>
              <a:rPr lang="hr-HR" sz="2000" dirty="0"/>
              <a:t> </a:t>
            </a:r>
            <a:r>
              <a:rPr lang="en-US" sz="2000" dirty="0"/>
              <a:t>Canberra Genius DAQ +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C471BD-2FDA-4F89-B902-4AFBABFEE0D6}"/>
              </a:ext>
            </a:extLst>
          </p:cNvPr>
          <p:cNvSpPr txBox="1"/>
          <p:nvPr/>
        </p:nvSpPr>
        <p:spPr>
          <a:xfrm>
            <a:off x="7884658" y="5279354"/>
            <a:ext cx="4113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/>
              <a:t>60</a:t>
            </a:r>
            <a:r>
              <a:rPr lang="en-US" sz="2000" dirty="0"/>
              <a:t>Co</a:t>
            </a:r>
            <a:r>
              <a:rPr lang="hr-HR" sz="2000" dirty="0"/>
              <a:t>, </a:t>
            </a:r>
            <a:r>
              <a:rPr lang="hr-HR" sz="2000" baseline="30000" dirty="0"/>
              <a:t>133</a:t>
            </a:r>
            <a:r>
              <a:rPr lang="hr-HR" sz="2000" dirty="0"/>
              <a:t>Ba</a:t>
            </a:r>
            <a:r>
              <a:rPr lang="en-US" sz="2000" dirty="0"/>
              <a:t> </a:t>
            </a:r>
            <a:r>
              <a:rPr lang="en-US" sz="2000" dirty="0" err="1"/>
              <a:t>spectr</a:t>
            </a:r>
            <a:r>
              <a:rPr lang="hr-HR" sz="2000" dirty="0"/>
              <a:t>a</a:t>
            </a:r>
            <a:r>
              <a:rPr lang="en-US" sz="2000" dirty="0"/>
              <a:t>,</a:t>
            </a:r>
            <a:endParaRPr lang="hr-HR" sz="2000" dirty="0"/>
          </a:p>
          <a:p>
            <a:r>
              <a:rPr lang="en-US" sz="2000" dirty="0"/>
              <a:t> resolution</a:t>
            </a:r>
            <a:r>
              <a:rPr lang="hr-HR" sz="2000" dirty="0"/>
              <a:t>s:   0.870 </a:t>
            </a:r>
            <a:r>
              <a:rPr lang="hr-HR" sz="2000" dirty="0" err="1"/>
              <a:t>keV</a:t>
            </a:r>
            <a:r>
              <a:rPr lang="hr-HR" sz="2000" dirty="0"/>
              <a:t>  at   81 </a:t>
            </a:r>
            <a:r>
              <a:rPr lang="hr-HR" sz="2000" dirty="0" err="1"/>
              <a:t>keV</a:t>
            </a:r>
            <a:endParaRPr lang="hr-HR" sz="2000" dirty="0"/>
          </a:p>
          <a:p>
            <a:r>
              <a:rPr lang="hr-HR" sz="2000" dirty="0"/>
              <a:t>                         1.06 </a:t>
            </a:r>
            <a:r>
              <a:rPr lang="hr-HR" sz="2000" dirty="0" err="1"/>
              <a:t>keV</a:t>
            </a:r>
            <a:r>
              <a:rPr lang="hr-HR" sz="2000" dirty="0"/>
              <a:t>  at  302.9 </a:t>
            </a:r>
            <a:r>
              <a:rPr lang="hr-HR" sz="2000" dirty="0" err="1"/>
              <a:t>keV</a:t>
            </a:r>
            <a:endParaRPr lang="hr-HR" sz="2000" dirty="0"/>
          </a:p>
          <a:p>
            <a:r>
              <a:rPr lang="hr-HR" sz="2000" dirty="0"/>
              <a:t>      </a:t>
            </a:r>
            <a:r>
              <a:rPr lang="en-US" sz="2000" dirty="0">
                <a:solidFill>
                  <a:srgbClr val="FF0000"/>
                </a:solidFill>
              </a:rPr>
              <a:t>               </a:t>
            </a:r>
            <a:r>
              <a:rPr lang="hr-HR" sz="2000" dirty="0"/>
              <a:t>    1.</a:t>
            </a:r>
            <a:r>
              <a:rPr lang="en-US" sz="2000" dirty="0"/>
              <a:t>11</a:t>
            </a:r>
            <a:r>
              <a:rPr lang="hr-HR" sz="2000" dirty="0"/>
              <a:t> </a:t>
            </a:r>
            <a:r>
              <a:rPr lang="hr-HR" sz="2000" dirty="0" err="1"/>
              <a:t>keV</a:t>
            </a:r>
            <a:r>
              <a:rPr lang="hr-HR" sz="2000" dirty="0"/>
              <a:t>  at  356 </a:t>
            </a:r>
            <a:r>
              <a:rPr lang="hr-HR" sz="2000" dirty="0" err="1"/>
              <a:t>keV</a:t>
            </a:r>
            <a:endParaRPr lang="hr-HR" sz="2000" dirty="0"/>
          </a:p>
          <a:p>
            <a:r>
              <a:rPr lang="hr-HR" sz="2000" dirty="0"/>
              <a:t>                         1.67 </a:t>
            </a:r>
            <a:r>
              <a:rPr lang="hr-HR" sz="2000" dirty="0" err="1"/>
              <a:t>keV</a:t>
            </a:r>
            <a:r>
              <a:rPr lang="hr-HR" sz="2000" dirty="0"/>
              <a:t>  at  1330 </a:t>
            </a:r>
            <a:r>
              <a:rPr lang="hr-HR" sz="2000" dirty="0" err="1"/>
              <a:t>keV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BFAB6-F33F-40A5-BAE0-0EC0FB1EF624}"/>
              </a:ext>
            </a:extLst>
          </p:cNvPr>
          <p:cNvSpPr txBox="1"/>
          <p:nvPr/>
        </p:nvSpPr>
        <p:spPr>
          <a:xfrm>
            <a:off x="5412847" y="4671668"/>
            <a:ext cx="1050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 </a:t>
            </a:r>
            <a:r>
              <a:rPr lang="en-US" sz="2000" dirty="0"/>
              <a:t>Pb lines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ACC828-B251-4D41-99BF-1B06C66D715A}"/>
              </a:ext>
            </a:extLst>
          </p:cNvPr>
          <p:cNvSpPr txBox="1"/>
          <p:nvPr/>
        </p:nvSpPr>
        <p:spPr>
          <a:xfrm>
            <a:off x="4486848" y="1277094"/>
            <a:ext cx="2678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Signal from spectroscopy amplifier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227B1-9331-4F2D-8366-BA9D65DE5975}"/>
              </a:ext>
            </a:extLst>
          </p:cNvPr>
          <p:cNvSpPr txBox="1"/>
          <p:nvPr/>
        </p:nvSpPr>
        <p:spPr>
          <a:xfrm>
            <a:off x="5488721" y="5053708"/>
            <a:ext cx="143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Stability tests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925B7-3170-42A1-A754-6C8D4607F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559" y="3115222"/>
            <a:ext cx="3355630" cy="2127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2A6C4B-F622-453A-8C9C-F1046CDCF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559" y="860519"/>
            <a:ext cx="3298261" cy="21275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385734-2960-4663-ABB3-29603B18F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541" y="964022"/>
            <a:ext cx="1362148" cy="881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B46F29-6025-4E06-87A8-F99850366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5" y="3497847"/>
            <a:ext cx="1558269" cy="25971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FD2B5C-8D48-4D28-939A-3A0D23588C55}"/>
              </a:ext>
            </a:extLst>
          </p:cNvPr>
          <p:cNvSpPr txBox="1"/>
          <p:nvPr/>
        </p:nvSpPr>
        <p:spPr>
          <a:xfrm>
            <a:off x="1751664" y="3760827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Signal from</a:t>
            </a:r>
            <a:r>
              <a:rPr lang="hr-HR" sz="1200" dirty="0"/>
              <a:t> </a:t>
            </a:r>
            <a:r>
              <a:rPr lang="hr-HR" sz="1200" dirty="0" err="1"/>
              <a:t>preamp</a:t>
            </a:r>
            <a:r>
              <a:rPr lang="hr-HR" sz="1200" dirty="0"/>
              <a:t> </a:t>
            </a:r>
            <a:r>
              <a:rPr lang="hr-HR" sz="1200" dirty="0" err="1"/>
              <a:t>of</a:t>
            </a:r>
            <a:r>
              <a:rPr lang="en-US" sz="1200" dirty="0"/>
              <a:t> HPGe with</a:t>
            </a:r>
            <a:r>
              <a:rPr lang="hr-HR" sz="1200" dirty="0"/>
              <a:t> TRP</a:t>
            </a:r>
            <a:endParaRPr lang="en-US" sz="12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1CE7D4A-A8BD-4F9F-85C6-043913721D86}"/>
              </a:ext>
            </a:extLst>
          </p:cNvPr>
          <p:cNvSpPr/>
          <p:nvPr/>
        </p:nvSpPr>
        <p:spPr>
          <a:xfrm>
            <a:off x="8686800" y="6094962"/>
            <a:ext cx="526473" cy="48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30EF89-3C67-48B1-B840-633EDFC9D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146" y="1098032"/>
            <a:ext cx="3752767" cy="22621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D7BBDB9-14FC-40F2-B69B-476A7BB031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2776" y="2088685"/>
            <a:ext cx="3554873" cy="21149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6A68817-3174-40C6-95E9-7BA6B736B0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9907" y="4270139"/>
            <a:ext cx="2666411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50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FF6C-1E43-4DEA-8176-0B72CDB7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2620"/>
            <a:ext cx="10323095" cy="80925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Laboratory tests of </a:t>
            </a:r>
            <a:r>
              <a:rPr lang="hr-HR" sz="3200" dirty="0">
                <a:latin typeface="Arial Black" panose="020B0A04020102020204" pitchFamily="34" charset="0"/>
              </a:rPr>
              <a:t>HPGe (BSI - TRP </a:t>
            </a:r>
            <a:r>
              <a:rPr lang="hr-HR" sz="3200" dirty="0" err="1">
                <a:latin typeface="Arial Black" panose="020B0A04020102020204" pitchFamily="34" charset="0"/>
              </a:rPr>
              <a:t>preamp</a:t>
            </a:r>
            <a:r>
              <a:rPr lang="hr-HR" sz="3200" dirty="0">
                <a:latin typeface="Arial Black" panose="020B0A04020102020204" pitchFamily="34" charset="0"/>
              </a:rPr>
              <a:t>) &amp; </a:t>
            </a:r>
            <a:br>
              <a:rPr lang="hr-HR" sz="3200" dirty="0">
                <a:latin typeface="Arial Black" panose="020B0A04020102020204" pitchFamily="34" charset="0"/>
              </a:rPr>
            </a:br>
            <a:r>
              <a:rPr lang="hr-HR" sz="3200" dirty="0" err="1">
                <a:latin typeface="Arial Black" panose="020B0A04020102020204" pitchFamily="34" charset="0"/>
              </a:rPr>
              <a:t>fast</a:t>
            </a:r>
            <a:r>
              <a:rPr lang="hr-HR" sz="3200" dirty="0">
                <a:latin typeface="Arial Black" panose="020B0A04020102020204" pitchFamily="34" charset="0"/>
              </a:rPr>
              <a:t> pulse </a:t>
            </a:r>
            <a:r>
              <a:rPr lang="hr-HR" sz="3200" dirty="0" err="1">
                <a:latin typeface="Arial Black" panose="020B0A04020102020204" pitchFamily="34" charset="0"/>
              </a:rPr>
              <a:t>digitizer</a:t>
            </a:r>
            <a:r>
              <a:rPr lang="hr-HR" sz="3200" dirty="0">
                <a:latin typeface="Arial Black" panose="020B0A04020102020204" pitchFamily="34" charset="0"/>
              </a:rPr>
              <a:t>, CAEN DT5781 4 </a:t>
            </a:r>
            <a:r>
              <a:rPr lang="hr-HR" sz="3200" dirty="0" err="1">
                <a:latin typeface="Arial Black" panose="020B0A04020102020204" pitchFamily="34" charset="0"/>
              </a:rPr>
              <a:t>ch</a:t>
            </a:r>
            <a:r>
              <a:rPr lang="hr-HR" sz="3200" dirty="0">
                <a:latin typeface="Arial Black" panose="020B0A04020102020204" pitchFamily="34" charset="0"/>
              </a:rPr>
              <a:t>, 14 bit,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C5BD39-5217-465D-AEAE-CC2C66AD2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45" y="4475872"/>
            <a:ext cx="3682513" cy="22095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F2FC83-6B68-41E2-B41D-60F7F691571F}"/>
              </a:ext>
            </a:extLst>
          </p:cNvPr>
          <p:cNvSpPr/>
          <p:nvPr/>
        </p:nvSpPr>
        <p:spPr>
          <a:xfrm>
            <a:off x="-13343" y="1691035"/>
            <a:ext cx="8498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Signal </a:t>
            </a:r>
            <a:r>
              <a:rPr lang="en-US" dirty="0"/>
              <a:t>from</a:t>
            </a:r>
            <a:r>
              <a:rPr lang="hr-HR" dirty="0"/>
              <a:t> </a:t>
            </a:r>
            <a:r>
              <a:rPr lang="en-US" dirty="0"/>
              <a:t>spectroscopy amplifier </a:t>
            </a:r>
            <a:r>
              <a:rPr lang="hr-HR" dirty="0"/>
              <a:t>~20 </a:t>
            </a:r>
            <a:r>
              <a:rPr lang="el-GR" dirty="0"/>
              <a:t>μ</a:t>
            </a:r>
            <a:r>
              <a:rPr lang="hr-HR" dirty="0"/>
              <a:t>s (</a:t>
            </a:r>
            <a:r>
              <a:rPr lang="en-US" dirty="0"/>
              <a:t>shaping</a:t>
            </a:r>
            <a:r>
              <a:rPr lang="hr-HR" dirty="0"/>
              <a:t> time 6 </a:t>
            </a:r>
            <a:r>
              <a:rPr lang="el-GR" dirty="0"/>
              <a:t>μ</a:t>
            </a:r>
            <a:r>
              <a:rPr lang="hr-HR" dirty="0"/>
              <a:t>s),</a:t>
            </a:r>
          </a:p>
          <a:p>
            <a:r>
              <a:rPr lang="hr-HR" dirty="0"/>
              <a:t> </a:t>
            </a:r>
            <a:r>
              <a:rPr lang="en-US" dirty="0"/>
              <a:t>restriction on the rate</a:t>
            </a:r>
            <a:r>
              <a:rPr lang="hr-HR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1B3EB-BA99-434E-B961-C6BDEA95C1DF}"/>
              </a:ext>
            </a:extLst>
          </p:cNvPr>
          <p:cNvSpPr txBox="1"/>
          <p:nvPr/>
        </p:nvSpPr>
        <p:spPr>
          <a:xfrm>
            <a:off x="53185" y="1164231"/>
            <a:ext cx="947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 Black" panose="020B0A04020102020204" pitchFamily="34" charset="0"/>
              </a:rPr>
              <a:t>CAEN DT5781 4 </a:t>
            </a:r>
            <a:r>
              <a:rPr lang="hr-HR" dirty="0" err="1">
                <a:latin typeface="Arial Black" panose="020B0A04020102020204" pitchFamily="34" charset="0"/>
              </a:rPr>
              <a:t>ch</a:t>
            </a:r>
            <a:r>
              <a:rPr lang="hr-HR" dirty="0">
                <a:latin typeface="Arial Black" panose="020B0A04020102020204" pitchFamily="34" charset="0"/>
              </a:rPr>
              <a:t>, 14 bit, 10ns </a:t>
            </a:r>
            <a:r>
              <a:rPr lang="en-US" dirty="0">
                <a:latin typeface="Arial Black" panose="020B0A04020102020204" pitchFamily="34" charset="0"/>
              </a:rPr>
              <a:t>sampling</a:t>
            </a:r>
            <a:r>
              <a:rPr lang="hr-HR" dirty="0">
                <a:latin typeface="Arial Black" panose="020B0A04020102020204" pitchFamily="34" charset="0"/>
              </a:rPr>
              <a:t> time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C95268-5072-4D42-9C77-3397684CF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655296"/>
            <a:ext cx="2401896" cy="1434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FC2E65-C100-4F0A-A8A7-3EE337347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17" y="2600438"/>
            <a:ext cx="2687268" cy="1612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4B70B-95C8-46DE-87CF-9C35F6D0C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225" y="1028660"/>
            <a:ext cx="2986087" cy="992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F9AF5F-5715-451E-9345-17578AAD6C63}"/>
              </a:ext>
            </a:extLst>
          </p:cNvPr>
          <p:cNvSpPr txBox="1"/>
          <p:nvPr/>
        </p:nvSpPr>
        <p:spPr>
          <a:xfrm>
            <a:off x="53185" y="2313375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Signal from HPGe with</a:t>
            </a:r>
            <a:r>
              <a:rPr lang="hr-HR" sz="1200" dirty="0"/>
              <a:t> </a:t>
            </a:r>
            <a:r>
              <a:rPr lang="en-US" sz="1200" dirty="0"/>
              <a:t>RC </a:t>
            </a:r>
            <a:r>
              <a:rPr lang="hr-HR" sz="1200" dirty="0"/>
              <a:t>pre</a:t>
            </a:r>
            <a:r>
              <a:rPr lang="en-US" sz="1200" dirty="0"/>
              <a:t>am</a:t>
            </a:r>
            <a:r>
              <a:rPr lang="hr-HR" sz="1200" dirty="0"/>
              <a:t>p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A5C0A-DEB9-4E24-8FED-E3B43E2ED677}"/>
              </a:ext>
            </a:extLst>
          </p:cNvPr>
          <p:cNvSpPr txBox="1"/>
          <p:nvPr/>
        </p:nvSpPr>
        <p:spPr>
          <a:xfrm>
            <a:off x="2704302" y="2308692"/>
            <a:ext cx="2524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Signal from</a:t>
            </a:r>
            <a:r>
              <a:rPr lang="hr-HR" sz="1200" dirty="0"/>
              <a:t> </a:t>
            </a:r>
            <a:r>
              <a:rPr lang="hr-HR" sz="1200" dirty="0" err="1"/>
              <a:t>preamp</a:t>
            </a:r>
            <a:r>
              <a:rPr lang="hr-HR" sz="1200" dirty="0"/>
              <a:t> </a:t>
            </a:r>
            <a:r>
              <a:rPr lang="hr-HR" sz="1200" dirty="0" err="1"/>
              <a:t>of</a:t>
            </a:r>
            <a:r>
              <a:rPr lang="en-US" sz="1200" dirty="0"/>
              <a:t> HPGe with</a:t>
            </a:r>
            <a:r>
              <a:rPr lang="hr-HR" sz="1200" dirty="0"/>
              <a:t> TRP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C8345-D079-4745-94B3-D81871C46338}"/>
              </a:ext>
            </a:extLst>
          </p:cNvPr>
          <p:cNvSpPr txBox="1"/>
          <p:nvPr/>
        </p:nvSpPr>
        <p:spPr>
          <a:xfrm>
            <a:off x="6114528" y="6051234"/>
            <a:ext cx="552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Possible rates up </a:t>
            </a:r>
            <a:r>
              <a:rPr lang="hr-HR" dirty="0"/>
              <a:t>to 150 </a:t>
            </a:r>
            <a:r>
              <a:rPr lang="hr-HR" dirty="0" err="1"/>
              <a:t>kHz</a:t>
            </a:r>
            <a:r>
              <a:rPr lang="en-US" dirty="0"/>
              <a:t>, something worse resolution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0D1765-4320-414C-B6F7-85485F2A7D2E}"/>
              </a:ext>
            </a:extLst>
          </p:cNvPr>
          <p:cNvSpPr txBox="1"/>
          <p:nvPr/>
        </p:nvSpPr>
        <p:spPr>
          <a:xfrm>
            <a:off x="7355510" y="2021265"/>
            <a:ext cx="4553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Digital Pulse Processing </a:t>
            </a:r>
            <a:r>
              <a:rPr lang="en-US" dirty="0"/>
              <a:t>for Pulse Height Analysis firmware </a:t>
            </a:r>
            <a:r>
              <a:rPr lang="hr-HR" dirty="0"/>
              <a:t>, </a:t>
            </a:r>
            <a:r>
              <a:rPr lang="en-US" dirty="0"/>
              <a:t>based</a:t>
            </a:r>
            <a:r>
              <a:rPr lang="hr-HR" dirty="0"/>
              <a:t> on </a:t>
            </a:r>
          </a:p>
          <a:p>
            <a:r>
              <a:rPr lang="hr-HR" dirty="0"/>
              <a:t>     V.T. </a:t>
            </a:r>
            <a:r>
              <a:rPr lang="hr-HR" dirty="0" err="1"/>
              <a:t>Jordanov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 </a:t>
            </a:r>
            <a:r>
              <a:rPr lang="hr-HR" dirty="0" err="1"/>
              <a:t>Nucl</a:t>
            </a:r>
            <a:r>
              <a:rPr lang="hr-HR" dirty="0"/>
              <a:t>. Instr. </a:t>
            </a:r>
            <a:r>
              <a:rPr lang="hr-HR" dirty="0" err="1"/>
              <a:t>Meth</a:t>
            </a:r>
            <a:r>
              <a:rPr lang="hr-HR" dirty="0"/>
              <a:t>. A 353    </a:t>
            </a:r>
          </a:p>
          <a:p>
            <a:r>
              <a:rPr lang="hr-HR" dirty="0"/>
              <a:t>     (1994) 337 </a:t>
            </a:r>
          </a:p>
          <a:p>
            <a:endParaRPr lang="en-US" dirty="0"/>
          </a:p>
        </p:txBody>
      </p: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79B05578-8C50-4615-A034-5F55DA733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739317" y="3303271"/>
            <a:ext cx="4445409" cy="27479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A37856-D809-49CD-B33F-6182F6A5F2AE}"/>
              </a:ext>
            </a:extLst>
          </p:cNvPr>
          <p:cNvSpPr txBox="1"/>
          <p:nvPr/>
        </p:nvSpPr>
        <p:spPr>
          <a:xfrm>
            <a:off x="6705062" y="6420566"/>
            <a:ext cx="390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Coincidences</a:t>
            </a:r>
            <a:r>
              <a:rPr lang="hr-HR" dirty="0"/>
              <a:t> </a:t>
            </a:r>
            <a:r>
              <a:rPr lang="en-US" dirty="0"/>
              <a:t>– </a:t>
            </a:r>
            <a:r>
              <a:rPr lang="en-US" dirty="0" err="1"/>
              <a:t>HPGe</a:t>
            </a:r>
            <a:r>
              <a:rPr lang="en-US" dirty="0"/>
              <a:t> + luminometer</a:t>
            </a:r>
          </a:p>
        </p:txBody>
      </p:sp>
    </p:spTree>
    <p:extLst>
      <p:ext uri="{BB962C8B-B14F-4D97-AF65-F5344CB8AC3E}">
        <p14:creationId xmlns:p14="http://schemas.microsoft.com/office/powerpoint/2010/main" val="1880593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2A006-865D-4A2D-A128-9A916DCA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2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Adjustment of the parameters for energy reconstruction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986A305-C498-4B4F-AD41-F9A70A4B7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08" y="2186566"/>
            <a:ext cx="4777629" cy="2953327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50290F23-2ED0-4832-BFE8-0BA5999BD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72" y="1325563"/>
            <a:ext cx="3810000" cy="4257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4A4BBA-C9DE-4D7B-A269-4CA957D366F8}"/>
              </a:ext>
            </a:extLst>
          </p:cNvPr>
          <p:cNvSpPr txBox="1"/>
          <p:nvPr/>
        </p:nvSpPr>
        <p:spPr>
          <a:xfrm>
            <a:off x="786245" y="1274762"/>
            <a:ext cx="572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V.T. </a:t>
            </a:r>
            <a:r>
              <a:rPr lang="hr-HR" dirty="0" err="1"/>
              <a:t>Jordanov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 </a:t>
            </a:r>
            <a:r>
              <a:rPr lang="hr-HR" dirty="0" err="1"/>
              <a:t>Nucl</a:t>
            </a:r>
            <a:r>
              <a:rPr lang="hr-HR" dirty="0"/>
              <a:t>. Instr. </a:t>
            </a:r>
            <a:r>
              <a:rPr lang="hr-HR" dirty="0" err="1"/>
              <a:t>Meth</a:t>
            </a:r>
            <a:r>
              <a:rPr lang="hr-HR" dirty="0"/>
              <a:t>. A 353    (1994) 337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00ACC0-E498-42AC-AB9D-BD327864D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135" y="5583238"/>
            <a:ext cx="2986087" cy="99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87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FFF6C-1E43-4DEA-8176-0B72CDB7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9588"/>
            <a:ext cx="11804074" cy="952287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Laboratory tests  (Zagreb) of </a:t>
            </a:r>
            <a:r>
              <a:rPr lang="hr-HR" sz="3200" dirty="0">
                <a:latin typeface="Arial Black" panose="020B0A04020102020204" pitchFamily="34" charset="0"/>
              </a:rPr>
              <a:t>HPGe (BSI - TRP </a:t>
            </a:r>
            <a:r>
              <a:rPr lang="hr-HR" sz="3200" dirty="0" err="1">
                <a:latin typeface="Arial Black" panose="020B0A04020102020204" pitchFamily="34" charset="0"/>
              </a:rPr>
              <a:t>preamp</a:t>
            </a:r>
            <a:r>
              <a:rPr lang="hr-HR" sz="3200" dirty="0">
                <a:latin typeface="Arial Black" panose="020B0A04020102020204" pitchFamily="34" charset="0"/>
              </a:rPr>
              <a:t>) &amp; </a:t>
            </a:r>
            <a:br>
              <a:rPr lang="hr-HR" sz="3200" dirty="0">
                <a:latin typeface="Arial Black" panose="020B0A04020102020204" pitchFamily="34" charset="0"/>
              </a:rPr>
            </a:br>
            <a:r>
              <a:rPr lang="hr-HR" sz="3200" dirty="0" err="1">
                <a:latin typeface="Arial Black" panose="020B0A04020102020204" pitchFamily="34" charset="0"/>
              </a:rPr>
              <a:t>fast</a:t>
            </a:r>
            <a:r>
              <a:rPr lang="hr-HR" sz="3200" dirty="0">
                <a:latin typeface="Arial Black" panose="020B0A04020102020204" pitchFamily="34" charset="0"/>
              </a:rPr>
              <a:t> pulse </a:t>
            </a:r>
            <a:r>
              <a:rPr lang="hr-HR" sz="3200" dirty="0" err="1">
                <a:latin typeface="Arial Black" panose="020B0A04020102020204" pitchFamily="34" charset="0"/>
              </a:rPr>
              <a:t>digitizer</a:t>
            </a:r>
            <a:r>
              <a:rPr lang="hr-HR" sz="3200" dirty="0">
                <a:latin typeface="Arial Black" panose="020B0A04020102020204" pitchFamily="34" charset="0"/>
              </a:rPr>
              <a:t>, CAEN DT5781 4 </a:t>
            </a:r>
            <a:r>
              <a:rPr lang="hr-HR" sz="3200" dirty="0" err="1">
                <a:latin typeface="Arial Black" panose="020B0A04020102020204" pitchFamily="34" charset="0"/>
              </a:rPr>
              <a:t>ch</a:t>
            </a:r>
            <a:r>
              <a:rPr lang="hr-HR" sz="3200" dirty="0">
                <a:latin typeface="Arial Black" panose="020B0A04020102020204" pitchFamily="34" charset="0"/>
              </a:rPr>
              <a:t>, 14 bit,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1B3EB-BA99-434E-B961-C6BDEA95C1DF}"/>
              </a:ext>
            </a:extLst>
          </p:cNvPr>
          <p:cNvSpPr txBox="1"/>
          <p:nvPr/>
        </p:nvSpPr>
        <p:spPr>
          <a:xfrm>
            <a:off x="0" y="1387356"/>
            <a:ext cx="947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 Black" panose="020B0A04020102020204" pitchFamily="34" charset="0"/>
              </a:rPr>
              <a:t>CAEN DT5781 4 </a:t>
            </a:r>
            <a:r>
              <a:rPr lang="hr-HR" dirty="0" err="1">
                <a:latin typeface="Arial Black" panose="020B0A04020102020204" pitchFamily="34" charset="0"/>
              </a:rPr>
              <a:t>ch</a:t>
            </a:r>
            <a:r>
              <a:rPr lang="hr-HR" dirty="0">
                <a:latin typeface="Arial Black" panose="020B0A04020102020204" pitchFamily="34" charset="0"/>
              </a:rPr>
              <a:t>, 14 bit, 1</a:t>
            </a:r>
            <a:r>
              <a:rPr lang="en-US" dirty="0">
                <a:latin typeface="Arial Black" panose="020B0A04020102020204" pitchFamily="34" charset="0"/>
              </a:rPr>
              <a:t>0</a:t>
            </a:r>
            <a:r>
              <a:rPr lang="hr-HR" dirty="0" err="1">
                <a:latin typeface="Arial Black" panose="020B0A04020102020204" pitchFamily="34" charset="0"/>
              </a:rPr>
              <a:t>ns</a:t>
            </a:r>
            <a:r>
              <a:rPr lang="hr-HR" dirty="0"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sampling</a:t>
            </a:r>
            <a:r>
              <a:rPr lang="hr-HR" dirty="0">
                <a:latin typeface="Arial Black" panose="020B0A04020102020204" pitchFamily="34" charset="0"/>
              </a:rPr>
              <a:t> time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4B70B-95C8-46DE-87CF-9C35F6D0C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926" y="1189044"/>
            <a:ext cx="2986087" cy="9926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011605-D73C-4551-88F7-61571606C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8" y="2621429"/>
            <a:ext cx="5357625" cy="25556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2C8345-D079-4745-94B3-D81871C46338}"/>
              </a:ext>
            </a:extLst>
          </p:cNvPr>
          <p:cNvSpPr txBox="1"/>
          <p:nvPr/>
        </p:nvSpPr>
        <p:spPr>
          <a:xfrm>
            <a:off x="383678" y="5571668"/>
            <a:ext cx="5869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rates – same resolution as with conventional electronics</a:t>
            </a:r>
          </a:p>
          <a:p>
            <a:r>
              <a:rPr lang="en-US" dirty="0"/>
              <a:t>High rates – 10-20% worse resolution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374E43-5998-4802-90BF-FFF1B782D060}"/>
              </a:ext>
            </a:extLst>
          </p:cNvPr>
          <p:cNvSpPr txBox="1"/>
          <p:nvPr/>
        </p:nvSpPr>
        <p:spPr>
          <a:xfrm>
            <a:off x="644670" y="2074226"/>
            <a:ext cx="123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Tests</a:t>
            </a:r>
            <a:r>
              <a:rPr lang="hr-HR" dirty="0"/>
              <a:t>: </a:t>
            </a:r>
            <a:r>
              <a:rPr lang="hr-HR" baseline="30000" dirty="0"/>
              <a:t>133</a:t>
            </a:r>
            <a:r>
              <a:rPr lang="hr-HR" dirty="0"/>
              <a:t>Ba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0D1765-4320-414C-B6F7-85485F2A7D2E}"/>
              </a:ext>
            </a:extLst>
          </p:cNvPr>
          <p:cNvSpPr txBox="1"/>
          <p:nvPr/>
        </p:nvSpPr>
        <p:spPr>
          <a:xfrm>
            <a:off x="7355510" y="2021265"/>
            <a:ext cx="4553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Digital Pulse Processing </a:t>
            </a:r>
            <a:r>
              <a:rPr lang="en-US" dirty="0"/>
              <a:t>for Pulse Height Analysis firmware </a:t>
            </a:r>
            <a:r>
              <a:rPr lang="hr-HR" dirty="0"/>
              <a:t>, </a:t>
            </a:r>
            <a:r>
              <a:rPr lang="en-US" dirty="0"/>
              <a:t>based</a:t>
            </a:r>
            <a:r>
              <a:rPr lang="hr-HR" dirty="0"/>
              <a:t> on </a:t>
            </a:r>
          </a:p>
          <a:p>
            <a:r>
              <a:rPr lang="hr-HR" dirty="0"/>
              <a:t>     V.T. </a:t>
            </a:r>
            <a:r>
              <a:rPr lang="hr-HR" dirty="0" err="1"/>
              <a:t>Jordanov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 </a:t>
            </a:r>
            <a:r>
              <a:rPr lang="hr-HR" dirty="0" err="1"/>
              <a:t>Nucl</a:t>
            </a:r>
            <a:r>
              <a:rPr lang="hr-HR" dirty="0"/>
              <a:t>. Instr. </a:t>
            </a:r>
            <a:r>
              <a:rPr lang="hr-HR" dirty="0" err="1"/>
              <a:t>Meth</a:t>
            </a:r>
            <a:r>
              <a:rPr lang="hr-HR" dirty="0"/>
              <a:t>. A 353    </a:t>
            </a:r>
          </a:p>
          <a:p>
            <a:r>
              <a:rPr lang="hr-HR" dirty="0"/>
              <a:t>     (1994) 337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3890A-F593-4412-A0A4-A76C593B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391" y="3221594"/>
            <a:ext cx="5081110" cy="30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9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743FC-B9A8-44DB-B4CF-E6E3FEC7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HPGe</a:t>
            </a:r>
            <a:r>
              <a:rPr lang="en-US" dirty="0"/>
              <a:t> at the LNF, July 2021,</a:t>
            </a:r>
            <a:br>
              <a:rPr lang="en-US" dirty="0"/>
            </a:br>
            <a:r>
              <a:rPr lang="en-US" dirty="0"/>
              <a:t>holder + shielding,  tests Oct., Nov.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A1540-8E56-4305-9BD1-953DD661F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888" y="2466108"/>
            <a:ext cx="6718505" cy="3795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3D6150-F401-4898-B3D5-6A524B3FD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45436"/>
            <a:ext cx="4224509" cy="323662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9228C0-AF7B-4DF5-8DCB-C32078CB8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8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1C65-CA59-4360-8565-503A03F6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371"/>
            <a:ext cx="10515600" cy="1325563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6C77-7DCA-4440-868C-A27741B2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03" y="1390241"/>
            <a:ext cx="10515600" cy="4802187"/>
          </a:xfrm>
        </p:spPr>
        <p:txBody>
          <a:bodyPr>
            <a:normAutofit/>
          </a:bodyPr>
          <a:lstStyle/>
          <a:p>
            <a:r>
              <a:rPr lang="en-GB" dirty="0"/>
              <a:t>The</a:t>
            </a:r>
            <a:r>
              <a:rPr lang="hr-HR" dirty="0"/>
              <a:t> </a:t>
            </a:r>
            <a:r>
              <a:rPr lang="en-US" dirty="0"/>
              <a:t>accuracy</a:t>
            </a:r>
            <a:r>
              <a:rPr lang="en-GB" dirty="0"/>
              <a:t> of the determination of the charged kaon mass </a:t>
            </a:r>
            <a:r>
              <a:rPr lang="hr-HR" i="1" dirty="0">
                <a:solidFill>
                  <a:schemeClr val="accent1"/>
                </a:solidFill>
              </a:rPr>
              <a:t>(</a:t>
            </a:r>
            <a:r>
              <a:rPr lang="en-GB" i="1" dirty="0">
                <a:solidFill>
                  <a:schemeClr val="accent1"/>
                </a:solidFill>
              </a:rPr>
              <a:t>m</a:t>
            </a:r>
            <a:r>
              <a:rPr lang="en-GB" i="1" baseline="-25000" dirty="0">
                <a:solidFill>
                  <a:schemeClr val="accent1"/>
                </a:solidFill>
              </a:rPr>
              <a:t>K</a:t>
            </a:r>
            <a:r>
              <a:rPr lang="en-GB" i="1" dirty="0">
                <a:solidFill>
                  <a:schemeClr val="accent1"/>
                </a:solidFill>
              </a:rPr>
              <a:t>=493.677</a:t>
            </a:r>
            <a:r>
              <a:rPr lang="hr-HR" i="1" dirty="0">
                <a:solidFill>
                  <a:schemeClr val="accent1"/>
                </a:solidFill>
              </a:rPr>
              <a:t>±</a:t>
            </a:r>
            <a:r>
              <a:rPr lang="en-GB" i="1" dirty="0">
                <a:solidFill>
                  <a:schemeClr val="accent1"/>
                </a:solidFill>
              </a:rPr>
              <a:t>0.013 MeV</a:t>
            </a:r>
            <a:r>
              <a:rPr lang="hr-HR" i="1" dirty="0">
                <a:solidFill>
                  <a:schemeClr val="accent1"/>
                </a:solidFill>
              </a:rPr>
              <a:t>, 26 </a:t>
            </a:r>
            <a:r>
              <a:rPr lang="hr-HR" i="1" dirty="0" err="1">
                <a:solidFill>
                  <a:schemeClr val="accent1"/>
                </a:solidFill>
              </a:rPr>
              <a:t>p.p.m</a:t>
            </a:r>
            <a:r>
              <a:rPr lang="hr-HR" i="1" dirty="0">
                <a:solidFill>
                  <a:schemeClr val="accent1"/>
                </a:solidFill>
              </a:rPr>
              <a:t>.) </a:t>
            </a:r>
            <a:r>
              <a:rPr lang="en-GB" dirty="0"/>
              <a:t>is </a:t>
            </a:r>
            <a:r>
              <a:rPr lang="hr-HR" dirty="0"/>
              <a:t> </a:t>
            </a:r>
            <a:r>
              <a:rPr lang="en-US" dirty="0"/>
              <a:t>much</a:t>
            </a:r>
            <a:r>
              <a:rPr lang="hr-HR" dirty="0"/>
              <a:t> </a:t>
            </a:r>
            <a:r>
              <a:rPr lang="en-US" dirty="0"/>
              <a:t>less</a:t>
            </a:r>
            <a:r>
              <a:rPr lang="hr-HR" dirty="0"/>
              <a:t> </a:t>
            </a:r>
            <a:r>
              <a:rPr lang="en-GB" dirty="0"/>
              <a:t>than the</a:t>
            </a:r>
            <a:r>
              <a:rPr lang="hr-HR" dirty="0"/>
              <a:t> </a:t>
            </a:r>
            <a:r>
              <a:rPr lang="hr-HR" dirty="0" err="1"/>
              <a:t>accuracy</a:t>
            </a:r>
            <a:r>
              <a:rPr lang="en-GB" dirty="0"/>
              <a:t> of the charged pion mass</a:t>
            </a:r>
            <a:r>
              <a:rPr lang="hr-HR" dirty="0"/>
              <a:t> </a:t>
            </a:r>
            <a:r>
              <a:rPr lang="hr-HR" i="1" dirty="0">
                <a:solidFill>
                  <a:schemeClr val="accent1"/>
                </a:solidFill>
              </a:rPr>
              <a:t>(m</a:t>
            </a:r>
            <a:r>
              <a:rPr lang="el-GR" i="1" baseline="-25000" dirty="0">
                <a:solidFill>
                  <a:schemeClr val="accent1"/>
                </a:solidFill>
              </a:rPr>
              <a:t>π</a:t>
            </a:r>
            <a:r>
              <a:rPr lang="hr-HR" i="1" dirty="0">
                <a:solidFill>
                  <a:schemeClr val="accent1"/>
                </a:solidFill>
              </a:rPr>
              <a:t>=139. 57061±0.00023 </a:t>
            </a:r>
            <a:r>
              <a:rPr lang="hr-HR" i="1" dirty="0" err="1">
                <a:solidFill>
                  <a:schemeClr val="accent1"/>
                </a:solidFill>
              </a:rPr>
              <a:t>MeV</a:t>
            </a:r>
            <a:r>
              <a:rPr lang="hr-HR" i="1" dirty="0">
                <a:solidFill>
                  <a:schemeClr val="accent1"/>
                </a:solidFill>
              </a:rPr>
              <a:t>, 1.6 </a:t>
            </a:r>
            <a:r>
              <a:rPr lang="hr-HR" i="1" dirty="0" err="1">
                <a:solidFill>
                  <a:schemeClr val="accent1"/>
                </a:solidFill>
              </a:rPr>
              <a:t>p.p.m</a:t>
            </a:r>
            <a:r>
              <a:rPr lang="hr-HR" i="1" dirty="0">
                <a:solidFill>
                  <a:schemeClr val="accent1"/>
                </a:solidFill>
              </a:rPr>
              <a:t>.)</a:t>
            </a:r>
            <a:r>
              <a:rPr lang="hr-HR" i="1" dirty="0"/>
              <a:t>, </a:t>
            </a:r>
            <a:r>
              <a:rPr lang="en-US" dirty="0"/>
              <a:t>P</a:t>
            </a:r>
            <a:r>
              <a:rPr lang="hr-HR" dirty="0"/>
              <a:t>DG20</a:t>
            </a:r>
            <a:r>
              <a:rPr lang="en-US" dirty="0"/>
              <a:t>20</a:t>
            </a:r>
            <a:r>
              <a:rPr lang="hr-HR" dirty="0"/>
              <a:t>. </a:t>
            </a:r>
          </a:p>
          <a:p>
            <a:r>
              <a:rPr lang="en-US" dirty="0"/>
              <a:t>Serious disagreement between the</a:t>
            </a:r>
            <a:r>
              <a:rPr lang="hr-HR" dirty="0"/>
              <a:t> </a:t>
            </a:r>
            <a:r>
              <a:rPr lang="en-US" dirty="0"/>
              <a:t>two precise measurements</a:t>
            </a:r>
            <a:endParaRPr lang="hr-HR" dirty="0"/>
          </a:p>
          <a:p>
            <a:pPr marL="0" indent="0">
              <a:buNone/>
            </a:pPr>
            <a:r>
              <a:rPr lang="hr-HR" i="1" dirty="0"/>
              <a:t> -&gt;</a:t>
            </a:r>
            <a:r>
              <a:rPr lang="en-US" dirty="0"/>
              <a:t>Large scaling factor</a:t>
            </a:r>
            <a:r>
              <a:rPr lang="hr-HR" dirty="0"/>
              <a:t>: S=2.4 </a:t>
            </a:r>
            <a:r>
              <a:rPr lang="hr-HR" i="1" dirty="0"/>
              <a:t>(</a:t>
            </a:r>
            <a:r>
              <a:rPr lang="en-GB" i="1" dirty="0"/>
              <a:t>m</a:t>
            </a:r>
            <a:r>
              <a:rPr lang="en-GB" i="1" baseline="-25000" dirty="0"/>
              <a:t>K</a:t>
            </a:r>
            <a:r>
              <a:rPr lang="en-GB" i="1" dirty="0"/>
              <a:t>=493.677</a:t>
            </a:r>
            <a:r>
              <a:rPr lang="hr-HR" i="1" dirty="0"/>
              <a:t>±</a:t>
            </a:r>
            <a:r>
              <a:rPr lang="en-GB" i="1" dirty="0"/>
              <a:t>0.0</a:t>
            </a:r>
            <a:r>
              <a:rPr lang="hr-HR" i="1" dirty="0"/>
              <a:t>05</a:t>
            </a:r>
            <a:r>
              <a:rPr lang="en-GB" i="1" dirty="0"/>
              <a:t> MeV</a:t>
            </a:r>
            <a:r>
              <a:rPr lang="hr-HR" i="1" dirty="0"/>
              <a:t>)</a:t>
            </a:r>
            <a:endParaRPr lang="en-US" dirty="0"/>
          </a:p>
          <a:p>
            <a:r>
              <a:rPr lang="hr-HR" dirty="0"/>
              <a:t>K</a:t>
            </a:r>
            <a:r>
              <a:rPr lang="en-US" dirty="0"/>
              <a:t>aon mass has large influence on the K</a:t>
            </a:r>
            <a:r>
              <a:rPr lang="en-US" baseline="30000" dirty="0"/>
              <a:t>-</a:t>
            </a:r>
            <a:r>
              <a:rPr lang="en-US" dirty="0"/>
              <a:t>N scattering lengths and through them on the kaon-nucleon sigma terms and eventually</a:t>
            </a:r>
            <a:r>
              <a:rPr lang="hr-HR" dirty="0"/>
              <a:t> </a:t>
            </a:r>
            <a:r>
              <a:rPr lang="en-US" dirty="0"/>
              <a:t>degree of chiral symmetry breaking.</a:t>
            </a:r>
          </a:p>
          <a:p>
            <a:r>
              <a:rPr lang="en-US" dirty="0"/>
              <a:t>Kaonic atoms, charmed mesons, searches beyond standard model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2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7396-FDA1-4C34-BEC2-13F40DBD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15"/>
            <a:ext cx="10515600" cy="1325563"/>
          </a:xfrm>
        </p:spPr>
        <p:txBody>
          <a:bodyPr/>
          <a:lstStyle/>
          <a:p>
            <a:r>
              <a:rPr lang="en-US" b="1" dirty="0"/>
              <a:t>Tests Oct. and Nov. 2021, </a:t>
            </a:r>
            <a:r>
              <a:rPr lang="en-US" b="1" baseline="30000" dirty="0"/>
              <a:t>133</a:t>
            </a:r>
            <a:r>
              <a:rPr lang="en-US" b="1" dirty="0"/>
              <a:t>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0ED17-3DBF-4738-A7B0-929EF3CB6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36" y="1441278"/>
            <a:ext cx="10633364" cy="47915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Resolution, </a:t>
            </a:r>
            <a:r>
              <a:rPr lang="hr-HR" sz="2800" dirty="0"/>
              <a:t>302.9 </a:t>
            </a:r>
            <a:r>
              <a:rPr lang="hr-HR" sz="2800" dirty="0" err="1"/>
              <a:t>keV</a:t>
            </a:r>
            <a:r>
              <a:rPr lang="en-US" sz="2800" dirty="0"/>
              <a:t>:                                  </a:t>
            </a:r>
            <a:r>
              <a:rPr lang="en-US" sz="2400" dirty="0"/>
              <a:t>(with analog electronics: 1.06 </a:t>
            </a:r>
            <a:r>
              <a:rPr lang="en-US" sz="2400" dirty="0" err="1"/>
              <a:t>kev</a:t>
            </a:r>
            <a:r>
              <a:rPr lang="en-US" sz="2400" dirty="0"/>
              <a:t>,</a:t>
            </a:r>
          </a:p>
          <a:p>
            <a:r>
              <a:rPr lang="en-US" sz="2400" dirty="0"/>
              <a:t>Rise time:  3 us -&gt; FWHM ~ 1.4 keV                       low rates)</a:t>
            </a:r>
          </a:p>
          <a:p>
            <a:r>
              <a:rPr lang="en-US" sz="2400" dirty="0"/>
              <a:t>Rise time:  5 us -&gt; FWHM ~ 1.3 keV            </a:t>
            </a:r>
            <a:r>
              <a:rPr lang="en-US" dirty="0"/>
              <a:t>Not understood yet.</a:t>
            </a:r>
          </a:p>
          <a:p>
            <a:r>
              <a:rPr lang="en-US" sz="2400" dirty="0"/>
              <a:t>Rise time:  7 us -&gt; FWHM ~ 1.2 keV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C6BAE-3CA0-4F40-8345-4DF4CDABA034}"/>
              </a:ext>
            </a:extLst>
          </p:cNvPr>
          <p:cNvSpPr txBox="1"/>
          <p:nvPr/>
        </p:nvSpPr>
        <p:spPr>
          <a:xfrm>
            <a:off x="7190507" y="2906289"/>
            <a:ext cx="3186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Evacuation of the </a:t>
            </a:r>
            <a:r>
              <a:rPr lang="en-US" sz="2400" dirty="0" err="1"/>
              <a:t>HPGe</a:t>
            </a:r>
            <a:r>
              <a:rPr lang="en-US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E0AF2-FD34-4888-9DC3-2D1BA8E6A310}"/>
              </a:ext>
            </a:extLst>
          </p:cNvPr>
          <p:cNvSpPr txBox="1"/>
          <p:nvPr/>
        </p:nvSpPr>
        <p:spPr>
          <a:xfrm>
            <a:off x="7065820" y="6363209"/>
            <a:ext cx="5320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Resolution with analog electronics ~1 keV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9384AC7C-4C0B-4F0B-BB68-3ED7B985A342}"/>
              </a:ext>
            </a:extLst>
          </p:cNvPr>
          <p:cNvSpPr/>
          <p:nvPr/>
        </p:nvSpPr>
        <p:spPr>
          <a:xfrm>
            <a:off x="5639564" y="1814275"/>
            <a:ext cx="515666" cy="16147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6D0E8917-5C3C-418A-9C25-D22EAA102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64" y="3545584"/>
            <a:ext cx="4735600" cy="26525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D9BD9E-0E17-4ABE-A814-A83EF09E86D2}"/>
              </a:ext>
            </a:extLst>
          </p:cNvPr>
          <p:cNvSpPr txBox="1"/>
          <p:nvPr/>
        </p:nvSpPr>
        <p:spPr>
          <a:xfrm>
            <a:off x="1490690" y="6297180"/>
            <a:ext cx="402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(Old measurements resolution ~1.4 keV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1D067-5C0B-4CD6-A0A6-367FDDA10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20" y="3443362"/>
            <a:ext cx="3935446" cy="29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3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93BD-9A6A-427B-9810-72B3E4C5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82" y="13888"/>
            <a:ext cx="10515600" cy="1325563"/>
          </a:xfrm>
        </p:spPr>
        <p:txBody>
          <a:bodyPr/>
          <a:lstStyle/>
          <a:p>
            <a:r>
              <a:rPr lang="en-US" dirty="0" err="1"/>
              <a:t>HPGe</a:t>
            </a:r>
            <a:r>
              <a:rPr lang="en-US" dirty="0"/>
              <a:t> holder in the hall, Nov. 2021: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9680BF-359E-4333-A67F-B7117966A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182" y="1197930"/>
            <a:ext cx="4001672" cy="5338439"/>
          </a:xfr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2C28630-A308-46CF-B864-01A0E5F5B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78" y="1768458"/>
            <a:ext cx="5254908" cy="41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6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98BCE-241C-42CD-807D-0CE2A83A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53" y="1189972"/>
            <a:ext cx="6509293" cy="56680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C3128-DCE4-45F2-AEC0-9A3E5659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50" y="61405"/>
            <a:ext cx="10914899" cy="668101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Measurement</a:t>
            </a:r>
            <a:r>
              <a:rPr lang="hr-HR" sz="2800" dirty="0">
                <a:latin typeface="Arial Black" panose="020B0A04020102020204" pitchFamily="34" charset="0"/>
              </a:rPr>
              <a:t> at</a:t>
            </a:r>
            <a:r>
              <a:rPr lang="en-US" sz="2800" dirty="0">
                <a:latin typeface="Arial Black" panose="020B0A04020102020204" pitchFamily="34" charset="0"/>
              </a:rPr>
              <a:t> DAɸNE</a:t>
            </a:r>
            <a:r>
              <a:rPr lang="hr-HR" sz="2800" dirty="0">
                <a:latin typeface="Arial Black" panose="020B0A04020102020204" pitchFamily="34" charset="0"/>
              </a:rPr>
              <a:t> </a:t>
            </a:r>
            <a:r>
              <a:rPr lang="en-US" sz="2800" dirty="0">
                <a:latin typeface="Arial Black" panose="020B0A04020102020204" pitchFamily="34" charset="0"/>
              </a:rPr>
              <a:t>with HPGe during </a:t>
            </a:r>
            <a:r>
              <a:rPr lang="hr-HR" sz="2800" dirty="0">
                <a:latin typeface="Arial Black" panose="020B0A04020102020204" pitchFamily="34" charset="0"/>
              </a:rPr>
              <a:t>SIDDHARTA-2 </a:t>
            </a:r>
            <a:r>
              <a:rPr lang="hr-HR" sz="2800" dirty="0" err="1">
                <a:latin typeface="Arial Black" panose="020B0A04020102020204" pitchFamily="34" charset="0"/>
              </a:rPr>
              <a:t>run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82567-D88E-43E0-A593-A35B2250C07D}"/>
              </a:ext>
            </a:extLst>
          </p:cNvPr>
          <p:cNvSpPr txBox="1"/>
          <p:nvPr/>
        </p:nvSpPr>
        <p:spPr>
          <a:xfrm>
            <a:off x="26158" y="6357212"/>
            <a:ext cx="244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Figure: </a:t>
            </a:r>
            <a:r>
              <a:rPr lang="hr-HR" dirty="0" err="1"/>
              <a:t>Cesidio</a:t>
            </a:r>
            <a:r>
              <a:rPr lang="hr-HR" dirty="0"/>
              <a:t> </a:t>
            </a:r>
            <a:r>
              <a:rPr lang="hr-HR" dirty="0" err="1"/>
              <a:t>Capoccia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67B700-E1BD-4B28-B91F-5C1028D0C459}"/>
              </a:ext>
            </a:extLst>
          </p:cNvPr>
          <p:cNvSpPr txBox="1"/>
          <p:nvPr/>
        </p:nvSpPr>
        <p:spPr>
          <a:xfrm>
            <a:off x="8609372" y="942488"/>
            <a:ext cx="30253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from the luminometer</a:t>
            </a:r>
            <a:endParaRPr lang="hr-HR" dirty="0"/>
          </a:p>
          <a:p>
            <a:r>
              <a:rPr lang="en-US" dirty="0"/>
              <a:t> </a:t>
            </a:r>
            <a:r>
              <a:rPr lang="hr-HR" dirty="0"/>
              <a:t>(80x40x2 mm</a:t>
            </a:r>
            <a:r>
              <a:rPr lang="hr-HR" baseline="30000" dirty="0"/>
              <a:t>3</a:t>
            </a:r>
            <a:r>
              <a:rPr lang="hr-HR" dirty="0"/>
              <a:t>)</a:t>
            </a:r>
            <a:r>
              <a:rPr lang="en-US" dirty="0"/>
              <a:t> as a trigger</a:t>
            </a:r>
            <a:endParaRPr lang="hr-HR" dirty="0"/>
          </a:p>
          <a:p>
            <a:r>
              <a:rPr lang="en-US" dirty="0"/>
              <a:t> for HPGe detector</a:t>
            </a:r>
            <a:r>
              <a:rPr lang="hr-HR" dirty="0"/>
              <a:t>.  </a:t>
            </a:r>
          </a:p>
          <a:p>
            <a:endParaRPr lang="hr-HR" dirty="0"/>
          </a:p>
          <a:p>
            <a:r>
              <a:rPr lang="en-US" dirty="0"/>
              <a:t>The position of luminometer </a:t>
            </a:r>
          </a:p>
          <a:p>
            <a:r>
              <a:rPr lang="en-US" dirty="0"/>
              <a:t>110 mm from the interaction point (+30 mm) .</a:t>
            </a:r>
          </a:p>
          <a:p>
            <a:endParaRPr lang="en-US" dirty="0"/>
          </a:p>
          <a:p>
            <a:r>
              <a:rPr lang="en-US" dirty="0"/>
              <a:t>Targets (Pb, W) just behind</a:t>
            </a:r>
          </a:p>
          <a:p>
            <a:r>
              <a:rPr lang="en-US" dirty="0"/>
              <a:t>the luminometer, </a:t>
            </a:r>
          </a:p>
          <a:p>
            <a:r>
              <a:rPr lang="en-US" dirty="0"/>
              <a:t>80mm</a:t>
            </a:r>
            <a:r>
              <a:rPr lang="hr-HR" dirty="0"/>
              <a:t> </a:t>
            </a:r>
            <a:r>
              <a:rPr lang="en-US" dirty="0"/>
              <a:t>x</a:t>
            </a:r>
            <a:r>
              <a:rPr lang="hr-HR" dirty="0"/>
              <a:t> </a:t>
            </a:r>
            <a:r>
              <a:rPr lang="en-US" dirty="0"/>
              <a:t>40mm</a:t>
            </a:r>
            <a:r>
              <a:rPr lang="hr-HR" dirty="0"/>
              <a:t> </a:t>
            </a:r>
            <a:r>
              <a:rPr lang="en-US" dirty="0"/>
              <a:t>x</a:t>
            </a:r>
            <a:r>
              <a:rPr lang="hr-HR" dirty="0"/>
              <a:t> </a:t>
            </a:r>
            <a:r>
              <a:rPr lang="en-US" dirty="0"/>
              <a:t>0.6mm </a:t>
            </a:r>
          </a:p>
          <a:p>
            <a:r>
              <a:rPr lang="en-US" dirty="0"/>
              <a:t>no degrader</a:t>
            </a:r>
          </a:p>
          <a:p>
            <a:r>
              <a:rPr lang="hr-HR" dirty="0"/>
              <a:t>min. </a:t>
            </a:r>
            <a:r>
              <a:rPr lang="en-US" dirty="0"/>
              <a:t>100 mm from the HPGe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14A8FE-DEC5-4C2D-BC8C-A84C1AE886A8}"/>
              </a:ext>
            </a:extLst>
          </p:cNvPr>
          <p:cNvSpPr txBox="1"/>
          <p:nvPr/>
        </p:nvSpPr>
        <p:spPr>
          <a:xfrm>
            <a:off x="8246678" y="4889463"/>
            <a:ext cx="37507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Positions of the detector and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the target (size)</a:t>
            </a:r>
          </a:p>
          <a:p>
            <a:r>
              <a:rPr lang="hr-HR" sz="2000" b="1" dirty="0">
                <a:solidFill>
                  <a:srgbClr val="FF0000"/>
                </a:solidFill>
              </a:rPr>
              <a:t>are </a:t>
            </a:r>
            <a:r>
              <a:rPr lang="en-US" sz="2000" b="1" dirty="0">
                <a:solidFill>
                  <a:srgbClr val="FF0000"/>
                </a:solidFill>
              </a:rPr>
              <a:t>being determined by </a:t>
            </a:r>
          </a:p>
          <a:p>
            <a:r>
              <a:rPr lang="hr-HR" sz="2000" b="1" dirty="0">
                <a:solidFill>
                  <a:srgbClr val="FF0000"/>
                </a:solidFill>
              </a:rPr>
              <a:t>GEANT4 </a:t>
            </a:r>
            <a:r>
              <a:rPr lang="en-US" sz="2000" b="1" dirty="0">
                <a:solidFill>
                  <a:srgbClr val="FF0000"/>
                </a:solidFill>
              </a:rPr>
              <a:t>simulations</a:t>
            </a:r>
            <a:r>
              <a:rPr lang="hr-HR" sz="2000" b="1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</a:rPr>
              <a:t>Efficinency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Background (kaon absorption)</a:t>
            </a:r>
          </a:p>
        </p:txBody>
      </p:sp>
    </p:spTree>
    <p:extLst>
      <p:ext uri="{BB962C8B-B14F-4D97-AF65-F5344CB8AC3E}">
        <p14:creationId xmlns:p14="http://schemas.microsoft.com/office/powerpoint/2010/main" val="2118912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7DE8-9612-4836-80A2-5E806BE8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Simulations</a:t>
            </a:r>
            <a:r>
              <a:rPr lang="hr-HR">
                <a:latin typeface="Arial Black" panose="020B0A04020102020204" pitchFamily="34" charset="0"/>
              </a:rPr>
              <a:t> – GEANT4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58E8B-3A68-4C9E-9A20-8DFA2EEF6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estimate the thickness and size of the target, setup</a:t>
            </a:r>
            <a:r>
              <a:rPr lang="hr-HR" dirty="0"/>
              <a:t> </a:t>
            </a:r>
            <a:r>
              <a:rPr lang="en-US" dirty="0"/>
              <a:t>configuration and HPGe efficiency</a:t>
            </a:r>
          </a:p>
          <a:p>
            <a:r>
              <a:rPr lang="en-US" dirty="0"/>
              <a:t>To estimate background – from the</a:t>
            </a:r>
            <a:r>
              <a:rPr lang="hr-HR" dirty="0"/>
              <a:t> </a:t>
            </a:r>
            <a:r>
              <a:rPr lang="en-US" dirty="0"/>
              <a:t>beam</a:t>
            </a:r>
            <a:r>
              <a:rPr lang="hr-HR" dirty="0"/>
              <a:t> (</a:t>
            </a:r>
            <a:r>
              <a:rPr lang="en-US" dirty="0"/>
              <a:t>?</a:t>
            </a:r>
            <a:r>
              <a:rPr lang="hr-HR" dirty="0"/>
              <a:t>)</a:t>
            </a:r>
            <a:r>
              <a:rPr lang="en-US" dirty="0"/>
              <a:t> and from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en-US" dirty="0"/>
              <a:t>kaon absorption and to determine optimal position of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en-US" dirty="0"/>
              <a:t>detector and target (+ target size) and shielding .</a:t>
            </a:r>
          </a:p>
          <a:p>
            <a:r>
              <a:rPr lang="en-US" dirty="0"/>
              <a:t>To estimate required time for the measurements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r>
              <a:rPr lang="en-US" dirty="0"/>
              <a:t>Not all parameters are known</a:t>
            </a:r>
            <a:r>
              <a:rPr lang="hr-HR" dirty="0"/>
              <a:t>: </a:t>
            </a:r>
            <a:r>
              <a:rPr lang="en-US" dirty="0">
                <a:solidFill>
                  <a:srgbClr val="FF0000"/>
                </a:solidFill>
              </a:rPr>
              <a:t>beam background</a:t>
            </a:r>
            <a:r>
              <a:rPr lang="hr-HR" dirty="0">
                <a:solidFill>
                  <a:srgbClr val="FF0000"/>
                </a:solidFill>
              </a:rPr>
              <a:t> !?</a:t>
            </a:r>
            <a:r>
              <a:rPr lang="en-US" dirty="0"/>
              <a:t> – test measurements with the beam  </a:t>
            </a:r>
            <a:r>
              <a:rPr lang="hr-HR" dirty="0"/>
              <a:t>are </a:t>
            </a:r>
            <a:r>
              <a:rPr lang="en-US" dirty="0"/>
              <a:t>required.</a:t>
            </a:r>
          </a:p>
        </p:txBody>
      </p:sp>
    </p:spTree>
    <p:extLst>
      <p:ext uri="{BB962C8B-B14F-4D97-AF65-F5344CB8AC3E}">
        <p14:creationId xmlns:p14="http://schemas.microsoft.com/office/powerpoint/2010/main" val="1398560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320B-B7B1-42EE-942A-46BA3BCD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886" y="71238"/>
            <a:ext cx="10852395" cy="81640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Simple GEANT4 Simulations</a:t>
            </a:r>
            <a:r>
              <a:rPr lang="hr-HR" sz="3200" dirty="0">
                <a:latin typeface="Arial Black" panose="020B0A04020102020204" pitchFamily="34" charset="0"/>
              </a:rPr>
              <a:t> – HPGe efficiency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8BEB9-41EF-4159-9077-636F70DF8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1082485" cy="5200650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83EAC8-4270-4023-9866-21794F8C1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028" y="757236"/>
            <a:ext cx="4284253" cy="2551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A2C136-DDDF-4941-803E-C55A4864F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00"/>
            <a:ext cx="4284253" cy="3730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F2A7C0-D849-428D-B6D6-96B0CA176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117" y="3308712"/>
            <a:ext cx="7381875" cy="3390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47E9E6-1A4C-43D7-8F53-30408F7E74BB}"/>
              </a:ext>
            </a:extLst>
          </p:cNvPr>
          <p:cNvSpPr txBox="1"/>
          <p:nvPr/>
        </p:nvSpPr>
        <p:spPr>
          <a:xfrm>
            <a:off x="128401" y="6215618"/>
            <a:ext cx="4431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 Bosnar et al. Acta Phys. Pol.B51 (2020) 115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E5453-1C7E-4729-A865-058ADC6BD87A}"/>
              </a:ext>
            </a:extLst>
          </p:cNvPr>
          <p:cNvSpPr txBox="1"/>
          <p:nvPr/>
        </p:nvSpPr>
        <p:spPr>
          <a:xfrm>
            <a:off x="4559807" y="1539433"/>
            <a:ext cx="211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X-rays are generated</a:t>
            </a:r>
          </a:p>
          <a:p>
            <a:r>
              <a:rPr lang="en-US" dirty="0"/>
              <a:t>in the lead plate</a:t>
            </a:r>
          </a:p>
        </p:txBody>
      </p:sp>
    </p:spTree>
    <p:extLst>
      <p:ext uri="{BB962C8B-B14F-4D97-AF65-F5344CB8AC3E}">
        <p14:creationId xmlns:p14="http://schemas.microsoft.com/office/powerpoint/2010/main" val="1469690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60A813-74D1-42A1-9D5A-21554332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76" y="870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Simple GEANT4 simulations – hadronic background          </a:t>
            </a:r>
            <a:br>
              <a:rPr lang="en-US" sz="3600" dirty="0"/>
            </a:br>
            <a:r>
              <a:rPr lang="en-US" sz="3600" dirty="0"/>
              <a:t>                                                     after kaon absorption    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A65246D-A81E-4FC8-8F19-9B0E0ADDE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2082" y="1334962"/>
            <a:ext cx="6602080" cy="248973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1AC8DBC-AD7D-4C5E-991E-55979F5A796D}"/>
              </a:ext>
            </a:extLst>
          </p:cNvPr>
          <p:cNvSpPr txBox="1"/>
          <p:nvPr/>
        </p:nvSpPr>
        <p:spPr>
          <a:xfrm>
            <a:off x="773147" y="3889216"/>
            <a:ext cx="1132444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Kaons are fired randomly from interaction point</a:t>
            </a:r>
            <a:r>
              <a:rPr lang="hr-HR" sz="2400" dirty="0"/>
              <a:t> (IP)</a:t>
            </a:r>
            <a:r>
              <a:rPr lang="en-US" sz="2400" dirty="0"/>
              <a:t> through luminometer on Pb target.</a:t>
            </a:r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Kaon momenta = 141 MeV/c (boost side)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Luminometer (yellow)</a:t>
            </a:r>
            <a:r>
              <a:rPr lang="hr-HR" sz="2400" dirty="0"/>
              <a:t> </a:t>
            </a:r>
            <a:r>
              <a:rPr lang="en-US" sz="2400" dirty="0"/>
              <a:t>- 80mmx40mmx2mm</a:t>
            </a:r>
            <a:r>
              <a:rPr lang="hr-HR" sz="2400" dirty="0"/>
              <a:t>, 100 mm </a:t>
            </a:r>
            <a:r>
              <a:rPr lang="en-US" sz="2400" dirty="0"/>
              <a:t>from</a:t>
            </a:r>
            <a:r>
              <a:rPr lang="hr-HR" sz="2400" dirty="0"/>
              <a:t> IP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Pb target (green) – 80mm x 40mm , thickness 1.2mm, 104</a:t>
            </a:r>
            <a:r>
              <a:rPr lang="hr-HR" sz="2400" dirty="0"/>
              <a:t>mm</a:t>
            </a:r>
            <a:r>
              <a:rPr lang="en-US" sz="2400" dirty="0"/>
              <a:t> from interaction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HPGe</a:t>
            </a:r>
            <a:r>
              <a:rPr lang="en-US" sz="2400" dirty="0"/>
              <a:t> detector (red)</a:t>
            </a:r>
            <a:r>
              <a:rPr lang="hr-HR" sz="2400" dirty="0"/>
              <a:t> </a:t>
            </a:r>
            <a:r>
              <a:rPr lang="en-US" sz="2400" dirty="0"/>
              <a:t>is d mm (</a:t>
            </a:r>
            <a:r>
              <a:rPr lang="hr-HR" sz="2400" dirty="0"/>
              <a:t>d </a:t>
            </a:r>
            <a:r>
              <a:rPr lang="en-US" sz="2400" dirty="0"/>
              <a:t>variable, d=110mm, d=150mm</a:t>
            </a:r>
            <a:r>
              <a:rPr lang="hr-HR" sz="2400" dirty="0"/>
              <a:t>)</a:t>
            </a:r>
            <a:r>
              <a:rPr lang="en-US" sz="2400" dirty="0"/>
              <a:t> from the </a:t>
            </a:r>
            <a:r>
              <a:rPr lang="hr-HR" sz="2400" dirty="0"/>
              <a:t>Pb </a:t>
            </a:r>
            <a:r>
              <a:rPr lang="en-US" sz="2400" dirty="0"/>
              <a:t>target</a:t>
            </a:r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Generated 3</a:t>
            </a:r>
            <a:r>
              <a:rPr lang="hr-HR" sz="2400" dirty="0"/>
              <a:t>.8</a:t>
            </a:r>
            <a:r>
              <a:rPr lang="en-US" sz="2400" dirty="0"/>
              <a:t>*10^6 kaons on </a:t>
            </a:r>
            <a:r>
              <a:rPr lang="hr-HR" sz="2400" dirty="0"/>
              <a:t>Pb</a:t>
            </a:r>
            <a:r>
              <a:rPr lang="en-US" sz="2400" dirty="0"/>
              <a:t> target, corresponds to</a:t>
            </a:r>
            <a:r>
              <a:rPr lang="hr-HR" sz="2400" dirty="0"/>
              <a:t> total </a:t>
            </a:r>
            <a:r>
              <a:rPr lang="hr-HR" sz="2400" dirty="0" err="1"/>
              <a:t>luminosity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100 </a:t>
            </a:r>
            <a:r>
              <a:rPr lang="hr-HR" sz="2400" dirty="0" err="1"/>
              <a:t>pb</a:t>
            </a:r>
            <a:r>
              <a:rPr lang="hr-HR" sz="2400" dirty="0"/>
              <a:t>^-1</a:t>
            </a:r>
          </a:p>
          <a:p>
            <a:r>
              <a:rPr lang="hr-HR" sz="2400" dirty="0"/>
              <a:t>      </a:t>
            </a:r>
            <a:r>
              <a:rPr lang="hr-HR" sz="2400" dirty="0" err="1"/>
              <a:t>and</a:t>
            </a:r>
            <a:r>
              <a:rPr lang="hr-HR" sz="2400" dirty="0"/>
              <a:t> 1.5*10^7 </a:t>
            </a:r>
            <a:r>
              <a:rPr lang="hr-HR" sz="2400" dirty="0" err="1"/>
              <a:t>kaons</a:t>
            </a:r>
            <a:r>
              <a:rPr lang="hr-HR" sz="2400" dirty="0"/>
              <a:t>, </a:t>
            </a:r>
            <a:r>
              <a:rPr lang="hr-HR" sz="2400" dirty="0" err="1"/>
              <a:t>approx</a:t>
            </a:r>
            <a:r>
              <a:rPr lang="hr-HR" sz="2400" dirty="0"/>
              <a:t> 400 </a:t>
            </a:r>
            <a:r>
              <a:rPr lang="hr-HR" sz="2400" dirty="0" err="1"/>
              <a:t>pb</a:t>
            </a:r>
            <a:r>
              <a:rPr lang="hr-HR" sz="2400" dirty="0"/>
              <a:t>^-1</a:t>
            </a:r>
            <a:endParaRPr lang="en-US" sz="2400" dirty="0"/>
          </a:p>
          <a:p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A88D5FE-F815-4AF4-9551-E99F6ED2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DB2-BAED-4269-AD31-779B4681EEA5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83A83-3BC9-4C32-AF5C-2EE799C1D139}"/>
              </a:ext>
            </a:extLst>
          </p:cNvPr>
          <p:cNvSpPr txBox="1"/>
          <p:nvPr/>
        </p:nvSpPr>
        <p:spPr>
          <a:xfrm>
            <a:off x="773147" y="3302957"/>
            <a:ext cx="292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Geometry: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810CDB-878B-4149-B1A5-42E3849DD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0" y="1399510"/>
            <a:ext cx="2061399" cy="179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95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60D7E-5803-48BB-B322-472F3892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94" y="216794"/>
            <a:ext cx="11500828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Estimation of the requested number of X-rays in the peak</a:t>
            </a:r>
            <a:r>
              <a:rPr lang="hr-HR" sz="3200" b="1" dirty="0"/>
              <a:t> </a:t>
            </a:r>
            <a:br>
              <a:rPr lang="hr-HR" sz="3200" b="1" dirty="0"/>
            </a:br>
            <a:r>
              <a:rPr lang="hr-HR" sz="3200" b="1" dirty="0"/>
              <a:t>(Pb, 9-&gt;8 transition,291 </a:t>
            </a:r>
            <a:r>
              <a:rPr lang="hr-HR" sz="3200" b="1" dirty="0" err="1"/>
              <a:t>keV</a:t>
            </a:r>
            <a:r>
              <a:rPr lang="hr-HR" sz="3200" b="1" dirty="0"/>
              <a:t>)</a:t>
            </a:r>
            <a:endParaRPr lang="en-US" sz="32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572CAE-A98F-448A-A314-A0429FE5B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09" y="1589671"/>
            <a:ext cx="5859773" cy="4096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71EACD-CAC6-466F-83F2-3AA0F1914A6C}"/>
              </a:ext>
            </a:extLst>
          </p:cNvPr>
          <p:cNvSpPr txBox="1"/>
          <p:nvPr/>
        </p:nvSpPr>
        <p:spPr>
          <a:xfrm>
            <a:off x="7861995" y="5873567"/>
            <a:ext cx="218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Estimation: A. </a:t>
            </a:r>
            <a:r>
              <a:rPr lang="en-US" dirty="0" err="1"/>
              <a:t>Scordo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1D2BDC-8226-4AC0-ACCB-8900D136B641}"/>
                  </a:ext>
                </a:extLst>
              </p:cNvPr>
              <p:cNvSpPr txBox="1"/>
              <p:nvPr/>
            </p:nvSpPr>
            <p:spPr>
              <a:xfrm>
                <a:off x="887846" y="1958125"/>
                <a:ext cx="3853686" cy="775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precision</a:t>
                </a:r>
                <a:r>
                  <a:rPr lang="hr-HR" sz="3200" dirty="0"/>
                  <a:t>(trans.)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200" i="1" smtClean="0">
                            <a:latin typeface="Cambria Math" panose="02040503050406030204" pitchFamily="18" charset="0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1D2BDC-8226-4AC0-ACCB-8900D136B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46" y="1958125"/>
                <a:ext cx="3853686" cy="775469"/>
              </a:xfrm>
              <a:prstGeom prst="rect">
                <a:avLst/>
              </a:prstGeom>
              <a:blipFill>
                <a:blip r:embed="rId3"/>
                <a:stretch>
                  <a:fillRect l="-4114" t="-1575" b="-9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6806DA3-01F0-4FBF-8F3E-05784AF0E8D2}"/>
              </a:ext>
            </a:extLst>
          </p:cNvPr>
          <p:cNvSpPr txBox="1"/>
          <p:nvPr/>
        </p:nvSpPr>
        <p:spPr>
          <a:xfrm>
            <a:off x="522497" y="3286836"/>
            <a:ext cx="5304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FWHM(302.9 </a:t>
            </a:r>
            <a:r>
              <a:rPr lang="hr-HR" dirty="0" err="1"/>
              <a:t>keV</a:t>
            </a:r>
            <a:r>
              <a:rPr lang="hr-HR" dirty="0"/>
              <a:t>)=1.</a:t>
            </a:r>
            <a:r>
              <a:rPr lang="en-US" dirty="0"/>
              <a:t>1</a:t>
            </a:r>
            <a:r>
              <a:rPr lang="hr-HR" dirty="0"/>
              <a:t> </a:t>
            </a:r>
            <a:r>
              <a:rPr lang="hr-HR" dirty="0" err="1"/>
              <a:t>keV</a:t>
            </a:r>
            <a:r>
              <a:rPr lang="hr-HR" dirty="0"/>
              <a:t> -1.3 </a:t>
            </a:r>
            <a:r>
              <a:rPr lang="hr-HR" dirty="0" err="1"/>
              <a:t>keV</a:t>
            </a:r>
            <a:r>
              <a:rPr lang="hr-HR" dirty="0"/>
              <a:t> (</a:t>
            </a:r>
            <a:r>
              <a:rPr lang="hr-HR" dirty="0" err="1"/>
              <a:t>depending</a:t>
            </a:r>
            <a:r>
              <a:rPr lang="hr-HR" dirty="0"/>
              <a:t> on </a:t>
            </a:r>
            <a:r>
              <a:rPr lang="hr-HR" dirty="0" err="1"/>
              <a:t>the</a:t>
            </a:r>
            <a:endParaRPr lang="hr-HR" dirty="0"/>
          </a:p>
          <a:p>
            <a:r>
              <a:rPr lang="hr-HR" dirty="0"/>
              <a:t>                                                                  rate)</a:t>
            </a:r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80403CF-5DC7-4870-8CBB-8EE273470E30}"/>
              </a:ext>
            </a:extLst>
          </p:cNvPr>
          <p:cNvSpPr/>
          <p:nvPr/>
        </p:nvSpPr>
        <p:spPr>
          <a:xfrm flipV="1">
            <a:off x="51428" y="4800114"/>
            <a:ext cx="395497" cy="429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F09541-BDA7-4C5F-A47E-11254E8B0896}"/>
              </a:ext>
            </a:extLst>
          </p:cNvPr>
          <p:cNvSpPr txBox="1"/>
          <p:nvPr/>
        </p:nvSpPr>
        <p:spPr>
          <a:xfrm>
            <a:off x="522497" y="4414865"/>
            <a:ext cx="5801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N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≈6.000-9.000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X-rays in the peak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(291.6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reach the precision of previous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measurements (10 keV)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469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077AFE-3B1A-420E-BD17-3CCCF68B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0"/>
            <a:ext cx="10502900" cy="927101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HPGe</a:t>
            </a:r>
            <a:r>
              <a:rPr lang="en-US" sz="2400" b="1" dirty="0"/>
              <a:t> detector on d=110mm from the</a:t>
            </a:r>
            <a:r>
              <a:rPr lang="hr-HR" sz="2400" b="1" dirty="0"/>
              <a:t> </a:t>
            </a:r>
            <a:r>
              <a:rPr lang="en-US" sz="2400" b="1" dirty="0"/>
              <a:t>Pb target</a:t>
            </a:r>
            <a:r>
              <a:rPr lang="hr-HR" sz="2400" b="1" dirty="0"/>
              <a:t> (</a:t>
            </a:r>
            <a:r>
              <a:rPr lang="en-US" sz="2400" b="1" dirty="0"/>
              <a:t>closest position</a:t>
            </a:r>
            <a:r>
              <a:rPr lang="hr-HR" sz="2400" b="1" dirty="0"/>
              <a:t>), 400 </a:t>
            </a:r>
            <a:r>
              <a:rPr lang="hr-HR" sz="2400" b="1" dirty="0" err="1"/>
              <a:t>pb</a:t>
            </a:r>
            <a:r>
              <a:rPr lang="hr-HR" sz="2400" b="1" dirty="0"/>
              <a:t>^-1</a:t>
            </a:r>
            <a:endParaRPr lang="en-US" sz="2400" b="1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AC36E5C-864F-4A5E-93A3-43DB63409193}"/>
              </a:ext>
            </a:extLst>
          </p:cNvPr>
          <p:cNvSpPr txBox="1"/>
          <p:nvPr/>
        </p:nvSpPr>
        <p:spPr>
          <a:xfrm>
            <a:off x="928609" y="5607733"/>
            <a:ext cx="9128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X-rays f</a:t>
            </a:r>
            <a:r>
              <a:rPr lang="hr-HR" dirty="0" err="1"/>
              <a:t>rom</a:t>
            </a:r>
            <a:r>
              <a:rPr lang="en-US" dirty="0"/>
              <a:t> Pb</a:t>
            </a:r>
            <a:r>
              <a:rPr lang="hr-HR" dirty="0"/>
              <a:t>,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peak</a:t>
            </a:r>
            <a:r>
              <a:rPr lang="hr-HR" dirty="0"/>
              <a:t> at 291.6 </a:t>
            </a:r>
            <a:r>
              <a:rPr lang="hr-HR" dirty="0" err="1"/>
              <a:t>keV</a:t>
            </a:r>
            <a:r>
              <a:rPr lang="hr-HR" dirty="0"/>
              <a:t> </a:t>
            </a:r>
            <a:r>
              <a:rPr lang="hr-HR" dirty="0" err="1"/>
              <a:t>there</a:t>
            </a:r>
            <a:r>
              <a:rPr lang="hr-HR" dirty="0"/>
              <a:t> are </a:t>
            </a:r>
            <a:r>
              <a:rPr lang="hr-HR" dirty="0" err="1"/>
              <a:t>approx</a:t>
            </a:r>
            <a:r>
              <a:rPr lang="hr-HR" dirty="0"/>
              <a:t> 9.144 X-</a:t>
            </a:r>
            <a:r>
              <a:rPr lang="hr-HR" dirty="0" err="1"/>
              <a:t>rays</a:t>
            </a:r>
            <a:r>
              <a:rPr lang="hr-HR" dirty="0"/>
              <a:t> (</a:t>
            </a:r>
            <a:r>
              <a:rPr lang="hr-HR" dirty="0" err="1"/>
              <a:t>yield</a:t>
            </a:r>
            <a:r>
              <a:rPr lang="hr-HR" dirty="0"/>
              <a:t> 20%).</a:t>
            </a:r>
          </a:p>
          <a:p>
            <a:r>
              <a:rPr lang="hr-HR" dirty="0" err="1"/>
              <a:t>Approx</a:t>
            </a:r>
            <a:r>
              <a:rPr lang="hr-HR" dirty="0"/>
              <a:t>. 9.000 X-</a:t>
            </a:r>
            <a:r>
              <a:rPr lang="hr-HR" dirty="0" err="1"/>
              <a:t>rays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291.6 </a:t>
            </a:r>
            <a:r>
              <a:rPr lang="hr-HR" dirty="0" err="1"/>
              <a:t>keV</a:t>
            </a:r>
            <a:r>
              <a:rPr lang="hr-HR" dirty="0"/>
              <a:t> are </a:t>
            </a:r>
            <a:r>
              <a:rPr lang="hr-HR" dirty="0" err="1"/>
              <a:t>needed</a:t>
            </a:r>
            <a:r>
              <a:rPr lang="hr-HR" dirty="0"/>
              <a:t> for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required</a:t>
            </a:r>
            <a:r>
              <a:rPr lang="hr-HR" dirty="0"/>
              <a:t> </a:t>
            </a:r>
            <a:r>
              <a:rPr lang="hr-HR" dirty="0" err="1"/>
              <a:t>precisison</a:t>
            </a:r>
            <a:r>
              <a:rPr lang="en-US" dirty="0"/>
              <a:t> </a:t>
            </a:r>
            <a:endParaRPr lang="hr-HR" dirty="0"/>
          </a:p>
          <a:p>
            <a:r>
              <a:rPr lang="hr-HR" dirty="0" err="1"/>
              <a:t>Only</a:t>
            </a:r>
            <a:r>
              <a:rPr lang="hr-HR" dirty="0"/>
              <a:t> </a:t>
            </a:r>
            <a:r>
              <a:rPr lang="hr-HR" dirty="0" err="1"/>
              <a:t>hadronic</a:t>
            </a:r>
            <a:r>
              <a:rPr lang="hr-HR" dirty="0"/>
              <a:t> </a:t>
            </a:r>
            <a:r>
              <a:rPr lang="hr-HR" dirty="0" err="1"/>
              <a:t>background</a:t>
            </a:r>
            <a:r>
              <a:rPr lang="hr-HR" dirty="0"/>
              <a:t>, </a:t>
            </a:r>
            <a:r>
              <a:rPr lang="hr-HR" dirty="0" err="1"/>
              <a:t>peaks</a:t>
            </a:r>
            <a:r>
              <a:rPr lang="hr-HR" dirty="0"/>
              <a:t> are </a:t>
            </a:r>
            <a:r>
              <a:rPr lang="hr-HR" dirty="0" err="1"/>
              <a:t>smeared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detector</a:t>
            </a:r>
            <a:r>
              <a:rPr lang="hr-HR" dirty="0"/>
              <a:t> </a:t>
            </a:r>
            <a:r>
              <a:rPr lang="hr-HR" dirty="0" err="1"/>
              <a:t>resolution</a:t>
            </a:r>
            <a:r>
              <a:rPr lang="hr-HR" dirty="0"/>
              <a:t>. 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CF7DC0F-774F-46A9-9399-0A9054BDD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5DB2-BAED-4269-AD31-779B4681EEA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670954-F763-4962-B2AC-09211CD3D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64" y="912260"/>
            <a:ext cx="6777813" cy="4695473"/>
          </a:xfrm>
          <a:prstGeom prst="rect">
            <a:avLst/>
          </a:prstGeom>
        </p:spPr>
      </p:pic>
      <p:pic>
        <p:nvPicPr>
          <p:cNvPr id="7" name="Rezervirano mjesto sadržaja 3">
            <a:extLst>
              <a:ext uri="{FF2B5EF4-FFF2-40B4-BE49-F238E27FC236}">
                <a16:creationId xmlns:a16="http://schemas.microsoft.com/office/drawing/2014/main" id="{5D5F2BEC-CE9B-4884-B236-24686CBC8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817" y="2349662"/>
            <a:ext cx="4034148" cy="15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84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0C95-E609-45C9-8279-CBC8C77B2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21" y="172422"/>
            <a:ext cx="10515600" cy="1325563"/>
          </a:xfrm>
        </p:spPr>
        <p:txBody>
          <a:bodyPr/>
          <a:lstStyle/>
          <a:p>
            <a:r>
              <a:rPr lang="en-US" dirty="0"/>
              <a:t>GEANT4 full simulation – work in progress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6EDB641-1B28-4F28-B6CF-F74352FED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43" y="1648143"/>
            <a:ext cx="5254908" cy="4197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FD1E79-FD9A-41D3-83DC-08A75BE0A4A6}"/>
              </a:ext>
            </a:extLst>
          </p:cNvPr>
          <p:cNvSpPr txBox="1"/>
          <p:nvPr/>
        </p:nvSpPr>
        <p:spPr>
          <a:xfrm>
            <a:off x="1775750" y="1140227"/>
            <a:ext cx="13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CAD drawing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DD64A-AC11-4607-9117-1CD5F1721005}"/>
              </a:ext>
            </a:extLst>
          </p:cNvPr>
          <p:cNvSpPr txBox="1"/>
          <p:nvPr/>
        </p:nvSpPr>
        <p:spPr>
          <a:xfrm>
            <a:off x="7674015" y="1203732"/>
            <a:ext cx="1988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GEANT4 simulation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41FD7-941F-479F-8430-A775F3B5B0DC}"/>
              </a:ext>
            </a:extLst>
          </p:cNvPr>
          <p:cNvSpPr txBox="1"/>
          <p:nvPr/>
        </p:nvSpPr>
        <p:spPr>
          <a:xfrm>
            <a:off x="567160" y="6227179"/>
            <a:ext cx="8754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CAD files for selected objects are converted in GEANT4 </a:t>
            </a:r>
            <a:r>
              <a:rPr lang="en-US" dirty="0" err="1"/>
              <a:t>gdml</a:t>
            </a:r>
            <a:r>
              <a:rPr lang="en-US" dirty="0"/>
              <a:t> files for geometry description, </a:t>
            </a:r>
          </a:p>
          <a:p>
            <a:r>
              <a:rPr lang="en-US" dirty="0"/>
              <a:t>different materials are taken into account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B0ADFDD8-D30F-420D-8126-C7299F46D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33" y="1648143"/>
            <a:ext cx="5026388" cy="435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2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0CE5-6DEE-48B5-8E4B-57F9B45A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28" y="106510"/>
            <a:ext cx="783624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GEANT4 full simulations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00930-6B51-4703-AA0F-A530D333B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5" y="2546368"/>
            <a:ext cx="4256364" cy="2770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594C1E-AF45-49C3-8D55-834CD332F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135" y="1411035"/>
            <a:ext cx="7152271" cy="47935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D2C5CA-E9A7-4000-B051-13ECDCA7C9B3}"/>
              </a:ext>
            </a:extLst>
          </p:cNvPr>
          <p:cNvSpPr txBox="1"/>
          <p:nvPr/>
        </p:nvSpPr>
        <p:spPr>
          <a:xfrm>
            <a:off x="5474043" y="796242"/>
            <a:ext cx="163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Lead</a:t>
            </a:r>
          </a:p>
        </p:txBody>
      </p:sp>
    </p:spTree>
    <p:extLst>
      <p:ext uri="{BB962C8B-B14F-4D97-AF65-F5344CB8AC3E}">
        <p14:creationId xmlns:p14="http://schemas.microsoft.com/office/powerpoint/2010/main" val="273040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7D53-BF84-40AF-B6CA-ED50E693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Measurements of kaon mass,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3AF47-8CB1-457C-8108-35D6FEECD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/>
          </a:p>
          <a:p>
            <a:r>
              <a:rPr lang="hr-HR" dirty="0"/>
              <a:t>Q </a:t>
            </a:r>
            <a:r>
              <a:rPr lang="en-US" dirty="0"/>
              <a:t>value</a:t>
            </a:r>
            <a:r>
              <a:rPr lang="hr-HR" dirty="0"/>
              <a:t> </a:t>
            </a:r>
            <a:r>
              <a:rPr lang="en-US" dirty="0"/>
              <a:t>K</a:t>
            </a:r>
            <a:r>
              <a:rPr lang="hr-HR" baseline="30000" dirty="0"/>
              <a:t>-</a:t>
            </a:r>
            <a:r>
              <a:rPr lang="en-US" dirty="0"/>
              <a:t>-</a:t>
            </a:r>
            <a:r>
              <a:rPr lang="hr-HR" dirty="0"/>
              <a:t>&gt;</a:t>
            </a:r>
            <a:r>
              <a:rPr lang="en-US" dirty="0"/>
              <a:t>π</a:t>
            </a:r>
            <a:r>
              <a:rPr lang="hr-HR" baseline="30000" dirty="0"/>
              <a:t>+</a:t>
            </a:r>
            <a:r>
              <a:rPr lang="hr-HR" dirty="0"/>
              <a:t>+</a:t>
            </a:r>
            <a:r>
              <a:rPr lang="el-GR" dirty="0"/>
              <a:t>π</a:t>
            </a:r>
            <a:r>
              <a:rPr lang="hr-HR" baseline="30000" dirty="0"/>
              <a:t>-</a:t>
            </a:r>
            <a:r>
              <a:rPr lang="hr-HR" dirty="0"/>
              <a:t>+</a:t>
            </a:r>
            <a:r>
              <a:rPr lang="el-GR" dirty="0"/>
              <a:t>π</a:t>
            </a:r>
            <a:r>
              <a:rPr lang="hr-HR" baseline="30000" dirty="0"/>
              <a:t>-</a:t>
            </a:r>
          </a:p>
          <a:p>
            <a:pPr marL="0" indent="0">
              <a:buNone/>
            </a:pPr>
            <a:r>
              <a:rPr lang="hr-HR" sz="2000" dirty="0"/>
              <a:t>     </a:t>
            </a:r>
            <a:r>
              <a:rPr lang="en-US" sz="2000" dirty="0"/>
              <a:t>W.H. </a:t>
            </a:r>
            <a:r>
              <a:rPr lang="en-US" sz="2000" dirty="0" err="1"/>
              <a:t>Barkas</a:t>
            </a:r>
            <a:r>
              <a:rPr lang="en-US" sz="2000" dirty="0"/>
              <a:t>, </a:t>
            </a:r>
            <a:r>
              <a:rPr lang="en-US" sz="2000" dirty="0" err="1"/>
              <a:t>Annu</a:t>
            </a:r>
            <a:r>
              <a:rPr lang="en-US" sz="2000" dirty="0"/>
              <a:t>. Rev. Nuclear Sci. 15 (1965) 67</a:t>
            </a:r>
            <a:r>
              <a:rPr lang="hr-HR" sz="2000" dirty="0"/>
              <a:t>                          	   </a:t>
            </a:r>
            <a:r>
              <a:rPr lang="hr-HR" sz="2100" dirty="0"/>
              <a:t>m</a:t>
            </a:r>
            <a:r>
              <a:rPr lang="hr-HR" sz="2100" baseline="-25000" dirty="0"/>
              <a:t>K</a:t>
            </a:r>
            <a:r>
              <a:rPr lang="hr-HR" sz="2100" dirty="0"/>
              <a:t>=</a:t>
            </a:r>
            <a:r>
              <a:rPr lang="en-US" sz="2100" dirty="0"/>
              <a:t>493.7</a:t>
            </a:r>
            <a:r>
              <a:rPr lang="hr-HR" sz="2100" dirty="0"/>
              <a:t>5</a:t>
            </a:r>
            <a:r>
              <a:rPr lang="en-US" sz="2100" dirty="0"/>
              <a:t>+0.</a:t>
            </a:r>
            <a:r>
              <a:rPr lang="hr-HR" sz="2100" dirty="0"/>
              <a:t>16</a:t>
            </a:r>
            <a:r>
              <a:rPr lang="en-US" sz="2100" dirty="0"/>
              <a:t> MeV</a:t>
            </a:r>
            <a:r>
              <a:rPr lang="hr-HR" sz="2100" dirty="0"/>
              <a:t> </a:t>
            </a:r>
          </a:p>
          <a:p>
            <a:endParaRPr lang="hr-HR" dirty="0"/>
          </a:p>
          <a:p>
            <a:r>
              <a:rPr lang="en-US" dirty="0"/>
              <a:t>Range measurements in emulsions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(</a:t>
            </a:r>
            <a:r>
              <a:rPr lang="da-DK" sz="2000" dirty="0"/>
              <a:t>A. Barbaro-Galtieri et al., Revs. Mod. Phys. 42</a:t>
            </a:r>
            <a:r>
              <a:rPr lang="hr-HR" sz="2000" dirty="0"/>
              <a:t> </a:t>
            </a:r>
            <a:r>
              <a:rPr lang="da-DK" sz="2000" dirty="0"/>
              <a:t>(1970) 87</a:t>
            </a:r>
            <a:r>
              <a:rPr lang="hr-HR" sz="2000" dirty="0"/>
              <a:t>,                                </a:t>
            </a:r>
            <a:r>
              <a:rPr lang="hr-HR" sz="2100" dirty="0"/>
              <a:t>m</a:t>
            </a:r>
            <a:r>
              <a:rPr lang="hr-HR" sz="2100" baseline="-25000" dirty="0"/>
              <a:t>K</a:t>
            </a:r>
            <a:r>
              <a:rPr lang="hr-HR" sz="2100" dirty="0"/>
              <a:t>=</a:t>
            </a:r>
            <a:r>
              <a:rPr lang="en-US" sz="2100" dirty="0"/>
              <a:t>493.7+0.3 MeV</a:t>
            </a:r>
            <a:r>
              <a:rPr lang="hr-HR" sz="2000" dirty="0"/>
              <a:t>;</a:t>
            </a:r>
          </a:p>
          <a:p>
            <a:pPr marL="0" indent="0">
              <a:buNone/>
            </a:pPr>
            <a:r>
              <a:rPr lang="hr-HR" sz="2000" dirty="0"/>
              <a:t>     L.M. </a:t>
            </a:r>
            <a:r>
              <a:rPr lang="hr-HR" sz="2000" dirty="0" err="1"/>
              <a:t>Barkov</a:t>
            </a:r>
            <a:r>
              <a:rPr lang="hr-HR" sz="2000" dirty="0"/>
              <a:t> </a:t>
            </a:r>
            <a:r>
              <a:rPr lang="hr-HR" sz="2000" dirty="0" err="1"/>
              <a:t>et</a:t>
            </a:r>
            <a:r>
              <a:rPr lang="hr-HR" sz="2000" dirty="0"/>
              <a:t> </a:t>
            </a:r>
            <a:r>
              <a:rPr lang="hr-HR" sz="2000" dirty="0" err="1"/>
              <a:t>al</a:t>
            </a:r>
            <a:r>
              <a:rPr lang="hr-HR" sz="2000" dirty="0"/>
              <a:t>. </a:t>
            </a:r>
            <a:r>
              <a:rPr lang="hr-HR" sz="2000" dirty="0" err="1"/>
              <a:t>Nucl</a:t>
            </a:r>
            <a:r>
              <a:rPr lang="hr-HR" sz="2000" dirty="0"/>
              <a:t>. </a:t>
            </a:r>
            <a:r>
              <a:rPr lang="hr-HR" sz="2000" dirty="0" err="1"/>
              <a:t>Phys</a:t>
            </a:r>
            <a:r>
              <a:rPr lang="hr-HR" sz="2000" dirty="0"/>
              <a:t>. B148   (1979) 53  (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ɸ-&gt;K+K-)</a:t>
            </a:r>
            <a:r>
              <a:rPr lang="hr-HR" sz="2000" dirty="0"/>
              <a:t>                               </a:t>
            </a:r>
            <a:r>
              <a:rPr lang="hr-HR" sz="2100" dirty="0"/>
              <a:t>m</a:t>
            </a:r>
            <a:r>
              <a:rPr lang="hr-HR" sz="2100" baseline="-25000" dirty="0"/>
              <a:t>K</a:t>
            </a:r>
            <a:r>
              <a:rPr lang="hr-HR" sz="2100" dirty="0"/>
              <a:t>=</a:t>
            </a:r>
            <a:r>
              <a:rPr lang="en-US" sz="2100" dirty="0"/>
              <a:t>493.</a:t>
            </a:r>
            <a:r>
              <a:rPr lang="hr-HR" sz="2100" dirty="0"/>
              <a:t>670</a:t>
            </a:r>
            <a:r>
              <a:rPr lang="en-US" sz="2100" dirty="0"/>
              <a:t>+0.</a:t>
            </a:r>
            <a:r>
              <a:rPr lang="hr-HR" sz="2100" dirty="0"/>
              <a:t>029</a:t>
            </a:r>
            <a:r>
              <a:rPr lang="en-US" sz="2100" dirty="0"/>
              <a:t> MeV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baseline="30000" dirty="0"/>
          </a:p>
          <a:p>
            <a:r>
              <a:rPr lang="en-US" b="1" dirty="0"/>
              <a:t>Energies of X-ray transitions in kaonic atoms</a:t>
            </a:r>
            <a:r>
              <a:rPr lang="hr-HR" dirty="0"/>
              <a:t>,              </a:t>
            </a:r>
            <a:r>
              <a:rPr lang="en-GB" sz="2200" b="1" dirty="0"/>
              <a:t>m</a:t>
            </a:r>
            <a:r>
              <a:rPr lang="en-GB" sz="2200" b="1" baseline="-25000" dirty="0"/>
              <a:t>K</a:t>
            </a:r>
            <a:r>
              <a:rPr lang="en-US" sz="2200" b="1" dirty="0"/>
              <a:t>=493.679 ± 0.0</a:t>
            </a:r>
            <a:r>
              <a:rPr lang="hr-HR" sz="2200" b="1" dirty="0"/>
              <a:t>13</a:t>
            </a:r>
            <a:r>
              <a:rPr lang="en-US" sz="2200" b="1" dirty="0"/>
              <a:t> MeV</a:t>
            </a:r>
            <a:r>
              <a:rPr lang="hr-HR" sz="2200" dirty="0"/>
              <a:t>  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en-US" dirty="0"/>
              <a:t>all with energetic kaons</a:t>
            </a:r>
            <a:r>
              <a:rPr lang="hr-HR" dirty="0"/>
              <a:t>  </a:t>
            </a:r>
            <a:r>
              <a:rPr lang="hr-HR" sz="2200" dirty="0"/>
              <a:t>(PDG20</a:t>
            </a:r>
            <a:r>
              <a:rPr lang="en-US" sz="2200" dirty="0"/>
              <a:t>20</a:t>
            </a:r>
            <a:r>
              <a:rPr lang="hr-HR" sz="2200" dirty="0"/>
              <a:t>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17773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0CE5-6DEE-48B5-8E4B-57F9B45A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28" y="106510"/>
            <a:ext cx="783624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GEANT4 full simulations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00930-6B51-4703-AA0F-A530D333B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5" y="2546368"/>
            <a:ext cx="4256364" cy="27700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D2C5CA-E9A7-4000-B051-13ECDCA7C9B3}"/>
              </a:ext>
            </a:extLst>
          </p:cNvPr>
          <p:cNvSpPr txBox="1"/>
          <p:nvPr/>
        </p:nvSpPr>
        <p:spPr>
          <a:xfrm>
            <a:off x="6227805" y="402847"/>
            <a:ext cx="163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Plastic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2E1FC3-A46D-448E-BB9C-FF328F0B1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158" y="1049178"/>
            <a:ext cx="63722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69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0CE5-6DEE-48B5-8E4B-57F9B45A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28" y="106510"/>
            <a:ext cx="783624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GEANT4 full simulations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00930-6B51-4703-AA0F-A530D333B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5" y="2546368"/>
            <a:ext cx="4256364" cy="27700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D2C5CA-E9A7-4000-B051-13ECDCA7C9B3}"/>
              </a:ext>
            </a:extLst>
          </p:cNvPr>
          <p:cNvSpPr txBox="1"/>
          <p:nvPr/>
        </p:nvSpPr>
        <p:spPr>
          <a:xfrm>
            <a:off x="6227805" y="402847"/>
            <a:ext cx="163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Steel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01894C-2F77-4FFF-AB65-61748A5DE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394" y="1345515"/>
            <a:ext cx="6641972" cy="53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71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0CE5-6DEE-48B5-8E4B-57F9B45A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28" y="106510"/>
            <a:ext cx="783624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GEANT4 full simulations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00930-6B51-4703-AA0F-A530D333B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9" y="2398087"/>
            <a:ext cx="4256364" cy="27700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D2C5CA-E9A7-4000-B051-13ECDCA7C9B3}"/>
              </a:ext>
            </a:extLst>
          </p:cNvPr>
          <p:cNvSpPr txBox="1"/>
          <p:nvPr/>
        </p:nvSpPr>
        <p:spPr>
          <a:xfrm>
            <a:off x="6227804" y="402848"/>
            <a:ext cx="229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Aluminum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93A3A1-D1F6-47AC-9BCB-291598E6C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998" y="1321027"/>
            <a:ext cx="6705996" cy="580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21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0CE5-6DEE-48B5-8E4B-57F9B45A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28" y="106510"/>
            <a:ext cx="7836243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GEANT4 full simulations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00930-6B51-4703-AA0F-A530D333B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9" y="2398087"/>
            <a:ext cx="4256364" cy="27700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D2C5CA-E9A7-4000-B051-13ECDCA7C9B3}"/>
              </a:ext>
            </a:extLst>
          </p:cNvPr>
          <p:cNvSpPr txBox="1"/>
          <p:nvPr/>
        </p:nvSpPr>
        <p:spPr>
          <a:xfrm>
            <a:off x="6227804" y="402848"/>
            <a:ext cx="286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All material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2B28D0A-5074-47FD-AA58-CEF15A1A2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34" y="1345517"/>
            <a:ext cx="6332833" cy="54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24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93BF-77B5-4649-BD52-25617B348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14654"/>
            <a:ext cx="10515600" cy="1325563"/>
          </a:xfrm>
        </p:spPr>
        <p:txBody>
          <a:bodyPr/>
          <a:lstStyle/>
          <a:p>
            <a:r>
              <a:rPr lang="en-US" dirty="0"/>
              <a:t>GEANT4 full simulation – work in progress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24C508E-BBEF-4CB6-8CFA-C80C62735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9" y="1861016"/>
            <a:ext cx="4771663" cy="4137926"/>
          </a:xfrm>
          <a:prstGeom prst="rect">
            <a:avLst/>
          </a:prstGeom>
        </p:spPr>
      </p:pic>
      <p:pic>
        <p:nvPicPr>
          <p:cNvPr id="6" name="Picture 5" descr="A satellite in space&#10;&#10;Description automatically generated">
            <a:extLst>
              <a:ext uri="{FF2B5EF4-FFF2-40B4-BE49-F238E27FC236}">
                <a16:creationId xmlns:a16="http://schemas.microsoft.com/office/drawing/2014/main" id="{9B795F22-38B4-4D9B-9F14-D0CF36B28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23" y="1888177"/>
            <a:ext cx="5154497" cy="4037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7C2B3F-D55E-45B2-91A8-6F2DFB9B892B}"/>
              </a:ext>
            </a:extLst>
          </p:cNvPr>
          <p:cNvSpPr txBox="1"/>
          <p:nvPr/>
        </p:nvSpPr>
        <p:spPr>
          <a:xfrm>
            <a:off x="1342664" y="6274014"/>
            <a:ext cx="134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materials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CC6E26-CD43-4F17-9B40-20579425E776}"/>
              </a:ext>
            </a:extLst>
          </p:cNvPr>
          <p:cNvSpPr txBox="1"/>
          <p:nvPr/>
        </p:nvSpPr>
        <p:spPr>
          <a:xfrm>
            <a:off x="6298557" y="6274014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lead</a:t>
            </a:r>
          </a:p>
        </p:txBody>
      </p:sp>
    </p:spTree>
    <p:extLst>
      <p:ext uri="{BB962C8B-B14F-4D97-AF65-F5344CB8AC3E}">
        <p14:creationId xmlns:p14="http://schemas.microsoft.com/office/powerpoint/2010/main" val="2268185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0634BD-6BC5-411F-8B25-AD51F2B0B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537" y="2537667"/>
            <a:ext cx="5408557" cy="3603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58BD9A-5AC2-41FE-8A01-63253DF1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77" y="160490"/>
            <a:ext cx="10515600" cy="1325563"/>
          </a:xfrm>
        </p:spPr>
        <p:txBody>
          <a:bodyPr/>
          <a:lstStyle/>
          <a:p>
            <a:r>
              <a:rPr lang="en-US" dirty="0"/>
              <a:t>GEANT4 full simulation – work in progress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F2424E-2F1A-4FFD-BF8D-65FA7E66B7D2}"/>
              </a:ext>
            </a:extLst>
          </p:cNvPr>
          <p:cNvSpPr txBox="1"/>
          <p:nvPr/>
        </p:nvSpPr>
        <p:spPr>
          <a:xfrm>
            <a:off x="4348214" y="1372393"/>
            <a:ext cx="5929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Kaons are generated uniformly in 4</a:t>
            </a:r>
            <a:r>
              <a:rPr lang="el-GR" dirty="0"/>
              <a:t>π</a:t>
            </a:r>
            <a:r>
              <a:rPr lang="en-US" dirty="0"/>
              <a:t> </a:t>
            </a:r>
          </a:p>
          <a:p>
            <a:r>
              <a:rPr lang="en-US" dirty="0"/>
              <a:t> Only hadronic background., no background from </a:t>
            </a:r>
            <a:r>
              <a:rPr lang="en-US" dirty="0" err="1"/>
              <a:t>e+e</a:t>
            </a:r>
            <a:r>
              <a:rPr lang="en-US" dirty="0"/>
              <a:t>- beams</a:t>
            </a:r>
          </a:p>
          <a:p>
            <a:r>
              <a:rPr lang="en-US" dirty="0"/>
              <a:t>Front shielding of </a:t>
            </a:r>
            <a:r>
              <a:rPr lang="en-US" dirty="0" err="1"/>
              <a:t>HPGe</a:t>
            </a:r>
            <a:r>
              <a:rPr lang="en-US" dirty="0"/>
              <a:t> detector should be optimized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D8D0FAB-2826-44A3-A710-D8ABB2547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0" y="1372393"/>
            <a:ext cx="3675387" cy="3187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4182EF-CCC6-463F-B4D2-F57DF8941FEF}"/>
              </a:ext>
            </a:extLst>
          </p:cNvPr>
          <p:cNvSpPr txBox="1"/>
          <p:nvPr/>
        </p:nvSpPr>
        <p:spPr>
          <a:xfrm>
            <a:off x="345989" y="4843849"/>
            <a:ext cx="42771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Approx. 50 events (291.6 keV) / pb</a:t>
            </a:r>
            <a:r>
              <a:rPr lang="en-US" baseline="30000" dirty="0"/>
              <a:t>-1</a:t>
            </a:r>
            <a:r>
              <a:rPr lang="en-US" dirty="0"/>
              <a:t>,</a:t>
            </a:r>
          </a:p>
          <a:p>
            <a:r>
              <a:rPr lang="en-US" dirty="0"/>
              <a:t>12 pb</a:t>
            </a:r>
            <a:r>
              <a:rPr lang="en-US" baseline="30000" dirty="0"/>
              <a:t>-1</a:t>
            </a:r>
            <a:r>
              <a:rPr lang="en-US" dirty="0"/>
              <a:t> /day -&gt; approx. 600 events/day.</a:t>
            </a:r>
          </a:p>
          <a:p>
            <a:endParaRPr lang="en-US" dirty="0"/>
          </a:p>
          <a:p>
            <a:r>
              <a:rPr lang="en-US" dirty="0"/>
              <a:t> ~9.000 events -&gt; 10 keV precision (15 days)</a:t>
            </a:r>
          </a:p>
          <a:p>
            <a:r>
              <a:rPr lang="en-US" dirty="0"/>
              <a:t>~25.000 events-&gt; 5 keV precision (40 days)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58C705-0CFB-4BA4-8A6B-F55C3AADBC44}"/>
              </a:ext>
            </a:extLst>
          </p:cNvPr>
          <p:cNvSpPr txBox="1"/>
          <p:nvPr/>
        </p:nvSpPr>
        <p:spPr>
          <a:xfrm>
            <a:off x="8143103" y="3393988"/>
            <a:ext cx="161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47333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E00E-8F92-477B-949C-5721AD39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GEANT4 full simulation – work in progress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9B070-B559-447C-81F5-1CF8550EF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46" y="1596742"/>
            <a:ext cx="5408557" cy="3603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67D4C-4076-40EC-99F6-6A0C368AC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887" y="1476392"/>
            <a:ext cx="5441913" cy="3724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71B479-0963-4F7A-9F00-690373E920E8}"/>
              </a:ext>
            </a:extLst>
          </p:cNvPr>
          <p:cNvSpPr txBox="1"/>
          <p:nvPr/>
        </p:nvSpPr>
        <p:spPr>
          <a:xfrm>
            <a:off x="677121" y="6027003"/>
            <a:ext cx="10423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Electromagnetic background will not have influence on this spectra </a:t>
            </a:r>
          </a:p>
          <a:p>
            <a:r>
              <a:rPr lang="en-US" sz="2400" dirty="0"/>
              <a:t>(coincidence  luminometer + </a:t>
            </a:r>
            <a:r>
              <a:rPr lang="en-US" sz="2400" dirty="0" err="1"/>
              <a:t>HPGe</a:t>
            </a:r>
            <a:r>
              <a:rPr lang="en-US" sz="2400" dirty="0"/>
              <a:t>),  but it can lead to too big pile-ups in the </a:t>
            </a:r>
            <a:r>
              <a:rPr lang="en-US" sz="2400" dirty="0" err="1"/>
              <a:t>HPGe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6FDD0-42D8-4915-89AF-D45A56D25777}"/>
              </a:ext>
            </a:extLst>
          </p:cNvPr>
          <p:cNvSpPr txBox="1"/>
          <p:nvPr/>
        </p:nvSpPr>
        <p:spPr>
          <a:xfrm>
            <a:off x="677121" y="5366255"/>
            <a:ext cx="10199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Electromagnetic background ?   -&gt; Measurements in the hall</a:t>
            </a:r>
          </a:p>
        </p:txBody>
      </p:sp>
    </p:spTree>
    <p:extLst>
      <p:ext uri="{BB962C8B-B14F-4D97-AF65-F5344CB8AC3E}">
        <p14:creationId xmlns:p14="http://schemas.microsoft.com/office/powerpoint/2010/main" val="3753849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AF7E46-0132-49F2-866F-6063E3864B38}"/>
              </a:ext>
            </a:extLst>
          </p:cNvPr>
          <p:cNvSpPr/>
          <p:nvPr/>
        </p:nvSpPr>
        <p:spPr>
          <a:xfrm>
            <a:off x="1540933" y="4876800"/>
            <a:ext cx="5012903" cy="4229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2581C-BF5F-4C41-8472-75962590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47" y="250405"/>
            <a:ext cx="11397916" cy="982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Principles of measurements of kaon mass in   </a:t>
            </a:r>
            <a:b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                            kaonic atoms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FF47-B210-420E-A588-FCB07F57C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464" y="1405836"/>
            <a:ext cx="10450743" cy="49070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en-US" dirty="0"/>
              <a:t>Measure X-ray energies</a:t>
            </a:r>
            <a:r>
              <a:rPr lang="hr-HR" dirty="0"/>
              <a:t> </a:t>
            </a:r>
            <a:r>
              <a:rPr lang="en-US" dirty="0"/>
              <a:t>in kaonic atoms for </a:t>
            </a:r>
            <a:r>
              <a:rPr lang="hr-HR" dirty="0"/>
              <a:t> </a:t>
            </a:r>
            <a:r>
              <a:rPr lang="en-US" dirty="0"/>
              <a:t>transitions not influenced by strong interactions.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In order to determine the kaon mass, the experimental</a:t>
            </a:r>
            <a:r>
              <a:rPr lang="hr-HR" dirty="0"/>
              <a:t> </a:t>
            </a:r>
            <a:r>
              <a:rPr lang="en-US" dirty="0"/>
              <a:t>energies have to be compared with the calculated</a:t>
            </a:r>
            <a:r>
              <a:rPr lang="hr-HR" dirty="0"/>
              <a:t> </a:t>
            </a:r>
            <a:r>
              <a:rPr lang="en-US" dirty="0"/>
              <a:t>energies obtained with a certain K-mass value</a:t>
            </a:r>
            <a:r>
              <a:rPr lang="hr-HR" dirty="0"/>
              <a:t> (</a:t>
            </a:r>
            <a:r>
              <a:rPr lang="en-US" dirty="0"/>
              <a:t>corrections</a:t>
            </a:r>
            <a:r>
              <a:rPr lang="hr-HR" dirty="0"/>
              <a:t>: </a:t>
            </a:r>
            <a:r>
              <a:rPr lang="en-US" dirty="0"/>
              <a:t>vacuum polarization, electron screening, non-circular </a:t>
            </a:r>
            <a:r>
              <a:rPr lang="en-US" dirty="0" err="1"/>
              <a:t>trasitions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Measurements with </a:t>
            </a:r>
            <a:r>
              <a:rPr lang="hr-HR" dirty="0"/>
              <a:t>HPGe </a:t>
            </a:r>
            <a:r>
              <a:rPr lang="en-US" dirty="0"/>
              <a:t>detector</a:t>
            </a:r>
            <a:r>
              <a:rPr lang="hr-HR" dirty="0"/>
              <a:t>s</a:t>
            </a:r>
            <a:r>
              <a:rPr lang="en-US" dirty="0"/>
              <a:t> and with crystal diffraction spectrometer</a:t>
            </a:r>
            <a:r>
              <a:rPr lang="hr-HR" dirty="0"/>
              <a:t>, TES, …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8209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3BBFC-B044-4631-B922-92C8B810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Second HPGe detector</a:t>
            </a:r>
          </a:p>
        </p:txBody>
      </p:sp>
      <p:pic>
        <p:nvPicPr>
          <p:cNvPr id="5" name="Picture 4" descr="hpge.jpg">
            <a:extLst>
              <a:ext uri="{FF2B5EF4-FFF2-40B4-BE49-F238E27FC236}">
                <a16:creationId xmlns:a16="http://schemas.microsoft.com/office/drawing/2014/main" id="{0D0CD31B-4A4B-4A4C-9452-6559C7F7FEC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98730"/>
            <a:ext cx="4755258" cy="38096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D8375-8261-4AC4-B359-44A808DC83C3}"/>
              </a:ext>
            </a:extLst>
          </p:cNvPr>
          <p:cNvSpPr txBox="1"/>
          <p:nvPr/>
        </p:nvSpPr>
        <p:spPr>
          <a:xfrm>
            <a:off x="357720" y="5143771"/>
            <a:ext cx="4397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Additional HPGe detector </a:t>
            </a:r>
          </a:p>
          <a:p>
            <a:r>
              <a:rPr lang="en-US" sz="2400" dirty="0"/>
              <a:t>with RC </a:t>
            </a:r>
            <a:r>
              <a:rPr lang="en-US" sz="2400" dirty="0" err="1"/>
              <a:t>preampl</a:t>
            </a:r>
            <a:r>
              <a:rPr lang="hr-HR" sz="2400" dirty="0"/>
              <a:t>i</a:t>
            </a:r>
            <a:r>
              <a:rPr lang="en-US" sz="2400" dirty="0" err="1"/>
              <a:t>fier</a:t>
            </a:r>
            <a:r>
              <a:rPr lang="en-US" sz="2400" dirty="0"/>
              <a:t> (DSG)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897EE7-2CA2-4ED9-9AA2-F1D39AD43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66" y="1464832"/>
            <a:ext cx="4997176" cy="435133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CF27A3C-76E9-476E-85B2-5FDF00629539}"/>
              </a:ext>
            </a:extLst>
          </p:cNvPr>
          <p:cNvSpPr/>
          <p:nvPr/>
        </p:nvSpPr>
        <p:spPr>
          <a:xfrm>
            <a:off x="4267176" y="3611880"/>
            <a:ext cx="128016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09A31288-C0EB-4572-93FC-C87D8334CDCE}"/>
              </a:ext>
            </a:extLst>
          </p:cNvPr>
          <p:cNvSpPr/>
          <p:nvPr/>
        </p:nvSpPr>
        <p:spPr>
          <a:xfrm>
            <a:off x="6096026" y="2461144"/>
            <a:ext cx="906386" cy="30257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EEE647-FF17-4A7D-A7E5-03944C6C9C84}"/>
              </a:ext>
            </a:extLst>
          </p:cNvPr>
          <p:cNvSpPr txBox="1"/>
          <p:nvPr/>
        </p:nvSpPr>
        <p:spPr>
          <a:xfrm>
            <a:off x="838199" y="6303817"/>
            <a:ext cx="999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Application for a new </a:t>
            </a:r>
            <a:r>
              <a:rPr lang="en-US" sz="2800" dirty="0" err="1"/>
              <a:t>HPGe</a:t>
            </a:r>
            <a:r>
              <a:rPr lang="en-US" sz="2800" dirty="0"/>
              <a:t> detector and electronics in 2022 ?</a:t>
            </a:r>
          </a:p>
        </p:txBody>
      </p:sp>
    </p:spTree>
    <p:extLst>
      <p:ext uri="{BB962C8B-B14F-4D97-AF65-F5344CB8AC3E}">
        <p14:creationId xmlns:p14="http://schemas.microsoft.com/office/powerpoint/2010/main" val="2862970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0721-E752-41AB-98D3-1A738E7A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823" y="4203589"/>
            <a:ext cx="10515600" cy="1325563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Thank you for your attention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sz="66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463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0473C-E32C-4329-94E6-D22B6ABB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77" y="311855"/>
            <a:ext cx="8488680" cy="741780"/>
          </a:xfrm>
        </p:spPr>
        <p:txBody>
          <a:bodyPr/>
          <a:lstStyle/>
          <a:p>
            <a:r>
              <a:rPr lang="hr-HR" b="1" dirty="0">
                <a:cs typeface="Aharoni" panose="02010803020104030203" pitchFamily="2" charset="-79"/>
              </a:rPr>
              <a:t>PDG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hr-HR" b="1" dirty="0">
                <a:cs typeface="Aharoni" panose="02010803020104030203" pitchFamily="2" charset="-79"/>
              </a:rPr>
              <a:t>20</a:t>
            </a:r>
            <a:r>
              <a:rPr lang="en-US" b="1" dirty="0">
                <a:cs typeface="Aharoni" panose="02010803020104030203" pitchFamily="2" charset="-79"/>
              </a:rPr>
              <a:t>20</a:t>
            </a:r>
            <a:r>
              <a:rPr lang="hr-HR" b="1" dirty="0">
                <a:cs typeface="Aharoni" panose="02010803020104030203" pitchFamily="2" charset="-79"/>
              </a:rPr>
              <a:t>:</a:t>
            </a:r>
            <a:endParaRPr lang="en-US" b="1" dirty="0">
              <a:cs typeface="Aharoni" panose="02010803020104030203" pitchFamily="2" charset="-79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F04142-7EBF-4216-A387-2613BCE8C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01" y="1189165"/>
            <a:ext cx="6406526" cy="5181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8F6011-8AD6-4A43-890B-24A0ED3DFC6F}"/>
              </a:ext>
            </a:extLst>
          </p:cNvPr>
          <p:cNvSpPr txBox="1"/>
          <p:nvPr/>
        </p:nvSpPr>
        <p:spPr>
          <a:xfrm>
            <a:off x="4482517" y="6185680"/>
            <a:ext cx="105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PDG20</a:t>
            </a:r>
            <a:r>
              <a:rPr lang="en-US" dirty="0"/>
              <a:t>20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973225-1810-472E-8695-E2192C23FBF2}"/>
              </a:ext>
            </a:extLst>
          </p:cNvPr>
          <p:cNvSpPr txBox="1">
            <a:spLocks/>
          </p:cNvSpPr>
          <p:nvPr/>
        </p:nvSpPr>
        <p:spPr>
          <a:xfrm>
            <a:off x="6523631" y="122371"/>
            <a:ext cx="5430192" cy="1760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</a:t>
            </a:r>
            <a:r>
              <a:rPr lang="hr-HR" dirty="0"/>
              <a:t> </a:t>
            </a:r>
            <a:r>
              <a:rPr lang="en-US" dirty="0"/>
              <a:t>main disagreement is between the two most recent and precise measurements</a:t>
            </a:r>
            <a:r>
              <a:rPr lang="hr-HR" dirty="0"/>
              <a:t> (x-ray </a:t>
            </a:r>
            <a:r>
              <a:rPr lang="en-US" dirty="0"/>
              <a:t>energies from kaonic atoms</a:t>
            </a:r>
            <a:r>
              <a:rPr lang="hr-HR" dirty="0"/>
              <a:t>)</a:t>
            </a:r>
            <a:r>
              <a:rPr lang="en-US" dirty="0"/>
              <a:t>:</a:t>
            </a: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     </a:t>
            </a:r>
            <a:r>
              <a:rPr lang="en-GB" sz="2500" b="1" dirty="0"/>
              <a:t>m</a:t>
            </a:r>
            <a:r>
              <a:rPr lang="en-GB" sz="2500" b="1" baseline="-25000" dirty="0"/>
              <a:t>K</a:t>
            </a:r>
            <a:r>
              <a:rPr lang="en-GB" sz="2500" b="1" dirty="0"/>
              <a:t>=49</a:t>
            </a:r>
            <a:r>
              <a:rPr lang="hr-HR" sz="2500" b="1" dirty="0"/>
              <a:t>3</a:t>
            </a:r>
            <a:r>
              <a:rPr lang="en-GB" sz="2500" b="1" dirty="0"/>
              <a:t>.6</a:t>
            </a:r>
            <a:r>
              <a:rPr lang="hr-HR" sz="2500" b="1" dirty="0"/>
              <a:t>96±</a:t>
            </a:r>
            <a:r>
              <a:rPr lang="en-GB" sz="2500" b="1" dirty="0"/>
              <a:t>0.0</a:t>
            </a:r>
            <a:r>
              <a:rPr lang="hr-HR" sz="2500" b="1" dirty="0"/>
              <a:t>07</a:t>
            </a:r>
            <a:r>
              <a:rPr lang="en-GB" sz="2500" b="1" dirty="0"/>
              <a:t> MeV</a:t>
            </a:r>
            <a:r>
              <a:rPr lang="hr-HR" sz="2500" b="1" dirty="0"/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500" dirty="0"/>
              <a:t>     A.S. </a:t>
            </a:r>
            <a:r>
              <a:rPr lang="en-US" sz="2500" dirty="0"/>
              <a:t>Denisov</a:t>
            </a:r>
            <a:r>
              <a:rPr lang="hr-HR" sz="2500" dirty="0"/>
              <a:t> </a:t>
            </a:r>
            <a:r>
              <a:rPr lang="hr-HR" sz="2500" dirty="0" err="1"/>
              <a:t>et</a:t>
            </a:r>
            <a:r>
              <a:rPr lang="hr-HR" sz="2500" dirty="0"/>
              <a:t> </a:t>
            </a:r>
            <a:r>
              <a:rPr lang="hr-HR" sz="2500" dirty="0" err="1"/>
              <a:t>al</a:t>
            </a:r>
            <a:r>
              <a:rPr lang="hr-HR" sz="2500" dirty="0"/>
              <a:t>. JEPT </a:t>
            </a:r>
            <a:r>
              <a:rPr lang="hr-HR" sz="2500" dirty="0" err="1"/>
              <a:t>Lett</a:t>
            </a:r>
            <a:r>
              <a:rPr lang="hr-HR" sz="2500" dirty="0"/>
              <a:t>. 54 (1991)558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500" dirty="0"/>
              <a:t>     K</a:t>
            </a:r>
            <a:r>
              <a:rPr lang="hr-HR" sz="2500" baseline="30000" dirty="0"/>
              <a:t>- 12</a:t>
            </a:r>
            <a:r>
              <a:rPr lang="hr-HR" sz="2500" dirty="0"/>
              <a:t>C, </a:t>
            </a:r>
            <a:r>
              <a:rPr lang="en-US" sz="2500" dirty="0"/>
              <a:t>crystal diffraction spectrometer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sz="2500" dirty="0"/>
              <a:t>     (6.3 eV at 22.1 </a:t>
            </a:r>
            <a:r>
              <a:rPr lang="hr-HR" sz="2500" dirty="0" err="1"/>
              <a:t>keV</a:t>
            </a:r>
            <a:r>
              <a:rPr lang="hr-HR" sz="2500" dirty="0"/>
              <a:t>), 4f-3d </a:t>
            </a:r>
            <a:endParaRPr lang="hr-H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82EF2C-ED2E-460A-AAF9-9A1D29935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370" y="1662213"/>
            <a:ext cx="2815622" cy="18313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A9FA1C-9B00-44DD-886E-3BCA8F0FA5A3}"/>
              </a:ext>
            </a:extLst>
          </p:cNvPr>
          <p:cNvSpPr txBox="1"/>
          <p:nvPr/>
        </p:nvSpPr>
        <p:spPr>
          <a:xfrm>
            <a:off x="6987643" y="6498664"/>
            <a:ext cx="4024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Average </a:t>
            </a:r>
            <a:r>
              <a:rPr lang="hr-HR" sz="1400" b="1" dirty="0"/>
              <a:t> </a:t>
            </a:r>
            <a:r>
              <a:rPr lang="en-GB" sz="1400" b="1" dirty="0"/>
              <a:t>m</a:t>
            </a:r>
            <a:r>
              <a:rPr lang="en-GB" sz="1400" b="1" baseline="-25000" dirty="0"/>
              <a:t>K</a:t>
            </a:r>
            <a:r>
              <a:rPr lang="en-US" sz="1400" b="1" dirty="0"/>
              <a:t>=493.679 ± 0.006 MeV</a:t>
            </a:r>
            <a:r>
              <a:rPr lang="hr-HR" sz="1400" b="1" dirty="0"/>
              <a:t>     S=2.4</a:t>
            </a:r>
            <a:endParaRPr lang="en-US" sz="1400" b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F19E08-6A2B-4E70-AEC5-0374E072BB6B}"/>
              </a:ext>
            </a:extLst>
          </p:cNvPr>
          <p:cNvSpPr txBox="1">
            <a:spLocks/>
          </p:cNvSpPr>
          <p:nvPr/>
        </p:nvSpPr>
        <p:spPr>
          <a:xfrm>
            <a:off x="6523631" y="3633456"/>
            <a:ext cx="4952522" cy="1096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     </a:t>
            </a:r>
            <a:r>
              <a:rPr lang="en-GB" b="1" dirty="0"/>
              <a:t>m</a:t>
            </a:r>
            <a:r>
              <a:rPr lang="en-GB" b="1" baseline="-25000" dirty="0"/>
              <a:t>K</a:t>
            </a:r>
            <a:r>
              <a:rPr lang="en-GB" b="1" dirty="0"/>
              <a:t>=493.6</a:t>
            </a:r>
            <a:r>
              <a:rPr lang="hr-HR" b="1" dirty="0"/>
              <a:t>36±</a:t>
            </a:r>
            <a:r>
              <a:rPr lang="en-GB" b="1" dirty="0"/>
              <a:t>0.01</a:t>
            </a:r>
            <a:r>
              <a:rPr lang="hr-HR" b="1" dirty="0"/>
              <a:t>1</a:t>
            </a:r>
            <a:r>
              <a:rPr lang="en-GB" b="1" dirty="0"/>
              <a:t> MeV</a:t>
            </a:r>
            <a:r>
              <a:rPr lang="hr-HR" b="1" dirty="0"/>
              <a:t>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     K.P. </a:t>
            </a:r>
            <a:r>
              <a:rPr lang="hr-HR" dirty="0" err="1"/>
              <a:t>Gall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 </a:t>
            </a:r>
            <a:r>
              <a:rPr lang="hr-HR" sz="2900" dirty="0" err="1"/>
              <a:t>Phys</a:t>
            </a:r>
            <a:r>
              <a:rPr lang="hr-HR" dirty="0"/>
              <a:t>. </a:t>
            </a:r>
            <a:r>
              <a:rPr lang="hr-HR" dirty="0" err="1"/>
              <a:t>Rev</a:t>
            </a:r>
            <a:r>
              <a:rPr lang="hr-HR" dirty="0"/>
              <a:t>. </a:t>
            </a:r>
            <a:r>
              <a:rPr lang="hr-HR" dirty="0" err="1"/>
              <a:t>Lett</a:t>
            </a:r>
            <a:r>
              <a:rPr lang="hr-HR" dirty="0"/>
              <a:t>. 60 (1988)186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     K</a:t>
            </a:r>
            <a:r>
              <a:rPr lang="hr-HR" baseline="30000" dirty="0"/>
              <a:t>- </a:t>
            </a:r>
            <a:r>
              <a:rPr lang="hr-HR" dirty="0"/>
              <a:t>Pb, K</a:t>
            </a:r>
            <a:r>
              <a:rPr lang="hr-HR" baseline="30000" dirty="0"/>
              <a:t>- </a:t>
            </a:r>
            <a:r>
              <a:rPr lang="hr-HR" dirty="0"/>
              <a:t>W; HPGe </a:t>
            </a:r>
            <a:r>
              <a:rPr lang="en-US" dirty="0"/>
              <a:t>detector</a:t>
            </a:r>
            <a:r>
              <a:rPr lang="hr-HR" dirty="0"/>
              <a:t> (1 </a:t>
            </a:r>
            <a:r>
              <a:rPr lang="hr-HR" dirty="0" err="1"/>
              <a:t>keV</a:t>
            </a:r>
            <a:r>
              <a:rPr lang="hr-HR" dirty="0"/>
              <a:t>), </a:t>
            </a:r>
            <a:r>
              <a:rPr lang="en-US" b="1" dirty="0"/>
              <a:t>K</a:t>
            </a:r>
            <a:r>
              <a:rPr lang="hr-HR" b="1" baseline="30000" dirty="0"/>
              <a:t>-</a:t>
            </a:r>
            <a:r>
              <a:rPr lang="en-US" b="1" dirty="0"/>
              <a:t>Pb (9 </a:t>
            </a:r>
            <a:r>
              <a:rPr lang="hr-HR" b="1" dirty="0"/>
              <a:t>-&gt;</a:t>
            </a:r>
            <a:r>
              <a:rPr lang="en-US" b="1" dirty="0"/>
              <a:t> 8)</a:t>
            </a:r>
            <a:r>
              <a:rPr lang="hr-HR" b="1" dirty="0"/>
              <a:t>,</a:t>
            </a:r>
            <a:endParaRPr lang="hr-H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     </a:t>
            </a:r>
            <a:r>
              <a:rPr lang="en-US" dirty="0"/>
              <a:t>K</a:t>
            </a:r>
            <a:r>
              <a:rPr lang="hr-HR" baseline="30000" dirty="0"/>
              <a:t>-</a:t>
            </a:r>
            <a:r>
              <a:rPr lang="en-US" dirty="0"/>
              <a:t>Pb (</a:t>
            </a:r>
            <a:r>
              <a:rPr lang="hr-HR" dirty="0"/>
              <a:t>11</a:t>
            </a:r>
            <a:r>
              <a:rPr lang="en-US" dirty="0"/>
              <a:t> </a:t>
            </a:r>
            <a:r>
              <a:rPr lang="hr-HR" dirty="0"/>
              <a:t>-&gt;</a:t>
            </a:r>
            <a:r>
              <a:rPr lang="en-US" dirty="0"/>
              <a:t> </a:t>
            </a:r>
            <a:r>
              <a:rPr lang="hr-HR" dirty="0"/>
              <a:t>10</a:t>
            </a:r>
            <a:r>
              <a:rPr lang="en-US" dirty="0"/>
              <a:t>)</a:t>
            </a:r>
            <a:r>
              <a:rPr lang="hr-HR" dirty="0"/>
              <a:t>, </a:t>
            </a:r>
            <a:r>
              <a:rPr lang="en-US" dirty="0"/>
              <a:t>K</a:t>
            </a:r>
            <a:r>
              <a:rPr lang="hr-HR" baseline="30000" dirty="0"/>
              <a:t>-</a:t>
            </a:r>
            <a:r>
              <a:rPr lang="hr-HR" dirty="0"/>
              <a:t>W</a:t>
            </a:r>
            <a:r>
              <a:rPr lang="en-US" dirty="0"/>
              <a:t> (9 </a:t>
            </a:r>
            <a:r>
              <a:rPr lang="hr-HR" dirty="0"/>
              <a:t>-&gt;</a:t>
            </a:r>
            <a:r>
              <a:rPr lang="en-US" dirty="0"/>
              <a:t> 8)</a:t>
            </a:r>
            <a:r>
              <a:rPr lang="hr-HR" dirty="0"/>
              <a:t>,</a:t>
            </a:r>
            <a:r>
              <a:rPr lang="hr-HR" baseline="30000" dirty="0"/>
              <a:t> </a:t>
            </a:r>
            <a:r>
              <a:rPr lang="en-US" dirty="0"/>
              <a:t>K</a:t>
            </a:r>
            <a:r>
              <a:rPr lang="hr-HR" baseline="30000" dirty="0"/>
              <a:t>-</a:t>
            </a:r>
            <a:r>
              <a:rPr lang="hr-HR" dirty="0"/>
              <a:t>W</a:t>
            </a:r>
            <a:r>
              <a:rPr lang="en-US" dirty="0"/>
              <a:t> </a:t>
            </a:r>
            <a:r>
              <a:rPr lang="hr-HR" dirty="0"/>
              <a:t> </a:t>
            </a:r>
            <a:r>
              <a:rPr lang="en-US" dirty="0"/>
              <a:t>(</a:t>
            </a:r>
            <a:r>
              <a:rPr lang="hr-HR" dirty="0"/>
              <a:t>11</a:t>
            </a:r>
            <a:r>
              <a:rPr lang="en-US" dirty="0"/>
              <a:t> </a:t>
            </a:r>
            <a:r>
              <a:rPr lang="hr-HR" dirty="0"/>
              <a:t>-&gt;</a:t>
            </a:r>
            <a:r>
              <a:rPr lang="en-US" dirty="0"/>
              <a:t> </a:t>
            </a:r>
            <a:r>
              <a:rPr lang="hr-HR" dirty="0"/>
              <a:t>10</a:t>
            </a:r>
            <a:r>
              <a:rPr lang="en-US" dirty="0"/>
              <a:t>)</a:t>
            </a:r>
            <a:r>
              <a:rPr lang="hr-HR" dirty="0"/>
              <a:t>,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AA944FD7-0103-4207-A9F5-2FC21F230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370" y="4729528"/>
            <a:ext cx="2472782" cy="16408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6326D1-3CC0-4222-85A1-2DF8A0613550}"/>
              </a:ext>
            </a:extLst>
          </p:cNvPr>
          <p:cNvSpPr txBox="1"/>
          <p:nvPr/>
        </p:nvSpPr>
        <p:spPr>
          <a:xfrm>
            <a:off x="1661863" y="6467619"/>
            <a:ext cx="275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</a:t>
            </a:r>
            <a:r>
              <a:rPr lang="en-GB" b="1" baseline="-25000" dirty="0"/>
              <a:t>K</a:t>
            </a:r>
            <a:r>
              <a:rPr lang="en-US" b="1" dirty="0"/>
              <a:t>=493.679 ± 0.0</a:t>
            </a:r>
            <a:r>
              <a:rPr lang="hr-HR" b="1" dirty="0"/>
              <a:t>13</a:t>
            </a:r>
            <a:r>
              <a:rPr lang="en-US" b="1" dirty="0"/>
              <a:t> MeV</a:t>
            </a:r>
            <a:endParaRPr lang="en-US" dirty="0"/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515A0074-8962-4BCD-BF33-2948EAB1850C}"/>
              </a:ext>
            </a:extLst>
          </p:cNvPr>
          <p:cNvSpPr/>
          <p:nvPr/>
        </p:nvSpPr>
        <p:spPr>
          <a:xfrm rot="21279989">
            <a:off x="2049820" y="3134922"/>
            <a:ext cx="458965" cy="614063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B63F649B-C7FA-4ACE-AAD2-1C36263AB1D9}"/>
              </a:ext>
            </a:extLst>
          </p:cNvPr>
          <p:cNvSpPr/>
          <p:nvPr/>
        </p:nvSpPr>
        <p:spPr>
          <a:xfrm rot="21279989">
            <a:off x="2452248" y="2997200"/>
            <a:ext cx="412027" cy="61844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58B1D18B-19C1-4D13-B1DE-81C890E8C6E2}"/>
              </a:ext>
            </a:extLst>
          </p:cNvPr>
          <p:cNvSpPr/>
          <p:nvPr/>
        </p:nvSpPr>
        <p:spPr>
          <a:xfrm>
            <a:off x="3730617" y="3085420"/>
            <a:ext cx="1404805" cy="34358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>
            <a:extLst>
              <a:ext uri="{FF2B5EF4-FFF2-40B4-BE49-F238E27FC236}">
                <a16:creationId xmlns:a16="http://schemas.microsoft.com/office/drawing/2014/main" id="{FAEE2F11-2C0E-4B40-B201-183C7DB05CDD}"/>
              </a:ext>
            </a:extLst>
          </p:cNvPr>
          <p:cNvSpPr/>
          <p:nvPr/>
        </p:nvSpPr>
        <p:spPr>
          <a:xfrm>
            <a:off x="3814623" y="3633456"/>
            <a:ext cx="2037537" cy="30732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/>
      <p:bldP spid="26" grpId="0" animBg="1"/>
      <p:bldP spid="27" grpId="0" animBg="1"/>
      <p:bldP spid="28" grpId="0" animBg="1"/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2769-0CC8-48CB-BFD4-C3F6B3AC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</a:t>
            </a:r>
            <a:r>
              <a:rPr lang="hr-HR" dirty="0" err="1"/>
              <a:t>lides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0BBEE-B96C-47E9-B41D-0C6EB5E83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5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F40E-549F-465B-9AA5-1B9F0A10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347"/>
            <a:ext cx="10515600" cy="1325563"/>
          </a:xfrm>
        </p:spPr>
        <p:txBody>
          <a:bodyPr/>
          <a:lstStyle/>
          <a:p>
            <a:r>
              <a:rPr lang="en-US" dirty="0"/>
              <a:t>1pb-1 (~2h)</a:t>
            </a:r>
          </a:p>
        </p:txBody>
      </p:sp>
      <p:pic>
        <p:nvPicPr>
          <p:cNvPr id="4" name="Picture 3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69F9DC94-A486-453E-A6BA-86EE740F8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5" y="1218555"/>
            <a:ext cx="10515601" cy="5639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E090BF-BB9A-4C1F-A58E-C338E39231CB}"/>
              </a:ext>
            </a:extLst>
          </p:cNvPr>
          <p:cNvSpPr txBox="1"/>
          <p:nvPr/>
        </p:nvSpPr>
        <p:spPr>
          <a:xfrm>
            <a:off x="6722076" y="1927654"/>
            <a:ext cx="2156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events in </a:t>
            </a:r>
            <a:r>
              <a:rPr lang="en-US" dirty="0" err="1"/>
              <a:t>HPGe</a:t>
            </a:r>
            <a:r>
              <a:rPr lang="en-US" dirty="0"/>
              <a:t>, </a:t>
            </a:r>
          </a:p>
          <a:p>
            <a:r>
              <a:rPr lang="en-US" dirty="0"/>
              <a:t>Total 93.053</a:t>
            </a:r>
          </a:p>
          <a:p>
            <a:r>
              <a:rPr lang="en-US" dirty="0"/>
              <a:t>Rate in </a:t>
            </a:r>
            <a:r>
              <a:rPr lang="en-US" dirty="0" err="1"/>
              <a:t>HPGe</a:t>
            </a:r>
            <a:r>
              <a:rPr lang="en-US" dirty="0"/>
              <a:t> ~ 13 Hz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F4203F-A834-458A-9F37-1D0E0F6AB18E}"/>
              </a:ext>
            </a:extLst>
          </p:cNvPr>
          <p:cNvSpPr txBox="1"/>
          <p:nvPr/>
        </p:nvSpPr>
        <p:spPr>
          <a:xfrm>
            <a:off x="7030995" y="1120663"/>
            <a:ext cx="97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Yield 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D6014-EB33-42C9-84B0-C8F04787D82B}"/>
              </a:ext>
            </a:extLst>
          </p:cNvPr>
          <p:cNvSpPr txBox="1"/>
          <p:nvPr/>
        </p:nvSpPr>
        <p:spPr>
          <a:xfrm>
            <a:off x="6203093" y="4992129"/>
            <a:ext cx="3394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Coincidence Luminometer + </a:t>
            </a:r>
            <a:r>
              <a:rPr lang="en-US" dirty="0" err="1"/>
              <a:t>HPGe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84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93FBD-A129-44B9-9E45-7183CFA4A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5CF25B-1D68-4299-A49C-C18ECC13B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5307" y="2616193"/>
            <a:ext cx="5760295" cy="356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892690C-6725-4F94-9DAE-9E9FB3ED557E}"/>
              </a:ext>
            </a:extLst>
          </p:cNvPr>
          <p:cNvSpPr/>
          <p:nvPr/>
        </p:nvSpPr>
        <p:spPr>
          <a:xfrm>
            <a:off x="7333513" y="3293677"/>
            <a:ext cx="3933019" cy="3431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406DBA-7DF4-48DD-ABEA-90D74CC2A324}"/>
              </a:ext>
            </a:extLst>
          </p:cNvPr>
          <p:cNvSpPr/>
          <p:nvPr/>
        </p:nvSpPr>
        <p:spPr>
          <a:xfrm>
            <a:off x="6305187" y="1384725"/>
            <a:ext cx="2173672" cy="4771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0473C-E32C-4329-94E6-D22B6ABB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76" y="311855"/>
            <a:ext cx="10284247" cy="741782"/>
          </a:xfrm>
        </p:spPr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Previous measurements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motivation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F04142-7EBF-4216-A387-2613BCE8C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76" y="1393541"/>
            <a:ext cx="5868459" cy="47460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8F6011-8AD6-4A43-890B-24A0ED3DFC6F}"/>
              </a:ext>
            </a:extLst>
          </p:cNvPr>
          <p:cNvSpPr txBox="1"/>
          <p:nvPr/>
        </p:nvSpPr>
        <p:spPr>
          <a:xfrm>
            <a:off x="371598" y="1015393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PDG20</a:t>
            </a:r>
            <a:r>
              <a:rPr lang="en-US" dirty="0"/>
              <a:t>20</a:t>
            </a:r>
            <a:r>
              <a:rPr lang="hr-HR" dirty="0"/>
              <a:t>: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2F7A16-D1B1-449C-BCFB-BA643E7649BA}"/>
              </a:ext>
            </a:extLst>
          </p:cNvPr>
          <p:cNvSpPr/>
          <p:nvPr/>
        </p:nvSpPr>
        <p:spPr>
          <a:xfrm>
            <a:off x="6096000" y="2207083"/>
            <a:ext cx="61968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latin typeface="CMR10"/>
              </a:rPr>
              <a:t>” </a:t>
            </a:r>
            <a:r>
              <a:rPr lang="hr-HR" dirty="0" err="1">
                <a:latin typeface="CMR10"/>
              </a:rPr>
              <a:t>While</a:t>
            </a:r>
            <a:r>
              <a:rPr lang="hr-HR" dirty="0">
                <a:latin typeface="CMR10"/>
              </a:rPr>
              <a:t> </a:t>
            </a:r>
            <a:r>
              <a:rPr lang="en-US" dirty="0">
                <a:latin typeface="CMR10"/>
              </a:rPr>
              <a:t>we suspect that the GALL 88 </a:t>
            </a:r>
            <a:r>
              <a:rPr lang="en-US" dirty="0">
                <a:latin typeface="CMMI10"/>
              </a:rPr>
              <a:t>K</a:t>
            </a:r>
            <a:r>
              <a:rPr lang="en-US" sz="1100" dirty="0">
                <a:latin typeface="CMSY8"/>
              </a:rPr>
              <a:t>− </a:t>
            </a:r>
            <a:r>
              <a:rPr lang="en-US" dirty="0">
                <a:latin typeface="CMR10"/>
              </a:rPr>
              <a:t>Pb (9 </a:t>
            </a:r>
            <a:r>
              <a:rPr lang="hr-HR" dirty="0">
                <a:latin typeface="CMSY10"/>
              </a:rPr>
              <a:t>-&gt;</a:t>
            </a:r>
            <a:r>
              <a:rPr lang="en-US" dirty="0">
                <a:latin typeface="CMR10"/>
              </a:rPr>
              <a:t>8) measurements could be the</a:t>
            </a:r>
            <a:r>
              <a:rPr lang="hr-HR" dirty="0">
                <a:latin typeface="CMR10"/>
              </a:rPr>
              <a:t> </a:t>
            </a:r>
            <a:r>
              <a:rPr lang="en-US" dirty="0">
                <a:latin typeface="CMR10"/>
              </a:rPr>
              <a:t>problem, we are unable to find clear grounds for rejecting it. Therefore, we retain their</a:t>
            </a:r>
            <a:r>
              <a:rPr lang="hr-HR" dirty="0">
                <a:latin typeface="CMR10"/>
              </a:rPr>
              <a:t> </a:t>
            </a:r>
            <a:r>
              <a:rPr lang="en-US" dirty="0">
                <a:latin typeface="CMR10"/>
              </a:rPr>
              <a:t>measurement in the average and accept the large scale factor until further information can</a:t>
            </a:r>
            <a:r>
              <a:rPr lang="hr-HR" dirty="0">
                <a:latin typeface="CMR10"/>
              </a:rPr>
              <a:t> </a:t>
            </a:r>
            <a:r>
              <a:rPr lang="en-US" dirty="0">
                <a:latin typeface="CMR10"/>
              </a:rPr>
              <a:t>be obtained from new measurements</a:t>
            </a:r>
            <a:r>
              <a:rPr lang="hr-HR" dirty="0">
                <a:latin typeface="CMR10"/>
              </a:rPr>
              <a:t> </a:t>
            </a:r>
            <a:r>
              <a:rPr lang="en-US" dirty="0"/>
              <a:t>and/or from reanalysis of GALL 88 and CHENG 75</a:t>
            </a:r>
            <a:r>
              <a:rPr lang="hr-HR" dirty="0"/>
              <a:t> </a:t>
            </a:r>
            <a:r>
              <a:rPr lang="en-US" dirty="0"/>
              <a:t>data</a:t>
            </a:r>
            <a:r>
              <a:rPr lang="hr-HR" dirty="0"/>
              <a:t>”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716BB-2CD0-4C08-99E4-D54CFD60BE71}"/>
              </a:ext>
            </a:extLst>
          </p:cNvPr>
          <p:cNvSpPr txBox="1"/>
          <p:nvPr/>
        </p:nvSpPr>
        <p:spPr>
          <a:xfrm>
            <a:off x="6305187" y="1438648"/>
            <a:ext cx="193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PDG20 conclusion</a:t>
            </a:r>
            <a:r>
              <a:rPr lang="hr-HR" dirty="0"/>
              <a:t>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70194-B618-4109-A9F1-64FA79ABA214}"/>
              </a:ext>
            </a:extLst>
          </p:cNvPr>
          <p:cNvSpPr txBox="1"/>
          <p:nvPr/>
        </p:nvSpPr>
        <p:spPr>
          <a:xfrm>
            <a:off x="6305186" y="4184539"/>
            <a:ext cx="56486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It is sufficient that the new measurement has the same precision </a:t>
            </a:r>
            <a:r>
              <a:rPr lang="hr-HR" dirty="0">
                <a:solidFill>
                  <a:srgbClr val="C00000"/>
                </a:solidFill>
              </a:rPr>
              <a:t>(10 </a:t>
            </a:r>
            <a:r>
              <a:rPr lang="hr-HR" dirty="0" err="1">
                <a:solidFill>
                  <a:srgbClr val="C00000"/>
                </a:solidFill>
              </a:rPr>
              <a:t>keV</a:t>
            </a:r>
            <a:r>
              <a:rPr lang="hr-HR" dirty="0">
                <a:solidFill>
                  <a:srgbClr val="C00000"/>
                </a:solidFill>
              </a:rPr>
              <a:t>) </a:t>
            </a:r>
            <a:r>
              <a:rPr lang="en-US" dirty="0">
                <a:solidFill>
                  <a:srgbClr val="C00000"/>
                </a:solidFill>
              </a:rPr>
              <a:t>as the 2 previously mentioned measurements,</a:t>
            </a:r>
            <a:r>
              <a:rPr lang="en-US" dirty="0">
                <a:solidFill>
                  <a:srgbClr val="0070C0"/>
                </a:solidFill>
              </a:rPr>
              <a:t>  which differ by 60 keV</a:t>
            </a:r>
            <a:r>
              <a:rPr lang="hr-HR" dirty="0">
                <a:solidFill>
                  <a:srgbClr val="0070C0"/>
                </a:solidFill>
              </a:rPr>
              <a:t> (PLB535 (2002)52)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r>
              <a:rPr lang="en-US" dirty="0">
                <a:solidFill>
                  <a:srgbClr val="0070C0"/>
                </a:solidFill>
              </a:rPr>
              <a:t>-if the new result agrees with  Denisov (and results from Gall are disregarded) the precision would be 5 keV (10 </a:t>
            </a:r>
            <a:r>
              <a:rPr lang="en-US" dirty="0" err="1">
                <a:solidFill>
                  <a:srgbClr val="0070C0"/>
                </a:solidFill>
              </a:rPr>
              <a:t>p.p.m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>
                <a:solidFill>
                  <a:srgbClr val="0070C0"/>
                </a:solidFill>
              </a:rPr>
              <a:t>-it the new results </a:t>
            </a:r>
            <a:r>
              <a:rPr lang="en-US" dirty="0" err="1">
                <a:solidFill>
                  <a:srgbClr val="0070C0"/>
                </a:solidFill>
              </a:rPr>
              <a:t>agre</a:t>
            </a:r>
            <a:r>
              <a:rPr lang="hr-HR" dirty="0" err="1">
                <a:solidFill>
                  <a:srgbClr val="0070C0"/>
                </a:solidFill>
              </a:rPr>
              <a:t>es</a:t>
            </a:r>
            <a:r>
              <a:rPr lang="en-US" dirty="0">
                <a:solidFill>
                  <a:srgbClr val="0070C0"/>
                </a:solidFill>
              </a:rPr>
              <a:t> with Gall, the precision would be 7 keV (14 </a:t>
            </a:r>
            <a:r>
              <a:rPr lang="en-US" dirty="0" err="1">
                <a:solidFill>
                  <a:srgbClr val="0070C0"/>
                </a:solidFill>
              </a:rPr>
              <a:t>p.p.m.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>
                <a:solidFill>
                  <a:srgbClr val="0070C0"/>
                </a:solidFill>
              </a:rPr>
              <a:t>-&gt; substantial improvement in the precision</a:t>
            </a:r>
          </a:p>
        </p:txBody>
      </p:sp>
    </p:spTree>
    <p:extLst>
      <p:ext uri="{BB962C8B-B14F-4D97-AF65-F5344CB8AC3E}">
        <p14:creationId xmlns:p14="http://schemas.microsoft.com/office/powerpoint/2010/main" val="145177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AF7E46-0132-49F2-866F-6063E3864B38}"/>
              </a:ext>
            </a:extLst>
          </p:cNvPr>
          <p:cNvSpPr/>
          <p:nvPr/>
        </p:nvSpPr>
        <p:spPr>
          <a:xfrm>
            <a:off x="1540933" y="4876800"/>
            <a:ext cx="5012903" cy="4229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2581C-BF5F-4C41-8472-75962590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47" y="250405"/>
            <a:ext cx="11397916" cy="982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Principles of measurements of kaon mass in   </a:t>
            </a:r>
            <a:b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                            kaonic atoms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FF47-B210-420E-A588-FCB07F57C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464" y="1405836"/>
            <a:ext cx="10450743" cy="49070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en-US" dirty="0"/>
              <a:t>Measure X-ray energies</a:t>
            </a:r>
            <a:r>
              <a:rPr lang="hr-HR" dirty="0"/>
              <a:t> </a:t>
            </a:r>
            <a:r>
              <a:rPr lang="en-US" dirty="0"/>
              <a:t>in kaonic atoms for </a:t>
            </a:r>
            <a:r>
              <a:rPr lang="hr-HR" dirty="0"/>
              <a:t> </a:t>
            </a:r>
            <a:r>
              <a:rPr lang="en-US" dirty="0"/>
              <a:t>transitions not influenced by strong interactions.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In order to determine the kaon mass, the experimental</a:t>
            </a:r>
            <a:r>
              <a:rPr lang="hr-HR" dirty="0"/>
              <a:t> </a:t>
            </a:r>
            <a:r>
              <a:rPr lang="en-US" dirty="0"/>
              <a:t>energies have to be compared with the calculated</a:t>
            </a:r>
            <a:r>
              <a:rPr lang="hr-HR" dirty="0"/>
              <a:t> </a:t>
            </a:r>
            <a:r>
              <a:rPr lang="en-US" dirty="0"/>
              <a:t>energies obtained with a certain K-mass value</a:t>
            </a:r>
            <a:r>
              <a:rPr lang="hr-HR" dirty="0"/>
              <a:t> (</a:t>
            </a:r>
            <a:r>
              <a:rPr lang="en-US" dirty="0"/>
              <a:t>corrections</a:t>
            </a:r>
            <a:r>
              <a:rPr lang="hr-HR" dirty="0"/>
              <a:t>: </a:t>
            </a:r>
            <a:r>
              <a:rPr lang="en-US" dirty="0"/>
              <a:t>vacuum polarization, electron screening, non-circular </a:t>
            </a:r>
            <a:r>
              <a:rPr lang="en-US" dirty="0" err="1"/>
              <a:t>trasitions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Measurements with </a:t>
            </a:r>
            <a:r>
              <a:rPr lang="hr-HR" dirty="0"/>
              <a:t>HPGe </a:t>
            </a:r>
            <a:r>
              <a:rPr lang="en-US" dirty="0"/>
              <a:t>detector</a:t>
            </a:r>
            <a:r>
              <a:rPr lang="hr-HR" dirty="0"/>
              <a:t>s</a:t>
            </a:r>
            <a:r>
              <a:rPr lang="en-US" dirty="0"/>
              <a:t> and with crystal diffraction spectrometer</a:t>
            </a:r>
            <a:r>
              <a:rPr lang="hr-HR" dirty="0"/>
              <a:t>, TES, …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42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xplosion: 14 Points 65">
            <a:extLst>
              <a:ext uri="{FF2B5EF4-FFF2-40B4-BE49-F238E27FC236}">
                <a16:creationId xmlns:a16="http://schemas.microsoft.com/office/drawing/2014/main" id="{C9E7C518-3F3C-4AFC-BCDC-0048CADE5BA9}"/>
              </a:ext>
            </a:extLst>
          </p:cNvPr>
          <p:cNvSpPr/>
          <p:nvPr/>
        </p:nvSpPr>
        <p:spPr>
          <a:xfrm>
            <a:off x="2119100" y="4704429"/>
            <a:ext cx="3091867" cy="997037"/>
          </a:xfrm>
          <a:prstGeom prst="irregularSeal2">
            <a:avLst/>
          </a:prstGeom>
          <a:solidFill>
            <a:srgbClr val="C40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E1A203-F198-43E1-B360-29A867494C57}"/>
              </a:ext>
            </a:extLst>
          </p:cNvPr>
          <p:cNvSpPr/>
          <p:nvPr/>
        </p:nvSpPr>
        <p:spPr>
          <a:xfrm>
            <a:off x="4929377" y="4620629"/>
            <a:ext cx="218365" cy="20471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F0A0B6-7C0D-441B-A732-DC32B611E11E}"/>
              </a:ext>
            </a:extLst>
          </p:cNvPr>
          <p:cNvSpPr/>
          <p:nvPr/>
        </p:nvSpPr>
        <p:spPr>
          <a:xfrm>
            <a:off x="3300215" y="3457169"/>
            <a:ext cx="3452883" cy="25248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8A3297-FFE1-4BDC-A3F6-F334450D1684}"/>
              </a:ext>
            </a:extLst>
          </p:cNvPr>
          <p:cNvSpPr/>
          <p:nvPr/>
        </p:nvSpPr>
        <p:spPr>
          <a:xfrm>
            <a:off x="3768121" y="3780779"/>
            <a:ext cx="2540875" cy="18352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416C97-283B-405A-9A0D-0A7AAB6550AD}"/>
              </a:ext>
            </a:extLst>
          </p:cNvPr>
          <p:cNvSpPr/>
          <p:nvPr/>
        </p:nvSpPr>
        <p:spPr>
          <a:xfrm>
            <a:off x="2732696" y="3056651"/>
            <a:ext cx="4531812" cy="32800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C50C44-F247-4DAF-BE8D-81FCD4E1E293}"/>
              </a:ext>
            </a:extLst>
          </p:cNvPr>
          <p:cNvSpPr/>
          <p:nvPr/>
        </p:nvSpPr>
        <p:spPr>
          <a:xfrm>
            <a:off x="2219095" y="2642038"/>
            <a:ext cx="5569135" cy="40605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7D5788-6ECF-482B-ABC8-471799E4DA79}"/>
              </a:ext>
            </a:extLst>
          </p:cNvPr>
          <p:cNvCxnSpPr>
            <a:cxnSpLocks/>
          </p:cNvCxnSpPr>
          <p:nvPr/>
        </p:nvCxnSpPr>
        <p:spPr>
          <a:xfrm flipV="1">
            <a:off x="2110472" y="2633200"/>
            <a:ext cx="2931952" cy="176118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7A7052A-C33A-4258-A912-114EC1A15804}"/>
              </a:ext>
            </a:extLst>
          </p:cNvPr>
          <p:cNvSpPr/>
          <p:nvPr/>
        </p:nvSpPr>
        <p:spPr>
          <a:xfrm>
            <a:off x="2269657" y="2701558"/>
            <a:ext cx="192885" cy="2113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02CB17-8B3F-413C-8C7B-90A144BFCF0F}"/>
              </a:ext>
            </a:extLst>
          </p:cNvPr>
          <p:cNvCxnSpPr>
            <a:cxnSpLocks/>
          </p:cNvCxnSpPr>
          <p:nvPr/>
        </p:nvCxnSpPr>
        <p:spPr>
          <a:xfrm flipV="1">
            <a:off x="5084548" y="2015114"/>
            <a:ext cx="1835626" cy="63436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3B4524B-6DA4-4CC0-8EA1-8C46B4505654}"/>
              </a:ext>
            </a:extLst>
          </p:cNvPr>
          <p:cNvSpPr/>
          <p:nvPr/>
        </p:nvSpPr>
        <p:spPr>
          <a:xfrm>
            <a:off x="2006561" y="1676808"/>
            <a:ext cx="8464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r>
              <a:rPr lang="hr-HR" sz="54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n-US" sz="5400" b="0" cap="none" spc="0" baseline="30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8D344C-6E12-462F-A4C2-11582F9C8822}"/>
              </a:ext>
            </a:extLst>
          </p:cNvPr>
          <p:cNvSpPr/>
          <p:nvPr/>
        </p:nvSpPr>
        <p:spPr>
          <a:xfrm>
            <a:off x="6699496" y="2185874"/>
            <a:ext cx="8464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</a:t>
            </a:r>
            <a:endParaRPr lang="en-US" sz="5400" b="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3E4EFE-D5EE-4BE9-9E00-D6BBB3768C72}"/>
              </a:ext>
            </a:extLst>
          </p:cNvPr>
          <p:cNvSpPr txBox="1"/>
          <p:nvPr/>
        </p:nvSpPr>
        <p:spPr>
          <a:xfrm>
            <a:off x="2805695" y="1869309"/>
            <a:ext cx="165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1)</a:t>
            </a:r>
            <a:r>
              <a:rPr lang="hr-HR" dirty="0"/>
              <a:t> </a:t>
            </a:r>
            <a:r>
              <a:rPr lang="en-US" dirty="0">
                <a:solidFill>
                  <a:srgbClr val="FF0000"/>
                </a:solidFill>
              </a:rPr>
              <a:t>Kaon capture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BCE107A-BC83-44D4-8D37-273E9228D0C6}"/>
              </a:ext>
            </a:extLst>
          </p:cNvPr>
          <p:cNvCxnSpPr>
            <a:cxnSpLocks/>
          </p:cNvCxnSpPr>
          <p:nvPr/>
        </p:nvCxnSpPr>
        <p:spPr>
          <a:xfrm>
            <a:off x="5033496" y="2635841"/>
            <a:ext cx="10123" cy="403939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170C6F6-FE78-4D44-AA83-3E6A0A9E15B3}"/>
              </a:ext>
            </a:extLst>
          </p:cNvPr>
          <p:cNvCxnSpPr>
            <a:cxnSpLocks/>
          </p:cNvCxnSpPr>
          <p:nvPr/>
        </p:nvCxnSpPr>
        <p:spPr>
          <a:xfrm>
            <a:off x="5008722" y="3042289"/>
            <a:ext cx="10123" cy="403939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161F66-23ED-44FC-9AD7-078C130B78B7}"/>
              </a:ext>
            </a:extLst>
          </p:cNvPr>
          <p:cNvCxnSpPr>
            <a:cxnSpLocks/>
          </p:cNvCxnSpPr>
          <p:nvPr/>
        </p:nvCxnSpPr>
        <p:spPr>
          <a:xfrm>
            <a:off x="5008722" y="3457169"/>
            <a:ext cx="0" cy="355192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C259C7-FBB3-44A8-9A99-362D4813BFA4}"/>
              </a:ext>
            </a:extLst>
          </p:cNvPr>
          <p:cNvSpPr txBox="1"/>
          <p:nvPr/>
        </p:nvSpPr>
        <p:spPr>
          <a:xfrm>
            <a:off x="2660973" y="3545979"/>
            <a:ext cx="168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2) </a:t>
            </a:r>
            <a:r>
              <a:rPr lang="en-US" dirty="0">
                <a:solidFill>
                  <a:srgbClr val="00B050"/>
                </a:solidFill>
              </a:rPr>
              <a:t>Kaon cascade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CFE9A6-F82A-4C11-ACF3-734DC07C70F4}"/>
              </a:ext>
            </a:extLst>
          </p:cNvPr>
          <p:cNvSpPr txBox="1"/>
          <p:nvPr/>
        </p:nvSpPr>
        <p:spPr>
          <a:xfrm>
            <a:off x="2633386" y="5005518"/>
            <a:ext cx="196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3) </a:t>
            </a:r>
            <a:r>
              <a:rPr lang="en-US" dirty="0"/>
              <a:t>Kaon absorption</a:t>
            </a:r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47D79FCF-C0AC-43DE-B9D7-A4C311489F03}"/>
              </a:ext>
            </a:extLst>
          </p:cNvPr>
          <p:cNvSpPr>
            <a:spLocks/>
          </p:cNvSpPr>
          <p:nvPr/>
        </p:nvSpPr>
        <p:spPr bwMode="auto">
          <a:xfrm rot="15456114" flipH="1">
            <a:off x="6337254" y="1771855"/>
            <a:ext cx="169423" cy="2892259"/>
          </a:xfrm>
          <a:custGeom>
            <a:avLst/>
            <a:gdLst>
              <a:gd name="T0" fmla="*/ 0 w 20066"/>
              <a:gd name="T1" fmla="*/ 0 h 21600"/>
              <a:gd name="T2" fmla="*/ 0 w 20066"/>
              <a:gd name="T3" fmla="*/ 0 h 21600"/>
              <a:gd name="T4" fmla="*/ 0 w 20066"/>
              <a:gd name="T5" fmla="*/ 0 h 21600"/>
              <a:gd name="T6" fmla="*/ 0 w 20066"/>
              <a:gd name="T7" fmla="*/ 0 h 21600"/>
              <a:gd name="T8" fmla="*/ 0 w 20066"/>
              <a:gd name="T9" fmla="*/ 0 h 21600"/>
              <a:gd name="T10" fmla="*/ 0 w 20066"/>
              <a:gd name="T11" fmla="*/ 0 h 21600"/>
              <a:gd name="T12" fmla="*/ 0 w 20066"/>
              <a:gd name="T13" fmla="*/ 0 h 21600"/>
              <a:gd name="T14" fmla="*/ 0 w 20066"/>
              <a:gd name="T15" fmla="*/ 0 h 21600"/>
              <a:gd name="T16" fmla="*/ 0 w 20066"/>
              <a:gd name="T17" fmla="*/ 0 h 21600"/>
              <a:gd name="T18" fmla="*/ 0 w 20066"/>
              <a:gd name="T19" fmla="*/ 0 h 21600"/>
              <a:gd name="T20" fmla="*/ 0 w 20066"/>
              <a:gd name="T21" fmla="*/ 0 h 21600"/>
              <a:gd name="T22" fmla="*/ 0 w 20066"/>
              <a:gd name="T23" fmla="*/ 0 h 21600"/>
              <a:gd name="T24" fmla="*/ 0 w 20066"/>
              <a:gd name="T25" fmla="*/ 0 h 216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066"/>
              <a:gd name="T40" fmla="*/ 0 h 21600"/>
              <a:gd name="T41" fmla="*/ 20066 w 20066"/>
              <a:gd name="T42" fmla="*/ 21600 h 216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066" h="21600">
                <a:moveTo>
                  <a:pt x="18978" y="0"/>
                </a:moveTo>
                <a:cubicBezTo>
                  <a:pt x="15905" y="255"/>
                  <a:pt x="258" y="518"/>
                  <a:pt x="542" y="1528"/>
                </a:cubicBezTo>
                <a:cubicBezTo>
                  <a:pt x="826" y="2538"/>
                  <a:pt x="20198" y="2770"/>
                  <a:pt x="20062" y="3854"/>
                </a:cubicBezTo>
                <a:cubicBezTo>
                  <a:pt x="19926" y="4937"/>
                  <a:pt x="0" y="4799"/>
                  <a:pt x="0" y="5847"/>
                </a:cubicBezTo>
                <a:cubicBezTo>
                  <a:pt x="0" y="6895"/>
                  <a:pt x="19765" y="6771"/>
                  <a:pt x="20062" y="7774"/>
                </a:cubicBezTo>
                <a:cubicBezTo>
                  <a:pt x="20360" y="8777"/>
                  <a:pt x="1084" y="8493"/>
                  <a:pt x="1084" y="9501"/>
                </a:cubicBezTo>
                <a:cubicBezTo>
                  <a:pt x="1084" y="10509"/>
                  <a:pt x="19926" y="10608"/>
                  <a:pt x="20062" y="11628"/>
                </a:cubicBezTo>
                <a:cubicBezTo>
                  <a:pt x="20199" y="12647"/>
                  <a:pt x="1627" y="12572"/>
                  <a:pt x="1627" y="13554"/>
                </a:cubicBezTo>
                <a:cubicBezTo>
                  <a:pt x="1627" y="14537"/>
                  <a:pt x="20062" y="14425"/>
                  <a:pt x="20062" y="15415"/>
                </a:cubicBezTo>
                <a:cubicBezTo>
                  <a:pt x="20062" y="16405"/>
                  <a:pt x="1774" y="16467"/>
                  <a:pt x="1627" y="17408"/>
                </a:cubicBezTo>
                <a:cubicBezTo>
                  <a:pt x="1479" y="18349"/>
                  <a:pt x="17440" y="18105"/>
                  <a:pt x="19520" y="18870"/>
                </a:cubicBezTo>
                <a:cubicBezTo>
                  <a:pt x="21600" y="19634"/>
                  <a:pt x="12290" y="20476"/>
                  <a:pt x="10844" y="20797"/>
                </a:cubicBezTo>
                <a:lnTo>
                  <a:pt x="6964" y="21600"/>
                </a:lnTo>
              </a:path>
            </a:pathLst>
          </a:custGeom>
          <a:noFill/>
          <a:ln w="50800">
            <a:solidFill>
              <a:srgbClr val="00B05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0" name="Rectangle 36">
            <a:extLst>
              <a:ext uri="{FF2B5EF4-FFF2-40B4-BE49-F238E27FC236}">
                <a16:creationId xmlns:a16="http://schemas.microsoft.com/office/drawing/2014/main" id="{E41FF875-EB0D-4116-B11B-E7917A77770B}"/>
              </a:ext>
            </a:extLst>
          </p:cNvPr>
          <p:cNvSpPr>
            <a:spLocks/>
          </p:cNvSpPr>
          <p:nvPr/>
        </p:nvSpPr>
        <p:spPr bwMode="auto">
          <a:xfrm>
            <a:off x="7423688" y="3181427"/>
            <a:ext cx="1107341" cy="45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6429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429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429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429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429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700" u="none" dirty="0">
                <a:solidFill>
                  <a:srgbClr val="00B050"/>
                </a:solidFill>
                <a:latin typeface="Helvetica Neue" charset="0"/>
                <a:ea typeface="ヒラギノ角ゴ ProN W3" charset="-128"/>
                <a:sym typeface="Helvetica Neue" charset="0"/>
              </a:rPr>
              <a:t>X-ray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EF23590-8E33-4871-AFC9-9123499255A6}"/>
              </a:ext>
            </a:extLst>
          </p:cNvPr>
          <p:cNvSpPr/>
          <p:nvPr/>
        </p:nvSpPr>
        <p:spPr>
          <a:xfrm>
            <a:off x="4198265" y="4035327"/>
            <a:ext cx="1740542" cy="13226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BD80E06-D186-49E3-85F0-FEE6FB7A001C}"/>
              </a:ext>
            </a:extLst>
          </p:cNvPr>
          <p:cNvCxnSpPr>
            <a:cxnSpLocks/>
          </p:cNvCxnSpPr>
          <p:nvPr/>
        </p:nvCxnSpPr>
        <p:spPr>
          <a:xfrm>
            <a:off x="5008722" y="3780779"/>
            <a:ext cx="0" cy="355192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59C48FCB-9111-48A6-AF48-2A9E2D4CE374}"/>
              </a:ext>
            </a:extLst>
          </p:cNvPr>
          <p:cNvSpPr/>
          <p:nvPr/>
        </p:nvSpPr>
        <p:spPr>
          <a:xfrm>
            <a:off x="4631317" y="4353875"/>
            <a:ext cx="822214" cy="6159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15B8517-78AE-42A2-91D7-E636F689EBCF}"/>
              </a:ext>
            </a:extLst>
          </p:cNvPr>
          <p:cNvCxnSpPr>
            <a:cxnSpLocks/>
          </p:cNvCxnSpPr>
          <p:nvPr/>
        </p:nvCxnSpPr>
        <p:spPr>
          <a:xfrm>
            <a:off x="4998602" y="4035327"/>
            <a:ext cx="0" cy="355192"/>
          </a:xfrm>
          <a:prstGeom prst="straightConnector1">
            <a:avLst/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767D688-4011-48B3-A220-4C72DB2A4B7F}"/>
              </a:ext>
            </a:extLst>
          </p:cNvPr>
          <p:cNvSpPr txBox="1"/>
          <p:nvPr/>
        </p:nvSpPr>
        <p:spPr>
          <a:xfrm>
            <a:off x="9170849" y="1987907"/>
            <a:ext cx="28922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Interesting X-rays from the</a:t>
            </a:r>
          </a:p>
          <a:p>
            <a:r>
              <a:rPr lang="en-US" dirty="0"/>
              <a:t>the transitions in the middle</a:t>
            </a:r>
            <a:r>
              <a:rPr lang="hr-HR" dirty="0"/>
              <a:t> </a:t>
            </a:r>
          </a:p>
          <a:p>
            <a:r>
              <a:rPr lang="en-US" dirty="0"/>
              <a:t>of spectrum:</a:t>
            </a:r>
          </a:p>
          <a:p>
            <a:pPr marL="285750" indent="-285750">
              <a:buFontTx/>
              <a:buChar char="-"/>
            </a:pPr>
            <a:r>
              <a:rPr lang="en-US" dirty="0"/>
              <a:t>No influence from strong </a:t>
            </a:r>
          </a:p>
          <a:p>
            <a:r>
              <a:rPr lang="en-US" dirty="0"/>
              <a:t>      interaction</a:t>
            </a:r>
          </a:p>
          <a:p>
            <a:pPr marL="285750" indent="-285750">
              <a:buFontTx/>
              <a:buChar char="-"/>
            </a:pPr>
            <a:r>
              <a:rPr lang="hr-HR" dirty="0" err="1"/>
              <a:t>avoid</a:t>
            </a:r>
            <a:r>
              <a:rPr lang="en-US" dirty="0"/>
              <a:t> electron screening</a:t>
            </a:r>
          </a:p>
          <a:p>
            <a:r>
              <a:rPr lang="en-US" dirty="0"/>
              <a:t>      of nuclei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C938B3-EE0D-4715-9F2A-16F7B6AC2CE8}"/>
              </a:ext>
            </a:extLst>
          </p:cNvPr>
          <p:cNvSpPr txBox="1"/>
          <p:nvPr/>
        </p:nvSpPr>
        <p:spPr>
          <a:xfrm>
            <a:off x="2429781" y="385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34E93-EE1F-4222-9122-B1FE472A06C7}"/>
              </a:ext>
            </a:extLst>
          </p:cNvPr>
          <p:cNvSpPr txBox="1"/>
          <p:nvPr/>
        </p:nvSpPr>
        <p:spPr>
          <a:xfrm>
            <a:off x="374956" y="91758"/>
            <a:ext cx="447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Kaonic atom formation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462866-6D85-4F5C-9E73-417D22C04F06}"/>
              </a:ext>
            </a:extLst>
          </p:cNvPr>
          <p:cNvSpPr txBox="1"/>
          <p:nvPr/>
        </p:nvSpPr>
        <p:spPr>
          <a:xfrm>
            <a:off x="411461" y="633918"/>
            <a:ext cx="4414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Kaon</a:t>
            </a:r>
            <a:r>
              <a:rPr lang="hr-HR" sz="3600" dirty="0"/>
              <a:t> </a:t>
            </a:r>
            <a:r>
              <a:rPr lang="en-US" sz="3600" dirty="0"/>
              <a:t>cascade</a:t>
            </a:r>
            <a:r>
              <a:rPr lang="hr-HR" sz="3600" dirty="0"/>
              <a:t> -&gt; X-</a:t>
            </a:r>
            <a:r>
              <a:rPr lang="hr-HR" sz="3600" dirty="0" err="1"/>
              <a:t>rays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7A5CD4-0B12-4BA4-8DED-4B34CCA0673E}"/>
              </a:ext>
            </a:extLst>
          </p:cNvPr>
          <p:cNvSpPr txBox="1"/>
          <p:nvPr/>
        </p:nvSpPr>
        <p:spPr>
          <a:xfrm>
            <a:off x="411461" y="1176377"/>
            <a:ext cx="3260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Kaon</a:t>
            </a:r>
            <a:r>
              <a:rPr lang="hr-HR" sz="3600" dirty="0"/>
              <a:t> </a:t>
            </a:r>
            <a:r>
              <a:rPr lang="en-US" sz="3600" dirty="0"/>
              <a:t>absorption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C8DFD4-D5A4-45F7-B39A-77C7ABBC1A56}"/>
              </a:ext>
            </a:extLst>
          </p:cNvPr>
          <p:cNvSpPr txBox="1"/>
          <p:nvPr/>
        </p:nvSpPr>
        <p:spPr>
          <a:xfrm>
            <a:off x="6872387" y="161576"/>
            <a:ext cx="5355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X-ray energies in kaonic atoms</a:t>
            </a:r>
          </a:p>
        </p:txBody>
      </p:sp>
    </p:spTree>
    <p:extLst>
      <p:ext uri="{BB962C8B-B14F-4D97-AF65-F5344CB8AC3E}">
        <p14:creationId xmlns:p14="http://schemas.microsoft.com/office/powerpoint/2010/main" val="29327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3" grpId="0"/>
      <p:bldP spid="24" grpId="0"/>
      <p:bldP spid="24" grpId="1"/>
      <p:bldP spid="32" grpId="0"/>
      <p:bldP spid="48" grpId="0"/>
      <p:bldP spid="49" grpId="0" animBg="1"/>
      <p:bldP spid="50" grpId="0"/>
      <p:bldP spid="5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AF7E46-0132-49F2-866F-6063E3864B38}"/>
              </a:ext>
            </a:extLst>
          </p:cNvPr>
          <p:cNvSpPr/>
          <p:nvPr/>
        </p:nvSpPr>
        <p:spPr>
          <a:xfrm>
            <a:off x="1540933" y="4876800"/>
            <a:ext cx="5012903" cy="4229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2581C-BF5F-4C41-8472-75962590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47" y="250405"/>
            <a:ext cx="11397916" cy="982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Principles of measurements of kaon mass in   </a:t>
            </a:r>
            <a:b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</a:br>
            <a:r>
              <a:rPr lang="en-US" b="1" dirty="0">
                <a:latin typeface="Aharoni" panose="020B0604020202020204" pitchFamily="2" charset="-79"/>
                <a:cs typeface="Aharoni" panose="020B0604020202020204" pitchFamily="2" charset="-79"/>
              </a:rPr>
              <a:t>                            kaonic atoms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FF47-B210-420E-A588-FCB07F57C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464" y="1405836"/>
            <a:ext cx="10450743" cy="49070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r-HR" dirty="0"/>
          </a:p>
          <a:p>
            <a:r>
              <a:rPr lang="en-US" dirty="0"/>
              <a:t>Measure X-ray energies</a:t>
            </a:r>
            <a:r>
              <a:rPr lang="hr-HR" dirty="0"/>
              <a:t> </a:t>
            </a:r>
            <a:r>
              <a:rPr lang="en-US" dirty="0"/>
              <a:t>in kaonic atoms for </a:t>
            </a:r>
            <a:r>
              <a:rPr lang="hr-HR" dirty="0"/>
              <a:t> </a:t>
            </a:r>
            <a:r>
              <a:rPr lang="en-US" dirty="0"/>
              <a:t>transitions not influenced by strong interactions.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In order to determine the kaon mass, the experimental</a:t>
            </a:r>
            <a:r>
              <a:rPr lang="hr-HR" dirty="0"/>
              <a:t> </a:t>
            </a:r>
            <a:r>
              <a:rPr lang="en-US" dirty="0"/>
              <a:t>energies have to be compared with the calculated</a:t>
            </a:r>
            <a:r>
              <a:rPr lang="hr-HR" dirty="0"/>
              <a:t> </a:t>
            </a:r>
            <a:r>
              <a:rPr lang="en-US" dirty="0"/>
              <a:t>energies obtained with a certain K-mass value</a:t>
            </a:r>
            <a:r>
              <a:rPr lang="hr-HR" dirty="0"/>
              <a:t> (</a:t>
            </a:r>
            <a:r>
              <a:rPr lang="en-US" dirty="0"/>
              <a:t>corrections</a:t>
            </a:r>
            <a:r>
              <a:rPr lang="hr-HR" dirty="0"/>
              <a:t>: </a:t>
            </a:r>
            <a:r>
              <a:rPr lang="en-US" dirty="0"/>
              <a:t>vacuum polarization, electron screening, non-circular </a:t>
            </a:r>
            <a:r>
              <a:rPr lang="en-US" dirty="0" err="1"/>
              <a:t>trasitions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Measurements with </a:t>
            </a:r>
            <a:r>
              <a:rPr lang="hr-HR" dirty="0"/>
              <a:t>HPGe </a:t>
            </a:r>
            <a:r>
              <a:rPr lang="en-US" dirty="0"/>
              <a:t>detector</a:t>
            </a:r>
            <a:r>
              <a:rPr lang="hr-HR" dirty="0"/>
              <a:t>s</a:t>
            </a:r>
            <a:r>
              <a:rPr lang="en-US" dirty="0"/>
              <a:t> and with crystal diffraction spectrometer</a:t>
            </a:r>
            <a:r>
              <a:rPr lang="hr-HR" dirty="0"/>
              <a:t>, TES, …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658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0D0B-664D-4F7A-BD43-D546D28E8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8347" cy="765843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Measurement 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at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DAɸNE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with</a:t>
            </a:r>
            <a:r>
              <a:rPr lang="hr-HR" dirty="0">
                <a:latin typeface="Aharoni" panose="02010803020104030203" pitchFamily="2" charset="-79"/>
                <a:cs typeface="Aharoni" panose="02010803020104030203" pitchFamily="2" charset="-79"/>
              </a:rPr>
              <a:t> HPGe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BF9C9-1D4F-4D5E-8135-9F355F5E9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48" y="1496093"/>
            <a:ext cx="11079438" cy="5361907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rgbClr val="0070C0"/>
                </a:solidFill>
              </a:rPr>
              <a:t>-&gt; </a:t>
            </a:r>
            <a:r>
              <a:rPr lang="en-US" dirty="0">
                <a:solidFill>
                  <a:srgbClr val="0070C0"/>
                </a:solidFill>
              </a:rPr>
              <a:t>Our aim is </a:t>
            </a:r>
            <a:r>
              <a:rPr lang="hr-HR" dirty="0">
                <a:solidFill>
                  <a:srgbClr val="0070C0"/>
                </a:solidFill>
              </a:rPr>
              <a:t>to do </a:t>
            </a:r>
            <a:r>
              <a:rPr lang="en-US" dirty="0">
                <a:solidFill>
                  <a:srgbClr val="0070C0"/>
                </a:solidFill>
              </a:rPr>
              <a:t> measurements with</a:t>
            </a:r>
            <a:r>
              <a:rPr lang="hr-HR" dirty="0">
                <a:solidFill>
                  <a:srgbClr val="0070C0"/>
                </a:solidFill>
              </a:rPr>
              <a:t> HPGe </a:t>
            </a:r>
            <a:r>
              <a:rPr lang="en-US" dirty="0">
                <a:solidFill>
                  <a:srgbClr val="0070C0"/>
                </a:solidFill>
              </a:rPr>
              <a:t>detector</a:t>
            </a:r>
            <a:r>
              <a:rPr lang="hr-HR" dirty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hr-HR" dirty="0">
                <a:solidFill>
                  <a:srgbClr val="0070C0"/>
                </a:solidFill>
              </a:rPr>
              <a:t>) </a:t>
            </a:r>
            <a:r>
              <a:rPr lang="en-US" dirty="0">
                <a:solidFill>
                  <a:srgbClr val="0070C0"/>
                </a:solidFill>
              </a:rPr>
              <a:t>during SIDDHARTA-2 run</a:t>
            </a:r>
            <a:r>
              <a:rPr lang="hr-HR" dirty="0">
                <a:solidFill>
                  <a:srgbClr val="0070C0"/>
                </a:solidFill>
              </a:rPr>
              <a:t> at DA</a:t>
            </a:r>
            <a:r>
              <a:rPr lang="hr-H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ɸNE</a:t>
            </a:r>
            <a:r>
              <a:rPr lang="hr-HR" dirty="0">
                <a:solidFill>
                  <a:srgbClr val="0070C0"/>
                </a:solidFill>
              </a:rPr>
              <a:t> -  </a:t>
            </a:r>
            <a:r>
              <a:rPr lang="en-US" dirty="0">
                <a:solidFill>
                  <a:srgbClr val="0070C0"/>
                </a:solidFill>
              </a:rPr>
              <a:t>using the available space at the SIDDHARTA-2 interaction region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with different solid targets (Pb, W, ..)</a:t>
            </a:r>
            <a:r>
              <a:rPr lang="hr-HR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All previous measurements have used energetic kaons and </a:t>
            </a:r>
            <a:r>
              <a:rPr lang="hr-HR" dirty="0"/>
              <a:t>a </a:t>
            </a:r>
            <a:r>
              <a:rPr lang="en-US" dirty="0"/>
              <a:t>thick</a:t>
            </a:r>
            <a:r>
              <a:rPr lang="hr-HR" dirty="0"/>
              <a:t> </a:t>
            </a:r>
            <a:r>
              <a:rPr lang="en-US" dirty="0"/>
              <a:t>degrader to slow them down was necessary.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Advantage</a:t>
            </a:r>
            <a:r>
              <a:rPr lang="hr-HR" dirty="0"/>
              <a:t>: </a:t>
            </a:r>
            <a:r>
              <a:rPr lang="hr-HR" dirty="0" err="1"/>
              <a:t>DAɸNE</a:t>
            </a:r>
            <a:r>
              <a:rPr lang="hr-HR" dirty="0"/>
              <a:t> </a:t>
            </a:r>
            <a:r>
              <a:rPr lang="en-US" dirty="0"/>
              <a:t>is producing</a:t>
            </a:r>
            <a:r>
              <a:rPr lang="hr-HR" dirty="0"/>
              <a:t> </a:t>
            </a:r>
            <a:r>
              <a:rPr lang="en-US" dirty="0"/>
              <a:t>low momenta kaon pairs – no need for degrader.</a:t>
            </a:r>
            <a:r>
              <a:rPr lang="hr-HR" dirty="0"/>
              <a:t> No </a:t>
            </a:r>
            <a:r>
              <a:rPr lang="en-US" dirty="0"/>
              <a:t>secondary particles in the beam</a:t>
            </a:r>
            <a:r>
              <a:rPr lang="hr-HR" dirty="0"/>
              <a:t>.</a:t>
            </a:r>
            <a:endParaRPr lang="en-US" dirty="0"/>
          </a:p>
          <a:p>
            <a:r>
              <a:rPr lang="en-US" dirty="0"/>
              <a:t>Disadvantage</a:t>
            </a:r>
            <a:r>
              <a:rPr lang="hr-HR" dirty="0"/>
              <a:t>: </a:t>
            </a:r>
            <a:r>
              <a:rPr lang="en-US" dirty="0"/>
              <a:t>High background</a:t>
            </a:r>
            <a:r>
              <a:rPr lang="hr-HR" dirty="0"/>
              <a:t> </a:t>
            </a:r>
            <a:r>
              <a:rPr lang="en-US" dirty="0"/>
              <a:t>from</a:t>
            </a:r>
            <a:r>
              <a:rPr lang="hr-HR" dirty="0"/>
              <a:t> </a:t>
            </a:r>
            <a:r>
              <a:rPr lang="en-US" dirty="0"/>
              <a:t>the</a:t>
            </a:r>
            <a:r>
              <a:rPr lang="hr-HR" dirty="0"/>
              <a:t> </a:t>
            </a:r>
            <a:r>
              <a:rPr lang="en-US" dirty="0"/>
              <a:t>beam</a:t>
            </a:r>
            <a:r>
              <a:rPr lang="hr-HR" dirty="0"/>
              <a:t> </a:t>
            </a:r>
            <a:r>
              <a:rPr lang="en-US" dirty="0"/>
              <a:t> close to the interaction point</a:t>
            </a:r>
            <a:r>
              <a:rPr lang="hr-HR" dirty="0"/>
              <a:t> (</a:t>
            </a:r>
            <a:r>
              <a:rPr lang="en-US" dirty="0">
                <a:solidFill>
                  <a:srgbClr val="FF0000"/>
                </a:solidFill>
              </a:rPr>
              <a:t>unknown</a:t>
            </a:r>
            <a:r>
              <a:rPr lang="hr-HR" dirty="0">
                <a:solidFill>
                  <a:srgbClr val="FF0000"/>
                </a:solidFill>
              </a:rPr>
              <a:t>!</a:t>
            </a:r>
            <a:r>
              <a:rPr lang="hr-HR" dirty="0"/>
              <a:t>).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</a:t>
            </a:r>
            <a:r>
              <a:rPr lang="en-US" dirty="0"/>
              <a:t>In both cases: background originating from the kaons absorbed in nuclei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44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2559</Words>
  <Application>Microsoft Office PowerPoint</Application>
  <PresentationFormat>Widescreen</PresentationFormat>
  <Paragraphs>299</Paragraphs>
  <Slides>42</Slides>
  <Notes>2</Notes>
  <HiddenSlides>9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Aharoni</vt:lpstr>
      <vt:lpstr>Arial</vt:lpstr>
      <vt:lpstr>Arial Black</vt:lpstr>
      <vt:lpstr>Calibri</vt:lpstr>
      <vt:lpstr>Calibri Light</vt:lpstr>
      <vt:lpstr>Cambria Math</vt:lpstr>
      <vt:lpstr>CMMI10</vt:lpstr>
      <vt:lpstr>CMR10</vt:lpstr>
      <vt:lpstr>CMSY10</vt:lpstr>
      <vt:lpstr>CMSY8</vt:lpstr>
      <vt:lpstr>Helvetica Neue</vt:lpstr>
      <vt:lpstr>Office Theme</vt:lpstr>
      <vt:lpstr>Preparation of the charged kaon mass measurement through kaonic atoms with the HPGe detector at DAPHNE </vt:lpstr>
      <vt:lpstr>Motivation</vt:lpstr>
      <vt:lpstr>Measurements of kaon mass, history</vt:lpstr>
      <vt:lpstr>PDG 2020:</vt:lpstr>
      <vt:lpstr>Previous measurements, motivation</vt:lpstr>
      <vt:lpstr>Principles of measurements of kaon mass in                                kaonic atoms</vt:lpstr>
      <vt:lpstr>PowerPoint Presentation</vt:lpstr>
      <vt:lpstr>Principles of measurements of kaon mass in                                kaonic atoms</vt:lpstr>
      <vt:lpstr>Measurement at DAɸNE with HPGe </vt:lpstr>
      <vt:lpstr>SIDDHARTA-2 at DAɸNE Silicon Drift Detector for Hadronic Atom Research by Timing Application </vt:lpstr>
      <vt:lpstr> Measurement at DAɸNE with HPGe during SIDDHARTA-2 run</vt:lpstr>
      <vt:lpstr>Holder and shielding have been prepared at LNF</vt:lpstr>
      <vt:lpstr>Preparation of the measurement at DAɸNE with HPGe </vt:lpstr>
      <vt:lpstr> Measurement at DAɸNE with HPGe during SIDDHARTA-2 </vt:lpstr>
      <vt:lpstr>Laboratory tests of HPGe (BSI - TRP preamp) &amp; analog electronics</vt:lpstr>
      <vt:lpstr>Laboratory tests of HPGe (BSI - TRP preamp) &amp;  fast pulse digitizer, CAEN DT5781 4 ch, 14 bit, </vt:lpstr>
      <vt:lpstr>Adjustment of the parameters for energy reconstruction</vt:lpstr>
      <vt:lpstr>Laboratory tests  (Zagreb) of HPGe (BSI - TRP preamp) &amp;  fast pulse digitizer, CAEN DT5781 4 ch, 14 bit, </vt:lpstr>
      <vt:lpstr>HPGe at the LNF, July 2021, holder + shielding,  tests Oct., Nov. 2021</vt:lpstr>
      <vt:lpstr>Tests Oct. and Nov. 2021, 133Ba</vt:lpstr>
      <vt:lpstr>HPGe holder in the hall, Nov. 2021:</vt:lpstr>
      <vt:lpstr> Measurement at DAɸNE with HPGe during SIDDHARTA-2 run</vt:lpstr>
      <vt:lpstr>Simulations – GEANT4 </vt:lpstr>
      <vt:lpstr>Simple GEANT4 Simulations – HPGe efficiency</vt:lpstr>
      <vt:lpstr>Simple GEANT4 simulations – hadronic background                                                                after kaon absorption    </vt:lpstr>
      <vt:lpstr>Estimation of the requested number of X-rays in the peak  (Pb, 9-&gt;8 transition,291 keV)</vt:lpstr>
      <vt:lpstr>HPGe detector on d=110mm from the Pb target (closest position), 400 pb^-1</vt:lpstr>
      <vt:lpstr>GEANT4 full simulation – work in progress</vt:lpstr>
      <vt:lpstr>GEANT4 full simulations</vt:lpstr>
      <vt:lpstr>GEANT4 full simulations</vt:lpstr>
      <vt:lpstr>GEANT4 full simulations</vt:lpstr>
      <vt:lpstr>GEANT4 full simulations</vt:lpstr>
      <vt:lpstr>GEANT4 full simulations</vt:lpstr>
      <vt:lpstr>GEANT4 full simulation – work in progress</vt:lpstr>
      <vt:lpstr>GEANT4 full simulation – work in progress</vt:lpstr>
      <vt:lpstr>GEANT4 full simulation – work in progress</vt:lpstr>
      <vt:lpstr>Principles of measurements of kaon mass in                                kaonic atoms</vt:lpstr>
      <vt:lpstr>Second HPGe detector</vt:lpstr>
      <vt:lpstr>Thank you for your attention !</vt:lpstr>
      <vt:lpstr>Backup slides</vt:lpstr>
      <vt:lpstr>1pb-1 (~2h)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the charged kaon mass in X-ray transitions  with HPGe detector at DAPHNE</dc:title>
  <dc:creator>Damir Bosnar</dc:creator>
  <cp:lastModifiedBy>Damir Bosnar</cp:lastModifiedBy>
  <cp:revision>289</cp:revision>
  <dcterms:created xsi:type="dcterms:W3CDTF">2018-11-16T08:40:42Z</dcterms:created>
  <dcterms:modified xsi:type="dcterms:W3CDTF">2021-11-25T10:26:53Z</dcterms:modified>
</cp:coreProperties>
</file>