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75" r:id="rId3"/>
    <p:sldId id="263" r:id="rId4"/>
    <p:sldId id="278" r:id="rId5"/>
    <p:sldId id="27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81"/>
    <a:srgbClr val="FFDF79"/>
    <a:srgbClr val="FFD85D"/>
    <a:srgbClr val="FFD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82"/>
      </p:cViewPr>
      <p:guideLst>
        <p:guide orient="horz" pos="57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71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96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797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003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04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200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214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791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2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6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40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03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60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5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006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81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62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B813D10-D63D-4A16-825F-112D7F5AD6E1}" type="datetimeFigureOut">
              <a:rPr lang="it-IT" smtClean="0"/>
              <a:t>08/11/2021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DB56F6-C384-4E3C-A064-4BF6C3FD08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756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mativasanitaria.it/jsp/dettaglio.jsp?id=8227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infn.it/share/page/site/cnpisa/documentlibrary#filter=path%7C%2FCOVID%252019%2FDocumenti%2520INFN%7C&amp;page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ctrTitle"/>
          </p:nvPr>
        </p:nvSpPr>
        <p:spPr>
          <a:xfrm>
            <a:off x="1700212" y="1831403"/>
            <a:ext cx="8791575" cy="3586797"/>
          </a:xfrm>
        </p:spPr>
        <p:txBody>
          <a:bodyPr>
            <a:normAutofit/>
          </a:bodyPr>
          <a:lstStyle/>
          <a:p>
            <a:r>
              <a:rPr lang="it-IT" b="1" dirty="0"/>
              <a:t>Riunione </a:t>
            </a:r>
            <a:r>
              <a:rPr lang="it-IT" b="1" dirty="0" smtClean="0"/>
              <a:t>RSPP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/>
              <a:t/>
            </a:r>
            <a:br>
              <a:rPr lang="it-IT" b="1"/>
            </a:br>
            <a:r>
              <a:rPr lang="it-IT" b="1" smtClean="0"/>
              <a:t>MERCOLEDI’ 10 NOVEMBRE </a:t>
            </a:r>
            <a:r>
              <a:rPr lang="it-IT" b="1" dirty="0" smtClean="0"/>
              <a:t>2021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/>
            </a:r>
            <a:br>
              <a:rPr lang="it-IT" b="1" dirty="0"/>
            </a:b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89411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sz="quarter" idx="13"/>
          </p:nvPr>
        </p:nvSpPr>
        <p:spPr>
          <a:xfrm>
            <a:off x="695325" y="2450592"/>
            <a:ext cx="10801350" cy="2837688"/>
          </a:xfrm>
        </p:spPr>
        <p:txBody>
          <a:bodyPr>
            <a:noAutofit/>
          </a:bodyPr>
          <a:lstStyle/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b="1" cap="none" dirty="0"/>
              <a:t>D</a:t>
            </a:r>
            <a:r>
              <a:rPr lang="it-IT" b="1" cap="none" dirty="0" smtClean="0"/>
              <a:t>efinire </a:t>
            </a:r>
            <a:r>
              <a:rPr lang="it-IT" b="1" cap="none" dirty="0"/>
              <a:t>le modalità operative per l'organizzazione delle </a:t>
            </a:r>
            <a:r>
              <a:rPr lang="it-IT" b="1" cap="none" dirty="0" smtClean="0"/>
              <a:t>verifiche.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b="1" cap="none" dirty="0"/>
              <a:t>S</a:t>
            </a:r>
            <a:r>
              <a:rPr lang="it-IT" b="1" cap="none" dirty="0" smtClean="0"/>
              <a:t>oggetti </a:t>
            </a:r>
            <a:r>
              <a:rPr lang="it-IT" b="1" cap="none" dirty="0"/>
              <a:t>incaricati con atto scritto dell'accertamento e della contestazione delle </a:t>
            </a:r>
            <a:r>
              <a:rPr lang="it-IT" b="1" cap="none" dirty="0" smtClean="0"/>
              <a:t>violazioni.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b="1" cap="none" dirty="0" smtClean="0"/>
              <a:t>Prioritariamente</a:t>
            </a:r>
            <a:r>
              <a:rPr lang="it-IT" b="1" cap="none" dirty="0"/>
              <a:t>, svolgere il relativo controllo all’accesso, a campione o a tappeto. 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b="1" cap="none" dirty="0"/>
              <a:t>Q</a:t>
            </a:r>
            <a:r>
              <a:rPr lang="it-IT" b="1" cap="none" dirty="0" smtClean="0"/>
              <a:t>uando </a:t>
            </a:r>
            <a:r>
              <a:rPr lang="it-IT" b="1" cap="none" dirty="0"/>
              <a:t>le esigenze organizzative o strutturali non consentano di svolgere tale modalità di verifica, sono comunque tenute a svolgere controlli a </a:t>
            </a:r>
            <a:r>
              <a:rPr lang="it-IT" b="1" cap="none" dirty="0" smtClean="0"/>
              <a:t>campione, almeno </a:t>
            </a:r>
            <a:r>
              <a:rPr lang="it-IT" b="1" cap="none" dirty="0"/>
              <a:t>con cadenza giornaliera, </a:t>
            </a:r>
            <a:r>
              <a:rPr lang="it-IT" b="1" cap="none" dirty="0" smtClean="0"/>
              <a:t>in </a:t>
            </a:r>
            <a:r>
              <a:rPr lang="it-IT" b="1" cap="none" dirty="0"/>
              <a:t>misura percentuale non inferiore al 20 per cento di quello presente in </a:t>
            </a:r>
            <a:r>
              <a:rPr lang="it-IT" b="1" cap="none" dirty="0" smtClean="0"/>
              <a:t>servizio.</a:t>
            </a:r>
          </a:p>
          <a:p>
            <a:pPr marL="0" indent="0">
              <a:buNone/>
            </a:pPr>
            <a:endParaRPr lang="it-IT" b="1" cap="none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913775" y="472213"/>
            <a:ext cx="10364451" cy="1596177"/>
          </a:xfrm>
        </p:spPr>
        <p:txBody>
          <a:bodyPr/>
          <a:lstStyle/>
          <a:p>
            <a:r>
              <a:rPr lang="it-IT" b="1" dirty="0" smtClean="0"/>
              <a:t>Linee guida controllo green pass</a:t>
            </a:r>
            <a:r>
              <a:rPr lang="it-IT" b="1" dirty="0"/>
              <a:t/>
            </a:r>
            <a:br>
              <a:rPr lang="it-IT" b="1" dirty="0"/>
            </a:br>
            <a:endParaRPr lang="it-IT" sz="2800" b="1" i="1" dirty="0"/>
          </a:p>
        </p:txBody>
      </p:sp>
    </p:spTree>
    <p:extLst>
      <p:ext uri="{BB962C8B-B14F-4D97-AF65-F5344CB8AC3E}">
        <p14:creationId xmlns:p14="http://schemas.microsoft.com/office/powerpoint/2010/main" val="332172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sz="quarter" idx="13"/>
          </p:nvPr>
        </p:nvSpPr>
        <p:spPr>
          <a:xfrm>
            <a:off x="695325" y="1844676"/>
            <a:ext cx="10801350" cy="3544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900" b="1" cap="none" dirty="0" smtClean="0"/>
              <a:t>In </a:t>
            </a:r>
            <a:r>
              <a:rPr lang="it-IT" sz="1900" b="1" cap="none" dirty="0"/>
              <a:t>caso di </a:t>
            </a:r>
            <a:r>
              <a:rPr lang="it-IT" sz="1900" b="1" u="sng" cap="none" dirty="0" smtClean="0"/>
              <a:t>accertamento </a:t>
            </a:r>
            <a:r>
              <a:rPr lang="it-IT" sz="1900" b="1" u="sng" cap="none" dirty="0"/>
              <a:t>svolto all’accesso della </a:t>
            </a:r>
            <a:r>
              <a:rPr lang="it-IT" sz="1900" b="1" u="sng" cap="none" dirty="0" smtClean="0"/>
              <a:t>struttura</a:t>
            </a:r>
            <a:r>
              <a:rPr lang="it-IT" sz="1900" b="1" cap="none" dirty="0" smtClean="0"/>
              <a:t>, </a:t>
            </a:r>
            <a:r>
              <a:rPr lang="it-IT" sz="1900" b="1" cap="none" dirty="0"/>
              <a:t>il personale preposto al controllo: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sz="1900" b="1" cap="none" dirty="0" smtClean="0"/>
              <a:t>vieterà </a:t>
            </a:r>
            <a:r>
              <a:rPr lang="it-IT" sz="1900" b="1" cap="none" dirty="0"/>
              <a:t>al lavoratore l’accesso alla struttura, invitandolo ad allontanarsi; 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sz="1900" b="1" cap="none" dirty="0" smtClean="0"/>
              <a:t>comunicherà </a:t>
            </a:r>
            <a:r>
              <a:rPr lang="it-IT" sz="1900" b="1" cap="none" dirty="0"/>
              <a:t>la circostanza alla Direzione o Ufficio del personale competente per considerare la giornata come assenza ingiustificata.</a:t>
            </a:r>
          </a:p>
          <a:p>
            <a:pPr marL="0" indent="0">
              <a:buNone/>
            </a:pPr>
            <a:r>
              <a:rPr lang="it-IT" sz="1900" b="1" cap="none" dirty="0"/>
              <a:t>In caso di </a:t>
            </a:r>
            <a:r>
              <a:rPr lang="it-IT" sz="1900" b="1" u="sng" cap="none" dirty="0"/>
              <a:t>accertamento svolto a campione all’interno della struttura</a:t>
            </a:r>
            <a:r>
              <a:rPr lang="it-IT" sz="1900" b="1" cap="none" dirty="0"/>
              <a:t> di mancato possesso della certificazione o con certificazione di positività il personale preposto controllo:  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sz="1900" b="1" cap="none" dirty="0" smtClean="0"/>
              <a:t>inviterà </a:t>
            </a:r>
            <a:r>
              <a:rPr lang="it-IT" sz="1900" b="1" cap="none" dirty="0"/>
              <a:t>il soggetto ad allontanarsi immediatamente dalla Struttura;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sz="1900" b="1" cap="none" dirty="0" smtClean="0"/>
              <a:t>redigerà </a:t>
            </a:r>
            <a:r>
              <a:rPr lang="it-IT" sz="1900" b="1" cap="none" dirty="0"/>
              <a:t>un apposito verbale secondo il </a:t>
            </a:r>
            <a:r>
              <a:rPr lang="it-IT" sz="1900" b="1" cap="none" dirty="0" smtClean="0"/>
              <a:t>facsimile </a:t>
            </a:r>
            <a:r>
              <a:rPr lang="it-IT" sz="1900" b="1" cap="none" dirty="0"/>
              <a:t>allegato alla presente, inviandolo al Direttore che lo trasmetterà alla prefettura competente per l’irrogazione delle relative sanzioni; 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r>
              <a:rPr lang="it-IT" sz="1900" b="1" cap="none" dirty="0" smtClean="0"/>
              <a:t>comunicherà </a:t>
            </a:r>
            <a:r>
              <a:rPr lang="it-IT" sz="1900" b="1" cap="none" dirty="0"/>
              <a:t>la circostanza alla Direzione o Ufficio del personale competente per considerare la giornata come assenza ingiustificata.</a:t>
            </a:r>
          </a:p>
          <a:p>
            <a:pPr marL="357188" indent="-357188">
              <a:buFont typeface="Wingdings 3" panose="05040102010807070707" pitchFamily="18" charset="2"/>
              <a:buChar char=""/>
            </a:pPr>
            <a:endParaRPr lang="it-IT" sz="1900" b="1" cap="none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913775" y="472213"/>
            <a:ext cx="10364451" cy="1596177"/>
          </a:xfrm>
        </p:spPr>
        <p:txBody>
          <a:bodyPr/>
          <a:lstStyle/>
          <a:p>
            <a:r>
              <a:rPr lang="it-IT" b="1" dirty="0" smtClean="0"/>
              <a:t>Linee guida controllo green pass</a:t>
            </a:r>
            <a:br>
              <a:rPr lang="it-IT" b="1" dirty="0" smtClean="0"/>
            </a:br>
            <a:r>
              <a:rPr lang="it-IT" b="1" dirty="0" smtClean="0"/>
              <a:t>esito negativo dei controlli</a:t>
            </a:r>
            <a:r>
              <a:rPr lang="it-IT" b="1" dirty="0"/>
              <a:t/>
            </a:r>
            <a:br>
              <a:rPr lang="it-IT" b="1" dirty="0"/>
            </a:br>
            <a:endParaRPr lang="it-IT" sz="2800" b="1" i="1" dirty="0"/>
          </a:p>
        </p:txBody>
      </p:sp>
    </p:spTree>
    <p:extLst>
      <p:ext uri="{BB962C8B-B14F-4D97-AF65-F5344CB8AC3E}">
        <p14:creationId xmlns:p14="http://schemas.microsoft.com/office/powerpoint/2010/main" val="286849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95325" y="1409608"/>
            <a:ext cx="10801350" cy="3221963"/>
          </a:xfrm>
        </p:spPr>
        <p:txBody>
          <a:bodyPr>
            <a:normAutofit/>
          </a:bodyPr>
          <a:lstStyle/>
          <a:p>
            <a:r>
              <a:rPr lang="it-IT" b="1" dirty="0">
                <a:hlinkClick r:id="rId2"/>
              </a:rPr>
              <a:t>Circolare del Ministero della Salute </a:t>
            </a:r>
            <a:br>
              <a:rPr lang="it-IT" b="1" dirty="0">
                <a:hlinkClick r:id="rId2"/>
              </a:rPr>
            </a:br>
            <a:r>
              <a:rPr lang="it-IT" b="1" dirty="0">
                <a:hlinkClick r:id="rId2"/>
              </a:rPr>
              <a:t>11 AGOSTO 2021</a:t>
            </a: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sz="2800" b="1" cap="none" dirty="0"/>
              <a:t>Aggiornamento sulle misure di quarantena e di isolamento raccomandate alla luce della circolazione delle nuove varianti ed in particolare della diffusione della variante Delta</a:t>
            </a:r>
            <a:endParaRPr lang="it-IT" sz="2800" b="1" i="1" cap="none" dirty="0"/>
          </a:p>
        </p:txBody>
      </p:sp>
    </p:spTree>
    <p:extLst>
      <p:ext uri="{BB962C8B-B14F-4D97-AF65-F5344CB8AC3E}">
        <p14:creationId xmlns:p14="http://schemas.microsoft.com/office/powerpoint/2010/main" val="2336950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>
            <a:spLocks noGrp="1"/>
          </p:cNvSpPr>
          <p:nvPr>
            <p:ph sz="quarter" idx="13"/>
          </p:nvPr>
        </p:nvSpPr>
        <p:spPr>
          <a:xfrm>
            <a:off x="1055688" y="2760422"/>
            <a:ext cx="3977259" cy="2837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b="1" cap="none" dirty="0">
                <a:hlinkClick r:id="rId2"/>
              </a:rPr>
              <a:t>https://</a:t>
            </a:r>
            <a:r>
              <a:rPr lang="it-IT" b="1" cap="none" dirty="0" smtClean="0">
                <a:hlinkClick r:id="rId2"/>
              </a:rPr>
              <a:t>docs.infn.it/share/page/site/cnpisa/documentlibrary#filter=path%7C%2FCOVID%252019%2FDocumenti%2520INFN%7C&amp;page=1</a:t>
            </a:r>
            <a:endParaRPr lang="it-IT" b="1" cap="none" dirty="0" smtClean="0"/>
          </a:p>
          <a:p>
            <a:pPr marL="0" indent="0">
              <a:buNone/>
            </a:pPr>
            <a:endParaRPr lang="it-IT" b="1" cap="none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913775" y="472213"/>
            <a:ext cx="10364451" cy="1596177"/>
          </a:xfrm>
        </p:spPr>
        <p:txBody>
          <a:bodyPr/>
          <a:lstStyle/>
          <a:p>
            <a:r>
              <a:rPr lang="it-IT" b="1" dirty="0" smtClean="0"/>
              <a:t>PAGINA CON I DOCUMENTI AGGIORNATI</a:t>
            </a:r>
            <a:endParaRPr lang="it-IT" sz="2800" b="1" i="1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/>
          <a:srcRect l="14883" t="-905" r="22126" b="7691"/>
          <a:stretch/>
        </p:blipFill>
        <p:spPr>
          <a:xfrm>
            <a:off x="5276536" y="1636776"/>
            <a:ext cx="6220139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206617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775</TotalTime>
  <Words>273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Tw Cen MT</vt:lpstr>
      <vt:lpstr>Wingdings 3</vt:lpstr>
      <vt:lpstr>Goccia</vt:lpstr>
      <vt:lpstr>Riunione RSPP  MERCOLEDI’ 10 NOVEMBRE 2021  </vt:lpstr>
      <vt:lpstr>Linee guida controllo green pass </vt:lpstr>
      <vt:lpstr>Linee guida controllo green pass esito negativo dei controlli </vt:lpstr>
      <vt:lpstr>Circolare del Ministero della Salute  11 AGOSTO 2021   Aggiornamento sulle misure di quarantena e di isolamento raccomandate alla luce della circolazione delle nuove varianti ed in particolare della diffusione della variante Delta</vt:lpstr>
      <vt:lpstr>PAGINA CON I DOCUMENTI AGGIORNATI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Marta Dalla Vecchia</dc:creator>
  <cp:lastModifiedBy>Marta Dalla Vecchia</cp:lastModifiedBy>
  <cp:revision>83</cp:revision>
  <dcterms:created xsi:type="dcterms:W3CDTF">2021-06-21T12:58:15Z</dcterms:created>
  <dcterms:modified xsi:type="dcterms:W3CDTF">2021-11-08T14:12:35Z</dcterms:modified>
</cp:coreProperties>
</file>