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69" r:id="rId6"/>
    <p:sldId id="272" r:id="rId7"/>
    <p:sldId id="273" r:id="rId8"/>
    <p:sldId id="267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sviluppo Di un </a:t>
            </a:r>
            <a:r>
              <a:rPr lang="it-IT" sz="4000" dirty="0"/>
              <a:t>software per la valutazione dei rischi e la gestione della sicurezza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Riunione dei direttori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69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93" y="136883"/>
            <a:ext cx="8931414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7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5257" y="402336"/>
            <a:ext cx="10396882" cy="1151965"/>
          </a:xfrm>
        </p:spPr>
        <p:txBody>
          <a:bodyPr>
            <a:normAutofit/>
          </a:bodyPr>
          <a:lstStyle/>
          <a:p>
            <a:r>
              <a:rPr lang="it-IT" sz="3800" dirty="0" smtClean="0"/>
              <a:t>FORMAZIONE E AVVIO DELL’UTILIZZO NELLE SEZIONI INFN</a:t>
            </a:r>
            <a:endParaRPr lang="it-IT" sz="38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9522084"/>
              </p:ext>
            </p:extLst>
          </p:nvPr>
        </p:nvGraphicFramePr>
        <p:xfrm>
          <a:off x="1705434" y="1554301"/>
          <a:ext cx="8796528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264">
                  <a:extLst>
                    <a:ext uri="{9D8B030D-6E8A-4147-A177-3AD203B41FA5}">
                      <a16:colId xmlns:a16="http://schemas.microsoft.com/office/drawing/2014/main" val="4262136420"/>
                    </a:ext>
                  </a:extLst>
                </a:gridCol>
                <a:gridCol w="4398264">
                  <a:extLst>
                    <a:ext uri="{9D8B030D-6E8A-4147-A177-3AD203B41FA5}">
                      <a16:colId xmlns:a16="http://schemas.microsoft.com/office/drawing/2014/main" val="277366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smtClean="0"/>
                        <a:t>DATE </a:t>
                      </a:r>
                      <a:r>
                        <a:rPr lang="it-IT" b="1" baseline="0" smtClean="0"/>
                        <a:t> </a:t>
                      </a:r>
                      <a:r>
                        <a:rPr lang="it-IT" b="1" smtClean="0"/>
                        <a:t>FASE</a:t>
                      </a:r>
                      <a:r>
                        <a:rPr lang="it-IT" b="1" baseline="0" smtClean="0"/>
                        <a:t> </a:t>
                      </a:r>
                      <a:r>
                        <a:rPr lang="it-IT" b="1" smtClean="0"/>
                        <a:t>1 - DVR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STRUTTURE COINVOLTE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4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14-17-21-24-28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ottobre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ottobre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(con tutor</a:t>
                      </a:r>
                      <a:r>
                        <a:rPr lang="it-IT" sz="13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Roberto</a:t>
                      </a:r>
                      <a:r>
                        <a:rPr lang="it-IT" sz="13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Assiro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martedì e venerdì ore 9.30-12.30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Mauro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Arba - Cagliari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Carlo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Crescentini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Bologna e CNAF </a:t>
                      </a:r>
                      <a:endParaRPr lang="it-IT" sz="13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Nicola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Crespan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Padova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Domenico Riondino – Roma3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Tony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Venasco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Catania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66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5-8-12-15-19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ottobre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ottobre (con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tutor:</a:t>
                      </a:r>
                      <a:r>
                        <a:rPr lang="it-IT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Piero </a:t>
                      </a:r>
                      <a:r>
                        <a:rPr lang="it-IT" sz="13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Stipcich</a:t>
                      </a:r>
                      <a:r>
                        <a:rPr lang="it-IT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martedì e venerdì ore 9.30-12.30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Federico Evangelisti - Ferrara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Ernesto Filoni – Torino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Alessandro Kosoveu - Trieste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Marco Tobia – LNGS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Giuseppe Bestiani – Pavia e Bicocca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25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26-29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ottobre,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2-5-9-12 novembre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novembre (con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tutor: Michele</a:t>
                      </a:r>
                      <a:r>
                        <a:rPr lang="it-IT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Sacchetti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martedì e venerdì ore 9.30-12.30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Sebastiano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Crupano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Napoli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Christian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Manea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TIFPA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Fabrizio </a:t>
                      </a:r>
                      <a:r>
                        <a:rPr lang="it-IT" sz="13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Stivanello</a:t>
                      </a:r>
                      <a:r>
                        <a:rPr lang="it-IT" sz="13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LNL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Tonello – LNL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Marco</a:t>
                      </a:r>
                      <a:r>
                        <a:rPr lang="it-IT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Giunti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LNF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53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16-19-23-26-30 novembre - 3 dicembre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dicembre (con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tutor:</a:t>
                      </a:r>
                      <a:r>
                        <a:rPr lang="it-IT" sz="13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Giancarlo De </a:t>
                      </a:r>
                      <a:r>
                        <a:rPr lang="it-IT" sz="13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Carolis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martedì e venerdì ore 9.30-12.30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Alessandro </a:t>
                      </a:r>
                      <a:r>
                        <a:rPr lang="it-IT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Bartoloni</a:t>
                      </a: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Roma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Francesco Noto – </a:t>
                      </a: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Maurizio Castro - LNS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Paolo Gentili - Firenze</a:t>
                      </a:r>
                      <a:endParaRPr lang="it-IT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Tommaso Grimaldi - Milano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101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0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Personale coinvolto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1" y="2264564"/>
            <a:ext cx="10394707" cy="3311189"/>
          </a:xfrm>
        </p:spPr>
        <p:txBody>
          <a:bodyPr>
            <a:noAutofit/>
          </a:bodyPr>
          <a:lstStyle/>
          <a:p>
            <a:r>
              <a:rPr lang="it-IT" sz="1800" dirty="0" smtClean="0"/>
              <a:t>Roberto </a:t>
            </a:r>
            <a:r>
              <a:rPr lang="it-IT" sz="1800" dirty="0"/>
              <a:t>Assiro – RSPP di Lecce</a:t>
            </a:r>
          </a:p>
          <a:p>
            <a:r>
              <a:rPr lang="it-IT" sz="1800" dirty="0"/>
              <a:t>Claudio </a:t>
            </a:r>
            <a:r>
              <a:rPr lang="it-IT" sz="1800" dirty="0" err="1"/>
              <a:t>Bisegni</a:t>
            </a:r>
            <a:r>
              <a:rPr lang="it-IT" sz="1800" dirty="0"/>
              <a:t> – Servizio Calcolo dei LNF</a:t>
            </a:r>
          </a:p>
          <a:p>
            <a:r>
              <a:rPr lang="it-IT" sz="1800" dirty="0" smtClean="0"/>
              <a:t>Giancarlo </a:t>
            </a:r>
            <a:r>
              <a:rPr lang="it-IT" sz="1800" dirty="0"/>
              <a:t>De </a:t>
            </a:r>
            <a:r>
              <a:rPr lang="it-IT" sz="1800" dirty="0" err="1"/>
              <a:t>Carolis</a:t>
            </a:r>
            <a:r>
              <a:rPr lang="it-IT" sz="1800" dirty="0"/>
              <a:t> – RSPP di </a:t>
            </a:r>
            <a:r>
              <a:rPr lang="it-IT" sz="1800" dirty="0" smtClean="0"/>
              <a:t>Pisa</a:t>
            </a:r>
          </a:p>
          <a:p>
            <a:r>
              <a:rPr lang="it-IT" sz="1800" dirty="0" smtClean="0"/>
              <a:t>ANDREA PAPI – RSPP DI PERUGIA</a:t>
            </a:r>
            <a:endParaRPr lang="it-IT" sz="1800" dirty="0"/>
          </a:p>
          <a:p>
            <a:r>
              <a:rPr lang="it-IT" sz="1800" dirty="0" smtClean="0"/>
              <a:t>Michele </a:t>
            </a:r>
            <a:r>
              <a:rPr lang="it-IT" sz="1800" dirty="0"/>
              <a:t>Sacchetti – RSPP di Bari</a:t>
            </a:r>
          </a:p>
          <a:p>
            <a:r>
              <a:rPr lang="it-IT" sz="1800" dirty="0"/>
              <a:t>Piero </a:t>
            </a:r>
            <a:r>
              <a:rPr lang="it-IT" sz="1800" dirty="0" err="1"/>
              <a:t>Stipcich</a:t>
            </a:r>
            <a:r>
              <a:rPr lang="it-IT" sz="1800" dirty="0"/>
              <a:t> – RSPP di </a:t>
            </a:r>
            <a:r>
              <a:rPr lang="it-IT" sz="1800" dirty="0" smtClean="0"/>
              <a:t>TOR VERGATA </a:t>
            </a:r>
            <a:endParaRPr lang="it-IT" sz="1800" dirty="0"/>
          </a:p>
          <a:p>
            <a:r>
              <a:rPr lang="it-IT" sz="1800" dirty="0"/>
              <a:t>Michele Tota – Servizio Calcolo dei </a:t>
            </a:r>
            <a:r>
              <a:rPr lang="it-IT" sz="1800" dirty="0" smtClean="0"/>
              <a:t>LNF</a:t>
            </a:r>
          </a:p>
          <a:p>
            <a:r>
              <a:rPr lang="it-IT" sz="1800" dirty="0" smtClean="0"/>
              <a:t>FRANCO VERNOCCHI – RSPP DI GENOVA</a:t>
            </a:r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1042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 smtClean="0"/>
              <a:t>Acquisto tramite gara del software 626suite di </a:t>
            </a:r>
            <a:r>
              <a:rPr lang="it-IT" b="1" dirty="0" err="1" smtClean="0"/>
              <a:t>age</a:t>
            </a:r>
            <a:r>
              <a:rPr lang="it-IT" b="1" dirty="0" smtClean="0"/>
              <a:t> web </a:t>
            </a:r>
            <a:r>
              <a:rPr lang="it-IT" b="1" dirty="0" err="1" smtClean="0"/>
              <a:t>solutions</a:t>
            </a:r>
            <a:endParaRPr lang="it-IT" b="1" dirty="0"/>
          </a:p>
          <a:p>
            <a:r>
              <a:rPr lang="it-IT" dirty="0"/>
              <a:t>Configurato in unità organizzative che rispecchiano la suddivisione in strutture e sedi </a:t>
            </a:r>
            <a:r>
              <a:rPr lang="it-IT" dirty="0" smtClean="0"/>
              <a:t>collegate </a:t>
            </a:r>
            <a:r>
              <a:rPr lang="it-IT" dirty="0" err="1" smtClean="0"/>
              <a:t>dell’infn</a:t>
            </a:r>
            <a:endParaRPr lang="it-IT" dirty="0"/>
          </a:p>
          <a:p>
            <a:r>
              <a:rPr lang="it-IT" dirty="0" smtClean="0"/>
              <a:t>In grado </a:t>
            </a:r>
            <a:r>
              <a:rPr lang="it-IT" dirty="0" smtClean="0"/>
              <a:t>di elaborare il </a:t>
            </a:r>
            <a:r>
              <a:rPr lang="it-IT" dirty="0" smtClean="0"/>
              <a:t>Documento </a:t>
            </a:r>
            <a:r>
              <a:rPr lang="it-IT" dirty="0"/>
              <a:t>di Valutazione dei Rischi</a:t>
            </a:r>
          </a:p>
          <a:p>
            <a:r>
              <a:rPr lang="it-IT" dirty="0" smtClean="0"/>
              <a:t>In grado di eseguire una Gestione completa della </a:t>
            </a:r>
            <a:r>
              <a:rPr lang="it-IT" dirty="0"/>
              <a:t>sicurezza (scadenze, procedure, documenti, </a:t>
            </a:r>
            <a:r>
              <a:rPr lang="it-IT" dirty="0" smtClean="0"/>
              <a:t>MANUTENZIONE, DPI, SORVEGLIANZA SANITARIA, FORMAZIONE, ORGANIZZAZIONE EMERGENZA, ecc</a:t>
            </a:r>
            <a:r>
              <a:rPr lang="it-IT" dirty="0"/>
              <a:t>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918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310896"/>
            <a:ext cx="10396882" cy="1151965"/>
          </a:xfrm>
        </p:spPr>
        <p:txBody>
          <a:bodyPr/>
          <a:lstStyle/>
          <a:p>
            <a:r>
              <a:rPr lang="it-IT" dirty="0" smtClean="0"/>
              <a:t>Presentazione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1907948"/>
            <a:ext cx="10394707" cy="3311189"/>
          </a:xfrm>
        </p:spPr>
        <p:txBody>
          <a:bodyPr>
            <a:noAutofit/>
          </a:bodyPr>
          <a:lstStyle/>
          <a:p>
            <a:endParaRPr lang="it-IT" sz="1600" dirty="0"/>
          </a:p>
          <a:p>
            <a:pPr marL="0" indent="0">
              <a:buNone/>
            </a:pPr>
            <a:r>
              <a:rPr lang="it-IT" sz="1600" b="1" dirty="0"/>
              <a:t>Parte sviluppata - integrazione con il sistema informativo INFN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/>
              <a:t>Collegamento con GODIVA per </a:t>
            </a:r>
            <a:r>
              <a:rPr lang="it-IT" sz="1600" dirty="0" smtClean="0"/>
              <a:t>esperimenti, SERVIZI e </a:t>
            </a:r>
            <a:r>
              <a:rPr lang="it-IT" sz="1600" dirty="0"/>
              <a:t>personale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/>
              <a:t>interfaccia utenti su portale appositamente sviluppata uniformemente allo standard INFN </a:t>
            </a:r>
            <a:r>
              <a:rPr lang="it-IT" sz="1600" dirty="0" smtClean="0"/>
              <a:t>che consente</a:t>
            </a:r>
            <a:r>
              <a:rPr lang="it-IT" sz="1600" dirty="0"/>
              <a:t>:</a:t>
            </a:r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L’accesso </a:t>
            </a:r>
            <a:r>
              <a:rPr lang="it-IT" sz="1600" dirty="0"/>
              <a:t>per Direttori, Responsabili di Esperimento/Servizio e Divisione, Lavoratori, RSPP, </a:t>
            </a:r>
            <a:r>
              <a:rPr lang="it-IT" sz="1600" dirty="0" smtClean="0"/>
              <a:t>ER, MC/MA;</a:t>
            </a:r>
            <a:endParaRPr lang="it-IT" sz="1600" dirty="0"/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ai </a:t>
            </a:r>
            <a:r>
              <a:rPr lang="it-IT" sz="1600" dirty="0"/>
              <a:t>Responsabili di </a:t>
            </a:r>
            <a:r>
              <a:rPr lang="it-IT" sz="1600" dirty="0" smtClean="0"/>
              <a:t>attribuire, agli </a:t>
            </a:r>
            <a:r>
              <a:rPr lang="it-IT" sz="1600" dirty="0"/>
              <a:t>afferenti il proprio </a:t>
            </a:r>
            <a:r>
              <a:rPr lang="it-IT" sz="1600" dirty="0" smtClean="0"/>
              <a:t>Esperimento/Servizio, </a:t>
            </a:r>
            <a:r>
              <a:rPr lang="it-IT" sz="1600" dirty="0" smtClean="0"/>
              <a:t>Attività/Mansioni</a:t>
            </a:r>
            <a:r>
              <a:rPr lang="it-IT" sz="1600" dirty="0" smtClean="0"/>
              <a:t>, </a:t>
            </a:r>
            <a:r>
              <a:rPr lang="it-IT" sz="1600" dirty="0"/>
              <a:t>preventivamente definite </a:t>
            </a:r>
            <a:r>
              <a:rPr lang="it-IT" sz="1600" dirty="0" smtClean="0"/>
              <a:t>con gli RSPP</a:t>
            </a:r>
            <a:r>
              <a:rPr lang="it-IT" sz="1600" dirty="0" smtClean="0"/>
              <a:t>,</a:t>
            </a:r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la </a:t>
            </a:r>
            <a:r>
              <a:rPr lang="it-IT" sz="1600" dirty="0"/>
              <a:t>gestione del flusso approvativo della scheda di destinazione lavorativa integrata con la scheda di radioprotezione</a:t>
            </a:r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la </a:t>
            </a:r>
            <a:r>
              <a:rPr lang="it-IT" sz="1600" dirty="0"/>
              <a:t>dematerializzazione della procedura, con previsione di firma </a:t>
            </a:r>
            <a:r>
              <a:rPr lang="it-IT" sz="1600" dirty="0" smtClean="0"/>
              <a:t>digitale</a:t>
            </a:r>
            <a:endParaRPr lang="it-IT" sz="1600" dirty="0"/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L’archivio </a:t>
            </a:r>
            <a:r>
              <a:rPr lang="it-IT" sz="1600" dirty="0"/>
              <a:t>nel </a:t>
            </a:r>
            <a:r>
              <a:rPr lang="it-IT" sz="1600" dirty="0" err="1"/>
              <a:t>repository</a:t>
            </a:r>
            <a:r>
              <a:rPr lang="it-IT" sz="1600" dirty="0"/>
              <a:t>  </a:t>
            </a:r>
            <a:r>
              <a:rPr lang="it-IT" sz="1600" dirty="0" err="1"/>
              <a:t>Alfresco</a:t>
            </a:r>
            <a:endParaRPr lang="it-IT" sz="1600" dirty="0"/>
          </a:p>
          <a:p>
            <a:pPr marL="357188" indent="-174625">
              <a:spcBef>
                <a:spcPts val="600"/>
              </a:spcBef>
            </a:pPr>
            <a:r>
              <a:rPr lang="it-IT" sz="1600" dirty="0" smtClean="0"/>
              <a:t>La possibilità </a:t>
            </a:r>
            <a:r>
              <a:rPr lang="it-IT" sz="1600" dirty="0"/>
              <a:t>di visualizzare i dati di ciascun lavoratore attraverso il portale INFN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9267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arrotondato 42"/>
          <p:cNvSpPr/>
          <p:nvPr/>
        </p:nvSpPr>
        <p:spPr>
          <a:xfrm>
            <a:off x="177868" y="5376940"/>
            <a:ext cx="11403106" cy="90123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2996339" y="99719"/>
            <a:ext cx="6795736" cy="5100917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014466" y="91675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Gestione Sicurezze INFN</a:t>
            </a:r>
            <a:endParaRPr lang="it-IT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77868" y="852408"/>
            <a:ext cx="2136299" cy="4125529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G.O.Di.V.A</a:t>
            </a:r>
            <a:r>
              <a:rPr kumimoji="0" lang="it-IT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estione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spiti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pendenti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isitatori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ssociati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(anagrafiche, ruoli, esperimenti, servizi)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3382479" y="805810"/>
            <a:ext cx="6110754" cy="163217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626 SUITE (SAFETY)</a:t>
            </a: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Compilazione DVR e Sistema di Gestione</a:t>
            </a:r>
          </a:p>
        </p:txBody>
      </p:sp>
      <p:sp>
        <p:nvSpPr>
          <p:cNvPr id="29" name="Rettangolo arrotondato 28"/>
          <p:cNvSpPr/>
          <p:nvPr/>
        </p:nvSpPr>
        <p:spPr>
          <a:xfrm>
            <a:off x="3382479" y="3332478"/>
            <a:ext cx="6110753" cy="151430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SSA</a:t>
            </a:r>
            <a: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icurezza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alute 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mbiente</a:t>
            </a:r>
            <a:b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Interfaccia WEB Utenti INFN</a:t>
            </a:r>
          </a:p>
        </p:txBody>
      </p:sp>
      <p:sp>
        <p:nvSpPr>
          <p:cNvPr id="30" name="Freccia bidirezionale orizzontale 29"/>
          <p:cNvSpPr/>
          <p:nvPr/>
        </p:nvSpPr>
        <p:spPr>
          <a:xfrm rot="16200000">
            <a:off x="6085657" y="2622695"/>
            <a:ext cx="866907" cy="544613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10232022" y="3071759"/>
            <a:ext cx="1873427" cy="2128877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ALFRESCO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Gestione Documenti</a:t>
            </a:r>
            <a:b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Scheda Dest. Lav.</a:t>
            </a:r>
            <a:br>
              <a:rPr kumimoji="0" lang="it-IT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Scheda </a:t>
            </a:r>
            <a:r>
              <a:rPr kumimoji="0" lang="it-IT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Radioprotez</a:t>
            </a:r>
            <a:r>
              <a:rPr kumimoji="0" lang="it-IT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2" name="Freccia a destra 31"/>
          <p:cNvSpPr/>
          <p:nvPr/>
        </p:nvSpPr>
        <p:spPr>
          <a:xfrm>
            <a:off x="9493232" y="3887180"/>
            <a:ext cx="702421" cy="475845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41710" y="5376940"/>
            <a:ext cx="606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 err="1" smtClean="0">
                <a:solidFill>
                  <a:prstClr val="black"/>
                </a:solidFill>
                <a:latin typeface="Calibri" panose="020F0502020204030204"/>
              </a:rPr>
              <a:t>G.O.Di.V.A</a:t>
            </a: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. : </a:t>
            </a:r>
            <a:r>
              <a:rPr lang="it-IT" dirty="0" smtClean="0">
                <a:solidFill>
                  <a:prstClr val="black"/>
                </a:solidFill>
                <a:latin typeface="Calibri" panose="020F0502020204030204"/>
              </a:rPr>
              <a:t>database INFN</a:t>
            </a:r>
            <a:br>
              <a:rPr lang="it-IT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626 Suite </a:t>
            </a:r>
            <a:r>
              <a:rPr lang="it-IT" dirty="0" smtClean="0">
                <a:solidFill>
                  <a:prstClr val="black"/>
                </a:solidFill>
                <a:latin typeface="Calibri" panose="020F0502020204030204"/>
              </a:rPr>
              <a:t>: Software gestione sicurezze di Age WEB Solutions</a:t>
            </a:r>
          </a:p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Sistema di Gestione</a:t>
            </a:r>
            <a:r>
              <a:rPr lang="it-IT" dirty="0" smtClean="0">
                <a:solidFill>
                  <a:prstClr val="black"/>
                </a:solidFill>
                <a:latin typeface="Calibri" panose="020F0502020204030204"/>
              </a:rPr>
              <a:t>: Modulo software contenuto in 626 Suite</a:t>
            </a:r>
            <a:endParaRPr lang="it-I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276112" y="5376940"/>
            <a:ext cx="5515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SSA</a:t>
            </a:r>
            <a:r>
              <a:rPr lang="it-IT" dirty="0" smtClean="0">
                <a:solidFill>
                  <a:prstClr val="black"/>
                </a:solidFill>
                <a:latin typeface="Calibri" panose="020F0502020204030204"/>
              </a:rPr>
              <a:t> : Interfaccia web INFN (Sicurezza Salute Ambiente)</a:t>
            </a:r>
            <a:br>
              <a:rPr lang="it-IT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ALFRESCO </a:t>
            </a:r>
            <a:r>
              <a:rPr lang="it-IT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it-IT" dirty="0" err="1" smtClean="0">
                <a:solidFill>
                  <a:prstClr val="black"/>
                </a:solidFill>
                <a:latin typeface="Calibri" panose="020F0502020204030204"/>
              </a:rPr>
              <a:t>Document</a:t>
            </a:r>
            <a:r>
              <a:rPr lang="it-IT" dirty="0" smtClean="0">
                <a:solidFill>
                  <a:prstClr val="black"/>
                </a:solidFill>
                <a:latin typeface="Calibri" panose="020F0502020204030204"/>
              </a:rPr>
              <a:t> Management System</a:t>
            </a:r>
          </a:p>
        </p:txBody>
      </p:sp>
      <p:sp>
        <p:nvSpPr>
          <p:cNvPr id="35" name="Freccia a destra 34"/>
          <p:cNvSpPr/>
          <p:nvPr/>
        </p:nvSpPr>
        <p:spPr>
          <a:xfrm>
            <a:off x="2789891" y="3825748"/>
            <a:ext cx="592588" cy="33461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ccia a destra 35"/>
          <p:cNvSpPr/>
          <p:nvPr/>
        </p:nvSpPr>
        <p:spPr>
          <a:xfrm>
            <a:off x="2782869" y="1498367"/>
            <a:ext cx="592588" cy="33397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ccia a destra 36"/>
          <p:cNvSpPr/>
          <p:nvPr/>
        </p:nvSpPr>
        <p:spPr>
          <a:xfrm>
            <a:off x="2314413" y="2603913"/>
            <a:ext cx="531881" cy="433344"/>
          </a:xfrm>
          <a:prstGeom prst="rightArrow">
            <a:avLst>
              <a:gd name="adj1" fmla="val 39656"/>
              <a:gd name="adj2" fmla="val 206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ccia a sinistra 37"/>
          <p:cNvSpPr/>
          <p:nvPr/>
        </p:nvSpPr>
        <p:spPr>
          <a:xfrm rot="5400000">
            <a:off x="1535529" y="2766185"/>
            <a:ext cx="2494680" cy="126356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10245665" y="1744720"/>
            <a:ext cx="1859784" cy="905457"/>
          </a:xfrm>
          <a:prstGeom prst="roundRect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DVR</a:t>
            </a:r>
          </a:p>
        </p:txBody>
      </p:sp>
      <p:sp>
        <p:nvSpPr>
          <p:cNvPr id="40" name="Freccia a destra 39"/>
          <p:cNvSpPr/>
          <p:nvPr/>
        </p:nvSpPr>
        <p:spPr>
          <a:xfrm>
            <a:off x="9500255" y="1814194"/>
            <a:ext cx="702421" cy="475845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10245665" y="91676"/>
            <a:ext cx="1859784" cy="1455474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Sistema di Gestione</a:t>
            </a:r>
          </a:p>
        </p:txBody>
      </p:sp>
      <p:sp>
        <p:nvSpPr>
          <p:cNvPr id="42" name="Freccia a destra 41"/>
          <p:cNvSpPr/>
          <p:nvPr/>
        </p:nvSpPr>
        <p:spPr>
          <a:xfrm>
            <a:off x="9500971" y="929597"/>
            <a:ext cx="702421" cy="475845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ttangolo arrotondato 126"/>
          <p:cNvSpPr/>
          <p:nvPr/>
        </p:nvSpPr>
        <p:spPr>
          <a:xfrm>
            <a:off x="1676381" y="4980933"/>
            <a:ext cx="8203623" cy="1147273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2177147" y="5850061"/>
            <a:ext cx="56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RSPP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ttangolo arrotondato 58"/>
          <p:cNvSpPr/>
          <p:nvPr/>
        </p:nvSpPr>
        <p:spPr>
          <a:xfrm>
            <a:off x="1488257" y="493543"/>
            <a:ext cx="8391747" cy="4227097"/>
          </a:xfrm>
          <a:prstGeom prst="roundRect">
            <a:avLst>
              <a:gd name="adj" fmla="val 4507"/>
            </a:avLst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Immagin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1" t="50184" r="1860" b="-1200"/>
          <a:stretch/>
        </p:blipFill>
        <p:spPr>
          <a:xfrm>
            <a:off x="2116029" y="5213581"/>
            <a:ext cx="698256" cy="750841"/>
          </a:xfrm>
          <a:prstGeom prst="rect">
            <a:avLst/>
          </a:prstGeom>
        </p:spPr>
      </p:pic>
      <p:sp>
        <p:nvSpPr>
          <p:cNvPr id="118" name="CasellaDiTesto 117"/>
          <p:cNvSpPr txBox="1"/>
          <p:nvPr/>
        </p:nvSpPr>
        <p:spPr>
          <a:xfrm>
            <a:off x="2177147" y="5850061"/>
            <a:ext cx="56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RSPP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7048681" y="495689"/>
            <a:ext cx="27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Interfaccia WEB utenti INFN</a:t>
            </a:r>
            <a:endParaRPr lang="it-IT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2186045" y="84379"/>
            <a:ext cx="725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SDL – scheda di destinazione lavorativa – flusso approvativo in SSA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1" name="Immagine 1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53246" r="39314" b="-1200"/>
          <a:stretch/>
        </p:blipFill>
        <p:spPr>
          <a:xfrm>
            <a:off x="354823" y="2494685"/>
            <a:ext cx="789576" cy="964489"/>
          </a:xfrm>
          <a:prstGeom prst="rect">
            <a:avLst/>
          </a:prstGeom>
        </p:spPr>
      </p:pic>
      <p:sp>
        <p:nvSpPr>
          <p:cNvPr id="122" name="CasellaDiTesto 121"/>
          <p:cNvSpPr txBox="1"/>
          <p:nvPr/>
        </p:nvSpPr>
        <p:spPr>
          <a:xfrm>
            <a:off x="274724" y="3397024"/>
            <a:ext cx="94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Nuovo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avoratore</a:t>
            </a:r>
          </a:p>
          <a:p>
            <a:pPr algn="ctr" defTabSz="914400"/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a GODIVA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3" name="Immagine 1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596" r="50210" b="48885"/>
          <a:stretch/>
        </p:blipFill>
        <p:spPr>
          <a:xfrm>
            <a:off x="1914985" y="2708954"/>
            <a:ext cx="497047" cy="619907"/>
          </a:xfrm>
          <a:prstGeom prst="rect">
            <a:avLst/>
          </a:prstGeom>
        </p:spPr>
      </p:pic>
      <p:pic>
        <p:nvPicPr>
          <p:cNvPr id="124" name="Immagine 1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596" r="50210" b="48885"/>
          <a:stretch/>
        </p:blipFill>
        <p:spPr>
          <a:xfrm>
            <a:off x="1907290" y="3357783"/>
            <a:ext cx="497047" cy="619907"/>
          </a:xfrm>
          <a:prstGeom prst="rect">
            <a:avLst/>
          </a:prstGeom>
        </p:spPr>
      </p:pic>
      <p:pic>
        <p:nvPicPr>
          <p:cNvPr id="125" name="Immagine 1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596" r="50210" b="48885"/>
          <a:stretch/>
        </p:blipFill>
        <p:spPr>
          <a:xfrm>
            <a:off x="1924714" y="2057156"/>
            <a:ext cx="497047" cy="619907"/>
          </a:xfrm>
          <a:prstGeom prst="rect">
            <a:avLst/>
          </a:prstGeom>
        </p:spPr>
      </p:pic>
      <p:sp>
        <p:nvSpPr>
          <p:cNvPr id="126" name="CasellaDiTesto 125"/>
          <p:cNvSpPr txBox="1"/>
          <p:nvPr/>
        </p:nvSpPr>
        <p:spPr>
          <a:xfrm>
            <a:off x="1673201" y="3892865"/>
            <a:ext cx="99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Responsabili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Esperimento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servizio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1636210" y="4884424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 Suite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78878" y="943376"/>
            <a:ext cx="1422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NOTA: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Ogni </a:t>
            </a: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struttura deve 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essere autorizzata ad </a:t>
            </a: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aggiornare le</a:t>
            </a:r>
          </a:p>
          <a:p>
            <a:pPr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responsabilità </a:t>
            </a: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it-IT" sz="1200" b="1" dirty="0" err="1">
                <a:solidFill>
                  <a:prstClr val="black"/>
                </a:solidFill>
                <a:latin typeface="Calibri" panose="020F0502020204030204"/>
              </a:rPr>
              <a:t>GODiVA</a:t>
            </a: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 per la</a:t>
            </a:r>
          </a:p>
          <a:p>
            <a:pPr defTabSz="914400"/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struttura stessa</a:t>
            </a:r>
          </a:p>
        </p:txBody>
      </p:sp>
      <p:sp>
        <p:nvSpPr>
          <p:cNvPr id="130" name="CasellaDiTesto 129"/>
          <p:cNvSpPr txBox="1"/>
          <p:nvPr/>
        </p:nvSpPr>
        <p:spPr>
          <a:xfrm>
            <a:off x="1598133" y="46445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endParaRPr lang="it-IT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Freccia in su 130"/>
          <p:cNvSpPr/>
          <p:nvPr/>
        </p:nvSpPr>
        <p:spPr>
          <a:xfrm rot="5400000">
            <a:off x="2490837" y="2951737"/>
            <a:ext cx="338093" cy="39299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ttangolo arrotondato 131"/>
          <p:cNvSpPr/>
          <p:nvPr/>
        </p:nvSpPr>
        <p:spPr>
          <a:xfrm>
            <a:off x="2903104" y="2494685"/>
            <a:ext cx="1440647" cy="1379760"/>
          </a:xfrm>
          <a:prstGeom prst="roundRect">
            <a:avLst/>
          </a:prstGeom>
          <a:noFill/>
          <a:ln w="2857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CasellaDiTesto 132"/>
          <p:cNvSpPr txBox="1"/>
          <p:nvPr/>
        </p:nvSpPr>
        <p:spPr>
          <a:xfrm>
            <a:off x="2788061" y="2681758"/>
            <a:ext cx="162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Assegnazione mansioni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al Lavoratore </a:t>
            </a:r>
          </a:p>
          <a:p>
            <a:pPr algn="ctr"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Valutazione rischi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4" name="Rettangolo arrotondato 133"/>
          <p:cNvSpPr/>
          <p:nvPr/>
        </p:nvSpPr>
        <p:spPr>
          <a:xfrm>
            <a:off x="3029469" y="5264800"/>
            <a:ext cx="1576434" cy="696314"/>
          </a:xfrm>
          <a:prstGeom prst="roundRect">
            <a:avLst/>
          </a:prstGeom>
          <a:noFill/>
          <a:ln w="2857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CasellaDiTesto 134"/>
          <p:cNvSpPr txBox="1"/>
          <p:nvPr/>
        </p:nvSpPr>
        <p:spPr>
          <a:xfrm>
            <a:off x="3062580" y="5293873"/>
            <a:ext cx="150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it-IT" sz="1600" b="1" dirty="0" err="1" smtClean="0">
                <a:solidFill>
                  <a:prstClr val="black"/>
                </a:solidFill>
                <a:latin typeface="Calibri" panose="020F0502020204030204"/>
              </a:rPr>
              <a:t>Sottoprocessi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it-IT" sz="1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Mansioni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Freccia in su 135"/>
          <p:cNvSpPr/>
          <p:nvPr/>
        </p:nvSpPr>
        <p:spPr>
          <a:xfrm>
            <a:off x="3558250" y="3900314"/>
            <a:ext cx="185633" cy="126238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7" name="Immagine 1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53246" r="39314" b="-1200"/>
          <a:stretch/>
        </p:blipFill>
        <p:spPr>
          <a:xfrm>
            <a:off x="5668825" y="2749931"/>
            <a:ext cx="626533" cy="765329"/>
          </a:xfrm>
          <a:prstGeom prst="rect">
            <a:avLst/>
          </a:prstGeom>
        </p:spPr>
      </p:pic>
      <p:pic>
        <p:nvPicPr>
          <p:cNvPr id="138" name="Immagine 1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53566" r="72476" b="-1200"/>
          <a:stretch/>
        </p:blipFill>
        <p:spPr>
          <a:xfrm>
            <a:off x="6650968" y="2727184"/>
            <a:ext cx="604887" cy="750449"/>
          </a:xfrm>
          <a:prstGeom prst="rect">
            <a:avLst/>
          </a:prstGeom>
        </p:spPr>
      </p:pic>
      <p:sp>
        <p:nvSpPr>
          <p:cNvPr id="139" name="CasellaDiTesto 138"/>
          <p:cNvSpPr txBox="1"/>
          <p:nvPr/>
        </p:nvSpPr>
        <p:spPr>
          <a:xfrm>
            <a:off x="5550673" y="3397942"/>
            <a:ext cx="83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Presa 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visione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lavoratore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CasellaDiTesto 139"/>
          <p:cNvSpPr txBox="1"/>
          <p:nvPr/>
        </p:nvSpPr>
        <p:spPr>
          <a:xfrm>
            <a:off x="6429017" y="3357783"/>
            <a:ext cx="106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Approvazione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Direttore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CasellaDiTesto 140"/>
          <p:cNvSpPr txBox="1"/>
          <p:nvPr/>
        </p:nvSpPr>
        <p:spPr>
          <a:xfrm>
            <a:off x="3816176" y="1015296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Richiesta di modifica</a:t>
            </a:r>
          </a:p>
          <a:p>
            <a:pPr defTabSz="914400"/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al Responsabile</a:t>
            </a:r>
          </a:p>
        </p:txBody>
      </p:sp>
      <p:sp>
        <p:nvSpPr>
          <p:cNvPr id="142" name="Freccia in su 141"/>
          <p:cNvSpPr/>
          <p:nvPr/>
        </p:nvSpPr>
        <p:spPr>
          <a:xfrm rot="10800000">
            <a:off x="8942541" y="4171137"/>
            <a:ext cx="186531" cy="968162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e 142"/>
          <p:cNvSpPr/>
          <p:nvPr/>
        </p:nvSpPr>
        <p:spPr>
          <a:xfrm>
            <a:off x="10194601" y="4111096"/>
            <a:ext cx="1890573" cy="1497283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ttangolo arrotondato 143"/>
          <p:cNvSpPr/>
          <p:nvPr/>
        </p:nvSpPr>
        <p:spPr>
          <a:xfrm>
            <a:off x="7991235" y="2447153"/>
            <a:ext cx="1445469" cy="1675729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ccia in su 144"/>
          <p:cNvSpPr/>
          <p:nvPr/>
        </p:nvSpPr>
        <p:spPr>
          <a:xfrm rot="5400000">
            <a:off x="7436425" y="2743760"/>
            <a:ext cx="378067" cy="691453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CasellaDiTesto 145"/>
          <p:cNvSpPr txBox="1"/>
          <p:nvPr/>
        </p:nvSpPr>
        <p:spPr>
          <a:xfrm>
            <a:off x="7061703" y="2590695"/>
            <a:ext cx="994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Approvazione</a:t>
            </a:r>
            <a:b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SDL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CasellaDiTesto 146"/>
          <p:cNvSpPr txBox="1"/>
          <p:nvPr/>
        </p:nvSpPr>
        <p:spPr>
          <a:xfrm>
            <a:off x="8056782" y="2801036"/>
            <a:ext cx="136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Scheda di</a:t>
            </a:r>
            <a:b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Destinazione </a:t>
            </a:r>
            <a:b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Lavorativa</a:t>
            </a:r>
            <a:b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SDL (pdf)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8" name="CasellaDiTesto 147"/>
          <p:cNvSpPr txBox="1"/>
          <p:nvPr/>
        </p:nvSpPr>
        <p:spPr>
          <a:xfrm>
            <a:off x="10293212" y="4381193"/>
            <a:ext cx="16933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ALFRESCO</a:t>
            </a:r>
          </a:p>
          <a:p>
            <a:pPr algn="ctr"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Storico SDL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400" b="1" dirty="0" err="1" smtClean="0">
                <a:solidFill>
                  <a:prstClr val="black"/>
                </a:solidFill>
                <a:latin typeface="Calibri" panose="020F0502020204030204"/>
              </a:rPr>
              <a:t>SDL</a:t>
            </a: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 ver. 1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SDL ver. x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9" name="Rettangolo arrotondato 148"/>
          <p:cNvSpPr/>
          <p:nvPr/>
        </p:nvSpPr>
        <p:spPr>
          <a:xfrm>
            <a:off x="5206419" y="5086775"/>
            <a:ext cx="2133996" cy="942432"/>
          </a:xfrm>
          <a:prstGeom prst="roundRect">
            <a:avLst/>
          </a:prstGeom>
          <a:noFill/>
          <a:ln w="2857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ccia in su 149"/>
          <p:cNvSpPr/>
          <p:nvPr/>
        </p:nvSpPr>
        <p:spPr>
          <a:xfrm rot="5400000">
            <a:off x="4770024" y="5411816"/>
            <a:ext cx="296514" cy="429538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CasellaDiTesto 150"/>
          <p:cNvSpPr txBox="1"/>
          <p:nvPr/>
        </p:nvSpPr>
        <p:spPr>
          <a:xfrm>
            <a:off x="5252126" y="5047030"/>
            <a:ext cx="222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- DPI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- FORMAZIONE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Sorveglianza sanitaria</a:t>
            </a:r>
            <a:b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Rischi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2" name="Freccia in su 151"/>
          <p:cNvSpPr/>
          <p:nvPr/>
        </p:nvSpPr>
        <p:spPr>
          <a:xfrm>
            <a:off x="6094004" y="4686719"/>
            <a:ext cx="540672" cy="420705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ttangolo arrotondato 152"/>
          <p:cNvSpPr/>
          <p:nvPr/>
        </p:nvSpPr>
        <p:spPr>
          <a:xfrm>
            <a:off x="7705290" y="5187553"/>
            <a:ext cx="1795809" cy="841653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CasellaDiTesto 153"/>
          <p:cNvSpPr txBox="1"/>
          <p:nvPr/>
        </p:nvSpPr>
        <p:spPr>
          <a:xfrm>
            <a:off x="7686690" y="5242785"/>
            <a:ext cx="181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Sistema di Gestione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5" name="Rettangolo 154"/>
          <p:cNvSpPr/>
          <p:nvPr/>
        </p:nvSpPr>
        <p:spPr>
          <a:xfrm>
            <a:off x="62549" y="4398856"/>
            <a:ext cx="2177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NOTA:</a:t>
            </a:r>
            <a:endParaRPr lang="it-IT" sz="1000" b="1" dirty="0">
              <a:solidFill>
                <a:prstClr val="black"/>
              </a:solidFill>
              <a:latin typeface="LiberationSans"/>
            </a:endParaRPr>
          </a:p>
          <a:p>
            <a:pPr defTabSz="914400"/>
            <a:r>
              <a:rPr lang="it-IT" sz="1000" b="1" dirty="0">
                <a:solidFill>
                  <a:prstClr val="black"/>
                </a:solidFill>
                <a:latin typeface="LiberationSans"/>
              </a:rPr>
              <a:t>Tempo di </a:t>
            </a: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lavorazione</a:t>
            </a:r>
            <a:br>
              <a:rPr lang="it-IT" sz="1000" b="1" dirty="0" smtClean="0">
                <a:solidFill>
                  <a:prstClr val="black"/>
                </a:solidFill>
                <a:latin typeface="LiberationSans"/>
              </a:rPr>
            </a:b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SDL due settimane</a:t>
            </a:r>
            <a:r>
              <a:rPr lang="it-IT" sz="1000" b="1" dirty="0">
                <a:solidFill>
                  <a:prstClr val="black"/>
                </a:solidFill>
                <a:latin typeface="LiberationSans"/>
              </a:rPr>
              <a:t>. </a:t>
            </a: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/>
            </a:r>
            <a:br>
              <a:rPr lang="it-IT" sz="1000" b="1" dirty="0" smtClean="0">
                <a:solidFill>
                  <a:prstClr val="black"/>
                </a:solidFill>
                <a:latin typeface="LiberationSans"/>
              </a:rPr>
            </a:b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Il </a:t>
            </a:r>
            <a:r>
              <a:rPr lang="it-IT" sz="1000" b="1" dirty="0">
                <a:solidFill>
                  <a:prstClr val="black"/>
                </a:solidFill>
                <a:latin typeface="LiberationSans"/>
              </a:rPr>
              <a:t>Direttore </a:t>
            </a: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riceverà</a:t>
            </a:r>
            <a:endParaRPr lang="it-IT" sz="1000" b="1" dirty="0">
              <a:solidFill>
                <a:prstClr val="black"/>
              </a:solidFill>
              <a:latin typeface="LiberationSans"/>
            </a:endParaRPr>
          </a:p>
          <a:p>
            <a:pPr defTabSz="914400"/>
            <a:r>
              <a:rPr lang="it-IT" sz="1000" b="1" dirty="0">
                <a:solidFill>
                  <a:prstClr val="black"/>
                </a:solidFill>
                <a:latin typeface="LiberationSans"/>
              </a:rPr>
              <a:t>notifica delle schede </a:t>
            </a: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/>
            </a:r>
            <a:br>
              <a:rPr lang="it-IT" sz="1000" b="1" dirty="0" smtClean="0">
                <a:solidFill>
                  <a:prstClr val="black"/>
                </a:solidFill>
                <a:latin typeface="LiberationSans"/>
              </a:rPr>
            </a:b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bloccate </a:t>
            </a:r>
            <a:r>
              <a:rPr lang="it-IT" sz="1000" b="1" dirty="0">
                <a:solidFill>
                  <a:prstClr val="black"/>
                </a:solidFill>
                <a:latin typeface="LiberationSans"/>
              </a:rPr>
              <a:t>dopo tale</a:t>
            </a:r>
          </a:p>
          <a:p>
            <a:pPr defTabSz="914400"/>
            <a:r>
              <a:rPr lang="it-IT" sz="1000" b="1" dirty="0">
                <a:solidFill>
                  <a:prstClr val="black"/>
                </a:solidFill>
                <a:latin typeface="LiberationSans"/>
              </a:rPr>
              <a:t>periodo per </a:t>
            </a: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predisporre</a:t>
            </a:r>
            <a:br>
              <a:rPr lang="it-IT" sz="1000" b="1" dirty="0" smtClean="0">
                <a:solidFill>
                  <a:prstClr val="black"/>
                </a:solidFill>
                <a:latin typeface="LiberationSans"/>
              </a:rPr>
            </a:br>
            <a:r>
              <a:rPr lang="it-IT" sz="1000" b="1" dirty="0" smtClean="0">
                <a:solidFill>
                  <a:prstClr val="black"/>
                </a:solidFill>
                <a:latin typeface="LiberationSans"/>
              </a:rPr>
              <a:t>azioni.</a:t>
            </a:r>
            <a:endParaRPr lang="it-IT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6" name="CasellaDiTesto 155"/>
          <p:cNvSpPr txBox="1"/>
          <p:nvPr/>
        </p:nvSpPr>
        <p:spPr>
          <a:xfrm>
            <a:off x="9089848" y="420143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Elenco 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Mansioni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7" name="Freccia in su 156"/>
          <p:cNvSpPr/>
          <p:nvPr/>
        </p:nvSpPr>
        <p:spPr>
          <a:xfrm rot="5400000">
            <a:off x="7396520" y="5420403"/>
            <a:ext cx="296514" cy="30242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8" name="Immagine 1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1" t="50184" r="1860" b="-1200"/>
          <a:stretch/>
        </p:blipFill>
        <p:spPr>
          <a:xfrm>
            <a:off x="4668744" y="2708725"/>
            <a:ext cx="753981" cy="810763"/>
          </a:xfrm>
          <a:prstGeom prst="rect">
            <a:avLst/>
          </a:prstGeom>
        </p:spPr>
      </p:pic>
      <p:sp>
        <p:nvSpPr>
          <p:cNvPr id="159" name="Freccia in su 158"/>
          <p:cNvSpPr/>
          <p:nvPr/>
        </p:nvSpPr>
        <p:spPr>
          <a:xfrm rot="5400000">
            <a:off x="2703109" y="5475066"/>
            <a:ext cx="296514" cy="30242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CasellaDiTesto 159"/>
          <p:cNvSpPr txBox="1"/>
          <p:nvPr/>
        </p:nvSpPr>
        <p:spPr>
          <a:xfrm>
            <a:off x="4765112" y="3462108"/>
            <a:ext cx="56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RSPP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1" name="Freccia in su 160"/>
          <p:cNvSpPr/>
          <p:nvPr/>
        </p:nvSpPr>
        <p:spPr>
          <a:xfrm rot="5400000">
            <a:off x="5314327" y="2886037"/>
            <a:ext cx="354322" cy="409422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ccia in su 161"/>
          <p:cNvSpPr/>
          <p:nvPr/>
        </p:nvSpPr>
        <p:spPr>
          <a:xfrm rot="5400000">
            <a:off x="4383240" y="2922040"/>
            <a:ext cx="354322" cy="409422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ccia in su 162"/>
          <p:cNvSpPr/>
          <p:nvPr/>
        </p:nvSpPr>
        <p:spPr>
          <a:xfrm rot="5400000">
            <a:off x="6286578" y="2881421"/>
            <a:ext cx="354322" cy="409422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ccia angolare in su 163"/>
          <p:cNvSpPr/>
          <p:nvPr/>
        </p:nvSpPr>
        <p:spPr>
          <a:xfrm rot="10800000">
            <a:off x="2116028" y="1402081"/>
            <a:ext cx="4818339" cy="546906"/>
          </a:xfrm>
          <a:prstGeom prst="bentUpArrow">
            <a:avLst>
              <a:gd name="adj1" fmla="val 9114"/>
              <a:gd name="adj2" fmla="val 10737"/>
              <a:gd name="adj3" fmla="val 13832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ccia a sinistra 164"/>
          <p:cNvSpPr/>
          <p:nvPr/>
        </p:nvSpPr>
        <p:spPr>
          <a:xfrm rot="16200000">
            <a:off x="6283307" y="2053146"/>
            <a:ext cx="1347848" cy="45720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ccia a sinistra 165"/>
          <p:cNvSpPr/>
          <p:nvPr/>
        </p:nvSpPr>
        <p:spPr>
          <a:xfrm rot="16200000">
            <a:off x="5318810" y="2085414"/>
            <a:ext cx="1303443" cy="45719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ccia a sinistra 166"/>
          <p:cNvSpPr/>
          <p:nvPr/>
        </p:nvSpPr>
        <p:spPr>
          <a:xfrm rot="16200000">
            <a:off x="4381844" y="2084812"/>
            <a:ext cx="1303443" cy="45719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vale 167"/>
          <p:cNvSpPr/>
          <p:nvPr/>
        </p:nvSpPr>
        <p:spPr>
          <a:xfrm>
            <a:off x="1562728" y="2007672"/>
            <a:ext cx="1228074" cy="2619592"/>
          </a:xfrm>
          <a:prstGeom prst="ellipse">
            <a:avLst/>
          </a:prstGeom>
          <a:noFill/>
          <a:ln w="19050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ccia in su 168"/>
          <p:cNvSpPr/>
          <p:nvPr/>
        </p:nvSpPr>
        <p:spPr>
          <a:xfrm rot="5400000">
            <a:off x="1210032" y="2891831"/>
            <a:ext cx="343347" cy="460848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ccia in su 169"/>
          <p:cNvSpPr/>
          <p:nvPr/>
        </p:nvSpPr>
        <p:spPr>
          <a:xfrm>
            <a:off x="8356510" y="4139544"/>
            <a:ext cx="203028" cy="996181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CasellaDiTesto 170"/>
          <p:cNvSpPr txBox="1"/>
          <p:nvPr/>
        </p:nvSpPr>
        <p:spPr>
          <a:xfrm>
            <a:off x="7442379" y="4114781"/>
            <a:ext cx="93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DPI 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Formazione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err="1" smtClean="0">
                <a:solidFill>
                  <a:prstClr val="black"/>
                </a:solidFill>
                <a:latin typeface="Calibri" panose="020F0502020204030204"/>
              </a:rPr>
              <a:t>Sorv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it-IT" sz="1200" b="1" dirty="0" err="1" smtClean="0">
                <a:solidFill>
                  <a:prstClr val="black"/>
                </a:solidFill>
                <a:latin typeface="Calibri" panose="020F0502020204030204"/>
              </a:rPr>
              <a:t>Sanit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2" name="Ovale 171"/>
          <p:cNvSpPr/>
          <p:nvPr/>
        </p:nvSpPr>
        <p:spPr>
          <a:xfrm>
            <a:off x="10229764" y="2085311"/>
            <a:ext cx="1890573" cy="1497283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LIBRO</a:t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FIRMA</a:t>
            </a:r>
          </a:p>
        </p:txBody>
      </p:sp>
      <p:sp>
        <p:nvSpPr>
          <p:cNvPr id="173" name="Freccia in su 172"/>
          <p:cNvSpPr/>
          <p:nvPr/>
        </p:nvSpPr>
        <p:spPr>
          <a:xfrm rot="10800000">
            <a:off x="10846192" y="3536265"/>
            <a:ext cx="568460" cy="614083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ccia in su 173"/>
          <p:cNvSpPr/>
          <p:nvPr/>
        </p:nvSpPr>
        <p:spPr>
          <a:xfrm rot="5400000">
            <a:off x="9584377" y="2399490"/>
            <a:ext cx="568460" cy="82370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39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tangolo arrotondato 78"/>
          <p:cNvSpPr/>
          <p:nvPr/>
        </p:nvSpPr>
        <p:spPr>
          <a:xfrm>
            <a:off x="1269862" y="4924865"/>
            <a:ext cx="8315074" cy="121875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ttangolo arrotondato 66"/>
          <p:cNvSpPr/>
          <p:nvPr/>
        </p:nvSpPr>
        <p:spPr>
          <a:xfrm>
            <a:off x="1269861" y="556130"/>
            <a:ext cx="8362958" cy="4227097"/>
          </a:xfrm>
          <a:prstGeom prst="roundRect">
            <a:avLst>
              <a:gd name="adj" fmla="val 4507"/>
            </a:avLst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1" t="50184" r="1860" b="-1200"/>
          <a:stretch/>
        </p:blipFill>
        <p:spPr>
          <a:xfrm>
            <a:off x="2101704" y="5194424"/>
            <a:ext cx="698256" cy="750841"/>
          </a:xfrm>
          <a:prstGeom prst="rect">
            <a:avLst/>
          </a:prstGeom>
        </p:spPr>
      </p:pic>
      <p:sp>
        <p:nvSpPr>
          <p:cNvPr id="69" name="CasellaDiTesto 68"/>
          <p:cNvSpPr txBox="1"/>
          <p:nvPr/>
        </p:nvSpPr>
        <p:spPr>
          <a:xfrm>
            <a:off x="2135054" y="5847597"/>
            <a:ext cx="56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RSPP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871617" y="611532"/>
            <a:ext cx="2460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Interfaccia WEB utenti INFN</a:t>
            </a:r>
            <a:endParaRPr lang="it-IT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186045" y="84379"/>
            <a:ext cx="6549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SRP – scheda di radioprotezione – flusso approvativo in SSA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2" name="Immagine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53246" r="39314" b="-1200"/>
          <a:stretch/>
        </p:blipFill>
        <p:spPr>
          <a:xfrm>
            <a:off x="126361" y="1569194"/>
            <a:ext cx="800371" cy="977676"/>
          </a:xfrm>
          <a:prstGeom prst="rect">
            <a:avLst/>
          </a:prstGeom>
        </p:spPr>
      </p:pic>
      <p:sp>
        <p:nvSpPr>
          <p:cNvPr id="73" name="CasellaDiTesto 72"/>
          <p:cNvSpPr txBox="1"/>
          <p:nvPr/>
        </p:nvSpPr>
        <p:spPr>
          <a:xfrm>
            <a:off x="73103" y="2480211"/>
            <a:ext cx="94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Nuovo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avoratore</a:t>
            </a:r>
          </a:p>
          <a:p>
            <a:pPr algn="ctr" defTabSz="914400"/>
            <a:r>
              <a:rPr lang="it-IT" sz="12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a GODIVA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reccia in su 73"/>
          <p:cNvSpPr/>
          <p:nvPr/>
        </p:nvSpPr>
        <p:spPr>
          <a:xfrm rot="5400000">
            <a:off x="1016777" y="1847746"/>
            <a:ext cx="456688" cy="603132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Immagine 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596" r="50210" b="48885"/>
          <a:stretch/>
        </p:blipFill>
        <p:spPr>
          <a:xfrm>
            <a:off x="1583217" y="1776841"/>
            <a:ext cx="497047" cy="619907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596" r="50210" b="48885"/>
          <a:stretch/>
        </p:blipFill>
        <p:spPr>
          <a:xfrm>
            <a:off x="1579687" y="2480970"/>
            <a:ext cx="497047" cy="619907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t="3596" r="50210" b="48885"/>
          <a:stretch/>
        </p:blipFill>
        <p:spPr>
          <a:xfrm>
            <a:off x="1579406" y="1072712"/>
            <a:ext cx="497047" cy="619907"/>
          </a:xfrm>
          <a:prstGeom prst="rect">
            <a:avLst/>
          </a:prstGeom>
        </p:spPr>
      </p:pic>
      <p:sp>
        <p:nvSpPr>
          <p:cNvPr id="78" name="CasellaDiTesto 77"/>
          <p:cNvSpPr txBox="1"/>
          <p:nvPr/>
        </p:nvSpPr>
        <p:spPr>
          <a:xfrm>
            <a:off x="1372115" y="3026228"/>
            <a:ext cx="99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Responsabili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Esperimento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servizio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1466059" y="4842164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 Suite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1956954" y="55979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endParaRPr lang="it-IT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eccia in su 81"/>
          <p:cNvSpPr/>
          <p:nvPr/>
        </p:nvSpPr>
        <p:spPr>
          <a:xfrm rot="5400000">
            <a:off x="2241957" y="1639514"/>
            <a:ext cx="296514" cy="39299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ttangolo arrotondato 82"/>
          <p:cNvSpPr/>
          <p:nvPr/>
        </p:nvSpPr>
        <p:spPr>
          <a:xfrm>
            <a:off x="3085277" y="5245821"/>
            <a:ext cx="1669070" cy="696314"/>
          </a:xfrm>
          <a:prstGeom prst="roundRect">
            <a:avLst/>
          </a:prstGeom>
          <a:noFill/>
          <a:ln w="2857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3247155" y="5309755"/>
            <a:ext cx="150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it-IT" sz="1600" b="1" dirty="0" err="1" smtClean="0">
                <a:solidFill>
                  <a:prstClr val="black"/>
                </a:solidFill>
                <a:latin typeface="Calibri" panose="020F0502020204030204"/>
              </a:rPr>
              <a:t>Sottoprocessi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it-IT" sz="1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Mansioni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5" name="Immagine 8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53246" r="39314" b="-1200"/>
          <a:stretch/>
        </p:blipFill>
        <p:spPr>
          <a:xfrm>
            <a:off x="3975223" y="1381970"/>
            <a:ext cx="624020" cy="762258"/>
          </a:xfrm>
          <a:prstGeom prst="rect">
            <a:avLst/>
          </a:prstGeom>
        </p:spPr>
      </p:pic>
      <p:pic>
        <p:nvPicPr>
          <p:cNvPr id="86" name="Immagine 8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53566" r="72476" b="-1200"/>
          <a:stretch/>
        </p:blipFill>
        <p:spPr>
          <a:xfrm>
            <a:off x="4997286" y="1411368"/>
            <a:ext cx="590709" cy="732859"/>
          </a:xfrm>
          <a:prstGeom prst="rect">
            <a:avLst/>
          </a:prstGeom>
        </p:spPr>
      </p:pic>
      <p:sp>
        <p:nvSpPr>
          <p:cNvPr id="87" name="CasellaDiTesto 86"/>
          <p:cNvSpPr txBox="1"/>
          <p:nvPr/>
        </p:nvSpPr>
        <p:spPr>
          <a:xfrm>
            <a:off x="3682809" y="2077462"/>
            <a:ext cx="1115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Compilazione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SRP lavoratore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4833045" y="2146824"/>
            <a:ext cx="106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Approvazione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Direttore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3312157" y="26389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Richiesta di modifica</a:t>
            </a:r>
          </a:p>
          <a:p>
            <a:pPr defTabSz="914400"/>
            <a:r>
              <a:rPr lang="it-IT" sz="1100" b="1" dirty="0">
                <a:solidFill>
                  <a:prstClr val="black"/>
                </a:solidFill>
                <a:latin typeface="Calibri" panose="020F0502020204030204"/>
              </a:rPr>
              <a:t>al Responsabile</a:t>
            </a:r>
          </a:p>
        </p:txBody>
      </p:sp>
      <p:sp>
        <p:nvSpPr>
          <p:cNvPr id="90" name="Freccia in su 89"/>
          <p:cNvSpPr/>
          <p:nvPr/>
        </p:nvSpPr>
        <p:spPr>
          <a:xfrm rot="10800000">
            <a:off x="8505824" y="4143181"/>
            <a:ext cx="181969" cy="1021231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ccia in su 90"/>
          <p:cNvSpPr/>
          <p:nvPr/>
        </p:nvSpPr>
        <p:spPr>
          <a:xfrm rot="5400000">
            <a:off x="9504532" y="2691384"/>
            <a:ext cx="671717" cy="709845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e 91"/>
          <p:cNvSpPr/>
          <p:nvPr/>
        </p:nvSpPr>
        <p:spPr>
          <a:xfrm>
            <a:off x="10195313" y="4180051"/>
            <a:ext cx="1890573" cy="1497283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ttangolo arrotondato 92"/>
          <p:cNvSpPr/>
          <p:nvPr/>
        </p:nvSpPr>
        <p:spPr>
          <a:xfrm>
            <a:off x="7924696" y="2393427"/>
            <a:ext cx="1526200" cy="1712338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7840164" y="2843812"/>
            <a:ext cx="17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Scheda di</a:t>
            </a:r>
            <a:b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Radioprotezione</a:t>
            </a:r>
            <a:b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SRP (pdf)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reccia angolare in su 94"/>
          <p:cNvSpPr/>
          <p:nvPr/>
        </p:nvSpPr>
        <p:spPr>
          <a:xfrm rot="10800000" flipH="1">
            <a:off x="3087161" y="919309"/>
            <a:ext cx="5870572" cy="1434176"/>
          </a:xfrm>
          <a:prstGeom prst="bentUpArrow">
            <a:avLst>
              <a:gd name="adj1" fmla="val 3568"/>
              <a:gd name="adj2" fmla="val 5477"/>
              <a:gd name="adj3" fmla="val 14305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CasellaDiTesto 95"/>
          <p:cNvSpPr txBox="1"/>
          <p:nvPr/>
        </p:nvSpPr>
        <p:spPr>
          <a:xfrm>
            <a:off x="10293924" y="4450148"/>
            <a:ext cx="16933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2800" b="1" dirty="0">
                <a:solidFill>
                  <a:prstClr val="black"/>
                </a:solidFill>
                <a:latin typeface="Calibri" panose="020F0502020204030204"/>
              </a:rPr>
              <a:t>ALFRESCO</a:t>
            </a:r>
          </a:p>
          <a:p>
            <a:pPr algn="ctr"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Storico SRP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400" b="1" dirty="0" err="1" smtClean="0">
                <a:solidFill>
                  <a:prstClr val="black"/>
                </a:solidFill>
                <a:latin typeface="Calibri" panose="020F0502020204030204"/>
              </a:rPr>
              <a:t>SRP</a:t>
            </a: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 ver. 1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SRP ver. x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reccia in su 96"/>
          <p:cNvSpPr/>
          <p:nvPr/>
        </p:nvSpPr>
        <p:spPr>
          <a:xfrm rot="5400000">
            <a:off x="4914987" y="5392837"/>
            <a:ext cx="296514" cy="429538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Decisione 97"/>
          <p:cNvSpPr/>
          <p:nvPr/>
        </p:nvSpPr>
        <p:spPr>
          <a:xfrm>
            <a:off x="2631612" y="1411368"/>
            <a:ext cx="892078" cy="829397"/>
          </a:xfrm>
          <a:prstGeom prst="flowChartDecision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2663348" y="1657388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600" b="1" dirty="0" err="1" smtClean="0">
                <a:solidFill>
                  <a:prstClr val="black"/>
                </a:solidFill>
                <a:latin typeface="Calibri" panose="020F0502020204030204"/>
              </a:rPr>
              <a:t>Rad.Ion</a:t>
            </a:r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reccia in su 99"/>
          <p:cNvSpPr/>
          <p:nvPr/>
        </p:nvSpPr>
        <p:spPr>
          <a:xfrm rot="5400000">
            <a:off x="3616786" y="1632311"/>
            <a:ext cx="296514" cy="39299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CasellaDiTesto 100"/>
          <p:cNvSpPr txBox="1"/>
          <p:nvPr/>
        </p:nvSpPr>
        <p:spPr>
          <a:xfrm>
            <a:off x="3071588" y="110497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NO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CasellaDiTesto 101"/>
          <p:cNvSpPr txBox="1"/>
          <p:nvPr/>
        </p:nvSpPr>
        <p:spPr>
          <a:xfrm>
            <a:off x="7458838" y="2546870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SI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" name="Immagine 10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2984" r="26204" b="50019"/>
          <a:stretch/>
        </p:blipFill>
        <p:spPr>
          <a:xfrm>
            <a:off x="6092859" y="1400866"/>
            <a:ext cx="598987" cy="697604"/>
          </a:xfrm>
          <a:prstGeom prst="rect">
            <a:avLst/>
          </a:prstGeom>
        </p:spPr>
      </p:pic>
      <p:sp>
        <p:nvSpPr>
          <p:cNvPr id="104" name="CasellaDiTesto 103"/>
          <p:cNvSpPr txBox="1"/>
          <p:nvPr/>
        </p:nvSpPr>
        <p:spPr>
          <a:xfrm>
            <a:off x="5812682" y="2040728"/>
            <a:ext cx="120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Classificazione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Esperto</a:t>
            </a:r>
            <a:b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radioprotezione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reccia in su 104"/>
          <p:cNvSpPr/>
          <p:nvPr/>
        </p:nvSpPr>
        <p:spPr>
          <a:xfrm rot="5400000">
            <a:off x="7581055" y="2859874"/>
            <a:ext cx="391775" cy="34328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ccia a sinistra 105"/>
          <p:cNvSpPr/>
          <p:nvPr/>
        </p:nvSpPr>
        <p:spPr>
          <a:xfrm rot="16200000">
            <a:off x="2848836" y="1127697"/>
            <a:ext cx="463095" cy="45719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ttangolo arrotondato 106"/>
          <p:cNvSpPr/>
          <p:nvPr/>
        </p:nvSpPr>
        <p:spPr>
          <a:xfrm>
            <a:off x="10388063" y="484489"/>
            <a:ext cx="1361703" cy="1853388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G.O.Di.V.A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(anagrafiche, ruoli, esperimenti, servizi)</a:t>
            </a:r>
          </a:p>
        </p:txBody>
      </p:sp>
      <p:sp>
        <p:nvSpPr>
          <p:cNvPr id="108" name="Freccia angolare in su 107"/>
          <p:cNvSpPr/>
          <p:nvPr/>
        </p:nvSpPr>
        <p:spPr>
          <a:xfrm rot="10800000" flipH="1">
            <a:off x="6719494" y="1730165"/>
            <a:ext cx="477216" cy="869917"/>
          </a:xfrm>
          <a:prstGeom prst="bentUpArrow">
            <a:avLst>
              <a:gd name="adj1" fmla="val 8624"/>
              <a:gd name="adj2" fmla="val 12114"/>
              <a:gd name="adj3" fmla="val 33898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ccia angolare in su 108"/>
          <p:cNvSpPr/>
          <p:nvPr/>
        </p:nvSpPr>
        <p:spPr>
          <a:xfrm rot="16200000" flipH="1">
            <a:off x="4202418" y="942151"/>
            <a:ext cx="467533" cy="3885768"/>
          </a:xfrm>
          <a:prstGeom prst="bentUpArrow">
            <a:avLst>
              <a:gd name="adj1" fmla="val 8978"/>
              <a:gd name="adj2" fmla="val 16443"/>
              <a:gd name="adj3" fmla="val 37913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ccia a sinistra 109"/>
          <p:cNvSpPr/>
          <p:nvPr/>
        </p:nvSpPr>
        <p:spPr>
          <a:xfrm rot="16200000">
            <a:off x="5144514" y="2792255"/>
            <a:ext cx="390748" cy="45719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ccia in su 110"/>
          <p:cNvSpPr/>
          <p:nvPr/>
        </p:nvSpPr>
        <p:spPr>
          <a:xfrm rot="5400000">
            <a:off x="9566519" y="215174"/>
            <a:ext cx="116955" cy="1472143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CasellaDiTesto 111"/>
          <p:cNvSpPr txBox="1"/>
          <p:nvPr/>
        </p:nvSpPr>
        <p:spPr>
          <a:xfrm>
            <a:off x="9891293" y="714948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No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9551282" y="1299279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Si</a:t>
            </a:r>
            <a:b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luoghi/date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Rettangolo arrotondato 113"/>
          <p:cNvSpPr/>
          <p:nvPr/>
        </p:nvSpPr>
        <p:spPr>
          <a:xfrm>
            <a:off x="5324982" y="5187710"/>
            <a:ext cx="2051277" cy="833659"/>
          </a:xfrm>
          <a:prstGeom prst="roundRect">
            <a:avLst/>
          </a:prstGeom>
          <a:noFill/>
          <a:ln w="2857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CasellaDiTesto 114"/>
          <p:cNvSpPr txBox="1"/>
          <p:nvPr/>
        </p:nvSpPr>
        <p:spPr>
          <a:xfrm>
            <a:off x="5298617" y="5296480"/>
            <a:ext cx="2298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- FORMAZIONE</a:t>
            </a:r>
            <a:b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600" b="1" dirty="0" smtClean="0">
                <a:solidFill>
                  <a:prstClr val="black"/>
                </a:solidFill>
                <a:latin typeface="Calibri" panose="020F0502020204030204"/>
              </a:rPr>
              <a:t>- Sorveglianza sanitaria</a:t>
            </a:r>
            <a:endParaRPr lang="it-IT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Decisione 115"/>
          <p:cNvSpPr/>
          <p:nvPr/>
        </p:nvSpPr>
        <p:spPr>
          <a:xfrm>
            <a:off x="6695380" y="2631610"/>
            <a:ext cx="892078" cy="829397"/>
          </a:xfrm>
          <a:prstGeom prst="flowChartDecision">
            <a:avLst/>
          </a:prstGeom>
          <a:noFill/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6783793" y="2892419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400" b="1" dirty="0" smtClean="0">
                <a:solidFill>
                  <a:prstClr val="black"/>
                </a:solidFill>
                <a:latin typeface="Calibri" panose="020F0502020204030204"/>
              </a:rPr>
              <a:t>Idoneo?</a:t>
            </a:r>
            <a:endParaRPr lang="it-IT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reccia a sinistra 117"/>
          <p:cNvSpPr/>
          <p:nvPr/>
        </p:nvSpPr>
        <p:spPr>
          <a:xfrm>
            <a:off x="6379068" y="3013540"/>
            <a:ext cx="289455" cy="45719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3531861" y="1478757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SI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CasellaDiTesto 119"/>
          <p:cNvSpPr txBox="1"/>
          <p:nvPr/>
        </p:nvSpPr>
        <p:spPr>
          <a:xfrm>
            <a:off x="6358572" y="2773395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NO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reccia angolare in su 120"/>
          <p:cNvSpPr/>
          <p:nvPr/>
        </p:nvSpPr>
        <p:spPr>
          <a:xfrm rot="5400000" flipH="1">
            <a:off x="8455416" y="938160"/>
            <a:ext cx="1156058" cy="2655246"/>
          </a:xfrm>
          <a:prstGeom prst="bentUpArrow">
            <a:avLst>
              <a:gd name="adj1" fmla="val 3568"/>
              <a:gd name="adj2" fmla="val 5477"/>
              <a:gd name="adj3" fmla="val 14305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ccia bidirezionale verticale 121"/>
          <p:cNvSpPr/>
          <p:nvPr/>
        </p:nvSpPr>
        <p:spPr>
          <a:xfrm>
            <a:off x="7044183" y="3514982"/>
            <a:ext cx="189604" cy="1637030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ccia in su 122"/>
          <p:cNvSpPr/>
          <p:nvPr/>
        </p:nvSpPr>
        <p:spPr>
          <a:xfrm rot="5400000">
            <a:off x="5692170" y="1644291"/>
            <a:ext cx="296514" cy="39299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ttangolo arrotondato 123"/>
          <p:cNvSpPr/>
          <p:nvPr/>
        </p:nvSpPr>
        <p:spPr>
          <a:xfrm>
            <a:off x="7724422" y="5180820"/>
            <a:ext cx="1795809" cy="841653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CasellaDiTesto 124"/>
          <p:cNvSpPr txBox="1"/>
          <p:nvPr/>
        </p:nvSpPr>
        <p:spPr>
          <a:xfrm>
            <a:off x="7705822" y="5236052"/>
            <a:ext cx="181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Sistema di Gestione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reccia in su 125"/>
          <p:cNvSpPr/>
          <p:nvPr/>
        </p:nvSpPr>
        <p:spPr>
          <a:xfrm rot="5400000">
            <a:off x="7406351" y="5432948"/>
            <a:ext cx="296514" cy="30242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ccia in su 126"/>
          <p:cNvSpPr/>
          <p:nvPr/>
        </p:nvSpPr>
        <p:spPr>
          <a:xfrm rot="5400000">
            <a:off x="2727043" y="5456393"/>
            <a:ext cx="296514" cy="30242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8576339" y="4334025"/>
            <a:ext cx="978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100" b="1" dirty="0" err="1" smtClean="0">
                <a:solidFill>
                  <a:prstClr val="black"/>
                </a:solidFill>
                <a:latin typeface="Calibri" panose="020F0502020204030204"/>
              </a:rPr>
              <a:t>Radioesposto</a:t>
            </a: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it-IT" sz="1100" b="1" dirty="0" smtClean="0">
                <a:solidFill>
                  <a:prstClr val="black"/>
                </a:solidFill>
                <a:latin typeface="Calibri" panose="020F0502020204030204"/>
              </a:rPr>
              <a:t>Si/No</a:t>
            </a:r>
            <a:endParaRPr lang="it-IT" sz="11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Freccia in su 128"/>
          <p:cNvSpPr/>
          <p:nvPr/>
        </p:nvSpPr>
        <p:spPr>
          <a:xfrm rot="5400000">
            <a:off x="4665383" y="1639514"/>
            <a:ext cx="296514" cy="39299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e 129"/>
          <p:cNvSpPr/>
          <p:nvPr/>
        </p:nvSpPr>
        <p:spPr>
          <a:xfrm>
            <a:off x="1302658" y="1020922"/>
            <a:ext cx="1129761" cy="2806691"/>
          </a:xfrm>
          <a:prstGeom prst="ellipse">
            <a:avLst/>
          </a:prstGeom>
          <a:noFill/>
          <a:ln w="19050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e 130"/>
          <p:cNvSpPr/>
          <p:nvPr/>
        </p:nvSpPr>
        <p:spPr>
          <a:xfrm>
            <a:off x="10214971" y="2490500"/>
            <a:ext cx="1703634" cy="1169597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LIBRO</a:t>
            </a:r>
            <a:b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FIRMA</a:t>
            </a:r>
          </a:p>
        </p:txBody>
      </p:sp>
      <p:sp>
        <p:nvSpPr>
          <p:cNvPr id="132" name="Freccia in su 131"/>
          <p:cNvSpPr/>
          <p:nvPr/>
        </p:nvSpPr>
        <p:spPr>
          <a:xfrm rot="10800000">
            <a:off x="10831398" y="3613768"/>
            <a:ext cx="568460" cy="614083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76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/>
        </p:nvSpPr>
        <p:spPr>
          <a:xfrm>
            <a:off x="897559" y="84686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ATTIVITA’ DEL </a:t>
            </a:r>
            <a:r>
              <a:rPr lang="it-IT" dirty="0" err="1" smtClean="0"/>
              <a:t>GdL</a:t>
            </a:r>
            <a:r>
              <a:rPr lang="it-IT" dirty="0" smtClean="0"/>
              <a:t> SULLE BANCHE DATI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/>
        </p:nvSpPr>
        <p:spPr>
          <a:xfrm>
            <a:off x="897558" y="2160451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il </a:t>
            </a:r>
            <a:r>
              <a:rPr lang="it-IT" dirty="0"/>
              <a:t>gruppo di lavoro </a:t>
            </a:r>
            <a:r>
              <a:rPr lang="it-IT" dirty="0" smtClean="0"/>
              <a:t>DEGLI RSPP </a:t>
            </a:r>
            <a:r>
              <a:rPr lang="it-IT" dirty="0"/>
              <a:t>(Assiro, </a:t>
            </a:r>
            <a:r>
              <a:rPr lang="it-IT" dirty="0" smtClean="0"/>
              <a:t>De </a:t>
            </a:r>
            <a:r>
              <a:rPr lang="it-IT" dirty="0" err="1"/>
              <a:t>Carolis</a:t>
            </a:r>
            <a:r>
              <a:rPr lang="it-IT" dirty="0"/>
              <a:t>, Papi, Sacchetti, </a:t>
            </a:r>
            <a:r>
              <a:rPr lang="it-IT" dirty="0" err="1"/>
              <a:t>Stipcich</a:t>
            </a:r>
            <a:r>
              <a:rPr lang="it-IT" dirty="0"/>
              <a:t>, Vernocchi), </a:t>
            </a:r>
            <a:r>
              <a:rPr lang="it-IT" dirty="0" smtClean="0"/>
              <a:t>HANNO CONFIGURATO, nell'ambiente </a:t>
            </a:r>
            <a:r>
              <a:rPr lang="it-IT" dirty="0"/>
              <a:t>di </a:t>
            </a:r>
            <a:r>
              <a:rPr lang="it-IT" dirty="0" smtClean="0"/>
              <a:t>sviluppo, le </a:t>
            </a:r>
            <a:r>
              <a:rPr lang="it-IT" dirty="0"/>
              <a:t>banche dati che verranno usate da tutte le strutture in modo da predisporre una uniformità di metodo nella redazione delle valutazioni </a:t>
            </a:r>
            <a:r>
              <a:rPr lang="it-IT" dirty="0" err="1" smtClean="0"/>
              <a:t>dEI</a:t>
            </a:r>
            <a:r>
              <a:rPr lang="it-IT" dirty="0" smtClean="0"/>
              <a:t> rischi. </a:t>
            </a:r>
          </a:p>
          <a:p>
            <a:r>
              <a:rPr lang="it-IT" dirty="0" smtClean="0"/>
              <a:t>LE BANCHE DATI ALIMENTATE RIGUARDANO: MANSIONI, ESPERIMENTI, RISCHI, MACCHINE E ATTREZZATURE, PREVENZIONI (COMPRESI I DPI).</a:t>
            </a:r>
          </a:p>
          <a:p>
            <a:r>
              <a:rPr lang="it-IT" dirty="0"/>
              <a:t>l'attività è STATA SVILUPPATA con confronti frequenti CHE hanno </a:t>
            </a:r>
            <a:r>
              <a:rPr lang="it-IT" dirty="0" smtClean="0"/>
              <a:t>Coinvolto GLI </a:t>
            </a:r>
            <a:r>
              <a:rPr lang="it-IT" dirty="0"/>
              <a:t>RSPP </a:t>
            </a:r>
          </a:p>
        </p:txBody>
      </p:sp>
    </p:spTree>
    <p:extLst>
      <p:ext uri="{BB962C8B-B14F-4D97-AF65-F5344CB8AC3E}">
        <p14:creationId xmlns:p14="http://schemas.microsoft.com/office/powerpoint/2010/main" val="1361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6152670" y="688007"/>
            <a:ext cx="5676900" cy="5291203"/>
          </a:xfrm>
          <a:prstGeom prst="roundRect">
            <a:avLst>
              <a:gd name="adj" fmla="val 9049"/>
            </a:avLst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6385532" y="957840"/>
            <a:ext cx="2123777" cy="1708196"/>
          </a:xfrm>
          <a:prstGeom prst="roundRect">
            <a:avLst>
              <a:gd name="adj" fmla="val 8496"/>
            </a:avLst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128837" y="462072"/>
            <a:ext cx="9891713" cy="5697667"/>
          </a:xfrm>
          <a:prstGeom prst="roundRect">
            <a:avLst>
              <a:gd name="adj" fmla="val 4171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17114" y="37306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 Suite</a:t>
            </a:r>
            <a:endParaRPr lang="it-IT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744388" y="963780"/>
            <a:ext cx="2024216" cy="1524891"/>
          </a:xfrm>
          <a:prstGeom prst="roundRect">
            <a:avLst>
              <a:gd name="adj" fmla="val 9909"/>
            </a:avLst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381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58827" y="1296609"/>
            <a:ext cx="1405420" cy="377687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 w="19050">
            <a:solidFill>
              <a:sysClr val="windowText" lastClr="00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Esperimenti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94709" y="903793"/>
            <a:ext cx="1207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PROCESSI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58827" y="1879944"/>
            <a:ext cx="1405420" cy="377687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 w="19050">
            <a:solidFill>
              <a:sysClr val="windowText" lastClr="00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Servizi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645215" y="674668"/>
            <a:ext cx="1439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Banche dati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9532766" y="4361880"/>
            <a:ext cx="2108592" cy="1387587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76026" y="3036592"/>
            <a:ext cx="2453187" cy="589746"/>
          </a:xfrm>
          <a:prstGeom prst="roundRect">
            <a:avLst>
              <a:gd name="adj" fmla="val 9909"/>
            </a:avLst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381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Valutazione rischi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Sezione 7.x</a:t>
            </a:r>
          </a:p>
        </p:txBody>
      </p:sp>
      <p:sp>
        <p:nvSpPr>
          <p:cNvPr id="15" name="Freccia a destra 14"/>
          <p:cNvSpPr/>
          <p:nvPr/>
        </p:nvSpPr>
        <p:spPr>
          <a:xfrm rot="5400000">
            <a:off x="3553444" y="2453347"/>
            <a:ext cx="461964" cy="632398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0513" y="462072"/>
            <a:ext cx="1587155" cy="3402337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G.O.Di.V.A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Sincronizzazione automatica con </a:t>
            </a:r>
            <a:b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626 Suite per anagrafica lavoratori, ruoli, esperimenti e servizi 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1620109" y="1275635"/>
            <a:ext cx="1115613" cy="76075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425671" y="-55319"/>
            <a:ext cx="5533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800" b="1" dirty="0" smtClean="0">
                <a:solidFill>
                  <a:prstClr val="black"/>
                </a:solidFill>
                <a:latin typeface="Calibri" panose="020F0502020204030204"/>
              </a:rPr>
              <a:t>626 Suite – Concetto di  Banche dati</a:t>
            </a:r>
            <a:endParaRPr lang="it-IT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22832" y="4389620"/>
            <a:ext cx="1564836" cy="1770119"/>
          </a:xfrm>
          <a:prstGeom prst="roundRect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DVR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2676026" y="4157066"/>
            <a:ext cx="2453187" cy="589746"/>
          </a:xfrm>
          <a:prstGeom prst="roundRect">
            <a:avLst>
              <a:gd name="adj" fmla="val 9909"/>
            </a:avLst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381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Prospetti riepilogativi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Sezione 11.x</a:t>
            </a:r>
          </a:p>
        </p:txBody>
      </p:sp>
      <p:sp>
        <p:nvSpPr>
          <p:cNvPr id="21" name="Freccia a destra 20"/>
          <p:cNvSpPr/>
          <p:nvPr/>
        </p:nvSpPr>
        <p:spPr>
          <a:xfrm rot="5400000">
            <a:off x="3553444" y="3573821"/>
            <a:ext cx="461964" cy="632398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676026" y="5295743"/>
            <a:ext cx="2453187" cy="589746"/>
          </a:xfrm>
          <a:prstGeom prst="roundRect">
            <a:avLst>
              <a:gd name="adj" fmla="val 9909"/>
            </a:avLst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38100" cap="flat" cmpd="sng" algn="ctr">
            <a:solidFill>
              <a:srgbClr val="A5A5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Piano di miglioramento</a:t>
            </a:r>
            <a:b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Sezione 12.2</a:t>
            </a:r>
          </a:p>
        </p:txBody>
      </p:sp>
      <p:sp>
        <p:nvSpPr>
          <p:cNvPr id="23" name="Freccia a destra 22"/>
          <p:cNvSpPr/>
          <p:nvPr/>
        </p:nvSpPr>
        <p:spPr>
          <a:xfrm rot="5400000">
            <a:off x="3553444" y="4712498"/>
            <a:ext cx="461964" cy="632398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ccia a destra 23"/>
          <p:cNvSpPr/>
          <p:nvPr/>
        </p:nvSpPr>
        <p:spPr>
          <a:xfrm rot="10800000">
            <a:off x="1658371" y="5210239"/>
            <a:ext cx="940934" cy="76075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078409" y="4277460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Impianti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9689868" y="4599245"/>
            <a:ext cx="1780016" cy="1062037"/>
          </a:xfrm>
          <a:prstGeom prst="roundRect">
            <a:avLst/>
          </a:prstGeom>
          <a:solidFill>
            <a:srgbClr val="FF505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9990761" y="4865867"/>
            <a:ext cx="1162806" cy="32740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DPI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9874264" y="5256116"/>
            <a:ext cx="1443037" cy="32740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Prevenzioni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145228" y="453241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Rischi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9532766" y="2809045"/>
            <a:ext cx="2108592" cy="1387587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984018" y="2721628"/>
            <a:ext cx="13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Attrezzature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9689868" y="3046410"/>
            <a:ext cx="1780016" cy="1062037"/>
          </a:xfrm>
          <a:prstGeom prst="roundRect">
            <a:avLst/>
          </a:prstGeom>
          <a:solidFill>
            <a:srgbClr val="FF505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9990761" y="3313032"/>
            <a:ext cx="1162806" cy="32740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DPI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9874264" y="3703281"/>
            <a:ext cx="1443037" cy="32740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Prevenzioni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0145228" y="297957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Rischi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9532766" y="1260739"/>
            <a:ext cx="2108592" cy="1387587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0060292" y="1176972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Macchine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9689868" y="1498104"/>
            <a:ext cx="1780016" cy="1062037"/>
          </a:xfrm>
          <a:prstGeom prst="roundRect">
            <a:avLst/>
          </a:prstGeom>
          <a:solidFill>
            <a:srgbClr val="FF505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9990761" y="1764726"/>
            <a:ext cx="1162806" cy="32740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DPI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9874264" y="2154975"/>
            <a:ext cx="1443037" cy="327406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Prevenzioni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10145228" y="1431271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Rischi</a:t>
            </a:r>
            <a:endParaRPr lang="it-IT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548886" y="1532638"/>
            <a:ext cx="191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400" b="1" dirty="0" err="1" smtClean="0">
                <a:solidFill>
                  <a:prstClr val="black"/>
                </a:solidFill>
                <a:latin typeface="Calibri" panose="020F0502020204030204"/>
              </a:rPr>
              <a:t>Sottoprocessi</a:t>
            </a:r>
            <a:endParaRPr lang="it-IT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reccia a destra 42"/>
          <p:cNvSpPr/>
          <p:nvPr/>
        </p:nvSpPr>
        <p:spPr>
          <a:xfrm rot="10800000" flipV="1">
            <a:off x="4791219" y="1325077"/>
            <a:ext cx="1596960" cy="879298"/>
          </a:xfrm>
          <a:prstGeom prst="rightArrow">
            <a:avLst>
              <a:gd name="adj1" fmla="val 54957"/>
              <a:gd name="adj2" fmla="val 54337"/>
            </a:avLst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Sottoprocessi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6429827" y="3026586"/>
            <a:ext cx="2108592" cy="1387587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tangolo arrotondato 44"/>
          <p:cNvSpPr/>
          <p:nvPr/>
        </p:nvSpPr>
        <p:spPr>
          <a:xfrm>
            <a:off x="6420585" y="4680285"/>
            <a:ext cx="2108592" cy="1089274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arrotondato 45"/>
          <p:cNvSpPr/>
          <p:nvPr/>
        </p:nvSpPr>
        <p:spPr>
          <a:xfrm>
            <a:off x="6731951" y="3387939"/>
            <a:ext cx="1531413" cy="327406"/>
          </a:xfrm>
          <a:prstGeom prst="roundRect">
            <a:avLst/>
          </a:prstGeom>
          <a:solidFill>
            <a:srgbClr val="FF5050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Formazione</a:t>
            </a:r>
          </a:p>
        </p:txBody>
      </p:sp>
      <p:sp>
        <p:nvSpPr>
          <p:cNvPr id="47" name="Rettangolo arrotondato 46"/>
          <p:cNvSpPr/>
          <p:nvPr/>
        </p:nvSpPr>
        <p:spPr>
          <a:xfrm>
            <a:off x="6731952" y="3832349"/>
            <a:ext cx="1531413" cy="476001"/>
          </a:xfrm>
          <a:prstGeom prst="roundRect">
            <a:avLst/>
          </a:prstGeom>
          <a:solidFill>
            <a:srgbClr val="FF5050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Sorveglianza</a:t>
            </a:r>
            <a:b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Sanitaria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6936223" y="3001428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Mansioni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043623" y="4865993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Agenti</a:t>
            </a:r>
          </a:p>
          <a:p>
            <a:pPr defTabSz="914400"/>
            <a:r>
              <a:rPr lang="it-IT" sz="2000" b="1" dirty="0" smtClean="0">
                <a:solidFill>
                  <a:prstClr val="black"/>
                </a:solidFill>
                <a:latin typeface="Calibri" panose="020F0502020204030204"/>
              </a:rPr>
              <a:t>Chimici</a:t>
            </a:r>
            <a:endParaRPr lang="it-IT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reccia angolare in su 49"/>
          <p:cNvSpPr/>
          <p:nvPr/>
        </p:nvSpPr>
        <p:spPr>
          <a:xfrm rot="16200000">
            <a:off x="6968273" y="3157006"/>
            <a:ext cx="3645915" cy="559429"/>
          </a:xfrm>
          <a:prstGeom prst="bentUpArrow">
            <a:avLst>
              <a:gd name="adj1" fmla="val 20731"/>
              <a:gd name="adj2" fmla="val 36866"/>
              <a:gd name="adj3" fmla="val 25235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ccia a sinistra 50"/>
          <p:cNvSpPr/>
          <p:nvPr/>
        </p:nvSpPr>
        <p:spPr>
          <a:xfrm>
            <a:off x="8521626" y="5165125"/>
            <a:ext cx="437676" cy="90227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ccia a sinistra 51"/>
          <p:cNvSpPr/>
          <p:nvPr/>
        </p:nvSpPr>
        <p:spPr>
          <a:xfrm>
            <a:off x="9070945" y="5010559"/>
            <a:ext cx="461821" cy="86985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ccia a sinistra 52"/>
          <p:cNvSpPr/>
          <p:nvPr/>
        </p:nvSpPr>
        <p:spPr>
          <a:xfrm>
            <a:off x="9067818" y="3464657"/>
            <a:ext cx="461821" cy="86985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ccia a sinistra 53"/>
          <p:cNvSpPr/>
          <p:nvPr/>
        </p:nvSpPr>
        <p:spPr>
          <a:xfrm>
            <a:off x="8526103" y="3670231"/>
            <a:ext cx="437676" cy="90227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ccia a sinistra 54"/>
          <p:cNvSpPr/>
          <p:nvPr/>
        </p:nvSpPr>
        <p:spPr>
          <a:xfrm>
            <a:off x="9067818" y="1919493"/>
            <a:ext cx="461821" cy="86985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53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283</TotalTime>
  <Words>974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Impact</vt:lpstr>
      <vt:lpstr>LiberationSans</vt:lpstr>
      <vt:lpstr>Times New Roman</vt:lpstr>
      <vt:lpstr>Wingdings</vt:lpstr>
      <vt:lpstr>Evento</vt:lpstr>
      <vt:lpstr>sviluppo Di un software per la valutazione dei rischi e la gestione della sicurezza</vt:lpstr>
      <vt:lpstr>Personale coinvolto</vt:lpstr>
      <vt:lpstr>Presentazione software</vt:lpstr>
      <vt:lpstr>Presentazione software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FORMAZIONE E AVVIO DELL’UTILIZZO NELLE SEZIONI INFN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Aggiornamento sullo sviluppo del software per la valutazione dei rischi e la gestione della sicurezza</dc:title>
  <dc:creator>Marta</dc:creator>
  <cp:lastModifiedBy>Marta Dalla Vecchia</cp:lastModifiedBy>
  <cp:revision>16</cp:revision>
  <dcterms:created xsi:type="dcterms:W3CDTF">2020-12-04T06:55:58Z</dcterms:created>
  <dcterms:modified xsi:type="dcterms:W3CDTF">2021-10-28T10:20:18Z</dcterms:modified>
</cp:coreProperties>
</file>