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21"/>
  </p:notesMasterIdLst>
  <p:handoutMasterIdLst>
    <p:handoutMasterId r:id="rId22"/>
  </p:handoutMasterIdLst>
  <p:sldIdLst>
    <p:sldId id="611" r:id="rId2"/>
    <p:sldId id="2134" r:id="rId3"/>
    <p:sldId id="2760" r:id="rId4"/>
    <p:sldId id="2767" r:id="rId5"/>
    <p:sldId id="464" r:id="rId6"/>
    <p:sldId id="2812" r:id="rId7"/>
    <p:sldId id="2811" r:id="rId8"/>
    <p:sldId id="2810" r:id="rId9"/>
    <p:sldId id="2813" r:id="rId10"/>
    <p:sldId id="2662" r:id="rId11"/>
    <p:sldId id="256" r:id="rId12"/>
    <p:sldId id="258" r:id="rId13"/>
    <p:sldId id="2673" r:id="rId14"/>
    <p:sldId id="271" r:id="rId15"/>
    <p:sldId id="275" r:id="rId16"/>
    <p:sldId id="279" r:id="rId17"/>
    <p:sldId id="340" r:id="rId18"/>
    <p:sldId id="260" r:id="rId19"/>
    <p:sldId id="2814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a serafini" initials="l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6D174"/>
    <a:srgbClr val="00FF00"/>
    <a:srgbClr val="8DD37C"/>
    <a:srgbClr val="ACDF9D"/>
    <a:srgbClr val="FBF773"/>
    <a:srgbClr val="FF0000"/>
    <a:srgbClr val="00FFFF"/>
    <a:srgbClr val="FFE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140" autoAdjust="0"/>
    <p:restoredTop sz="95728" autoAdjust="0"/>
  </p:normalViewPr>
  <p:slideViewPr>
    <p:cSldViewPr>
      <p:cViewPr varScale="1">
        <p:scale>
          <a:sx n="111" d="100"/>
          <a:sy n="111" d="100"/>
        </p:scale>
        <p:origin x="25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8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BAAF2-3465-FA4A-8FBF-4B10D5E2D90B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636881C-E629-3A49-A5C2-DB1EA6CCE8ED}">
      <dgm:prSet phldrT="[Testo]" custT="1"/>
      <dgm:spPr/>
      <dgm:t>
        <a:bodyPr/>
        <a:lstStyle/>
        <a:p>
          <a:endParaRPr lang="it-IT" sz="2200" dirty="0"/>
        </a:p>
      </dgm:t>
    </dgm:pt>
    <dgm:pt modelId="{51925D48-1182-3543-B743-A68AC0F5C920}" type="parTrans" cxnId="{58C2136F-9193-3744-8030-30F1CB2D8FF5}">
      <dgm:prSet/>
      <dgm:spPr/>
      <dgm:t>
        <a:bodyPr/>
        <a:lstStyle/>
        <a:p>
          <a:endParaRPr lang="it-IT"/>
        </a:p>
      </dgm:t>
    </dgm:pt>
    <dgm:pt modelId="{B6EAEBF4-0F6F-FF4B-B78D-B559A4C5F7FD}" type="sibTrans" cxnId="{58C2136F-9193-3744-8030-30F1CB2D8FF5}">
      <dgm:prSet/>
      <dgm:spPr/>
      <dgm:t>
        <a:bodyPr/>
        <a:lstStyle/>
        <a:p>
          <a:endParaRPr lang="it-IT"/>
        </a:p>
      </dgm:t>
    </dgm:pt>
    <dgm:pt modelId="{15B279F1-B82B-564A-9FE5-5E9F02BFF951}">
      <dgm:prSet phldrT="[Testo]"/>
      <dgm:spPr>
        <a:gradFill rotWithShape="0">
          <a:gsLst>
            <a:gs pos="0">
              <a:srgbClr val="FF0000"/>
            </a:gs>
            <a:gs pos="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it-IT" dirty="0"/>
        </a:p>
      </dgm:t>
    </dgm:pt>
    <dgm:pt modelId="{7E1DE5B6-5EB0-084D-97ED-E373BB6514DB}" type="parTrans" cxnId="{3DD7E615-830B-0545-BA6C-E61DFA95DAA4}">
      <dgm:prSet/>
      <dgm:spPr/>
      <dgm:t>
        <a:bodyPr/>
        <a:lstStyle/>
        <a:p>
          <a:endParaRPr lang="it-IT"/>
        </a:p>
      </dgm:t>
    </dgm:pt>
    <dgm:pt modelId="{96FAAE6C-9EF0-F54B-B382-E4A81874B309}" type="sibTrans" cxnId="{3DD7E615-830B-0545-BA6C-E61DFA95DAA4}">
      <dgm:prSet/>
      <dgm:spPr/>
      <dgm:t>
        <a:bodyPr/>
        <a:lstStyle/>
        <a:p>
          <a:endParaRPr lang="it-IT"/>
        </a:p>
      </dgm:t>
    </dgm:pt>
    <dgm:pt modelId="{9A11BF9D-C333-D54E-91FB-5C6BB7FF8943}">
      <dgm:prSet phldrT="[Testo]"/>
      <dgm:spPr/>
      <dgm:t>
        <a:bodyPr/>
        <a:lstStyle/>
        <a:p>
          <a:endParaRPr lang="it-IT" dirty="0"/>
        </a:p>
      </dgm:t>
    </dgm:pt>
    <dgm:pt modelId="{6587E211-9C99-3641-AE35-E5268BF8CF01}" type="parTrans" cxnId="{E7355095-4D6A-624F-BA54-80DB750AD78D}">
      <dgm:prSet/>
      <dgm:spPr/>
      <dgm:t>
        <a:bodyPr/>
        <a:lstStyle/>
        <a:p>
          <a:endParaRPr lang="it-IT"/>
        </a:p>
      </dgm:t>
    </dgm:pt>
    <dgm:pt modelId="{1A6BB798-8B59-0943-9EC6-1396B85BEA21}" type="sibTrans" cxnId="{E7355095-4D6A-624F-BA54-80DB750AD78D}">
      <dgm:prSet/>
      <dgm:spPr/>
      <dgm:t>
        <a:bodyPr/>
        <a:lstStyle/>
        <a:p>
          <a:endParaRPr lang="it-IT"/>
        </a:p>
      </dgm:t>
    </dgm:pt>
    <dgm:pt modelId="{B2F49DA9-CE3A-9248-BE9F-37FFE6E4E5F4}">
      <dgm:prSet phldrT="[Testo]"/>
      <dgm:spPr/>
      <dgm:t>
        <a:bodyPr/>
        <a:lstStyle/>
        <a:p>
          <a:endParaRPr lang="it-IT" dirty="0"/>
        </a:p>
      </dgm:t>
    </dgm:pt>
    <dgm:pt modelId="{5EA7DCB9-569E-144B-A845-5D9C7183FA4D}" type="sibTrans" cxnId="{5B718BBD-77DF-1E4E-BD41-698A7F511792}">
      <dgm:prSet/>
      <dgm:spPr/>
      <dgm:t>
        <a:bodyPr/>
        <a:lstStyle/>
        <a:p>
          <a:endParaRPr lang="it-IT"/>
        </a:p>
      </dgm:t>
    </dgm:pt>
    <dgm:pt modelId="{83FD975A-56A0-A742-9988-B81E9F0B47AE}" type="parTrans" cxnId="{5B718BBD-77DF-1E4E-BD41-698A7F511792}">
      <dgm:prSet/>
      <dgm:spPr/>
      <dgm:t>
        <a:bodyPr/>
        <a:lstStyle/>
        <a:p>
          <a:endParaRPr lang="it-IT"/>
        </a:p>
      </dgm:t>
    </dgm:pt>
    <dgm:pt modelId="{ECC56393-912C-D447-BD03-7EEF81E6403E}" type="pres">
      <dgm:prSet presAssocID="{D06BAAF2-3465-FA4A-8FBF-4B10D5E2D90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ED51B2D-A85D-044F-B585-B596D7692E64}" type="pres">
      <dgm:prSet presAssocID="{D06BAAF2-3465-FA4A-8FBF-4B10D5E2D90B}" presName="children" presStyleCnt="0"/>
      <dgm:spPr/>
    </dgm:pt>
    <dgm:pt modelId="{22F07053-78EC-D547-A470-FDA180F7D384}" type="pres">
      <dgm:prSet presAssocID="{D06BAAF2-3465-FA4A-8FBF-4B10D5E2D90B}" presName="childPlaceholder" presStyleCnt="0"/>
      <dgm:spPr/>
    </dgm:pt>
    <dgm:pt modelId="{37DC7BA7-FAAF-8045-9A59-0A24B0917061}" type="pres">
      <dgm:prSet presAssocID="{D06BAAF2-3465-FA4A-8FBF-4B10D5E2D90B}" presName="circle" presStyleCnt="0"/>
      <dgm:spPr/>
    </dgm:pt>
    <dgm:pt modelId="{40240B6B-00AD-8E4C-955F-D443D93EE1E8}" type="pres">
      <dgm:prSet presAssocID="{D06BAAF2-3465-FA4A-8FBF-4B10D5E2D90B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6F5459A-4A2E-5B4F-B8B9-68F1F80C064A}" type="pres">
      <dgm:prSet presAssocID="{D06BAAF2-3465-FA4A-8FBF-4B10D5E2D90B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C486D68-E01D-4945-BFE8-1B75CD5A2D25}" type="pres">
      <dgm:prSet presAssocID="{D06BAAF2-3465-FA4A-8FBF-4B10D5E2D90B}" presName="quadrant3" presStyleLbl="node1" presStyleIdx="2" presStyleCnt="4" custLinFactNeighborY="623">
        <dgm:presLayoutVars>
          <dgm:chMax val="1"/>
          <dgm:bulletEnabled val="1"/>
        </dgm:presLayoutVars>
      </dgm:prSet>
      <dgm:spPr/>
    </dgm:pt>
    <dgm:pt modelId="{B02C7E0C-50AB-1D47-9559-F5CCFF733C11}" type="pres">
      <dgm:prSet presAssocID="{D06BAAF2-3465-FA4A-8FBF-4B10D5E2D90B}" presName="quadrant4" presStyleLbl="node1" presStyleIdx="3" presStyleCnt="4" custLinFactNeighborY="0">
        <dgm:presLayoutVars>
          <dgm:chMax val="1"/>
          <dgm:bulletEnabled val="1"/>
        </dgm:presLayoutVars>
      </dgm:prSet>
      <dgm:spPr/>
    </dgm:pt>
    <dgm:pt modelId="{10FE1A7A-B08C-A546-8545-96F0FD097BAF}" type="pres">
      <dgm:prSet presAssocID="{D06BAAF2-3465-FA4A-8FBF-4B10D5E2D90B}" presName="quadrantPlaceholder" presStyleCnt="0"/>
      <dgm:spPr/>
    </dgm:pt>
    <dgm:pt modelId="{53A768CF-229D-BE47-A531-77EF5C1160A6}" type="pres">
      <dgm:prSet presAssocID="{D06BAAF2-3465-FA4A-8FBF-4B10D5E2D90B}" presName="center1" presStyleLbl="fgShp" presStyleIdx="0" presStyleCnt="2"/>
      <dgm:spPr/>
    </dgm:pt>
    <dgm:pt modelId="{FDB9FE7A-5A28-CE48-81E1-7718B194225A}" type="pres">
      <dgm:prSet presAssocID="{D06BAAF2-3465-FA4A-8FBF-4B10D5E2D90B}" presName="center2" presStyleLbl="fgShp" presStyleIdx="1" presStyleCnt="2"/>
      <dgm:spPr/>
    </dgm:pt>
  </dgm:ptLst>
  <dgm:cxnLst>
    <dgm:cxn modelId="{BAF04015-67AA-0943-B4A1-6BDEC772CD94}" type="presOf" srcId="{B2F49DA9-CE3A-9248-BE9F-37FFE6E4E5F4}" destId="{1C486D68-E01D-4945-BFE8-1B75CD5A2D25}" srcOrd="0" destOrd="0" presId="urn:microsoft.com/office/officeart/2005/8/layout/cycle4"/>
    <dgm:cxn modelId="{3DD7E615-830B-0545-BA6C-E61DFA95DAA4}" srcId="{D06BAAF2-3465-FA4A-8FBF-4B10D5E2D90B}" destId="{15B279F1-B82B-564A-9FE5-5E9F02BFF951}" srcOrd="1" destOrd="0" parTransId="{7E1DE5B6-5EB0-084D-97ED-E373BB6514DB}" sibTransId="{96FAAE6C-9EF0-F54B-B382-E4A81874B309}"/>
    <dgm:cxn modelId="{58C2136F-9193-3744-8030-30F1CB2D8FF5}" srcId="{D06BAAF2-3465-FA4A-8FBF-4B10D5E2D90B}" destId="{E636881C-E629-3A49-A5C2-DB1EA6CCE8ED}" srcOrd="0" destOrd="0" parTransId="{51925D48-1182-3543-B743-A68AC0F5C920}" sibTransId="{B6EAEBF4-0F6F-FF4B-B78D-B559A4C5F7FD}"/>
    <dgm:cxn modelId="{E7355095-4D6A-624F-BA54-80DB750AD78D}" srcId="{D06BAAF2-3465-FA4A-8FBF-4B10D5E2D90B}" destId="{9A11BF9D-C333-D54E-91FB-5C6BB7FF8943}" srcOrd="3" destOrd="0" parTransId="{6587E211-9C99-3641-AE35-E5268BF8CF01}" sibTransId="{1A6BB798-8B59-0943-9EC6-1396B85BEA21}"/>
    <dgm:cxn modelId="{4BFF16B1-8BE7-D94B-9F80-C01C87A15C4E}" type="presOf" srcId="{D06BAAF2-3465-FA4A-8FBF-4B10D5E2D90B}" destId="{ECC56393-912C-D447-BD03-7EEF81E6403E}" srcOrd="0" destOrd="0" presId="urn:microsoft.com/office/officeart/2005/8/layout/cycle4"/>
    <dgm:cxn modelId="{4CD56EBC-0E53-4349-B6B8-DE72DC38DF06}" type="presOf" srcId="{9A11BF9D-C333-D54E-91FB-5C6BB7FF8943}" destId="{B02C7E0C-50AB-1D47-9559-F5CCFF733C11}" srcOrd="0" destOrd="0" presId="urn:microsoft.com/office/officeart/2005/8/layout/cycle4"/>
    <dgm:cxn modelId="{5B718BBD-77DF-1E4E-BD41-698A7F511792}" srcId="{D06BAAF2-3465-FA4A-8FBF-4B10D5E2D90B}" destId="{B2F49DA9-CE3A-9248-BE9F-37FFE6E4E5F4}" srcOrd="2" destOrd="0" parTransId="{83FD975A-56A0-A742-9988-B81E9F0B47AE}" sibTransId="{5EA7DCB9-569E-144B-A845-5D9C7183FA4D}"/>
    <dgm:cxn modelId="{2B35FECD-9D64-B048-A00A-7266DDA2EC14}" type="presOf" srcId="{E636881C-E629-3A49-A5C2-DB1EA6CCE8ED}" destId="{40240B6B-00AD-8E4C-955F-D443D93EE1E8}" srcOrd="0" destOrd="0" presId="urn:microsoft.com/office/officeart/2005/8/layout/cycle4"/>
    <dgm:cxn modelId="{CA5454ED-3C13-184E-959C-AC6919EC3AD9}" type="presOf" srcId="{15B279F1-B82B-564A-9FE5-5E9F02BFF951}" destId="{D6F5459A-4A2E-5B4F-B8B9-68F1F80C064A}" srcOrd="0" destOrd="0" presId="urn:microsoft.com/office/officeart/2005/8/layout/cycle4"/>
    <dgm:cxn modelId="{118B05F0-C0C4-5E41-B588-FB7DBB05DD69}" type="presParOf" srcId="{ECC56393-912C-D447-BD03-7EEF81E6403E}" destId="{8ED51B2D-A85D-044F-B585-B596D7692E64}" srcOrd="0" destOrd="0" presId="urn:microsoft.com/office/officeart/2005/8/layout/cycle4"/>
    <dgm:cxn modelId="{A4D0112B-69F7-894F-B6B9-AA6813D44699}" type="presParOf" srcId="{8ED51B2D-A85D-044F-B585-B596D7692E64}" destId="{22F07053-78EC-D547-A470-FDA180F7D384}" srcOrd="0" destOrd="0" presId="urn:microsoft.com/office/officeart/2005/8/layout/cycle4"/>
    <dgm:cxn modelId="{257D57C3-73C5-BC45-B754-5B64AB848647}" type="presParOf" srcId="{ECC56393-912C-D447-BD03-7EEF81E6403E}" destId="{37DC7BA7-FAAF-8045-9A59-0A24B0917061}" srcOrd="1" destOrd="0" presId="urn:microsoft.com/office/officeart/2005/8/layout/cycle4"/>
    <dgm:cxn modelId="{F7F5D78E-25ED-D94F-BB0A-8EF7DAD6BBF1}" type="presParOf" srcId="{37DC7BA7-FAAF-8045-9A59-0A24B0917061}" destId="{40240B6B-00AD-8E4C-955F-D443D93EE1E8}" srcOrd="0" destOrd="0" presId="urn:microsoft.com/office/officeart/2005/8/layout/cycle4"/>
    <dgm:cxn modelId="{35CF4101-7829-9D44-BB09-18688F8B745F}" type="presParOf" srcId="{37DC7BA7-FAAF-8045-9A59-0A24B0917061}" destId="{D6F5459A-4A2E-5B4F-B8B9-68F1F80C064A}" srcOrd="1" destOrd="0" presId="urn:microsoft.com/office/officeart/2005/8/layout/cycle4"/>
    <dgm:cxn modelId="{866E9149-A59E-A54C-8F66-04E25FA42A94}" type="presParOf" srcId="{37DC7BA7-FAAF-8045-9A59-0A24B0917061}" destId="{1C486D68-E01D-4945-BFE8-1B75CD5A2D25}" srcOrd="2" destOrd="0" presId="urn:microsoft.com/office/officeart/2005/8/layout/cycle4"/>
    <dgm:cxn modelId="{D1A08B8C-1F16-994D-9845-C19515997591}" type="presParOf" srcId="{37DC7BA7-FAAF-8045-9A59-0A24B0917061}" destId="{B02C7E0C-50AB-1D47-9559-F5CCFF733C11}" srcOrd="3" destOrd="0" presId="urn:microsoft.com/office/officeart/2005/8/layout/cycle4"/>
    <dgm:cxn modelId="{91C91B72-3039-DF44-A32B-A72661498213}" type="presParOf" srcId="{37DC7BA7-FAAF-8045-9A59-0A24B0917061}" destId="{10FE1A7A-B08C-A546-8545-96F0FD097BAF}" srcOrd="4" destOrd="0" presId="urn:microsoft.com/office/officeart/2005/8/layout/cycle4"/>
    <dgm:cxn modelId="{E2432038-F61D-2346-8FF2-F3783DA9428B}" type="presParOf" srcId="{ECC56393-912C-D447-BD03-7EEF81E6403E}" destId="{53A768CF-229D-BE47-A531-77EF5C1160A6}" srcOrd="2" destOrd="0" presId="urn:microsoft.com/office/officeart/2005/8/layout/cycle4"/>
    <dgm:cxn modelId="{4C039966-B3AE-054D-92AD-8869A5C76FC7}" type="presParOf" srcId="{ECC56393-912C-D447-BD03-7EEF81E6403E}" destId="{FDB9FE7A-5A28-CE48-81E1-7718B194225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0B6B-00AD-8E4C-955F-D443D93EE1E8}">
      <dsp:nvSpPr>
        <dsp:cNvPr id="0" name=""/>
        <dsp:cNvSpPr/>
      </dsp:nvSpPr>
      <dsp:spPr>
        <a:xfrm>
          <a:off x="1247647" y="231648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 dirty="0"/>
        </a:p>
      </dsp:txBody>
      <dsp:txXfrm>
        <a:off x="1763055" y="747056"/>
        <a:ext cx="1244304" cy="1244304"/>
      </dsp:txXfrm>
    </dsp:sp>
    <dsp:sp modelId="{D6F5459A-4A2E-5B4F-B8B9-68F1F80C064A}">
      <dsp:nvSpPr>
        <dsp:cNvPr id="0" name=""/>
        <dsp:cNvSpPr/>
      </dsp:nvSpPr>
      <dsp:spPr>
        <a:xfrm rot="5400000">
          <a:off x="3088640" y="231648"/>
          <a:ext cx="1759712" cy="1759712"/>
        </a:xfrm>
        <a:prstGeom prst="pieWedge">
          <a:avLst/>
        </a:prstGeom>
        <a:gradFill rotWithShape="0">
          <a:gsLst>
            <a:gs pos="0">
              <a:srgbClr val="FF0000"/>
            </a:gs>
            <a:gs pos="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700" kern="1200" dirty="0"/>
        </a:p>
      </dsp:txBody>
      <dsp:txXfrm rot="-5400000">
        <a:off x="3088640" y="747056"/>
        <a:ext cx="1244304" cy="1244304"/>
      </dsp:txXfrm>
    </dsp:sp>
    <dsp:sp modelId="{1C486D68-E01D-4945-BFE8-1B75CD5A2D25}">
      <dsp:nvSpPr>
        <dsp:cNvPr id="0" name=""/>
        <dsp:cNvSpPr/>
      </dsp:nvSpPr>
      <dsp:spPr>
        <a:xfrm rot="10800000">
          <a:off x="3088640" y="2083603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700" kern="1200" dirty="0"/>
        </a:p>
      </dsp:txBody>
      <dsp:txXfrm rot="10800000">
        <a:off x="3088640" y="2083603"/>
        <a:ext cx="1244304" cy="1244304"/>
      </dsp:txXfrm>
    </dsp:sp>
    <dsp:sp modelId="{B02C7E0C-50AB-1D47-9559-F5CCFF733C11}">
      <dsp:nvSpPr>
        <dsp:cNvPr id="0" name=""/>
        <dsp:cNvSpPr/>
      </dsp:nvSpPr>
      <dsp:spPr>
        <a:xfrm rot="16200000">
          <a:off x="1247647" y="2072640"/>
          <a:ext cx="1759712" cy="1759712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700" kern="1200" dirty="0"/>
        </a:p>
      </dsp:txBody>
      <dsp:txXfrm rot="5400000">
        <a:off x="1763055" y="2072640"/>
        <a:ext cx="1244304" cy="1244304"/>
      </dsp:txXfrm>
    </dsp:sp>
    <dsp:sp modelId="{53A768CF-229D-BE47-A531-77EF5C1160A6}">
      <dsp:nvSpPr>
        <dsp:cNvPr id="0" name=""/>
        <dsp:cNvSpPr/>
      </dsp:nvSpPr>
      <dsp:spPr>
        <a:xfrm>
          <a:off x="2744215" y="1666240"/>
          <a:ext cx="607568" cy="528320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DB9FE7A-5A28-CE48-81E1-7718B194225A}">
      <dsp:nvSpPr>
        <dsp:cNvPr id="0" name=""/>
        <dsp:cNvSpPr/>
      </dsp:nvSpPr>
      <dsp:spPr>
        <a:xfrm rot="10800000">
          <a:off x="2744215" y="1869440"/>
          <a:ext cx="607568" cy="528320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634021-B89B-CD4A-AC29-AA2D5A86F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55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0814B0FD-8C77-2B46-B18E-D362DE1340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7AB4261-85CE-5542-A450-0FA53223536F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5116D5D-EC86-E246-B0EB-BC6A4052A3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8D7DCDE-FF47-C142-ABAB-8E12F98A2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65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2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A006A3E-BF8D-594E-903E-3DC7672695C5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dd1aa2d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cdd1aa2d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8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7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  <p:pic>
        <p:nvPicPr>
          <p:cNvPr id="102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WordArt 16"/>
          <p:cNvSpPr>
            <a:spLocks noChangeArrowheads="1" noChangeShapeType="1" noTextEdit="1"/>
          </p:cNvSpPr>
          <p:nvPr/>
        </p:nvSpPr>
        <p:spPr bwMode="auto">
          <a:xfrm>
            <a:off x="6629400" y="152400"/>
            <a:ext cx="2362200" cy="457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it-IT" sz="3600" b="1" kern="10" normalizeH="1">
                <a:ln w="9525">
                  <a:round/>
                  <a:headEnd/>
                  <a:tailEnd/>
                </a:ln>
                <a:solidFill>
                  <a:srgbClr val="FF0000">
                    <a:alpha val="98038"/>
                  </a:srgbClr>
                </a:solidFill>
                <a:latin typeface="Times New Roman"/>
                <a:ea typeface="Times New Roman"/>
                <a:cs typeface="Times New Roman"/>
              </a:rPr>
              <a:t>PLASMON X</a:t>
            </a:r>
          </a:p>
        </p:txBody>
      </p:sp>
      <p:pic>
        <p:nvPicPr>
          <p:cNvPr id="1032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600200" cy="584200"/>
          </a:xfrm>
          <a:prstGeom prst="rect">
            <a:avLst/>
          </a:prstGeom>
          <a:noFill/>
          <a:ln w="9525">
            <a:solidFill>
              <a:srgbClr val="E8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501" r:id="rId1"/>
    <p:sldLayoutId id="2147492502" r:id="rId2"/>
    <p:sldLayoutId id="2147492503" r:id="rId3"/>
    <p:sldLayoutId id="2147492504" r:id="rId4"/>
    <p:sldLayoutId id="2147492505" r:id="rId5"/>
    <p:sldLayoutId id="2147492506" r:id="rId6"/>
    <p:sldLayoutId id="2147492507" r:id="rId7"/>
    <p:sldLayoutId id="2147492508" r:id="rId8"/>
    <p:sldLayoutId id="2147492509" r:id="rId9"/>
    <p:sldLayoutId id="2147492510" r:id="rId10"/>
    <p:sldLayoutId id="2147492511" r:id="rId11"/>
    <p:sldLayoutId id="2147492512" r:id="rId12"/>
    <p:sldLayoutId id="2147492513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uca.serafini@mi.infn.i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41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9.w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emf"/><Relationship Id="rId17" Type="http://schemas.openxmlformats.org/officeDocument/2006/relationships/image" Target="../media/image49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0.emf"/><Relationship Id="rId10" Type="http://schemas.openxmlformats.org/officeDocument/2006/relationships/image" Target="../media/image8.e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3.emf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2.emf"/><Relationship Id="rId10" Type="http://schemas.openxmlformats.org/officeDocument/2006/relationships/image" Target="../media/image14.e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e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1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image" Target="../media/image19.wmf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7.wmf"/><Relationship Id="rId9" Type="http://schemas.openxmlformats.org/officeDocument/2006/relationships/image" Target="../media/image2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20.png"/><Relationship Id="rId5" Type="http://schemas.openxmlformats.org/officeDocument/2006/relationships/image" Target="../media/image24.e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4624"/>
            <a:ext cx="8352928" cy="1454088"/>
          </a:xfrm>
        </p:spPr>
        <p:txBody>
          <a:bodyPr/>
          <a:lstStyle/>
          <a:p>
            <a:r>
              <a:rPr lang="en-US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Radiation Sources from relativistic electron beams: Compton Back-scattering,  Free Electron Lasers,         THz radiators</a:t>
            </a:r>
            <a:endParaRPr lang="en-US" sz="2800" b="1" i="1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323528" y="2276872"/>
            <a:ext cx="8424936" cy="420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Research activities on radiation sources at LNF (EupraXia, SPARC-Lab, Sabina, Latino), Roma1 (TERA), Milan-LASA (BriXSinO, STAR, EXMP)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/>
              <a:t>Presently no activity on Synchrotron Sources in the context of our PhD School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Emphasis on Electron Beams of Large Phase Space Density (i.e. brightness, peak and/or average)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FF6600"/>
                </a:solidFill>
              </a:rPr>
              <a:t>Thanks to S. Lupi (LaSapienza), V. Petrillo (Univ. Milano), L. Giannessi (INFN-LNF) for providing PhD thesis subjects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795637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 / LaSapienza PhD School on Accelerators, Nov. 2021</a:t>
            </a:r>
            <a:endParaRPr lang="en-US" sz="1400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30469" y="1558533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 and University of Milan</a:t>
            </a:r>
          </a:p>
          <a:p>
            <a:pPr algn="ctr"/>
            <a:r>
              <a:rPr lang="en-US" sz="1800" i="1">
                <a:hlinkClick r:id="rId4"/>
              </a:rPr>
              <a:t>luca.serafini@mi.infn.it</a:t>
            </a:r>
            <a:endParaRPr lang="en-US" sz="18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B01D4CA-AF9C-E74F-9A13-A9286199A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523"/>
            <a:ext cx="9144000" cy="4249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85A820-103B-174D-B422-E61E20319CEC}"/>
              </a:ext>
            </a:extLst>
          </p:cNvPr>
          <p:cNvSpPr txBox="1"/>
          <p:nvPr/>
        </p:nvSpPr>
        <p:spPr>
          <a:xfrm>
            <a:off x="1484456" y="476672"/>
            <a:ext cx="6175088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T" sz="2800" b="1" dirty="0">
                <a:solidFill>
                  <a:srgbClr val="FF0000"/>
                </a:solidFill>
              </a:rPr>
              <a:t>BriXSinO:  Energy Recovery SC Linac</a:t>
            </a:r>
          </a:p>
          <a:p>
            <a:pPr algn="ctr"/>
            <a:r>
              <a:rPr lang="en-IT" sz="2800" b="1" dirty="0">
                <a:solidFill>
                  <a:srgbClr val="FF0000"/>
                </a:solidFill>
              </a:rPr>
              <a:t>(45 MeV, 5 mA CW)</a:t>
            </a:r>
          </a:p>
        </p:txBody>
      </p:sp>
    </p:spTree>
    <p:extLst>
      <p:ext uri="{BB962C8B-B14F-4D97-AF65-F5344CB8AC3E}">
        <p14:creationId xmlns:p14="http://schemas.microsoft.com/office/powerpoint/2010/main" val="414586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B1D719-4E2F-4F15-9637-C1EC82A0D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09131" y="782273"/>
            <a:ext cx="5968652" cy="802269"/>
          </a:xfrm>
        </p:spPr>
        <p:txBody>
          <a:bodyPr>
            <a:normAutofit fontScale="90000"/>
          </a:bodyPr>
          <a:lstStyle/>
          <a:p>
            <a:r>
              <a:rPr lang="it-IT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BriXSinO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ERL</a:t>
            </a:r>
            <a:b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it-IT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A50B59-6713-40E2-8D8D-16F78B1DA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33" y="925345"/>
            <a:ext cx="4419150" cy="2503655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B0823CD-6886-4311-82AD-BCE13A7D035B}"/>
              </a:ext>
            </a:extLst>
          </p:cNvPr>
          <p:cNvSpPr txBox="1">
            <a:spLocks/>
          </p:cNvSpPr>
          <p:nvPr/>
        </p:nvSpPr>
        <p:spPr>
          <a:xfrm>
            <a:off x="-12455" y="3170937"/>
            <a:ext cx="8743950" cy="802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BriXSinO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ERL </a:t>
            </a:r>
            <a:r>
              <a:rPr lang="it-IT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sources</a:t>
            </a:r>
          </a:p>
        </p:txBody>
      </p:sp>
      <p:pic>
        <p:nvPicPr>
          <p:cNvPr id="7" name="Immagine 6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91A66645-B6FD-492A-A67F-BCD45872D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3821925"/>
            <a:ext cx="4546600" cy="217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2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6844C18-F9EB-4A68-AB26-5C445A05F455}"/>
              </a:ext>
            </a:extLst>
          </p:cNvPr>
          <p:cNvSpPr txBox="1">
            <a:spLocks/>
          </p:cNvSpPr>
          <p:nvPr/>
        </p:nvSpPr>
        <p:spPr>
          <a:xfrm>
            <a:off x="238363" y="767486"/>
            <a:ext cx="8743950" cy="802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Thesis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BriXSinO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ERL </a:t>
            </a:r>
            <a:r>
              <a:rPr lang="it-IT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sources at</a:t>
            </a:r>
          </a:p>
          <a:p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average flux/power/brilliance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85BE23A-CBE8-453D-891B-7ED5FF6EEC48}"/>
              </a:ext>
            </a:extLst>
          </p:cNvPr>
          <p:cNvSpPr txBox="1">
            <a:spLocks/>
          </p:cNvSpPr>
          <p:nvPr/>
        </p:nvSpPr>
        <p:spPr>
          <a:xfrm>
            <a:off x="244928" y="1933363"/>
            <a:ext cx="8743950" cy="315298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B4AA45-700D-44AB-B6DF-58DE67266F62}"/>
              </a:ext>
            </a:extLst>
          </p:cNvPr>
          <p:cNvSpPr txBox="1"/>
          <p:nvPr/>
        </p:nvSpPr>
        <p:spPr>
          <a:xfrm>
            <a:off x="35496" y="1671581"/>
            <a:ext cx="906722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Compton source:</a:t>
            </a:r>
          </a:p>
          <a:p>
            <a:pPr marL="557213" indent="-557213">
              <a:buAutoNum type="arabicParenR"/>
            </a:pP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working points of the ICS on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BriXSinO</a:t>
            </a:r>
            <a:endParaRPr lang="it-IT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(with L. Serafini, I.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Drebot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Bacci, M. Rossetti Conti)</a:t>
            </a:r>
          </a:p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t-IT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EC3BA1-8C91-47EA-9046-89BD8AD79384}"/>
              </a:ext>
            </a:extLst>
          </p:cNvPr>
          <p:cNvSpPr txBox="1"/>
          <p:nvPr/>
        </p:nvSpPr>
        <p:spPr>
          <a:xfrm>
            <a:off x="41022" y="3509068"/>
            <a:ext cx="9067482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kW-class FEL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Oscillator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source in the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TeraHertz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range:</a:t>
            </a:r>
          </a:p>
          <a:p>
            <a:pPr marL="557213" indent="-557213">
              <a:buAutoNum type="arabicParenR"/>
            </a:pP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synchronized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THz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Soft X-ray source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FEL </a:t>
            </a:r>
          </a:p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Oscillator</a:t>
            </a:r>
            <a:endParaRPr lang="it-IT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Superradiant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regime in FEL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Oscillators</a:t>
            </a:r>
            <a:endParaRPr lang="it-IT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(with V. Petrillo, M.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Opromolla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it-IT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Drebot</a:t>
            </a: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t-IT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9987A-71EA-0A4F-9998-B00F183ADD24}"/>
              </a:ext>
            </a:extLst>
          </p:cNvPr>
          <p:cNvSpPr txBox="1"/>
          <p:nvPr/>
        </p:nvSpPr>
        <p:spPr>
          <a:xfrm>
            <a:off x="395536" y="6200390"/>
            <a:ext cx="799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Luca Serafini and Vittoria Petrillo  (vittoria.petrillo@mi.infn.it)</a:t>
            </a:r>
          </a:p>
        </p:txBody>
      </p:sp>
    </p:spTree>
    <p:extLst>
      <p:ext uri="{BB962C8B-B14F-4D97-AF65-F5344CB8AC3E}">
        <p14:creationId xmlns:p14="http://schemas.microsoft.com/office/powerpoint/2010/main" val="1547109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112384" y="324940"/>
            <a:ext cx="84582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High Efficiency High Power X-ray FELs for EXMP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with nm-class focusing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84" y="1447528"/>
            <a:ext cx="8953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Very recent idea (C. Curatolo and L. Serafini, </a:t>
            </a:r>
            <a:r>
              <a:rPr lang="en-GB"/>
              <a:t>arXiv:2106.03255v1 , 6 Jun 2021</a:t>
            </a:r>
            <a:r>
              <a:rPr lang="en-US" sz="2000" b="1">
                <a:solidFill>
                  <a:srgbClr val="0000FF"/>
                </a:solidFill>
                <a:cs typeface="Symbol" charset="0"/>
              </a:rPr>
              <a:t>) on a new scheme of muon collider based on electron-photon collisions: EXMP 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(Electron and X-rays to Muon Pairs)</a:t>
            </a:r>
            <a:endParaRPr lang="en-US" sz="2000" b="1">
              <a:solidFill>
                <a:srgbClr val="0000FF"/>
              </a:solidFill>
              <a:cs typeface="Symbol" charset="0"/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25F02FA-75C5-8740-867C-43208D8D9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94" y="2909524"/>
            <a:ext cx="5034179" cy="213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5A0EA-4157-634B-88A2-568E5B192061}"/>
              </a:ext>
            </a:extLst>
          </p:cNvPr>
          <p:cNvSpPr/>
          <p:nvPr/>
        </p:nvSpPr>
        <p:spPr>
          <a:xfrm>
            <a:off x="112384" y="5181057"/>
            <a:ext cx="8803016" cy="155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2060"/>
                </a:solidFill>
                <a:cs typeface="Symbol" charset="0"/>
              </a:rPr>
              <a:t>X-ray photons by FELs in the 60-150 keV with 1% efficiency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2060"/>
                </a:solidFill>
                <a:cs typeface="Symbol" charset="0"/>
              </a:rPr>
              <a:t>(FEL beam power / e- beam power) focused to 10 nm spot sizes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2060"/>
                </a:solidFill>
                <a:cs typeface="Symbol" charset="0"/>
              </a:rPr>
              <a:t>Luca Serafini (INFN-Milan/LASA)</a:t>
            </a:r>
          </a:p>
        </p:txBody>
      </p:sp>
    </p:spTree>
    <p:extLst>
      <p:ext uri="{BB962C8B-B14F-4D97-AF65-F5344CB8AC3E}">
        <p14:creationId xmlns:p14="http://schemas.microsoft.com/office/powerpoint/2010/main" val="122479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sellaDiTesto 34"/>
          <p:cNvSpPr txBox="1"/>
          <p:nvPr/>
        </p:nvSpPr>
        <p:spPr>
          <a:xfrm>
            <a:off x="1330074" y="1282447"/>
            <a:ext cx="89191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350" dirty="0"/>
          </a:p>
          <a:p>
            <a:endParaRPr lang="it-IT" sz="1350" dirty="0"/>
          </a:p>
          <a:p>
            <a:endParaRPr lang="it-IT" sz="1350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753BC035-7812-9048-BA9A-724887E206FC}"/>
              </a:ext>
            </a:extLst>
          </p:cNvPr>
          <p:cNvGrpSpPr/>
          <p:nvPr/>
        </p:nvGrpSpPr>
        <p:grpSpPr>
          <a:xfrm>
            <a:off x="323528" y="279300"/>
            <a:ext cx="8449937" cy="1028259"/>
            <a:chOff x="861950" y="76200"/>
            <a:chExt cx="9154099" cy="1113947"/>
          </a:xfrm>
        </p:grpSpPr>
        <p:sp>
          <p:nvSpPr>
            <p:cNvPr id="46" name="Rectangle 3">
              <a:extLst>
                <a:ext uri="{FF2B5EF4-FFF2-40B4-BE49-F238E27FC236}">
                  <a16:creationId xmlns:a16="http://schemas.microsoft.com/office/drawing/2014/main" id="{781CBC1B-EAB6-4243-ACAE-F476E8D87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950" y="76200"/>
              <a:ext cx="82296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b"/>
            <a:lstStyle>
              <a:lvl1pPr>
                <a:defRPr sz="4400">
                  <a:solidFill>
                    <a:schemeClr val="tx2"/>
                  </a:solidFill>
                  <a:latin typeface="Arial" charset="0"/>
                </a:defRPr>
              </a:lvl1pPr>
              <a:lvl2pPr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it-IT" sz="2800" b="1" dirty="0" err="1">
                  <a:solidFill>
                    <a:srgbClr val="FF0000"/>
                  </a:solidFill>
                  <a:latin typeface="+mn-lt"/>
                </a:rPr>
                <a:t>Terahertz</a:t>
              </a:r>
              <a:r>
                <a:rPr lang="de-DE" altLang="it-IT" sz="2800" b="1" dirty="0">
                  <a:solidFill>
                    <a:srgbClr val="FF0000"/>
                  </a:solidFill>
                  <a:latin typeface="+mn-lt"/>
                </a:rPr>
                <a:t> (</a:t>
              </a:r>
              <a:r>
                <a:rPr lang="de-DE" altLang="it-IT" sz="2800" b="1" dirty="0" err="1">
                  <a:solidFill>
                    <a:srgbClr val="FF0000"/>
                  </a:solidFill>
                  <a:latin typeface="+mn-lt"/>
                </a:rPr>
                <a:t>THz</a:t>
              </a:r>
              <a:r>
                <a:rPr lang="de-DE" altLang="it-IT" sz="2800" b="1" dirty="0">
                  <a:solidFill>
                    <a:srgbClr val="FF0000"/>
                  </a:solidFill>
                  <a:latin typeface="+mn-lt"/>
                </a:rPr>
                <a:t>) Radiation </a:t>
              </a:r>
              <a:r>
                <a:rPr lang="de-DE" altLang="it-IT" sz="2800" b="1" dirty="0" err="1">
                  <a:solidFill>
                    <a:srgbClr val="FF0000"/>
                  </a:solidFill>
                  <a:latin typeface="+mn-lt"/>
                </a:rPr>
                <a:t>Activity</a:t>
              </a:r>
              <a:r>
                <a:rPr lang="de-DE" altLang="it-IT" sz="2800" b="1" dirty="0">
                  <a:solidFill>
                    <a:srgbClr val="FF0000"/>
                  </a:solidFill>
                  <a:latin typeface="+mn-lt"/>
                </a:rPr>
                <a:t> in </a:t>
              </a:r>
              <a:r>
                <a:rPr lang="de-DE" altLang="it-IT" sz="2800" b="1" dirty="0" err="1">
                  <a:solidFill>
                    <a:srgbClr val="FF0000"/>
                  </a:solidFill>
                  <a:latin typeface="+mn-lt"/>
                </a:rPr>
                <a:t>Rome</a:t>
              </a:r>
              <a:endParaRPr lang="de-DE" altLang="it-IT" sz="28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768FECE0-E780-454F-BCAE-CC24E6B3D835}"/>
                </a:ext>
              </a:extLst>
            </p:cNvPr>
            <p:cNvSpPr txBox="1"/>
            <p:nvPr/>
          </p:nvSpPr>
          <p:spPr>
            <a:xfrm>
              <a:off x="1759622" y="756695"/>
              <a:ext cx="8256427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/>
                <a:t>Stefano Lupi and Massimo Petrarca, INFN and Sapienza </a:t>
              </a:r>
              <a:r>
                <a:rPr lang="it-IT" sz="2000" b="1" dirty="0" err="1"/>
                <a:t>University</a:t>
              </a:r>
              <a:endParaRPr lang="it-IT" sz="2000" b="1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0C45017-4A68-374E-9B7D-FDCB9E206DDC}"/>
              </a:ext>
            </a:extLst>
          </p:cNvPr>
          <p:cNvGrpSpPr/>
          <p:nvPr/>
        </p:nvGrpSpPr>
        <p:grpSpPr>
          <a:xfrm>
            <a:off x="290025" y="1271396"/>
            <a:ext cx="8574635" cy="5282873"/>
            <a:chOff x="348060" y="1091595"/>
            <a:chExt cx="9289188" cy="5723112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4CD791E8-FD66-CC4C-9D60-625E5CE4E39F}"/>
                </a:ext>
              </a:extLst>
            </p:cNvPr>
            <p:cNvGrpSpPr/>
            <p:nvPr/>
          </p:nvGrpSpPr>
          <p:grpSpPr>
            <a:xfrm>
              <a:off x="348060" y="1091595"/>
              <a:ext cx="9289188" cy="5723112"/>
              <a:chOff x="299322" y="-955253"/>
              <a:chExt cx="9289188" cy="5723112"/>
            </a:xfrm>
          </p:grpSpPr>
          <p:sp>
            <p:nvSpPr>
              <p:cNvPr id="42" name="Ovale 41"/>
              <p:cNvSpPr/>
              <p:nvPr/>
            </p:nvSpPr>
            <p:spPr>
              <a:xfrm>
                <a:off x="6797425" y="3152260"/>
                <a:ext cx="1441323" cy="14555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grpSp>
            <p:nvGrpSpPr>
              <p:cNvPr id="6" name="Gruppo 5">
                <a:extLst>
                  <a:ext uri="{FF2B5EF4-FFF2-40B4-BE49-F238E27FC236}">
                    <a16:creationId xmlns:a16="http://schemas.microsoft.com/office/drawing/2014/main" id="{671684AA-442A-9F41-8CB7-0FC3280D02E1}"/>
                  </a:ext>
                </a:extLst>
              </p:cNvPr>
              <p:cNvGrpSpPr/>
              <p:nvPr/>
            </p:nvGrpSpPr>
            <p:grpSpPr>
              <a:xfrm>
                <a:off x="299322" y="-955253"/>
                <a:ext cx="9289188" cy="5723112"/>
                <a:chOff x="311197" y="1004176"/>
                <a:chExt cx="9289188" cy="5723112"/>
              </a:xfrm>
            </p:grpSpPr>
            <p:graphicFrame>
              <p:nvGraphicFramePr>
                <p:cNvPr id="52" name="Diagramma 51">
                  <a:extLst>
                    <a:ext uri="{FF2B5EF4-FFF2-40B4-BE49-F238E27FC236}">
                      <a16:creationId xmlns:a16="http://schemas.microsoft.com/office/drawing/2014/main" id="{807E471A-E9FD-2E47-84FB-4F36C7E6EBE8}"/>
                    </a:ext>
                  </a:extLst>
                </p:cNvPr>
                <p:cNvGraphicFramePr/>
                <p:nvPr/>
              </p:nvGraphicFramePr>
              <p:xfrm>
                <a:off x="1651000" y="1578272"/>
                <a:ext cx="6604000" cy="4402667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grpSp>
              <p:nvGrpSpPr>
                <p:cNvPr id="5" name="Gruppo 4">
                  <a:extLst>
                    <a:ext uri="{FF2B5EF4-FFF2-40B4-BE49-F238E27FC236}">
                      <a16:creationId xmlns:a16="http://schemas.microsoft.com/office/drawing/2014/main" id="{9E68E791-BCDC-194E-88A7-DC695B7C313C}"/>
                    </a:ext>
                  </a:extLst>
                </p:cNvPr>
                <p:cNvGrpSpPr/>
                <p:nvPr/>
              </p:nvGrpSpPr>
              <p:grpSpPr>
                <a:xfrm>
                  <a:off x="311197" y="1004176"/>
                  <a:ext cx="9289188" cy="5723112"/>
                  <a:chOff x="311197" y="1027926"/>
                  <a:chExt cx="9289188" cy="5723112"/>
                </a:xfrm>
              </p:grpSpPr>
              <p:grpSp>
                <p:nvGrpSpPr>
                  <p:cNvPr id="4" name="Gruppo 3">
                    <a:extLst>
                      <a:ext uri="{FF2B5EF4-FFF2-40B4-BE49-F238E27FC236}">
                        <a16:creationId xmlns:a16="http://schemas.microsoft.com/office/drawing/2014/main" id="{269DBC66-64EE-C942-B518-103A4072FC59}"/>
                      </a:ext>
                    </a:extLst>
                  </p:cNvPr>
                  <p:cNvGrpSpPr/>
                  <p:nvPr/>
                </p:nvGrpSpPr>
                <p:grpSpPr>
                  <a:xfrm>
                    <a:off x="4200897" y="3066368"/>
                    <a:ext cx="1558793" cy="1462500"/>
                    <a:chOff x="8443500" y="250863"/>
                    <a:chExt cx="1558793" cy="1462500"/>
                  </a:xfrm>
                </p:grpSpPr>
                <p:sp>
                  <p:nvSpPr>
                    <p:cNvPr id="30" name="Ovale 29"/>
                    <p:cNvSpPr/>
                    <p:nvPr/>
                  </p:nvSpPr>
                  <p:spPr>
                    <a:xfrm>
                      <a:off x="8443500" y="250863"/>
                      <a:ext cx="1462500" cy="1462500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500" dirty="0"/>
                    </a:p>
                  </p:txBody>
                </p:sp>
                <p:sp>
                  <p:nvSpPr>
                    <p:cNvPr id="31" name="CasellaDiTesto 30"/>
                    <p:cNvSpPr txBox="1"/>
                    <p:nvPr/>
                  </p:nvSpPr>
                  <p:spPr>
                    <a:xfrm>
                      <a:off x="8456957" y="545096"/>
                      <a:ext cx="1545336" cy="8002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2100" b="1" dirty="0" err="1">
                          <a:solidFill>
                            <a:schemeClr val="bg1"/>
                          </a:solidFill>
                        </a:rPr>
                        <a:t>Terahertz</a:t>
                      </a:r>
                      <a:endParaRPr lang="it-IT" sz="21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2100" b="1" dirty="0" err="1">
                          <a:solidFill>
                            <a:schemeClr val="bg1"/>
                          </a:solidFill>
                        </a:rPr>
                        <a:t>Radiation</a:t>
                      </a:r>
                      <a:endParaRPr lang="it-IT" sz="21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3" name="Gruppo 2">
                    <a:extLst>
                      <a:ext uri="{FF2B5EF4-FFF2-40B4-BE49-F238E27FC236}">
                        <a16:creationId xmlns:a16="http://schemas.microsoft.com/office/drawing/2014/main" id="{71FDDBA1-9DEC-9841-B538-1ECD54B06988}"/>
                      </a:ext>
                    </a:extLst>
                  </p:cNvPr>
                  <p:cNvGrpSpPr/>
                  <p:nvPr/>
                </p:nvGrpSpPr>
                <p:grpSpPr>
                  <a:xfrm>
                    <a:off x="311197" y="1027926"/>
                    <a:ext cx="9289188" cy="5723112"/>
                    <a:chOff x="311197" y="707301"/>
                    <a:chExt cx="9289188" cy="5723112"/>
                  </a:xfrm>
                </p:grpSpPr>
                <p:sp>
                  <p:nvSpPr>
                    <p:cNvPr id="26" name="CasellaDiTesto 25"/>
                    <p:cNvSpPr txBox="1"/>
                    <p:nvPr/>
                  </p:nvSpPr>
                  <p:spPr>
                    <a:xfrm rot="18450183">
                      <a:off x="3245856" y="1894777"/>
                      <a:ext cx="1743456" cy="12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2215" b="1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Chemical</a:t>
                      </a:r>
                      <a:r>
                        <a:rPr lang="it-IT" sz="2215" b="1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/>
                      <a:r>
                        <a:rPr lang="it-IT" sz="2215" b="1" dirty="0" err="1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Recognition</a:t>
                      </a:r>
                      <a:endParaRPr lang="it-IT" sz="2215" b="1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7" name="CasellaDiTesto 26"/>
                    <p:cNvSpPr txBox="1"/>
                    <p:nvPr/>
                  </p:nvSpPr>
                  <p:spPr>
                    <a:xfrm rot="2953186">
                      <a:off x="5071873" y="2072399"/>
                      <a:ext cx="1743456" cy="8385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2215" b="1" dirty="0">
                          <a:solidFill>
                            <a:schemeClr val="bg1"/>
                          </a:solidFill>
                        </a:rPr>
                        <a:t>High </a:t>
                      </a:r>
                    </a:p>
                    <a:p>
                      <a:pPr algn="ctr"/>
                      <a:r>
                        <a:rPr lang="it-IT" sz="2215" b="1" dirty="0" err="1">
                          <a:solidFill>
                            <a:schemeClr val="bg1"/>
                          </a:solidFill>
                        </a:rPr>
                        <a:t>Penetration</a:t>
                      </a:r>
                      <a:endParaRPr lang="it-IT" sz="2215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" name="CasellaDiTesto 27"/>
                    <p:cNvSpPr txBox="1"/>
                    <p:nvPr/>
                  </p:nvSpPr>
                  <p:spPr>
                    <a:xfrm rot="18780048">
                      <a:off x="4976100" y="3626329"/>
                      <a:ext cx="1743456" cy="12078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2215" b="1" dirty="0" err="1">
                          <a:solidFill>
                            <a:schemeClr val="bg1"/>
                          </a:solidFill>
                        </a:rPr>
                        <a:t>Phase</a:t>
                      </a:r>
                      <a:r>
                        <a:rPr lang="it-IT" sz="2215" b="1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it-IT" sz="2215" b="1" dirty="0" err="1">
                          <a:solidFill>
                            <a:schemeClr val="bg1"/>
                          </a:solidFill>
                        </a:rPr>
                        <a:t>Polarization</a:t>
                      </a:r>
                      <a:r>
                        <a:rPr lang="it-IT" sz="2215" b="1" dirty="0">
                          <a:solidFill>
                            <a:schemeClr val="bg1"/>
                          </a:solidFill>
                        </a:rPr>
                        <a:t> control</a:t>
                      </a:r>
                    </a:p>
                  </p:txBody>
                </p:sp>
                <p:sp>
                  <p:nvSpPr>
                    <p:cNvPr id="29" name="CasellaDiTesto 28"/>
                    <p:cNvSpPr txBox="1"/>
                    <p:nvPr/>
                  </p:nvSpPr>
                  <p:spPr>
                    <a:xfrm rot="2953186">
                      <a:off x="3144097" y="3251645"/>
                      <a:ext cx="1743456" cy="19463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2215" b="1" dirty="0">
                          <a:solidFill>
                            <a:schemeClr val="bg1"/>
                          </a:solidFill>
                        </a:rPr>
                        <a:t>High </a:t>
                      </a:r>
                      <a:r>
                        <a:rPr lang="it-IT" sz="2215" b="1" dirty="0" err="1">
                          <a:solidFill>
                            <a:schemeClr val="bg1"/>
                          </a:solidFill>
                        </a:rPr>
                        <a:t>Electric</a:t>
                      </a:r>
                      <a:r>
                        <a:rPr lang="it-IT" sz="2215" b="1" dirty="0">
                          <a:solidFill>
                            <a:schemeClr val="bg1"/>
                          </a:solidFill>
                        </a:rPr>
                        <a:t> Field vs. long </a:t>
                      </a:r>
                      <a:r>
                        <a:rPr lang="it-IT" sz="2215" b="1" dirty="0" err="1">
                          <a:solidFill>
                            <a:schemeClr val="bg1"/>
                          </a:solidFill>
                        </a:rPr>
                        <a:t>wavelength</a:t>
                      </a:r>
                      <a:endParaRPr lang="it-IT" sz="2215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3" name="Ovale 32"/>
                    <p:cNvSpPr/>
                    <p:nvPr/>
                  </p:nvSpPr>
                  <p:spPr>
                    <a:xfrm>
                      <a:off x="6680858" y="707301"/>
                      <a:ext cx="1441323" cy="1455547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350"/>
                    </a:p>
                  </p:txBody>
                </p:sp>
                <p:grpSp>
                  <p:nvGrpSpPr>
                    <p:cNvPr id="37" name="Gruppo 36"/>
                    <p:cNvGrpSpPr/>
                    <p:nvPr/>
                  </p:nvGrpSpPr>
                  <p:grpSpPr>
                    <a:xfrm>
                      <a:off x="1723000" y="1067501"/>
                      <a:ext cx="6236594" cy="5241637"/>
                      <a:chOff x="1819974" y="-701418"/>
                      <a:chExt cx="7675807" cy="6451237"/>
                    </a:xfrm>
                  </p:grpSpPr>
                  <p:sp>
                    <p:nvSpPr>
                      <p:cNvPr id="34" name="Ovale 33"/>
                      <p:cNvSpPr/>
                      <p:nvPr/>
                    </p:nvSpPr>
                    <p:spPr>
                      <a:xfrm>
                        <a:off x="1819974" y="3958378"/>
                        <a:ext cx="1773936" cy="1791441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sz="1350" dirty="0"/>
                      </a:p>
                    </p:txBody>
                  </p:sp>
                  <p:sp>
                    <p:nvSpPr>
                      <p:cNvPr id="36" name="CasellaDiTesto 35"/>
                      <p:cNvSpPr txBox="1"/>
                      <p:nvPr/>
                    </p:nvSpPr>
                    <p:spPr>
                      <a:xfrm>
                        <a:off x="8155243" y="-701418"/>
                        <a:ext cx="1340538" cy="86177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it-IT" sz="1800" b="1" dirty="0" err="1">
                            <a:solidFill>
                              <a:schemeClr val="bg1"/>
                            </a:solidFill>
                          </a:rPr>
                          <a:t>Medical</a:t>
                        </a:r>
                        <a:endParaRPr lang="it-IT" sz="1800" b="1" dirty="0">
                          <a:solidFill>
                            <a:schemeClr val="bg1"/>
                          </a:solidFill>
                        </a:endParaRPr>
                      </a:p>
                      <a:p>
                        <a:pPr algn="ctr"/>
                        <a:r>
                          <a:rPr lang="it-IT" sz="1800" b="1" dirty="0" err="1">
                            <a:solidFill>
                              <a:schemeClr val="bg1"/>
                            </a:solidFill>
                          </a:rPr>
                          <a:t>Imaging</a:t>
                        </a:r>
                        <a:endParaRPr lang="it-IT" sz="18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CasellaDiTesto 37"/>
                    <p:cNvSpPr txBox="1"/>
                    <p:nvPr/>
                  </p:nvSpPr>
                  <p:spPr>
                    <a:xfrm>
                      <a:off x="1686245" y="5145240"/>
                      <a:ext cx="1547646" cy="7001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Particle</a:t>
                      </a:r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Acceleration</a:t>
                      </a:r>
                    </a:p>
                  </p:txBody>
                </p:sp>
                <p:grpSp>
                  <p:nvGrpSpPr>
                    <p:cNvPr id="45" name="Gruppo 44"/>
                    <p:cNvGrpSpPr/>
                    <p:nvPr/>
                  </p:nvGrpSpPr>
                  <p:grpSpPr>
                    <a:xfrm>
                      <a:off x="1777712" y="714835"/>
                      <a:ext cx="1441323" cy="1455547"/>
                      <a:chOff x="2334257" y="69879"/>
                      <a:chExt cx="1773936" cy="1791442"/>
                    </a:xfrm>
                  </p:grpSpPr>
                  <p:sp>
                    <p:nvSpPr>
                      <p:cNvPr id="41" name="Ovale 40"/>
                      <p:cNvSpPr/>
                      <p:nvPr/>
                    </p:nvSpPr>
                    <p:spPr>
                      <a:xfrm>
                        <a:off x="2334257" y="69879"/>
                        <a:ext cx="1773936" cy="1791442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accent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sz="1350" dirty="0"/>
                      </a:p>
                    </p:txBody>
                  </p:sp>
                  <p:sp>
                    <p:nvSpPr>
                      <p:cNvPr id="43" name="CasellaDiTesto 42"/>
                      <p:cNvSpPr txBox="1"/>
                      <p:nvPr/>
                    </p:nvSpPr>
                    <p:spPr>
                      <a:xfrm>
                        <a:off x="2461702" y="705420"/>
                        <a:ext cx="1494427" cy="49244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it-IT" sz="1800" b="1">
                            <a:solidFill>
                              <a:schemeClr val="bg1"/>
                            </a:solidFill>
                          </a:rPr>
                          <a:t>Detectors</a:t>
                        </a:r>
                        <a:endParaRPr lang="it-IT" sz="18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4" name="CasellaDiTesto 43"/>
                    <p:cNvSpPr txBox="1"/>
                    <p:nvPr/>
                  </p:nvSpPr>
                  <p:spPr>
                    <a:xfrm>
                      <a:off x="6781552" y="5130057"/>
                      <a:ext cx="1547646" cy="130035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Farmaceutic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And </a:t>
                      </a:r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Food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Security</a:t>
                      </a:r>
                    </a:p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7" name="Ovale 46"/>
                    <p:cNvSpPr/>
                    <p:nvPr/>
                  </p:nvSpPr>
                  <p:spPr>
                    <a:xfrm>
                      <a:off x="395922" y="2712992"/>
                      <a:ext cx="1441323" cy="1455547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350"/>
                    </a:p>
                  </p:txBody>
                </p:sp>
                <p:sp>
                  <p:nvSpPr>
                    <p:cNvPr id="48" name="CasellaDiTesto 47"/>
                    <p:cNvSpPr txBox="1"/>
                    <p:nvPr/>
                  </p:nvSpPr>
                  <p:spPr>
                    <a:xfrm>
                      <a:off x="311197" y="2848697"/>
                      <a:ext cx="1589325" cy="100027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Innovative </a:t>
                      </a:r>
                    </a:p>
                    <a:p>
                      <a:pPr algn="ctr"/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Material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Investigation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9" name="Ovale 48"/>
                    <p:cNvSpPr/>
                    <p:nvPr/>
                  </p:nvSpPr>
                  <p:spPr>
                    <a:xfrm>
                      <a:off x="8110799" y="2749220"/>
                      <a:ext cx="1441323" cy="1455547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350"/>
                    </a:p>
                  </p:txBody>
                </p:sp>
                <p:sp>
                  <p:nvSpPr>
                    <p:cNvPr id="50" name="CasellaDiTesto 49"/>
                    <p:cNvSpPr txBox="1"/>
                    <p:nvPr/>
                  </p:nvSpPr>
                  <p:spPr>
                    <a:xfrm>
                      <a:off x="8052739" y="3064674"/>
                      <a:ext cx="1547646" cy="7001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Space</a:t>
                      </a: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p:txBody>
                </p:sp>
              </p:grpSp>
            </p:grpSp>
          </p:grp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18A769D-81BE-2646-BBBE-E5E0FCD5BB2B}"/>
                </a:ext>
              </a:extLst>
            </p:cNvPr>
            <p:cNvSpPr txBox="1"/>
            <p:nvPr/>
          </p:nvSpPr>
          <p:spPr>
            <a:xfrm>
              <a:off x="3958501" y="1113911"/>
              <a:ext cx="2131139" cy="530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585" b="1" dirty="0">
                  <a:solidFill>
                    <a:schemeClr val="accent2"/>
                  </a:solidFill>
                </a:rPr>
                <a:t>Applications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5339929-7E70-1E49-97E4-8D576A74F3DF}"/>
                </a:ext>
              </a:extLst>
            </p:cNvPr>
            <p:cNvSpPr txBox="1"/>
            <p:nvPr/>
          </p:nvSpPr>
          <p:spPr>
            <a:xfrm>
              <a:off x="4137353" y="5808119"/>
              <a:ext cx="1787920" cy="530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585" b="1" dirty="0" err="1">
                  <a:solidFill>
                    <a:schemeClr val="accent5"/>
                  </a:solidFill>
                </a:rPr>
                <a:t>Properties</a:t>
              </a:r>
              <a:endParaRPr lang="it-IT" sz="2585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FAAAC5C4-B39C-C545-ABBA-097F42D8A2AA}"/>
              </a:ext>
            </a:extLst>
          </p:cNvPr>
          <p:cNvGrpSpPr/>
          <p:nvPr/>
        </p:nvGrpSpPr>
        <p:grpSpPr>
          <a:xfrm>
            <a:off x="1590197" y="1463193"/>
            <a:ext cx="5962877" cy="4288463"/>
            <a:chOff x="950820" y="534391"/>
            <a:chExt cx="6459783" cy="4645835"/>
          </a:xfrm>
        </p:grpSpPr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1A40A98B-268A-F041-A74D-C864B6E89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0820" y="3345967"/>
              <a:ext cx="6459783" cy="1834259"/>
            </a:xfrm>
            <a:prstGeom prst="rect">
              <a:avLst/>
            </a:prstGeom>
          </p:spPr>
        </p:pic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75447634-CC7F-E44E-904D-F65658FACB1D}"/>
                </a:ext>
              </a:extLst>
            </p:cNvPr>
            <p:cNvGrpSpPr/>
            <p:nvPr/>
          </p:nvGrpSpPr>
          <p:grpSpPr>
            <a:xfrm>
              <a:off x="1469752" y="534391"/>
              <a:ext cx="5132929" cy="3728704"/>
              <a:chOff x="1469548" y="1413163"/>
              <a:chExt cx="4042993" cy="3193614"/>
            </a:xfrm>
          </p:grpSpPr>
          <p:pic>
            <p:nvPicPr>
              <p:cNvPr id="77" name="Picture 2" descr="Terahertz (THz) Spectroscopy: A Cutting‐Edge Technology | IntechOpen">
                <a:extLst>
                  <a:ext uri="{FF2B5EF4-FFF2-40B4-BE49-F238E27FC236}">
                    <a16:creationId xmlns:a16="http://schemas.microsoft.com/office/drawing/2014/main" id="{EBD52C8F-ECC4-664A-B159-43BB3059CC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9548" y="1413163"/>
                <a:ext cx="4042993" cy="2326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Title 1">
                <a:extLst>
                  <a:ext uri="{FF2B5EF4-FFF2-40B4-BE49-F238E27FC236}">
                    <a16:creationId xmlns:a16="http://schemas.microsoft.com/office/drawing/2014/main" id="{E7FAA332-1D5B-7B41-9D63-F1D56D0A3F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67051" y="4289955"/>
                <a:ext cx="2141836" cy="316822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62" b="1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International Scenario</a:t>
                </a:r>
              </a:p>
            </p:txBody>
          </p:sp>
        </p:grp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A88270-B4B1-DA47-8BCE-1EACD12B7FE3}"/>
              </a:ext>
            </a:extLst>
          </p:cNvPr>
          <p:cNvSpPr txBox="1"/>
          <p:nvPr/>
        </p:nvSpPr>
        <p:spPr>
          <a:xfrm>
            <a:off x="3305338" y="6032987"/>
            <a:ext cx="3504293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15" b="1" dirty="0"/>
              <a:t>Stefano.lupi@roma1.infn.it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6C79048D-D769-E540-9C00-B3F9AF8E5630}"/>
              </a:ext>
            </a:extLst>
          </p:cNvPr>
          <p:cNvSpPr txBox="1"/>
          <p:nvPr/>
        </p:nvSpPr>
        <p:spPr>
          <a:xfrm>
            <a:off x="3165270" y="6282614"/>
            <a:ext cx="4076372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15" b="1" dirty="0"/>
              <a:t>Massimo.petrarca@uniroma1.it</a:t>
            </a:r>
          </a:p>
        </p:txBody>
      </p:sp>
    </p:spTree>
    <p:extLst>
      <p:ext uri="{BB962C8B-B14F-4D97-AF65-F5344CB8AC3E}">
        <p14:creationId xmlns:p14="http://schemas.microsoft.com/office/powerpoint/2010/main" val="173202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53" y="3323012"/>
            <a:ext cx="4305255" cy="2579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" y="2683033"/>
            <a:ext cx="1692344" cy="1491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646" y="1986198"/>
            <a:ext cx="1477525" cy="1366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5773" y="4442484"/>
            <a:ext cx="896399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15" dirty="0"/>
              <a:t>TM01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31C38AE-F44C-ED47-9D5F-A008F04A7FCC}"/>
              </a:ext>
            </a:extLst>
          </p:cNvPr>
          <p:cNvGrpSpPr/>
          <p:nvPr/>
        </p:nvGrpSpPr>
        <p:grpSpPr>
          <a:xfrm>
            <a:off x="323528" y="279300"/>
            <a:ext cx="8566576" cy="1376535"/>
            <a:chOff x="498697" y="16825"/>
            <a:chExt cx="9280457" cy="1536247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1391EEE0-9AC4-C845-A2DB-3379C124B081}"/>
                </a:ext>
              </a:extLst>
            </p:cNvPr>
            <p:cNvGrpSpPr/>
            <p:nvPr/>
          </p:nvGrpSpPr>
          <p:grpSpPr>
            <a:xfrm>
              <a:off x="861950" y="16825"/>
              <a:ext cx="8580821" cy="1150929"/>
              <a:chOff x="861950" y="76200"/>
              <a:chExt cx="8580821" cy="1150929"/>
            </a:xfrm>
          </p:grpSpPr>
          <p:sp>
            <p:nvSpPr>
              <p:cNvPr id="13" name="Rectangle 3">
                <a:extLst>
                  <a:ext uri="{FF2B5EF4-FFF2-40B4-BE49-F238E27FC236}">
                    <a16:creationId xmlns:a16="http://schemas.microsoft.com/office/drawing/2014/main" id="{777DB1BB-47B9-8741-AB77-EE445D8E6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950" y="76200"/>
                <a:ext cx="8229600" cy="76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b"/>
              <a:lstStyle>
                <a:lvl1pPr>
                  <a:defRPr sz="4400">
                    <a:solidFill>
                      <a:schemeClr val="tx2"/>
                    </a:solidFill>
                    <a:latin typeface="Arial" charset="0"/>
                  </a:defRPr>
                </a:lvl1pPr>
                <a:lvl2pPr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DE" altLang="it-IT" sz="2800" b="1" dirty="0" err="1">
                    <a:solidFill>
                      <a:srgbClr val="FF0000"/>
                    </a:solidFill>
                    <a:latin typeface="+mn-lt"/>
                  </a:rPr>
                  <a:t>Terahertz</a:t>
                </a:r>
                <a:r>
                  <a:rPr lang="de-DE" altLang="it-IT" sz="2800" b="1" dirty="0">
                    <a:solidFill>
                      <a:srgbClr val="FF0000"/>
                    </a:solidFill>
                    <a:latin typeface="+mn-lt"/>
                  </a:rPr>
                  <a:t> (</a:t>
                </a:r>
                <a:r>
                  <a:rPr lang="de-DE" altLang="it-IT" sz="2800" b="1" dirty="0" err="1">
                    <a:solidFill>
                      <a:srgbClr val="FF0000"/>
                    </a:solidFill>
                    <a:latin typeface="+mn-lt"/>
                  </a:rPr>
                  <a:t>THz</a:t>
                </a:r>
                <a:r>
                  <a:rPr lang="de-DE" altLang="it-IT" sz="2800" b="1" dirty="0">
                    <a:solidFill>
                      <a:srgbClr val="FF0000"/>
                    </a:solidFill>
                    <a:latin typeface="+mn-lt"/>
                  </a:rPr>
                  <a:t>) Radiation Projects</a:t>
                </a:r>
                <a:endParaRPr lang="de-DE" altLang="it-IT" sz="28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972E66E-56F2-C04A-BCEA-12B846E03672}"/>
                  </a:ext>
                </a:extLst>
              </p:cNvPr>
              <p:cNvSpPr txBox="1"/>
              <p:nvPr/>
            </p:nvSpPr>
            <p:spPr>
              <a:xfrm>
                <a:off x="861950" y="757833"/>
                <a:ext cx="8580821" cy="46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15" dirty="0"/>
                  <a:t>Stefano Lupi and Massimo Petrarca, INFN and Sapienza </a:t>
                </a:r>
                <a:r>
                  <a:rPr lang="it-IT" sz="2215" dirty="0" err="1"/>
                  <a:t>University</a:t>
                </a:r>
                <a:endParaRPr lang="it-IT" sz="2215" dirty="0"/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CBBEFB7-967C-424D-98C7-5FF9428AD4C2}"/>
                </a:ext>
              </a:extLst>
            </p:cNvPr>
            <p:cNvSpPr txBox="1"/>
            <p:nvPr/>
          </p:nvSpPr>
          <p:spPr>
            <a:xfrm>
              <a:off x="498697" y="1052935"/>
              <a:ext cx="9280457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1) TERA (</a:t>
              </a:r>
              <a:r>
                <a:rPr lang="it-IT" b="1" dirty="0" err="1"/>
                <a:t>THz</a:t>
              </a:r>
              <a:r>
                <a:rPr lang="it-IT" b="1" dirty="0"/>
                <a:t>-ERA): </a:t>
              </a:r>
              <a:r>
                <a:rPr lang="it-IT" b="1" dirty="0" err="1"/>
                <a:t>THz</a:t>
              </a:r>
              <a:r>
                <a:rPr lang="it-IT" b="1" dirty="0"/>
                <a:t> Technology for </a:t>
              </a:r>
              <a:r>
                <a:rPr lang="it-IT" b="1" dirty="0" err="1"/>
                <a:t>Particle</a:t>
              </a:r>
              <a:r>
                <a:rPr lang="it-IT" b="1" dirty="0"/>
                <a:t> Acceleration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43E3E2-0EDF-1C4B-86F9-CE88FC0A7E39}"/>
              </a:ext>
            </a:extLst>
          </p:cNvPr>
          <p:cNvSpPr txBox="1"/>
          <p:nvPr/>
        </p:nvSpPr>
        <p:spPr>
          <a:xfrm>
            <a:off x="4869824" y="1628800"/>
            <a:ext cx="4187098" cy="5205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15" b="1" dirty="0" err="1">
                <a:solidFill>
                  <a:schemeClr val="bg1"/>
                </a:solidFill>
                <a:ea typeface="Symbol" charset="2"/>
                <a:cs typeface="Symbol" charset="2"/>
              </a:rPr>
              <a:t>Why</a:t>
            </a:r>
            <a:r>
              <a:rPr lang="it-IT" sz="2215" b="1" dirty="0">
                <a:solidFill>
                  <a:schemeClr val="bg1"/>
                </a:solidFill>
                <a:ea typeface="Symbol" charset="2"/>
                <a:cs typeface="Symbol" charset="2"/>
              </a:rPr>
              <a:t> </a:t>
            </a:r>
            <a:r>
              <a:rPr lang="it-IT" sz="2215" b="1" dirty="0" err="1">
                <a:solidFill>
                  <a:schemeClr val="bg1"/>
                </a:solidFill>
                <a:ea typeface="Symbol" charset="2"/>
                <a:cs typeface="Symbol" charset="2"/>
              </a:rPr>
              <a:t>Terahertz</a:t>
            </a:r>
            <a:endParaRPr lang="it-IT" sz="2215" b="1" dirty="0">
              <a:solidFill>
                <a:schemeClr val="bg1"/>
              </a:solidFill>
              <a:ea typeface="Symbol" charset="2"/>
              <a:cs typeface="Symbol" charset="2"/>
            </a:endParaRPr>
          </a:p>
          <a:p>
            <a:pPr marL="316531" indent="-316531">
              <a:buFont typeface="Arial" charset="0"/>
              <a:buChar char="•"/>
            </a:pPr>
            <a:r>
              <a:rPr lang="it-IT" sz="2215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it-IT" sz="2215" baseline="-25000" dirty="0" err="1">
                <a:solidFill>
                  <a:schemeClr val="bg1"/>
                </a:solidFill>
              </a:rPr>
              <a:t>THz</a:t>
            </a:r>
            <a:r>
              <a:rPr lang="it-IT" sz="2215" dirty="0">
                <a:solidFill>
                  <a:schemeClr val="bg1"/>
                </a:solidFill>
              </a:rPr>
              <a:t>=100 </a:t>
            </a:r>
            <a:r>
              <a:rPr lang="it-IT" sz="2215" dirty="0" err="1">
                <a:solidFill>
                  <a:schemeClr val="bg1"/>
                </a:solidFill>
              </a:rPr>
              <a:t>microns</a:t>
            </a:r>
            <a:r>
              <a:rPr lang="it-IT" sz="2215" dirty="0">
                <a:solidFill>
                  <a:schemeClr val="bg1"/>
                </a:solidFill>
              </a:rPr>
              <a:t>&gt;&gt;L</a:t>
            </a:r>
            <a:r>
              <a:rPr lang="it-IT" sz="2215" baseline="-25000" dirty="0">
                <a:solidFill>
                  <a:schemeClr val="bg1"/>
                </a:solidFill>
              </a:rPr>
              <a:t>e-</a:t>
            </a:r>
            <a:r>
              <a:rPr lang="it-IT" sz="2215" baseline="-25000" dirty="0" err="1">
                <a:solidFill>
                  <a:schemeClr val="bg1"/>
                </a:solidFill>
              </a:rPr>
              <a:t>beam</a:t>
            </a:r>
            <a:endParaRPr lang="it-IT" sz="2215" dirty="0">
              <a:solidFill>
                <a:schemeClr val="bg1"/>
              </a:solidFill>
            </a:endParaRPr>
          </a:p>
          <a:p>
            <a:pPr marL="422041" indent="-422041">
              <a:buFont typeface="Wingdings" charset="2"/>
              <a:buChar char="à"/>
            </a:pPr>
            <a:r>
              <a:rPr lang="it-IT" sz="2215" dirty="0" err="1">
                <a:solidFill>
                  <a:schemeClr val="bg1"/>
                </a:solidFill>
                <a:sym typeface="Wingdings"/>
              </a:rPr>
              <a:t>Relaxed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conditions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with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respect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to NIR/VIS Laser</a:t>
            </a:r>
            <a:endParaRPr lang="it-IT" sz="2215" dirty="0">
              <a:solidFill>
                <a:schemeClr val="bg1"/>
              </a:solidFill>
            </a:endParaRPr>
          </a:p>
          <a:p>
            <a:pPr marL="316531" indent="-316531">
              <a:buFont typeface="Arial" charset="0"/>
              <a:buChar char="•"/>
            </a:pPr>
            <a:r>
              <a:rPr lang="it-IT" sz="2215" dirty="0" err="1">
                <a:solidFill>
                  <a:schemeClr val="bg1"/>
                </a:solidFill>
              </a:rPr>
              <a:t>Same</a:t>
            </a:r>
            <a:r>
              <a:rPr lang="it-IT" sz="2215" dirty="0">
                <a:solidFill>
                  <a:schemeClr val="bg1"/>
                </a:solidFill>
              </a:rPr>
              <a:t> laser for e-</a:t>
            </a:r>
            <a:r>
              <a:rPr lang="it-IT" sz="2215" dirty="0" err="1">
                <a:solidFill>
                  <a:schemeClr val="bg1"/>
                </a:solidFill>
              </a:rPr>
              <a:t>beam</a:t>
            </a:r>
            <a:r>
              <a:rPr lang="it-IT" sz="2215" dirty="0">
                <a:solidFill>
                  <a:schemeClr val="bg1"/>
                </a:solidFill>
              </a:rPr>
              <a:t> and </a:t>
            </a:r>
            <a:r>
              <a:rPr lang="it-IT" sz="2215" dirty="0" err="1">
                <a:solidFill>
                  <a:schemeClr val="bg1"/>
                </a:solidFill>
              </a:rPr>
              <a:t>THz</a:t>
            </a:r>
            <a:r>
              <a:rPr lang="it-IT" sz="2215" dirty="0">
                <a:solidFill>
                  <a:schemeClr val="bg1"/>
                </a:solidFill>
              </a:rPr>
              <a:t> production:</a:t>
            </a:r>
          </a:p>
          <a:p>
            <a:pPr marL="316531" indent="-316531">
              <a:buFont typeface="Wingdings" charset="2"/>
              <a:buChar char="à"/>
            </a:pPr>
            <a:r>
              <a:rPr lang="it-IT" sz="2215" dirty="0" err="1">
                <a:solidFill>
                  <a:schemeClr val="bg1"/>
                </a:solidFill>
                <a:sym typeface="Wingdings"/>
              </a:rPr>
              <a:t>Low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jitter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and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good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synchronization</a:t>
            </a:r>
            <a:endParaRPr lang="it-IT" sz="2215" dirty="0">
              <a:solidFill>
                <a:schemeClr val="bg1"/>
              </a:solidFill>
              <a:sym typeface="Wingdings"/>
            </a:endParaRPr>
          </a:p>
          <a:p>
            <a:pPr marL="316531" indent="-316531">
              <a:buFont typeface="Arial" charset="0"/>
              <a:buChar char="•"/>
            </a:pPr>
            <a:r>
              <a:rPr lang="it-IT" sz="2215" dirty="0" err="1">
                <a:solidFill>
                  <a:schemeClr val="bg1"/>
                </a:solidFill>
                <a:sym typeface="Wingdings"/>
              </a:rPr>
              <a:t>Surface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Resistence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increases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with </a:t>
            </a:r>
            <a:r>
              <a:rPr lang="it-IT" sz="2215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w</a:t>
            </a:r>
            <a:r>
              <a:rPr lang="it-IT" sz="2215" baseline="30000" dirty="0">
                <a:solidFill>
                  <a:schemeClr val="bg1"/>
                </a:solidFill>
                <a:sym typeface="Wingdings"/>
              </a:rPr>
              <a:t>1/2</a:t>
            </a:r>
            <a:endParaRPr lang="it-IT" sz="2215" dirty="0">
              <a:solidFill>
                <a:schemeClr val="bg1"/>
              </a:solidFill>
              <a:sym typeface="Wingdings"/>
            </a:endParaRPr>
          </a:p>
          <a:p>
            <a:pPr marL="422041" indent="-422041">
              <a:buFont typeface="Wingdings" charset="2"/>
              <a:buChar char="à"/>
            </a:pPr>
            <a:r>
              <a:rPr lang="it-IT" sz="2215" dirty="0">
                <a:solidFill>
                  <a:schemeClr val="bg1"/>
                </a:solidFill>
                <a:sym typeface="Wingdings"/>
              </a:rPr>
              <a:t>Breakdown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effects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at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higher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electric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field</a:t>
            </a:r>
            <a:endParaRPr lang="it-IT" sz="2215" dirty="0">
              <a:solidFill>
                <a:schemeClr val="bg1"/>
              </a:solidFill>
              <a:sym typeface="Wingdings"/>
            </a:endParaRPr>
          </a:p>
          <a:p>
            <a:endParaRPr lang="it-IT" sz="2215" dirty="0">
              <a:solidFill>
                <a:schemeClr val="bg1"/>
              </a:solidFill>
              <a:sym typeface="Wingdings"/>
            </a:endParaRPr>
          </a:p>
          <a:p>
            <a:pPr marL="422041" indent="-422041">
              <a:buFont typeface="Arial" charset="0"/>
              <a:buChar char="•"/>
            </a:pPr>
            <a:r>
              <a:rPr lang="it-IT" sz="2215" dirty="0">
                <a:solidFill>
                  <a:schemeClr val="bg1"/>
                </a:solidFill>
                <a:sym typeface="Wingdings"/>
              </a:rPr>
              <a:t>Multiple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THz</a:t>
            </a:r>
            <a:r>
              <a:rPr lang="it-IT" sz="2215" dirty="0">
                <a:solidFill>
                  <a:schemeClr val="bg1"/>
                </a:solidFill>
                <a:sym typeface="Wingdings"/>
              </a:rPr>
              <a:t> production </a:t>
            </a:r>
            <a:r>
              <a:rPr lang="it-IT" sz="2215" dirty="0" err="1">
                <a:solidFill>
                  <a:schemeClr val="bg1"/>
                </a:solidFill>
                <a:sym typeface="Wingdings"/>
              </a:rPr>
              <a:t>mechanisms</a:t>
            </a:r>
            <a:endParaRPr lang="it-IT" sz="2215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A3B117A-4CDA-E74B-B43F-C33A2ABD0616}"/>
              </a:ext>
            </a:extLst>
          </p:cNvPr>
          <p:cNvSpPr txBox="1"/>
          <p:nvPr/>
        </p:nvSpPr>
        <p:spPr>
          <a:xfrm>
            <a:off x="1237874" y="5675289"/>
            <a:ext cx="6762685" cy="1114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15" b="1" dirty="0" err="1"/>
              <a:t>PhD</a:t>
            </a:r>
            <a:r>
              <a:rPr lang="it-IT" sz="2215" b="1" dirty="0"/>
              <a:t> </a:t>
            </a:r>
            <a:r>
              <a:rPr lang="it-IT" sz="2215" b="1" dirty="0" err="1"/>
              <a:t>Proposal</a:t>
            </a:r>
            <a:r>
              <a:rPr lang="it-IT" sz="2215" b="1" dirty="0"/>
              <a:t> : </a:t>
            </a:r>
          </a:p>
          <a:p>
            <a:pPr algn="ctr"/>
            <a:r>
              <a:rPr lang="it-IT" sz="2215" b="1" dirty="0"/>
              <a:t>Development of </a:t>
            </a:r>
            <a:r>
              <a:rPr lang="it-IT" sz="2215" b="1" dirty="0" err="1"/>
              <a:t>THz</a:t>
            </a:r>
            <a:r>
              <a:rPr lang="it-IT" sz="2215" b="1" dirty="0"/>
              <a:t> Technology for </a:t>
            </a:r>
            <a:r>
              <a:rPr lang="it-IT" sz="2215" b="1" dirty="0" err="1"/>
              <a:t>THz</a:t>
            </a:r>
            <a:r>
              <a:rPr lang="it-IT" sz="2215" b="1" dirty="0"/>
              <a:t> Acceleration</a:t>
            </a:r>
          </a:p>
          <a:p>
            <a:pPr algn="ctr"/>
            <a:r>
              <a:rPr lang="it-IT" sz="2215" b="1" dirty="0"/>
              <a:t>From Acceleration </a:t>
            </a:r>
            <a:r>
              <a:rPr lang="it-IT" sz="2215" b="1" dirty="0" err="1"/>
              <a:t>Cavities</a:t>
            </a:r>
            <a:r>
              <a:rPr lang="it-IT" sz="2215" b="1" dirty="0"/>
              <a:t> to Detectors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66C2B59-5125-3E43-A85D-F645672B4074}"/>
              </a:ext>
            </a:extLst>
          </p:cNvPr>
          <p:cNvSpPr txBox="1"/>
          <p:nvPr/>
        </p:nvSpPr>
        <p:spPr>
          <a:xfrm>
            <a:off x="113084" y="2142503"/>
            <a:ext cx="1709717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15" dirty="0"/>
              <a:t>Acceleration</a:t>
            </a:r>
          </a:p>
          <a:p>
            <a:pPr algn="ctr"/>
            <a:r>
              <a:rPr lang="it-IT" sz="2215" dirty="0" err="1"/>
              <a:t>Cavity</a:t>
            </a:r>
            <a:endParaRPr lang="it-IT" sz="2215" dirty="0"/>
          </a:p>
        </p:txBody>
      </p:sp>
    </p:spTree>
    <p:extLst>
      <p:ext uri="{BB962C8B-B14F-4D97-AF65-F5344CB8AC3E}">
        <p14:creationId xmlns:p14="http://schemas.microsoft.com/office/powerpoint/2010/main" val="1586089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3777929" y="1835482"/>
            <a:ext cx="5358533" cy="2389998"/>
            <a:chOff x="1403648" y="869756"/>
            <a:chExt cx="6547759" cy="3024448"/>
          </a:xfrm>
        </p:grpSpPr>
        <p:grpSp>
          <p:nvGrpSpPr>
            <p:cNvPr id="60" name="Group 59"/>
            <p:cNvGrpSpPr/>
            <p:nvPr/>
          </p:nvGrpSpPr>
          <p:grpSpPr>
            <a:xfrm>
              <a:off x="1403648" y="869756"/>
              <a:ext cx="6547759" cy="2913377"/>
              <a:chOff x="1936922" y="836712"/>
              <a:chExt cx="5629787" cy="2164448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08" t="48281" r="18575" b="19954"/>
              <a:stretch/>
            </p:blipFill>
            <p:spPr>
              <a:xfrm>
                <a:off x="1936922" y="836712"/>
                <a:ext cx="5126141" cy="1800200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6126549" y="2436683"/>
                <a:ext cx="1440160" cy="2821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350" b="1" i="1" dirty="0"/>
                  <a:t>Driver bunch</a:t>
                </a:r>
                <a:endParaRPr lang="en-US" sz="135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713855" y="2719037"/>
                <a:ext cx="1652796" cy="2821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350" b="1" i="1" dirty="0"/>
                  <a:t>Witness bunch</a:t>
                </a:r>
                <a:endParaRPr lang="en-US" sz="1350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640619" y="1870904"/>
                <a:ext cx="288033" cy="14401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 flipV="1">
                <a:off x="5580113" y="1942913"/>
                <a:ext cx="597395" cy="57751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>
                <a:endCxn id="64" idx="4"/>
              </p:cNvCxnSpPr>
              <p:nvPr/>
            </p:nvCxnSpPr>
            <p:spPr>
              <a:xfrm flipH="1" flipV="1">
                <a:off x="4784636" y="2014920"/>
                <a:ext cx="380498" cy="73333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>
              <a:off x="4384643" y="1877980"/>
              <a:ext cx="0" cy="201622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982662" y="1877980"/>
              <a:ext cx="6246" cy="201622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982662" y="3789040"/>
              <a:ext cx="140198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435215" y="3271902"/>
              <a:ext cx="671872" cy="52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100" b="1" i="1" dirty="0"/>
                <a:t>λ</a:t>
              </a:r>
              <a:r>
                <a:rPr lang="it-IT" sz="2100" b="1" i="1" dirty="0"/>
                <a:t>p</a:t>
              </a:r>
            </a:p>
          </p:txBody>
        </p:sp>
      </p:grpSp>
      <p:graphicFrame>
        <p:nvGraphicFramePr>
          <p:cNvPr id="68" name="Object 67"/>
          <p:cNvGraphicFramePr>
            <a:graphicFrameLocks noChangeAspect="1"/>
          </p:cNvGraphicFramePr>
          <p:nvPr/>
        </p:nvGraphicFramePr>
        <p:xfrm>
          <a:off x="2235769" y="2333503"/>
          <a:ext cx="1000273" cy="729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240" name="Equation" r:id="rId4" imgW="609336" imgH="444307" progId="Equation.3">
                  <p:embed/>
                </p:oleObj>
              </mc:Choice>
              <mc:Fallback>
                <p:oleObj name="Equation" r:id="rId4" imgW="609336" imgH="444307" progId="Equation.3">
                  <p:embed/>
                  <p:pic>
                    <p:nvPicPr>
                      <p:cNvPr id="68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5769" y="2333503"/>
                        <a:ext cx="1000273" cy="729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40"/>
          <p:cNvSpPr>
            <a:spLocks noChangeArrowheads="1"/>
          </p:cNvSpPr>
          <p:nvPr/>
        </p:nvSpPr>
        <p:spPr bwMode="auto">
          <a:xfrm>
            <a:off x="114300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135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4541722" y="3226389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241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80" name="Object 7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41722" y="3226389"/>
                        <a:ext cx="85725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/>
        </p:nvGraphicFramePr>
        <p:xfrm>
          <a:off x="4541722" y="3226389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242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81" name="Object 8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41722" y="3226389"/>
                        <a:ext cx="85725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Oval 107"/>
          <p:cNvSpPr/>
          <p:nvPr/>
        </p:nvSpPr>
        <p:spPr>
          <a:xfrm>
            <a:off x="2165450" y="2479409"/>
            <a:ext cx="400666" cy="415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5" y="3576706"/>
            <a:ext cx="3726715" cy="608509"/>
          </a:xfrm>
          <a:prstGeom prst="rect">
            <a:avLst/>
          </a:prstGeom>
        </p:spPr>
      </p:pic>
      <p:sp>
        <p:nvSpPr>
          <p:cNvPr id="107" name="Oval 106"/>
          <p:cNvSpPr/>
          <p:nvPr/>
        </p:nvSpPr>
        <p:spPr>
          <a:xfrm>
            <a:off x="2791833" y="2720333"/>
            <a:ext cx="400666" cy="415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0" name="CasellaDiTesto 23"/>
          <p:cNvSpPr txBox="1"/>
          <p:nvPr/>
        </p:nvSpPr>
        <p:spPr>
          <a:xfrm>
            <a:off x="5582380" y="857250"/>
            <a:ext cx="349403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25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Plasma-based accelerators – Plasma properties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618" y="1824569"/>
            <a:ext cx="1595501" cy="300082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1350" b="1" dirty="0"/>
              <a:t>Plasma </a:t>
            </a:r>
            <a:r>
              <a:rPr lang="it-IT" sz="1350" b="1" dirty="0" err="1"/>
              <a:t>Frequency</a:t>
            </a:r>
            <a:r>
              <a:rPr lang="it-IT" sz="1350" b="1" dirty="0"/>
              <a:t> </a:t>
            </a:r>
            <a:endParaRPr lang="it-IT" sz="135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00D1D37-1C05-A249-9B83-9840671A03F9}"/>
              </a:ext>
            </a:extLst>
          </p:cNvPr>
          <p:cNvGrpSpPr/>
          <p:nvPr/>
        </p:nvGrpSpPr>
        <p:grpSpPr>
          <a:xfrm>
            <a:off x="688636" y="2121319"/>
            <a:ext cx="603806" cy="599594"/>
            <a:chOff x="1328000" y="501547"/>
            <a:chExt cx="805074" cy="799458"/>
          </a:xfrm>
        </p:grpSpPr>
        <p:sp>
          <p:nvSpPr>
            <p:cNvPr id="105" name="Oval 104"/>
            <p:cNvSpPr/>
            <p:nvPr/>
          </p:nvSpPr>
          <p:spPr>
            <a:xfrm>
              <a:off x="1328000" y="746837"/>
              <a:ext cx="534222" cy="5541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cxnSp>
          <p:nvCxnSpPr>
            <p:cNvPr id="5" name="Straight Arrow Connector 4"/>
            <p:cNvCxnSpPr>
              <a:cxnSpLocks/>
            </p:cNvCxnSpPr>
            <p:nvPr/>
          </p:nvCxnSpPr>
          <p:spPr>
            <a:xfrm flipV="1">
              <a:off x="1783987" y="501547"/>
              <a:ext cx="349087" cy="33359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330748" y="3250161"/>
            <a:ext cx="2560316" cy="300082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1350" b="1" dirty="0"/>
              <a:t>Maximum accelerating gradient</a:t>
            </a:r>
            <a:endParaRPr lang="it-IT" sz="1350" dirty="0"/>
          </a:p>
        </p:txBody>
      </p:sp>
      <p:sp>
        <p:nvSpPr>
          <p:cNvPr id="43" name="Rectangle 42"/>
          <p:cNvSpPr/>
          <p:nvPr/>
        </p:nvSpPr>
        <p:spPr>
          <a:xfrm>
            <a:off x="2163500" y="2093118"/>
            <a:ext cx="1603324" cy="300082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sz="1350" b="1" dirty="0"/>
              <a:t>Plasma wavelength</a:t>
            </a:r>
            <a:endParaRPr lang="it-IT" sz="1350" dirty="0"/>
          </a:p>
        </p:txBody>
      </p:sp>
      <p:sp>
        <p:nvSpPr>
          <p:cNvPr id="44" name="Rectangle 43"/>
          <p:cNvSpPr/>
          <p:nvPr/>
        </p:nvSpPr>
        <p:spPr>
          <a:xfrm>
            <a:off x="5949463" y="4254727"/>
            <a:ext cx="3065330" cy="196207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it-IT" sz="1350" b="1" dirty="0"/>
              <a:t>Plasma density affects all acceleration parameters: </a:t>
            </a:r>
          </a:p>
          <a:p>
            <a:endParaRPr lang="it-IT" sz="1350" b="1" dirty="0"/>
          </a:p>
          <a:p>
            <a:pPr marL="214318" indent="-214318">
              <a:buFontTx/>
              <a:buChar char="-"/>
            </a:pPr>
            <a:r>
              <a:rPr lang="it-IT" sz="1350" b="1" dirty="0"/>
              <a:t>Maximum </a:t>
            </a:r>
            <a:r>
              <a:rPr lang="it-IT" sz="1350" b="1" dirty="0" err="1"/>
              <a:t>accelerating</a:t>
            </a:r>
            <a:r>
              <a:rPr lang="it-IT" sz="1350" b="1" dirty="0"/>
              <a:t> </a:t>
            </a:r>
            <a:r>
              <a:rPr lang="it-IT" sz="1350" b="1" dirty="0" err="1"/>
              <a:t>gradient</a:t>
            </a:r>
            <a:r>
              <a:rPr lang="it-IT" sz="1350" b="1" dirty="0"/>
              <a:t>;</a:t>
            </a:r>
          </a:p>
          <a:p>
            <a:pPr marL="214318" indent="-214318">
              <a:buFontTx/>
              <a:buChar char="-"/>
            </a:pPr>
            <a:r>
              <a:rPr lang="it-IT" sz="1350" b="1" dirty="0"/>
              <a:t>Plasma wavelength (It also determines the bunch properties, </a:t>
            </a:r>
            <a:r>
              <a:rPr lang="el-GR" sz="1350" b="1" dirty="0"/>
              <a:t>σ</a:t>
            </a:r>
            <a:r>
              <a:rPr lang="it-IT" sz="1350" b="1" baseline="-25000" dirty="0"/>
              <a:t>z</a:t>
            </a:r>
            <a:r>
              <a:rPr lang="it-IT" sz="1350" b="1" dirty="0"/>
              <a:t> and </a:t>
            </a:r>
            <a:r>
              <a:rPr lang="el-GR" sz="1350" b="1" dirty="0"/>
              <a:t>σ</a:t>
            </a:r>
            <a:r>
              <a:rPr lang="it-IT" sz="1350" b="1" baseline="-25000" dirty="0"/>
              <a:t>x</a:t>
            </a:r>
            <a:r>
              <a:rPr lang="it-IT" sz="1350" b="1" dirty="0"/>
              <a:t>);</a:t>
            </a:r>
          </a:p>
          <a:p>
            <a:pPr marL="214318" indent="-214318">
              <a:buFontTx/>
              <a:buChar char="-"/>
            </a:pPr>
            <a:r>
              <a:rPr lang="it-IT" sz="1350" b="1" dirty="0"/>
              <a:t>Plasma </a:t>
            </a:r>
            <a:r>
              <a:rPr lang="it-IT" sz="1350" b="1" dirty="0" err="1"/>
              <a:t>acceleration</a:t>
            </a:r>
            <a:r>
              <a:rPr lang="it-IT" sz="1350" b="1" dirty="0"/>
              <a:t> regime;</a:t>
            </a:r>
          </a:p>
          <a:p>
            <a:pPr marL="214318" indent="-214318">
              <a:buFontTx/>
              <a:buChar char="-"/>
            </a:pPr>
            <a:r>
              <a:rPr lang="it-IT" sz="1350" b="1" dirty="0" err="1"/>
              <a:t>Beam</a:t>
            </a:r>
            <a:r>
              <a:rPr lang="it-IT" sz="1350" b="1" dirty="0"/>
              <a:t> </a:t>
            </a:r>
            <a:r>
              <a:rPr lang="it-IT" sz="1350" b="1" dirty="0" err="1"/>
              <a:t>Emittance</a:t>
            </a:r>
            <a:r>
              <a:rPr lang="it-IT" sz="1350" b="1" dirty="0"/>
              <a:t>;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5546466-005D-6C4D-AC1E-4FBBF2936432}"/>
              </a:ext>
            </a:extLst>
          </p:cNvPr>
          <p:cNvSpPr txBox="1"/>
          <p:nvPr/>
        </p:nvSpPr>
        <p:spPr>
          <a:xfrm>
            <a:off x="67902" y="4421276"/>
            <a:ext cx="5714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>
                <a:solidFill>
                  <a:srgbClr val="FF0000"/>
                </a:solidFill>
              </a:rPr>
              <a:t>PhD</a:t>
            </a:r>
            <a:r>
              <a:rPr lang="it-IT" sz="1800" b="1" dirty="0">
                <a:solidFill>
                  <a:srgbClr val="FF0000"/>
                </a:solidFill>
              </a:rPr>
              <a:t> OBJECTIVES</a:t>
            </a:r>
          </a:p>
          <a:p>
            <a:pPr algn="just"/>
            <a:r>
              <a:rPr lang="it-IT" sz="1800" b="1" dirty="0">
                <a:solidFill>
                  <a:srgbClr val="FF0000"/>
                </a:solidFill>
              </a:rPr>
              <a:t>I </a:t>
            </a:r>
            <a:r>
              <a:rPr lang="it-IT" sz="1800" b="1" dirty="0" err="1">
                <a:solidFill>
                  <a:srgbClr val="FF0000"/>
                </a:solidFill>
              </a:rPr>
              <a:t>Objective</a:t>
            </a:r>
            <a:r>
              <a:rPr lang="it-IT" sz="1800" b="1" dirty="0">
                <a:solidFill>
                  <a:srgbClr val="FF0000"/>
                </a:solidFill>
              </a:rPr>
              <a:t>: </a:t>
            </a:r>
            <a:r>
              <a:rPr lang="it-IT" sz="1800" b="1" dirty="0" err="1">
                <a:solidFill>
                  <a:srgbClr val="FF0000"/>
                </a:solidFill>
              </a:rPr>
              <a:t>Study</a:t>
            </a:r>
            <a:r>
              <a:rPr lang="it-IT" sz="1800" b="1" dirty="0">
                <a:solidFill>
                  <a:srgbClr val="FF0000"/>
                </a:solidFill>
              </a:rPr>
              <a:t> of the plasma </a:t>
            </a:r>
            <a:r>
              <a:rPr lang="it-IT" sz="1800" b="1" dirty="0" err="1">
                <a:solidFill>
                  <a:srgbClr val="FF0000"/>
                </a:solidFill>
              </a:rPr>
              <a:t>at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low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density</a:t>
            </a:r>
            <a:r>
              <a:rPr lang="it-IT" sz="1800" b="1" dirty="0">
                <a:solidFill>
                  <a:srgbClr val="FF0000"/>
                </a:solidFill>
              </a:rPr>
              <a:t> (≤</a:t>
            </a:r>
            <a:r>
              <a:rPr lang="it-IT" sz="1800" dirty="0"/>
              <a:t> </a:t>
            </a:r>
            <a:r>
              <a:rPr lang="it-IT" sz="1800" b="1" dirty="0">
                <a:solidFill>
                  <a:srgbClr val="FF0000"/>
                </a:solidFill>
              </a:rPr>
              <a:t>10</a:t>
            </a:r>
            <a:r>
              <a:rPr lang="it-IT" sz="1800" b="1" baseline="30000" dirty="0">
                <a:solidFill>
                  <a:srgbClr val="FF0000"/>
                </a:solidFill>
              </a:rPr>
              <a:t>15</a:t>
            </a:r>
            <a:r>
              <a:rPr lang="it-IT" sz="1800" b="1" dirty="0">
                <a:solidFill>
                  <a:srgbClr val="FF0000"/>
                </a:solidFill>
              </a:rPr>
              <a:t> cm</a:t>
            </a:r>
            <a:r>
              <a:rPr lang="it-IT" sz="1800" b="1" baseline="30000" dirty="0">
                <a:solidFill>
                  <a:srgbClr val="FF0000"/>
                </a:solidFill>
              </a:rPr>
              <a:t>3</a:t>
            </a:r>
            <a:r>
              <a:rPr lang="it-IT" sz="1800" b="1" dirty="0">
                <a:solidFill>
                  <a:srgbClr val="FF0000"/>
                </a:solidFill>
              </a:rPr>
              <a:t>), </a:t>
            </a:r>
            <a:r>
              <a:rPr lang="it-IT" sz="1800" b="1" dirty="0" err="1">
                <a:solidFill>
                  <a:srgbClr val="FF0000"/>
                </a:solidFill>
              </a:rPr>
              <a:t>through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THz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reflectivity</a:t>
            </a:r>
            <a:r>
              <a:rPr lang="it-IT" sz="1800" b="1" dirty="0">
                <a:solidFill>
                  <a:srgbClr val="FF0000"/>
                </a:solidFill>
              </a:rPr>
              <a:t> and </a:t>
            </a:r>
            <a:r>
              <a:rPr lang="it-IT" sz="1800" b="1" dirty="0" err="1">
                <a:solidFill>
                  <a:srgbClr val="FF0000"/>
                </a:solidFill>
              </a:rPr>
              <a:t>transmittance</a:t>
            </a:r>
            <a:r>
              <a:rPr lang="it-IT" sz="1800" b="1" dirty="0">
                <a:solidFill>
                  <a:srgbClr val="FF0000"/>
                </a:solidFill>
              </a:rPr>
              <a:t>;</a:t>
            </a:r>
          </a:p>
          <a:p>
            <a:pPr algn="just"/>
            <a:endParaRPr lang="it-IT" sz="1800" b="1" dirty="0">
              <a:solidFill>
                <a:srgbClr val="FF0000"/>
              </a:solidFill>
            </a:endParaRPr>
          </a:p>
          <a:p>
            <a:pPr algn="just"/>
            <a:r>
              <a:rPr lang="it-IT" sz="1800" b="1" dirty="0">
                <a:solidFill>
                  <a:srgbClr val="FF0000"/>
                </a:solidFill>
              </a:rPr>
              <a:t>II </a:t>
            </a:r>
            <a:r>
              <a:rPr lang="it-IT" sz="1800" b="1" dirty="0" err="1">
                <a:solidFill>
                  <a:srgbClr val="FF0000"/>
                </a:solidFill>
              </a:rPr>
              <a:t>Objective</a:t>
            </a:r>
            <a:r>
              <a:rPr lang="it-IT" sz="1800" b="1" dirty="0">
                <a:solidFill>
                  <a:srgbClr val="FF0000"/>
                </a:solidFill>
              </a:rPr>
              <a:t>: </a:t>
            </a:r>
            <a:r>
              <a:rPr lang="it-IT" sz="1800" b="1" dirty="0" err="1">
                <a:solidFill>
                  <a:srgbClr val="FF0000"/>
                </a:solidFill>
              </a:rPr>
              <a:t>Study</a:t>
            </a:r>
            <a:r>
              <a:rPr lang="it-IT" sz="1800" b="1" dirty="0">
                <a:solidFill>
                  <a:srgbClr val="FF0000"/>
                </a:solidFill>
              </a:rPr>
              <a:t> the of plasma/electron </a:t>
            </a:r>
            <a:r>
              <a:rPr lang="it-IT" sz="1800" b="1" dirty="0" err="1">
                <a:solidFill>
                  <a:srgbClr val="FF0000"/>
                </a:solidFill>
              </a:rPr>
              <a:t>bunch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interaction</a:t>
            </a:r>
            <a:r>
              <a:rPr lang="it-IT" sz="1800" b="1" dirty="0">
                <a:solidFill>
                  <a:srgbClr val="FF0000"/>
                </a:solidFill>
              </a:rPr>
              <a:t> (</a:t>
            </a:r>
            <a:r>
              <a:rPr lang="it-IT" sz="1800" b="1" dirty="0" err="1">
                <a:solidFill>
                  <a:srgbClr val="FF0000"/>
                </a:solidFill>
              </a:rPr>
              <a:t>density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modulation</a:t>
            </a:r>
            <a:r>
              <a:rPr lang="it-IT" sz="1800" b="1" dirty="0">
                <a:solidFill>
                  <a:srgbClr val="FF0000"/>
                </a:solidFill>
              </a:rPr>
              <a:t>) inside the </a:t>
            </a:r>
            <a:r>
              <a:rPr lang="it-IT" sz="1800" b="1" dirty="0" err="1">
                <a:solidFill>
                  <a:srgbClr val="FF0000"/>
                </a:solidFill>
              </a:rPr>
              <a:t>capillary</a:t>
            </a:r>
            <a:r>
              <a:rPr lang="it-IT" sz="1800" b="1" dirty="0">
                <a:solidFill>
                  <a:srgbClr val="FF0000"/>
                </a:solidFill>
              </a:rPr>
              <a:t>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4DAB2B1-E871-7349-9E37-9E872F547EF2}"/>
                  </a:ext>
                </a:extLst>
              </p:cNvPr>
              <p:cNvSpPr txBox="1"/>
              <p:nvPr/>
            </p:nvSpPr>
            <p:spPr>
              <a:xfrm>
                <a:off x="750580" y="2134442"/>
                <a:ext cx="965970" cy="6138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sz="135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4DAB2B1-E871-7349-9E37-9E872F547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80" y="2134442"/>
                <a:ext cx="965970" cy="613822"/>
              </a:xfrm>
              <a:prstGeom prst="rect">
                <a:avLst/>
              </a:prstGeom>
              <a:blipFill>
                <a:blip r:embed="rId10"/>
                <a:stretch>
                  <a:fillRect l="-129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2FB8735A-59C1-DF44-A78B-0A81B5A4FDDA}"/>
              </a:ext>
            </a:extLst>
          </p:cNvPr>
          <p:cNvGrpSpPr/>
          <p:nvPr/>
        </p:nvGrpSpPr>
        <p:grpSpPr>
          <a:xfrm>
            <a:off x="748296" y="279300"/>
            <a:ext cx="7920758" cy="1485479"/>
            <a:chOff x="810653" y="16825"/>
            <a:chExt cx="8580821" cy="1609269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E6946B74-FE7C-594C-A1EB-6CEB630F1C4C}"/>
                </a:ext>
              </a:extLst>
            </p:cNvPr>
            <p:cNvGrpSpPr/>
            <p:nvPr/>
          </p:nvGrpSpPr>
          <p:grpSpPr>
            <a:xfrm>
              <a:off x="810653" y="16825"/>
              <a:ext cx="8580821" cy="1133090"/>
              <a:chOff x="810653" y="76200"/>
              <a:chExt cx="8580821" cy="1133090"/>
            </a:xfrm>
          </p:grpSpPr>
          <p:sp>
            <p:nvSpPr>
              <p:cNvPr id="41" name="Rectangle 3">
                <a:extLst>
                  <a:ext uri="{FF2B5EF4-FFF2-40B4-BE49-F238E27FC236}">
                    <a16:creationId xmlns:a16="http://schemas.microsoft.com/office/drawing/2014/main" id="{F451B27F-707C-CA4A-ABD4-E5326DF5F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950" y="76200"/>
                <a:ext cx="8229600" cy="76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b"/>
              <a:lstStyle>
                <a:lvl1pPr>
                  <a:defRPr sz="4400">
                    <a:solidFill>
                      <a:schemeClr val="tx2"/>
                    </a:solidFill>
                    <a:latin typeface="Arial" charset="0"/>
                  </a:defRPr>
                </a:lvl1pPr>
                <a:lvl2pPr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DE" altLang="it-IT" sz="2800" b="1" dirty="0" err="1">
                    <a:solidFill>
                      <a:srgbClr val="FF0000"/>
                    </a:solidFill>
                    <a:latin typeface="+mn-lt"/>
                  </a:rPr>
                  <a:t>Terahertz</a:t>
                </a:r>
                <a:r>
                  <a:rPr lang="de-DE" altLang="it-IT" sz="2800" b="1" dirty="0">
                    <a:solidFill>
                      <a:srgbClr val="FF0000"/>
                    </a:solidFill>
                    <a:latin typeface="+mn-lt"/>
                  </a:rPr>
                  <a:t> (</a:t>
                </a:r>
                <a:r>
                  <a:rPr lang="de-DE" altLang="it-IT" sz="2800" b="1" dirty="0" err="1">
                    <a:solidFill>
                      <a:srgbClr val="FF0000"/>
                    </a:solidFill>
                    <a:latin typeface="+mn-lt"/>
                  </a:rPr>
                  <a:t>THz</a:t>
                </a:r>
                <a:r>
                  <a:rPr lang="de-DE" altLang="it-IT" sz="2800" b="1" dirty="0">
                    <a:solidFill>
                      <a:srgbClr val="FF0000"/>
                    </a:solidFill>
                    <a:latin typeface="+mn-lt"/>
                  </a:rPr>
                  <a:t>) Radiation Projects</a:t>
                </a:r>
                <a:endParaRPr lang="de-DE" altLang="it-IT" sz="28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0C83E88C-52E6-9E4F-826D-43A32FB91F4C}"/>
                  </a:ext>
                </a:extLst>
              </p:cNvPr>
              <p:cNvSpPr txBox="1"/>
              <p:nvPr/>
            </p:nvSpPr>
            <p:spPr>
              <a:xfrm>
                <a:off x="810653" y="739994"/>
                <a:ext cx="8580821" cy="46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15" dirty="0"/>
                  <a:t>Stefano Lupi and Massimo Petrarca, INFN and Sapienza </a:t>
                </a:r>
                <a:r>
                  <a:rPr lang="it-IT" sz="2215" dirty="0" err="1"/>
                  <a:t>University</a:t>
                </a:r>
                <a:endParaRPr lang="it-IT" sz="2215" dirty="0"/>
              </a:p>
            </p:txBody>
          </p:sp>
        </p:grp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37964DD3-A7A8-0E4F-879C-9E512280421B}"/>
                </a:ext>
              </a:extLst>
            </p:cNvPr>
            <p:cNvSpPr txBox="1"/>
            <p:nvPr/>
          </p:nvSpPr>
          <p:spPr>
            <a:xfrm>
              <a:off x="1150995" y="1095116"/>
              <a:ext cx="8026363" cy="530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585" b="1" dirty="0"/>
                <a:t>2) Plasma by </a:t>
              </a:r>
              <a:r>
                <a:rPr lang="it-IT" sz="2585" b="1" dirty="0" err="1"/>
                <a:t>Terahertz</a:t>
              </a:r>
              <a:r>
                <a:rPr lang="it-IT" sz="2585" b="1" dirty="0"/>
                <a:t>: </a:t>
              </a:r>
              <a:r>
                <a:rPr lang="it-IT" sz="2585" b="1" dirty="0" err="1"/>
                <a:t>THz</a:t>
              </a:r>
              <a:r>
                <a:rPr lang="it-IT" sz="2585" b="1" dirty="0"/>
                <a:t> </a:t>
              </a:r>
              <a:r>
                <a:rPr lang="it-IT" sz="2585" b="1" dirty="0" err="1"/>
                <a:t>Diagnostic</a:t>
              </a:r>
              <a:r>
                <a:rPr lang="it-IT" sz="2585" b="1" dirty="0"/>
                <a:t> of Plasma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859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847DD6-1056-4B49-BC04-78981B5E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8E18F4-3CA7-C34E-A505-60D88D9347A2}" type="slidenum">
              <a:rPr lang="it-IT" smtClean="0"/>
              <a:pPr/>
              <a:t>17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537E10-6151-874B-847D-40831DE62F3B}"/>
              </a:ext>
            </a:extLst>
          </p:cNvPr>
          <p:cNvSpPr txBox="1"/>
          <p:nvPr/>
        </p:nvSpPr>
        <p:spPr>
          <a:xfrm>
            <a:off x="2018665" y="434261"/>
            <a:ext cx="536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Electromagnetic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Properties</a:t>
            </a:r>
            <a:r>
              <a:rPr lang="it-IT" b="1" dirty="0">
                <a:solidFill>
                  <a:srgbClr val="FF0000"/>
                </a:solidFill>
              </a:rPr>
              <a:t> of a Plasma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E15A7C4-C343-514A-A14A-A538B1422A79}"/>
              </a:ext>
            </a:extLst>
          </p:cNvPr>
          <p:cNvGrpSpPr/>
          <p:nvPr/>
        </p:nvGrpSpPr>
        <p:grpSpPr>
          <a:xfrm>
            <a:off x="553728" y="867006"/>
            <a:ext cx="8010144" cy="2209689"/>
            <a:chOff x="738304" y="1194697"/>
            <a:chExt cx="10680192" cy="2946249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1ABD19D-D8BE-1148-8F54-CD9FC825B91D}"/>
                </a:ext>
              </a:extLst>
            </p:cNvPr>
            <p:cNvSpPr txBox="1"/>
            <p:nvPr/>
          </p:nvSpPr>
          <p:spPr>
            <a:xfrm>
              <a:off x="738304" y="1194697"/>
              <a:ext cx="10680192" cy="4924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800" b="1" dirty="0"/>
                <a:t>A plasma </a:t>
              </a:r>
              <a:r>
                <a:rPr lang="it-IT" sz="1800" b="1" dirty="0" err="1"/>
                <a:t>at</a:t>
              </a:r>
              <a:r>
                <a:rPr lang="it-IT" sz="1800" b="1" dirty="0"/>
                <a:t> </a:t>
              </a:r>
              <a:r>
                <a:rPr lang="it-IT" sz="1800" b="1" dirty="0" err="1"/>
                <a:t>any</a:t>
              </a:r>
              <a:r>
                <a:rPr lang="it-IT" sz="1800" b="1" dirty="0"/>
                <a:t> </a:t>
              </a:r>
              <a:r>
                <a:rPr lang="it-IT" sz="1800" b="1" dirty="0" err="1"/>
                <a:t>density</a:t>
              </a:r>
              <a:r>
                <a:rPr lang="it-IT" sz="1800" b="1" dirty="0"/>
                <a:t> can be </a:t>
              </a:r>
              <a:r>
                <a:rPr lang="it-IT" sz="1800" b="1" dirty="0" err="1"/>
                <a:t>described</a:t>
              </a:r>
              <a:r>
                <a:rPr lang="it-IT" sz="1800" b="1" dirty="0"/>
                <a:t> </a:t>
              </a:r>
              <a:r>
                <a:rPr lang="it-IT" sz="1800" b="1" dirty="0" err="1"/>
                <a:t>through</a:t>
              </a:r>
              <a:r>
                <a:rPr lang="it-IT" sz="1800" b="1" dirty="0"/>
                <a:t> the Drude model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25016C38-A704-B74A-A4E5-306CCA50E49B}"/>
                    </a:ext>
                  </a:extLst>
                </p:cNvPr>
                <p:cNvSpPr txBox="1"/>
                <p:nvPr/>
              </p:nvSpPr>
              <p:spPr>
                <a:xfrm>
                  <a:off x="7834551" y="1821112"/>
                  <a:ext cx="1287960" cy="818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3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35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it-IT" sz="1350" dirty="0"/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25016C38-A704-B74A-A4E5-306CCA50E4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551" y="1821112"/>
                  <a:ext cx="1287960" cy="818428"/>
                </a:xfrm>
                <a:prstGeom prst="rect">
                  <a:avLst/>
                </a:prstGeom>
                <a:blipFill>
                  <a:blip r:embed="rId2"/>
                  <a:stretch>
                    <a:fillRect l="-1299" r="-1299" b="-2041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23DF1C7-5B00-444C-8478-1272BD48E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5755" y="1747047"/>
              <a:ext cx="4495801" cy="114300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A69CCCE-699C-F049-BB48-20A4F2DBAFA1}"/>
                </a:ext>
              </a:extLst>
            </p:cNvPr>
            <p:cNvSpPr txBox="1"/>
            <p:nvPr/>
          </p:nvSpPr>
          <p:spPr>
            <a:xfrm>
              <a:off x="1625087" y="2632842"/>
              <a:ext cx="9031703" cy="1508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800" b="1" dirty="0">
                  <a:solidFill>
                    <a:srgbClr val="FF0000"/>
                  </a:solidFill>
                </a:rPr>
                <a:t>The Drude model </a:t>
              </a:r>
              <a:r>
                <a:rPr lang="it-IT" sz="1800" b="1" dirty="0" err="1">
                  <a:solidFill>
                    <a:srgbClr val="FF0000"/>
                  </a:solidFill>
                </a:rPr>
                <a:t>is</a:t>
              </a:r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r>
                <a:rPr lang="it-IT" sz="1800" b="1" dirty="0" err="1">
                  <a:solidFill>
                    <a:srgbClr val="FF0000"/>
                  </a:solidFill>
                </a:rPr>
                <a:t>defined</a:t>
              </a:r>
              <a:r>
                <a:rPr lang="it-IT" sz="1800" b="1" dirty="0">
                  <a:solidFill>
                    <a:srgbClr val="FF0000"/>
                  </a:solidFill>
                </a:rPr>
                <a:t> by </a:t>
              </a:r>
              <a:r>
                <a:rPr lang="it-IT" sz="1800" b="1" dirty="0" err="1">
                  <a:solidFill>
                    <a:srgbClr val="FF0000"/>
                  </a:solidFill>
                </a:rPr>
                <a:t>two</a:t>
              </a:r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r>
                <a:rPr lang="it-IT" sz="1800" b="1" dirty="0" err="1">
                  <a:solidFill>
                    <a:srgbClr val="FF0000"/>
                  </a:solidFill>
                </a:rPr>
                <a:t>parameters</a:t>
              </a:r>
              <a:r>
                <a:rPr lang="it-IT" sz="1800" b="1" dirty="0">
                  <a:solidFill>
                    <a:srgbClr val="FF0000"/>
                  </a:solidFill>
                </a:rPr>
                <a:t>:</a:t>
              </a:r>
            </a:p>
            <a:p>
              <a:pPr marL="257181" indent="-257181" algn="ctr">
                <a:buAutoNum type="arabicParenR"/>
              </a:pPr>
              <a:r>
                <a:rPr lang="it-IT" sz="1800" b="1" dirty="0">
                  <a:solidFill>
                    <a:srgbClr val="FF0000"/>
                  </a:solidFill>
                </a:rPr>
                <a:t>Plasma </a:t>
              </a:r>
              <a:r>
                <a:rPr lang="it-IT" sz="1800" b="1" dirty="0" err="1">
                  <a:solidFill>
                    <a:srgbClr val="FF0000"/>
                  </a:solidFill>
                </a:rPr>
                <a:t>Frequency</a:t>
              </a:r>
              <a:r>
                <a:rPr lang="it-IT" sz="1800" b="1" dirty="0">
                  <a:solidFill>
                    <a:srgbClr val="FF0000"/>
                  </a:solidFill>
                </a:rPr>
                <a:t> </a:t>
              </a:r>
              <a:r>
                <a:rPr lang="it-IT" sz="1800" b="1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w</a:t>
              </a:r>
              <a:r>
                <a:rPr lang="it-IT" sz="1800" b="1" baseline="-25000" dirty="0" err="1">
                  <a:solidFill>
                    <a:srgbClr val="FF0000"/>
                  </a:solidFill>
                </a:rPr>
                <a:t>p</a:t>
              </a:r>
              <a:endParaRPr lang="it-IT" sz="1800" b="1" baseline="-25000" dirty="0">
                <a:solidFill>
                  <a:srgbClr val="FF0000"/>
                </a:solidFill>
              </a:endParaRPr>
            </a:p>
            <a:p>
              <a:pPr marL="257181" indent="-257181" algn="ctr">
                <a:buAutoNum type="arabicParenR"/>
              </a:pPr>
              <a:r>
                <a:rPr lang="it-IT" sz="1800" b="1" dirty="0" err="1">
                  <a:solidFill>
                    <a:srgbClr val="FF0000"/>
                  </a:solidFill>
                </a:rPr>
                <a:t>Scattering</a:t>
              </a:r>
              <a:r>
                <a:rPr lang="it-IT" sz="1800" b="1" dirty="0">
                  <a:solidFill>
                    <a:srgbClr val="FF0000"/>
                  </a:solidFill>
                </a:rPr>
                <a:t> rate </a:t>
              </a:r>
              <a:r>
                <a:rPr lang="it-IT" sz="1800" b="1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g</a:t>
              </a:r>
              <a:r>
                <a:rPr lang="it-IT" sz="1800" b="1" dirty="0">
                  <a:solidFill>
                    <a:srgbClr val="FF0000"/>
                  </a:solidFill>
                </a:rPr>
                <a:t>=1/</a:t>
              </a:r>
              <a:r>
                <a:rPr lang="it-IT" sz="1800" b="1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t </a:t>
              </a:r>
              <a:r>
                <a:rPr lang="it-IT" sz="1800" b="1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 t=</a:t>
              </a:r>
              <a:r>
                <a:rPr lang="it-IT" sz="1800" b="1" dirty="0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time </a:t>
              </a:r>
              <a:r>
                <a:rPr lang="it-IT" sz="1800" b="1" dirty="0" err="1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between</a:t>
              </a:r>
              <a:r>
                <a:rPr lang="it-IT" sz="1800" b="1" dirty="0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 </a:t>
              </a:r>
              <a:r>
                <a:rPr lang="it-IT" sz="1800" b="1" dirty="0" err="1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two</a:t>
              </a:r>
              <a:r>
                <a:rPr lang="it-IT" sz="1800" b="1" dirty="0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 </a:t>
              </a:r>
              <a:r>
                <a:rPr lang="it-IT" sz="1800" b="1" dirty="0" err="1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scattering</a:t>
              </a:r>
              <a:r>
                <a:rPr lang="it-IT" sz="1800" b="1" dirty="0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 </a:t>
              </a:r>
              <a:r>
                <a:rPr lang="it-IT" sz="1800" b="1" dirty="0" err="1">
                  <a:solidFill>
                    <a:srgbClr val="FF0000"/>
                  </a:solidFill>
                  <a:ea typeface="Symbol" charset="2"/>
                  <a:cs typeface="Symbol" charset="2"/>
                  <a:sym typeface="Wingdings"/>
                </a:rPr>
                <a:t>processes</a:t>
              </a:r>
              <a:endParaRPr lang="it-IT" sz="1800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endParaRPr>
            </a:p>
            <a:p>
              <a:endParaRPr lang="it-IT" sz="1350" dirty="0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053FE3E-DC62-0742-9447-2CA5F45153E8}"/>
              </a:ext>
            </a:extLst>
          </p:cNvPr>
          <p:cNvGrpSpPr/>
          <p:nvPr/>
        </p:nvGrpSpPr>
        <p:grpSpPr>
          <a:xfrm>
            <a:off x="431250" y="3844295"/>
            <a:ext cx="3282787" cy="2509170"/>
            <a:chOff x="6358812" y="2798394"/>
            <a:chExt cx="5193695" cy="3074522"/>
          </a:xfrm>
        </p:grpSpPr>
        <p:pic>
          <p:nvPicPr>
            <p:cNvPr id="26" name="Immagine 25" descr="plasma criticality.png">
              <a:extLst>
                <a:ext uri="{FF2B5EF4-FFF2-40B4-BE49-F238E27FC236}">
                  <a16:creationId xmlns:a16="http://schemas.microsoft.com/office/drawing/2014/main" id="{7662B06C-4C54-D240-87D3-9A70BA3E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1531" y="2798394"/>
              <a:ext cx="3812897" cy="2779450"/>
            </a:xfrm>
            <a:prstGeom prst="rect">
              <a:avLst/>
            </a:prstGeom>
          </p:spPr>
        </p:pic>
        <p:sp>
          <p:nvSpPr>
            <p:cNvPr id="27" name="Freccia a destra rientrata 41">
              <a:extLst>
                <a:ext uri="{FF2B5EF4-FFF2-40B4-BE49-F238E27FC236}">
                  <a16:creationId xmlns:a16="http://schemas.microsoft.com/office/drawing/2014/main" id="{25ED49E9-FF55-8A4B-AF98-08AAFB44BE50}"/>
                </a:ext>
              </a:extLst>
            </p:cNvPr>
            <p:cNvSpPr/>
            <p:nvPr/>
          </p:nvSpPr>
          <p:spPr>
            <a:xfrm>
              <a:off x="6358812" y="3704056"/>
              <a:ext cx="1779457" cy="578224"/>
            </a:xfrm>
            <a:prstGeom prst="notchedRightArrow">
              <a:avLst/>
            </a:prstGeom>
            <a:gradFill>
              <a:gsLst>
                <a:gs pos="0">
                  <a:srgbClr val="7030A0"/>
                </a:gs>
                <a:gs pos="50000">
                  <a:srgbClr val="FF0000"/>
                </a:gs>
                <a:gs pos="100000">
                  <a:schemeClr val="bg1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215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2A2D5008-3CD0-4F4E-96E5-0B10C20542F5}"/>
                </a:ext>
              </a:extLst>
            </p:cNvPr>
            <p:cNvSpPr txBox="1"/>
            <p:nvPr/>
          </p:nvSpPr>
          <p:spPr>
            <a:xfrm>
              <a:off x="9436562" y="5342115"/>
              <a:ext cx="2100389" cy="5308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15" dirty="0">
                  <a:latin typeface="Symbol" pitchFamily="2" charset="2"/>
                </a:rPr>
                <a:t>w</a:t>
              </a:r>
              <a:r>
                <a:rPr lang="it-IT" sz="2215" dirty="0"/>
                <a:t>&gt;</a:t>
              </a:r>
              <a:r>
                <a:rPr lang="en-US" sz="2215" dirty="0">
                  <a:latin typeface="Symbol" pitchFamily="2" charset="2"/>
                </a:rPr>
                <a:t>w</a:t>
              </a:r>
              <a:r>
                <a:rPr lang="it-IT" sz="2215" baseline="-25000" dirty="0"/>
                <a:t>plasma</a:t>
              </a:r>
              <a:endParaRPr lang="it-IT" sz="2215" dirty="0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FCE312E-97EB-ED4D-88D0-F1F67A85422B}"/>
                </a:ext>
              </a:extLst>
            </p:cNvPr>
            <p:cNvSpPr txBox="1"/>
            <p:nvPr/>
          </p:nvSpPr>
          <p:spPr>
            <a:xfrm>
              <a:off x="9452118" y="3818788"/>
              <a:ext cx="2100389" cy="5308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15" dirty="0">
                  <a:latin typeface="Symbol" pitchFamily="2" charset="2"/>
                </a:rPr>
                <a:t>w</a:t>
              </a:r>
              <a:r>
                <a:rPr lang="it-IT" sz="2215" dirty="0"/>
                <a:t>&lt;</a:t>
              </a:r>
              <a:r>
                <a:rPr lang="en-US" sz="2215" dirty="0">
                  <a:latin typeface="Symbol" pitchFamily="2" charset="2"/>
                </a:rPr>
                <a:t>w</a:t>
              </a:r>
              <a:r>
                <a:rPr lang="it-IT" sz="2215" baseline="-25000" dirty="0"/>
                <a:t>plasma</a:t>
              </a:r>
              <a:endParaRPr lang="it-IT" sz="2215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B5B1B3A-ED12-3C4C-A89E-CA2419FE63E6}"/>
                  </a:ext>
                </a:extLst>
              </p:cNvPr>
              <p:cNvSpPr txBox="1"/>
              <p:nvPr/>
            </p:nvSpPr>
            <p:spPr>
              <a:xfrm>
                <a:off x="1700028" y="2894225"/>
                <a:ext cx="1563761" cy="6709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rad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e>
                                  </m:rad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B5B1B3A-ED12-3C4C-A89E-CA2419FE6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028" y="2894225"/>
                <a:ext cx="1563761" cy="670953"/>
              </a:xfrm>
              <a:prstGeom prst="rect">
                <a:avLst/>
              </a:prstGeom>
              <a:blipFill>
                <a:blip r:embed="rId5"/>
                <a:stretch>
                  <a:fillRect l="-2419" t="-1887" r="-1613" b="-377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uppo 39">
            <a:extLst>
              <a:ext uri="{FF2B5EF4-FFF2-40B4-BE49-F238E27FC236}">
                <a16:creationId xmlns:a16="http://schemas.microsoft.com/office/drawing/2014/main" id="{3ABC4230-A522-9F48-83AF-3AD74F03633F}"/>
              </a:ext>
            </a:extLst>
          </p:cNvPr>
          <p:cNvGrpSpPr/>
          <p:nvPr/>
        </p:nvGrpSpPr>
        <p:grpSpPr>
          <a:xfrm>
            <a:off x="3484603" y="3499336"/>
            <a:ext cx="4592276" cy="3043557"/>
            <a:chOff x="3774986" y="3505197"/>
            <a:chExt cx="4974966" cy="3297187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D4104F48-D3C8-5041-92D3-2F8DAC547CC2}"/>
                </a:ext>
              </a:extLst>
            </p:cNvPr>
            <p:cNvGrpSpPr/>
            <p:nvPr/>
          </p:nvGrpSpPr>
          <p:grpSpPr>
            <a:xfrm>
              <a:off x="3774986" y="3505197"/>
              <a:ext cx="4974966" cy="3297187"/>
              <a:chOff x="3774986" y="3505197"/>
              <a:chExt cx="4974966" cy="3297187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392013C4-ECF8-7841-A3BD-B49BCF2FC3F9}"/>
                  </a:ext>
                </a:extLst>
              </p:cNvPr>
              <p:cNvGrpSpPr/>
              <p:nvPr/>
            </p:nvGrpSpPr>
            <p:grpSpPr>
              <a:xfrm>
                <a:off x="3774986" y="3505197"/>
                <a:ext cx="4974966" cy="3297187"/>
                <a:chOff x="-80697" y="908685"/>
                <a:chExt cx="7631447" cy="4857750"/>
              </a:xfrm>
            </p:grpSpPr>
            <p:grpSp>
              <p:nvGrpSpPr>
                <p:cNvPr id="31" name="Gruppo 30">
                  <a:extLst>
                    <a:ext uri="{FF2B5EF4-FFF2-40B4-BE49-F238E27FC236}">
                      <a16:creationId xmlns:a16="http://schemas.microsoft.com/office/drawing/2014/main" id="{B4069A1D-5E70-6043-8987-11136F8C87F6}"/>
                    </a:ext>
                  </a:extLst>
                </p:cNvPr>
                <p:cNvGrpSpPr/>
                <p:nvPr/>
              </p:nvGrpSpPr>
              <p:grpSpPr>
                <a:xfrm>
                  <a:off x="-80697" y="908685"/>
                  <a:ext cx="7631447" cy="4857750"/>
                  <a:chOff x="1472331" y="1000125"/>
                  <a:chExt cx="7631447" cy="4857750"/>
                </a:xfrm>
              </p:grpSpPr>
              <p:grpSp>
                <p:nvGrpSpPr>
                  <p:cNvPr id="33" name="Gruppo 32">
                    <a:extLst>
                      <a:ext uri="{FF2B5EF4-FFF2-40B4-BE49-F238E27FC236}">
                        <a16:creationId xmlns:a16="http://schemas.microsoft.com/office/drawing/2014/main" id="{25132D72-68FD-C842-8A7F-6732654A7122}"/>
                      </a:ext>
                    </a:extLst>
                  </p:cNvPr>
                  <p:cNvGrpSpPr/>
                  <p:nvPr/>
                </p:nvGrpSpPr>
                <p:grpSpPr>
                  <a:xfrm>
                    <a:off x="2510971" y="1000125"/>
                    <a:ext cx="6592807" cy="4857750"/>
                    <a:chOff x="493486" y="740229"/>
                    <a:chExt cx="6592807" cy="4857750"/>
                  </a:xfrm>
                </p:grpSpPr>
                <p:pic>
                  <p:nvPicPr>
                    <p:cNvPr id="35" name="Immagine 34">
                      <a:extLst>
                        <a:ext uri="{FF2B5EF4-FFF2-40B4-BE49-F238E27FC236}">
                          <a16:creationId xmlns:a16="http://schemas.microsoft.com/office/drawing/2014/main" id="{6D69FFBC-F26E-0342-BFA6-FB2D242E62F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077379" y="1001876"/>
                      <a:ext cx="6008914" cy="459610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6" name="CasellaDiTesto 35">
                      <a:extLst>
                        <a:ext uri="{FF2B5EF4-FFF2-40B4-BE49-F238E27FC236}">
                          <a16:creationId xmlns:a16="http://schemas.microsoft.com/office/drawing/2014/main" id="{D4A7E6CF-4FD5-794A-AF85-08C5A82AE2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3486" y="740229"/>
                      <a:ext cx="1132113" cy="4789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endParaRPr lang="it-IT" sz="1350" dirty="0"/>
                    </a:p>
                  </p:txBody>
                </p:sp>
              </p:grpSp>
              <p:sp>
                <p:nvSpPr>
                  <p:cNvPr id="34" name="CasellaDiTesto 33">
                    <a:extLst>
                      <a:ext uri="{FF2B5EF4-FFF2-40B4-BE49-F238E27FC236}">
                        <a16:creationId xmlns:a16="http://schemas.microsoft.com/office/drawing/2014/main" id="{3947B387-07A3-AA4E-ADE9-A537C861FAFF}"/>
                      </a:ext>
                    </a:extLst>
                  </p:cNvPr>
                  <p:cNvSpPr txBox="1"/>
                  <p:nvPr/>
                </p:nvSpPr>
                <p:spPr>
                  <a:xfrm rot="509202">
                    <a:off x="1472331" y="2244493"/>
                    <a:ext cx="3903104" cy="4789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350" dirty="0"/>
                      <a:t>Laser/</a:t>
                    </a:r>
                    <a:r>
                      <a:rPr lang="it-IT" sz="1350" dirty="0" err="1"/>
                      <a:t>Particles</a:t>
                    </a:r>
                    <a:r>
                      <a:rPr lang="it-IT" sz="1350" dirty="0"/>
                      <a:t> </a:t>
                    </a:r>
                    <a:r>
                      <a:rPr lang="it-IT" sz="1350" dirty="0" err="1"/>
                      <a:t>induced</a:t>
                    </a:r>
                    <a:r>
                      <a:rPr lang="it-IT" sz="1350" dirty="0"/>
                      <a:t> Plasma</a:t>
                    </a:r>
                  </a:p>
                </p:txBody>
              </p:sp>
            </p:grpSp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65290411-978E-E94C-ADAC-9EF047CA38E5}"/>
                    </a:ext>
                  </a:extLst>
                </p:cNvPr>
                <p:cNvSpPr txBox="1"/>
                <p:nvPr/>
              </p:nvSpPr>
              <p:spPr>
                <a:xfrm>
                  <a:off x="3251200" y="1828539"/>
                  <a:ext cx="1770742" cy="4789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it-IT" sz="1350" dirty="0"/>
                </a:p>
              </p:txBody>
            </p:sp>
          </p:grp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E0673C6-641F-E940-A5E3-2DF3CDA0BC31}"/>
                  </a:ext>
                </a:extLst>
              </p:cNvPr>
              <p:cNvSpPr txBox="1"/>
              <p:nvPr/>
            </p:nvSpPr>
            <p:spPr>
              <a:xfrm>
                <a:off x="6096000" y="4231379"/>
                <a:ext cx="900112" cy="4692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sz="2215" dirty="0"/>
              </a:p>
            </p:txBody>
          </p:sp>
        </p:grp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E9527667-DDD5-164C-BB85-3D16E25B4961}"/>
                </a:ext>
              </a:extLst>
            </p:cNvPr>
            <p:cNvSpPr txBox="1"/>
            <p:nvPr/>
          </p:nvSpPr>
          <p:spPr>
            <a:xfrm>
              <a:off x="4821093" y="3637797"/>
              <a:ext cx="467710" cy="469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sz="2215" dirty="0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E3E99EF-B18B-B249-8250-EF9F675C5371}"/>
              </a:ext>
            </a:extLst>
          </p:cNvPr>
          <p:cNvSpPr txBox="1"/>
          <p:nvPr/>
        </p:nvSpPr>
        <p:spPr>
          <a:xfrm>
            <a:off x="3139471" y="2948640"/>
            <a:ext cx="5828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/>
              <a:t>Measuring</a:t>
            </a:r>
            <a:r>
              <a:rPr lang="it-IT" sz="1800" b="1" dirty="0"/>
              <a:t> </a:t>
            </a:r>
            <a:r>
              <a:rPr lang="it-IT" sz="1800" b="1" dirty="0" err="1"/>
              <a:t>Reflectance</a:t>
            </a:r>
            <a:r>
              <a:rPr lang="it-IT" sz="1800" b="1" dirty="0"/>
              <a:t> and </a:t>
            </a:r>
            <a:r>
              <a:rPr lang="it-IT" sz="1800" b="1" dirty="0" err="1"/>
              <a:t>Transmittance</a:t>
            </a:r>
            <a:r>
              <a:rPr lang="it-IT" sz="1800" b="1" dirty="0"/>
              <a:t>=1-Reflectance</a:t>
            </a:r>
          </a:p>
          <a:p>
            <a:pPr algn="ctr"/>
            <a:r>
              <a:rPr lang="it-IT" sz="1800" b="1" dirty="0" err="1"/>
              <a:t>one</a:t>
            </a:r>
            <a:r>
              <a:rPr lang="it-IT" sz="1800" b="1" dirty="0"/>
              <a:t> can </a:t>
            </a:r>
            <a:r>
              <a:rPr lang="it-IT" sz="1800" b="1" dirty="0" err="1"/>
              <a:t>determine</a:t>
            </a:r>
            <a:r>
              <a:rPr lang="it-IT" sz="1800" b="1" dirty="0"/>
              <a:t> </a:t>
            </a:r>
            <a:r>
              <a:rPr lang="it-IT" sz="1800" b="1" dirty="0" err="1"/>
              <a:t>both</a:t>
            </a:r>
            <a:r>
              <a:rPr lang="it-IT" sz="1800" b="1" dirty="0"/>
              <a:t> the </a:t>
            </a:r>
            <a:r>
              <a:rPr lang="it-IT" sz="1800" b="1" dirty="0" err="1"/>
              <a:t>average</a:t>
            </a:r>
            <a:r>
              <a:rPr lang="it-IT" sz="1800" b="1" dirty="0"/>
              <a:t> </a:t>
            </a:r>
            <a:r>
              <a:rPr lang="it-IT" sz="1800" b="1" dirty="0" err="1"/>
              <a:t>density</a:t>
            </a:r>
            <a:r>
              <a:rPr lang="it-IT" sz="1800" b="1" dirty="0"/>
              <a:t> and </a:t>
            </a:r>
            <a:r>
              <a:rPr lang="it-IT" sz="1800" b="1" dirty="0" err="1"/>
              <a:t>its</a:t>
            </a:r>
            <a:r>
              <a:rPr lang="it-IT" sz="1800" b="1" dirty="0"/>
              <a:t> </a:t>
            </a:r>
          </a:p>
          <a:p>
            <a:pPr algn="ctr"/>
            <a:r>
              <a:rPr lang="it-IT" sz="1800" b="1" dirty="0" err="1"/>
              <a:t>fluctuations</a:t>
            </a:r>
            <a:r>
              <a:rPr lang="it-IT" sz="1800" b="1" dirty="0"/>
              <a:t>  of a plasma</a:t>
            </a:r>
          </a:p>
          <a:p>
            <a:r>
              <a:rPr lang="it-IT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558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"/>
          <p:cNvSpPr/>
          <p:nvPr/>
        </p:nvSpPr>
        <p:spPr>
          <a:xfrm>
            <a:off x="5995245" y="4343400"/>
            <a:ext cx="2374988" cy="25"/>
          </a:xfrm>
          <a:custGeom>
            <a:avLst/>
            <a:gdLst/>
            <a:ahLst/>
            <a:cxnLst/>
            <a:rect l="l" t="t" r="r" b="b"/>
            <a:pathLst>
              <a:path w="84399" h="1" extrusionOk="0">
                <a:moveTo>
                  <a:pt x="1" y="0"/>
                </a:moveTo>
                <a:lnTo>
                  <a:pt x="84399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4392" tIns="84392" rIns="84392" bIns="84392" anchor="ctr" anchorCtr="0">
            <a:noAutofit/>
          </a:bodyPr>
          <a:lstStyle/>
          <a:p>
            <a:endParaRPr sz="2215"/>
          </a:p>
        </p:txBody>
      </p:sp>
      <p:sp>
        <p:nvSpPr>
          <p:cNvPr id="387" name="Google Shape;387;p19"/>
          <p:cNvSpPr/>
          <p:nvPr/>
        </p:nvSpPr>
        <p:spPr>
          <a:xfrm rot="16200000">
            <a:off x="5953661" y="3498954"/>
            <a:ext cx="1022850" cy="87714"/>
          </a:xfrm>
          <a:custGeom>
            <a:avLst/>
            <a:gdLst/>
            <a:ahLst/>
            <a:cxnLst/>
            <a:rect l="l" t="t" r="r" b="b"/>
            <a:pathLst>
              <a:path w="84399" h="1" fill="none" extrusionOk="0">
                <a:moveTo>
                  <a:pt x="1" y="0"/>
                </a:moveTo>
                <a:lnTo>
                  <a:pt x="84399" y="0"/>
                </a:lnTo>
              </a:path>
            </a:pathLst>
          </a:custGeom>
          <a:noFill/>
          <a:ln w="19800" cap="flat" cmpd="sng">
            <a:solidFill>
              <a:srgbClr val="967876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84392" tIns="84392" rIns="84392" bIns="84392" anchor="ctr" anchorCtr="0">
            <a:noAutofit/>
          </a:bodyPr>
          <a:lstStyle/>
          <a:p>
            <a:endParaRPr sz="2215"/>
          </a:p>
        </p:txBody>
      </p:sp>
      <p:sp>
        <p:nvSpPr>
          <p:cNvPr id="398" name="Google Shape;398;p19"/>
          <p:cNvSpPr/>
          <p:nvPr/>
        </p:nvSpPr>
        <p:spPr>
          <a:xfrm>
            <a:off x="5995245" y="2913164"/>
            <a:ext cx="2374988" cy="25"/>
          </a:xfrm>
          <a:custGeom>
            <a:avLst/>
            <a:gdLst/>
            <a:ahLst/>
            <a:cxnLst/>
            <a:rect l="l" t="t" r="r" b="b"/>
            <a:pathLst>
              <a:path w="84399" h="1" extrusionOk="0">
                <a:moveTo>
                  <a:pt x="1" y="1"/>
                </a:moveTo>
                <a:lnTo>
                  <a:pt x="84399" y="1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4392" tIns="84392" rIns="84392" bIns="84392" anchor="ctr" anchorCtr="0">
            <a:noAutofit/>
          </a:bodyPr>
          <a:lstStyle/>
          <a:p>
            <a:endParaRPr sz="2215"/>
          </a:p>
        </p:txBody>
      </p:sp>
      <p:sp>
        <p:nvSpPr>
          <p:cNvPr id="414" name="Google Shape;414;p19"/>
          <p:cNvSpPr/>
          <p:nvPr/>
        </p:nvSpPr>
        <p:spPr>
          <a:xfrm>
            <a:off x="773770" y="4343400"/>
            <a:ext cx="2374988" cy="25"/>
          </a:xfrm>
          <a:custGeom>
            <a:avLst/>
            <a:gdLst/>
            <a:ahLst/>
            <a:cxnLst/>
            <a:rect l="l" t="t" r="r" b="b"/>
            <a:pathLst>
              <a:path w="84399" h="1" extrusionOk="0">
                <a:moveTo>
                  <a:pt x="84398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4392" tIns="84392" rIns="84392" bIns="84392" anchor="ctr" anchorCtr="0">
            <a:noAutofit/>
          </a:bodyPr>
          <a:lstStyle/>
          <a:p>
            <a:endParaRPr sz="2215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EB0E01-0DE5-CB46-8D5E-D112C1C4D728}"/>
              </a:ext>
            </a:extLst>
          </p:cNvPr>
          <p:cNvSpPr txBox="1"/>
          <p:nvPr/>
        </p:nvSpPr>
        <p:spPr>
          <a:xfrm>
            <a:off x="1619672" y="5396247"/>
            <a:ext cx="7424982" cy="1228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215" dirty="0"/>
          </a:p>
          <a:p>
            <a:pPr algn="ctr"/>
            <a:r>
              <a:rPr lang="it-IT" sz="2585" b="1" dirty="0" err="1"/>
              <a:t>PhD</a:t>
            </a:r>
            <a:r>
              <a:rPr lang="it-IT" sz="2585" b="1" dirty="0"/>
              <a:t> </a:t>
            </a:r>
            <a:r>
              <a:rPr lang="it-IT" sz="2585" b="1" dirty="0" err="1"/>
              <a:t>Proposal</a:t>
            </a:r>
            <a:endParaRPr lang="it-IT" sz="2585" b="1" dirty="0"/>
          </a:p>
          <a:p>
            <a:pPr algn="ctr"/>
            <a:r>
              <a:rPr lang="it-IT" sz="2585" b="1" dirty="0"/>
              <a:t>Development of </a:t>
            </a:r>
            <a:r>
              <a:rPr lang="it-IT" sz="2585" b="1" dirty="0" err="1"/>
              <a:t>Ondulator</a:t>
            </a:r>
            <a:r>
              <a:rPr lang="it-IT" sz="2585" b="1" dirty="0"/>
              <a:t> and </a:t>
            </a:r>
            <a:r>
              <a:rPr lang="it-IT" sz="2585" b="1" dirty="0" err="1"/>
              <a:t>Optics</a:t>
            </a:r>
            <a:r>
              <a:rPr lang="it-IT" sz="2585" b="1" dirty="0"/>
              <a:t> for SABINA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478C5AE-6933-204B-906A-670D035B15BB}"/>
              </a:ext>
            </a:extLst>
          </p:cNvPr>
          <p:cNvGrpSpPr/>
          <p:nvPr/>
        </p:nvGrpSpPr>
        <p:grpSpPr>
          <a:xfrm>
            <a:off x="299825" y="2284341"/>
            <a:ext cx="8664431" cy="3865783"/>
            <a:chOff x="646537" y="1833356"/>
            <a:chExt cx="9386467" cy="4187932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D28B1006-455B-074E-8C16-3662A0CC4152}"/>
                </a:ext>
              </a:extLst>
            </p:cNvPr>
            <p:cNvGrpSpPr/>
            <p:nvPr/>
          </p:nvGrpSpPr>
          <p:grpSpPr>
            <a:xfrm>
              <a:off x="646537" y="1833356"/>
              <a:ext cx="8554328" cy="3899939"/>
              <a:chOff x="798936" y="1833356"/>
              <a:chExt cx="8554328" cy="3899939"/>
            </a:xfrm>
          </p:grpSpPr>
          <p:sp>
            <p:nvSpPr>
              <p:cNvPr id="360" name="Google Shape;360;p19"/>
              <p:cNvSpPr/>
              <p:nvPr/>
            </p:nvSpPr>
            <p:spPr>
              <a:xfrm>
                <a:off x="2092795" y="4092288"/>
                <a:ext cx="1647932" cy="1641007"/>
              </a:xfrm>
              <a:custGeom>
                <a:avLst/>
                <a:gdLst/>
                <a:ahLst/>
                <a:cxnLst/>
                <a:rect l="l" t="t" r="r" b="b"/>
                <a:pathLst>
                  <a:path w="26793" h="26793" extrusionOk="0">
                    <a:moveTo>
                      <a:pt x="13396" y="1"/>
                    </a:moveTo>
                    <a:cubicBezTo>
                      <a:pt x="5986" y="1"/>
                      <a:pt x="0" y="5986"/>
                      <a:pt x="0" y="13397"/>
                    </a:cubicBezTo>
                    <a:cubicBezTo>
                      <a:pt x="0" y="20807"/>
                      <a:pt x="5986" y="26793"/>
                      <a:pt x="13396" y="26793"/>
                    </a:cubicBezTo>
                    <a:cubicBezTo>
                      <a:pt x="20775" y="26793"/>
                      <a:pt x="26792" y="20807"/>
                      <a:pt x="26792" y="13397"/>
                    </a:cubicBezTo>
                    <a:cubicBezTo>
                      <a:pt x="26792" y="5986"/>
                      <a:pt x="20775" y="1"/>
                      <a:pt x="13396" y="1"/>
                    </a:cubicBezTo>
                    <a:close/>
                  </a:path>
                </a:pathLst>
              </a:custGeom>
              <a:noFill/>
              <a:ln w="19800" cap="flat" cmpd="sng">
                <a:solidFill>
                  <a:srgbClr val="00B8A6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84392" tIns="84392" rIns="84392" bIns="84392" anchor="ctr" anchorCtr="0">
                <a:noAutofit/>
              </a:bodyPr>
              <a:lstStyle/>
              <a:p>
                <a:endParaRPr sz="2215"/>
              </a:p>
            </p:txBody>
          </p:sp>
          <p:sp>
            <p:nvSpPr>
              <p:cNvPr id="388" name="Google Shape;388;p19"/>
              <p:cNvSpPr/>
              <p:nvPr/>
            </p:nvSpPr>
            <p:spPr>
              <a:xfrm>
                <a:off x="6658975" y="3794415"/>
                <a:ext cx="1418227" cy="1361652"/>
              </a:xfrm>
              <a:custGeom>
                <a:avLst/>
                <a:gdLst/>
                <a:ahLst/>
                <a:cxnLst/>
                <a:rect l="l" t="t" r="r" b="b"/>
                <a:pathLst>
                  <a:path w="26793" h="26793" extrusionOk="0">
                    <a:moveTo>
                      <a:pt x="13397" y="0"/>
                    </a:moveTo>
                    <a:cubicBezTo>
                      <a:pt x="6018" y="0"/>
                      <a:pt x="1" y="6017"/>
                      <a:pt x="1" y="13396"/>
                    </a:cubicBezTo>
                    <a:cubicBezTo>
                      <a:pt x="1" y="20807"/>
                      <a:pt x="6018" y="26792"/>
                      <a:pt x="13397" y="26792"/>
                    </a:cubicBezTo>
                    <a:cubicBezTo>
                      <a:pt x="20807" y="26792"/>
                      <a:pt x="26793" y="20807"/>
                      <a:pt x="26793" y="13396"/>
                    </a:cubicBezTo>
                    <a:cubicBezTo>
                      <a:pt x="26793" y="6017"/>
                      <a:pt x="20807" y="0"/>
                      <a:pt x="13397" y="0"/>
                    </a:cubicBezTo>
                    <a:close/>
                  </a:path>
                </a:pathLst>
              </a:custGeom>
              <a:noFill/>
              <a:ln w="19800" cap="flat" cmpd="sng">
                <a:solidFill>
                  <a:srgbClr val="967876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84392" tIns="84392" rIns="84392" bIns="84392" anchor="ctr" anchorCtr="0">
                <a:noAutofit/>
              </a:bodyPr>
              <a:lstStyle/>
              <a:p>
                <a:endParaRPr sz="2215"/>
              </a:p>
            </p:txBody>
          </p:sp>
          <p:sp>
            <p:nvSpPr>
              <p:cNvPr id="399" name="Google Shape;399;p19"/>
              <p:cNvSpPr/>
              <p:nvPr/>
            </p:nvSpPr>
            <p:spPr>
              <a:xfrm rot="16200000" flipV="1">
                <a:off x="4707058" y="3548518"/>
                <a:ext cx="1006462" cy="237488"/>
              </a:xfrm>
              <a:custGeom>
                <a:avLst/>
                <a:gdLst/>
                <a:ahLst/>
                <a:cxnLst/>
                <a:rect l="l" t="t" r="r" b="b"/>
                <a:pathLst>
                  <a:path w="84399" h="1" fill="none" extrusionOk="0">
                    <a:moveTo>
                      <a:pt x="1" y="1"/>
                    </a:moveTo>
                    <a:lnTo>
                      <a:pt x="84399" y="1"/>
                    </a:lnTo>
                  </a:path>
                </a:pathLst>
              </a:custGeom>
              <a:noFill/>
              <a:ln w="19800" cap="flat" cmpd="sng">
                <a:solidFill>
                  <a:srgbClr val="F8B78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84392" tIns="84392" rIns="84392" bIns="84392" anchor="ctr" anchorCtr="0">
                <a:noAutofit/>
              </a:bodyPr>
              <a:lstStyle/>
              <a:p>
                <a:endParaRPr sz="2215"/>
              </a:p>
            </p:txBody>
          </p:sp>
          <p:sp>
            <p:nvSpPr>
              <p:cNvPr id="400" name="Google Shape;400;p19"/>
              <p:cNvSpPr/>
              <p:nvPr/>
            </p:nvSpPr>
            <p:spPr>
              <a:xfrm>
                <a:off x="4641274" y="4156501"/>
                <a:ext cx="879004" cy="891751"/>
              </a:xfrm>
              <a:custGeom>
                <a:avLst/>
                <a:gdLst/>
                <a:ahLst/>
                <a:cxnLst/>
                <a:rect l="l" t="t" r="r" b="b"/>
                <a:pathLst>
                  <a:path w="26793" h="26793" extrusionOk="0">
                    <a:moveTo>
                      <a:pt x="13397" y="1"/>
                    </a:moveTo>
                    <a:cubicBezTo>
                      <a:pt x="6018" y="1"/>
                      <a:pt x="1" y="5986"/>
                      <a:pt x="1" y="13397"/>
                    </a:cubicBezTo>
                    <a:cubicBezTo>
                      <a:pt x="1" y="20807"/>
                      <a:pt x="6018" y="26793"/>
                      <a:pt x="13397" y="26793"/>
                    </a:cubicBezTo>
                    <a:cubicBezTo>
                      <a:pt x="20807" y="26793"/>
                      <a:pt x="26793" y="20807"/>
                      <a:pt x="26793" y="13397"/>
                    </a:cubicBezTo>
                    <a:cubicBezTo>
                      <a:pt x="26793" y="5986"/>
                      <a:pt x="20807" y="1"/>
                      <a:pt x="13397" y="1"/>
                    </a:cubicBezTo>
                    <a:close/>
                  </a:path>
                </a:pathLst>
              </a:custGeom>
              <a:noFill/>
              <a:ln w="19800" cap="flat" cmpd="sng">
                <a:solidFill>
                  <a:srgbClr val="F8B78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84392" tIns="84392" rIns="84392" bIns="84392" anchor="ctr" anchorCtr="0">
                <a:noAutofit/>
              </a:bodyPr>
              <a:lstStyle/>
              <a:p>
                <a:endParaRPr sz="2215"/>
              </a:p>
            </p:txBody>
          </p:sp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2DDBC18B-B317-EC44-8BBA-E09D29C8DF41}"/>
                  </a:ext>
                </a:extLst>
              </p:cNvPr>
              <p:cNvGrpSpPr/>
              <p:nvPr/>
            </p:nvGrpSpPr>
            <p:grpSpPr>
              <a:xfrm>
                <a:off x="798936" y="1833356"/>
                <a:ext cx="8554328" cy="3745276"/>
                <a:chOff x="697338" y="1833356"/>
                <a:chExt cx="8554328" cy="3745276"/>
              </a:xfrm>
            </p:grpSpPr>
            <p:sp>
              <p:nvSpPr>
                <p:cNvPr id="359" name="Google Shape;359;p19"/>
                <p:cNvSpPr/>
                <p:nvPr/>
              </p:nvSpPr>
              <p:spPr>
                <a:xfrm rot="5400000">
                  <a:off x="1969903" y="3090226"/>
                  <a:ext cx="1976279" cy="4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99" h="1" fill="none" extrusionOk="0">
                      <a:moveTo>
                        <a:pt x="8439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9800" cap="flat" cmpd="sng">
                  <a:solidFill>
                    <a:srgbClr val="00B8A6"/>
                  </a:solidFill>
                  <a:prstDash val="solid"/>
                  <a:miter lim="31669"/>
                  <a:headEnd type="none" w="sm" len="sm"/>
                  <a:tailEnd type="none" w="sm" len="sm"/>
                </a:ln>
              </p:spPr>
              <p:txBody>
                <a:bodyPr spcFirstLastPara="1" wrap="square" lIns="84392" tIns="84392" rIns="84392" bIns="84392" anchor="ctr" anchorCtr="0">
                  <a:noAutofit/>
                </a:bodyPr>
                <a:lstStyle/>
                <a:p>
                  <a:endParaRPr sz="2215"/>
                </a:p>
              </p:txBody>
            </p:sp>
            <p:grpSp>
              <p:nvGrpSpPr>
                <p:cNvPr id="8" name="Gruppo 7">
                  <a:extLst>
                    <a:ext uri="{FF2B5EF4-FFF2-40B4-BE49-F238E27FC236}">
                      <a16:creationId xmlns:a16="http://schemas.microsoft.com/office/drawing/2014/main" id="{72E91243-ABA7-9542-BC58-DD127EA9F7BF}"/>
                    </a:ext>
                  </a:extLst>
                </p:cNvPr>
                <p:cNvGrpSpPr/>
                <p:nvPr/>
              </p:nvGrpSpPr>
              <p:grpSpPr>
                <a:xfrm>
                  <a:off x="697338" y="1833356"/>
                  <a:ext cx="8554328" cy="3745276"/>
                  <a:chOff x="714271" y="1833356"/>
                  <a:chExt cx="8554328" cy="3745276"/>
                </a:xfrm>
              </p:grpSpPr>
              <p:sp>
                <p:nvSpPr>
                  <p:cNvPr id="416" name="Google Shape;416;p19"/>
                  <p:cNvSpPr/>
                  <p:nvPr/>
                </p:nvSpPr>
                <p:spPr>
                  <a:xfrm>
                    <a:off x="714271" y="4867747"/>
                    <a:ext cx="710885" cy="710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93" h="26793" extrusionOk="0">
                        <a:moveTo>
                          <a:pt x="13396" y="0"/>
                        </a:moveTo>
                        <a:cubicBezTo>
                          <a:pt x="5986" y="0"/>
                          <a:pt x="0" y="6017"/>
                          <a:pt x="0" y="13396"/>
                        </a:cubicBezTo>
                        <a:cubicBezTo>
                          <a:pt x="0" y="20807"/>
                          <a:pt x="5986" y="26792"/>
                          <a:pt x="13396" y="26792"/>
                        </a:cubicBezTo>
                        <a:cubicBezTo>
                          <a:pt x="20775" y="26792"/>
                          <a:pt x="26792" y="20807"/>
                          <a:pt x="26792" y="13396"/>
                        </a:cubicBezTo>
                        <a:cubicBezTo>
                          <a:pt x="26792" y="6017"/>
                          <a:pt x="20775" y="0"/>
                          <a:pt x="13396" y="0"/>
                        </a:cubicBezTo>
                        <a:close/>
                      </a:path>
                    </a:pathLst>
                  </a:custGeom>
                  <a:noFill/>
                  <a:ln w="19800" cap="flat" cmpd="sng">
                    <a:solidFill>
                      <a:srgbClr val="109AD8"/>
                    </a:solidFill>
                    <a:prstDash val="solid"/>
                    <a:miter lim="31669"/>
                    <a:headEnd type="none" w="sm" len="sm"/>
                    <a:tailEnd type="none" w="sm" len="sm"/>
                  </a:ln>
                </p:spPr>
                <p:txBody>
                  <a:bodyPr spcFirstLastPara="1" wrap="square" lIns="84392" tIns="84392" rIns="84392" bIns="84392" anchor="ctr" anchorCtr="0">
                    <a:noAutofit/>
                  </a:bodyPr>
                  <a:lstStyle/>
                  <a:p>
                    <a:endParaRPr sz="2215"/>
                  </a:p>
                </p:txBody>
              </p:sp>
              <p:grpSp>
                <p:nvGrpSpPr>
                  <p:cNvPr id="7" name="Gruppo 6">
                    <a:extLst>
                      <a:ext uri="{FF2B5EF4-FFF2-40B4-BE49-F238E27FC236}">
                        <a16:creationId xmlns:a16="http://schemas.microsoft.com/office/drawing/2014/main" id="{D6FA269F-0FC5-3E4A-98AA-08544F72F70B}"/>
                      </a:ext>
                    </a:extLst>
                  </p:cNvPr>
                  <p:cNvGrpSpPr/>
                  <p:nvPr/>
                </p:nvGrpSpPr>
                <p:grpSpPr>
                  <a:xfrm>
                    <a:off x="830503" y="1833356"/>
                    <a:ext cx="8438096" cy="3032163"/>
                    <a:chOff x="796637" y="1833356"/>
                    <a:chExt cx="8438096" cy="3032163"/>
                  </a:xfrm>
                </p:grpSpPr>
                <p:sp>
                  <p:nvSpPr>
                    <p:cNvPr id="415" name="Google Shape;415;p19"/>
                    <p:cNvSpPr/>
                    <p:nvPr/>
                  </p:nvSpPr>
                  <p:spPr>
                    <a:xfrm rot="5400000" flipV="1">
                      <a:off x="-108635" y="3477912"/>
                      <a:ext cx="2563040" cy="2121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399" h="1" fill="none" extrusionOk="0">
                          <a:moveTo>
                            <a:pt x="84398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9800" cap="flat" cmpd="sng">
                      <a:solidFill>
                        <a:srgbClr val="109AD8"/>
                      </a:solidFill>
                      <a:prstDash val="solid"/>
                      <a:miter lim="31669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84392" tIns="84392" rIns="84392" bIns="84392" anchor="ctr" anchorCtr="0">
                      <a:noAutofit/>
                    </a:bodyPr>
                    <a:lstStyle/>
                    <a:p>
                      <a:endParaRPr sz="2215"/>
                    </a:p>
                  </p:txBody>
                </p:sp>
                <p:sp>
                  <p:nvSpPr>
                    <p:cNvPr id="522" name="Google Shape;522;p19"/>
                    <p:cNvSpPr txBox="1"/>
                    <p:nvPr/>
                  </p:nvSpPr>
                  <p:spPr>
                    <a:xfrm>
                      <a:off x="2479965" y="1833356"/>
                      <a:ext cx="1835100" cy="260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84392" tIns="84392" rIns="84392" bIns="84392" anchor="ctr" anchorCtr="0">
                      <a:noAutofit/>
                    </a:bodyPr>
                    <a:lstStyle/>
                    <a:p>
                      <a:r>
                        <a:rPr lang="en" sz="1569" dirty="0"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Extraction optics</a:t>
                      </a:r>
                      <a:endParaRPr sz="1569" dirty="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p:txBody>
                </p:sp>
                <p:sp>
                  <p:nvSpPr>
                    <p:cNvPr id="524" name="Google Shape;524;p19"/>
                    <p:cNvSpPr txBox="1"/>
                    <p:nvPr/>
                  </p:nvSpPr>
                  <p:spPr>
                    <a:xfrm>
                      <a:off x="796637" y="1955152"/>
                      <a:ext cx="1835100" cy="260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84392" tIns="84392" rIns="84392" bIns="84392" anchor="ctr" anchorCtr="0">
                      <a:noAutofit/>
                    </a:bodyPr>
                    <a:lstStyle/>
                    <a:p>
                      <a:r>
                        <a:rPr lang="en" sz="1569" dirty="0"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APPLE-X Undulator</a:t>
                      </a:r>
                      <a:endParaRPr sz="1569" dirty="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p:txBody>
                </p:sp>
                <p:sp>
                  <p:nvSpPr>
                    <p:cNvPr id="526" name="Google Shape;526;p19"/>
                    <p:cNvSpPr txBox="1"/>
                    <p:nvPr/>
                  </p:nvSpPr>
                  <p:spPr>
                    <a:xfrm>
                      <a:off x="6465168" y="2276872"/>
                      <a:ext cx="1835100" cy="260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84392" tIns="84392" rIns="84392" bIns="84392" anchor="ctr" anchorCtr="0">
                      <a:noAutofit/>
                    </a:bodyPr>
                    <a:lstStyle/>
                    <a:p>
                      <a:pPr algn="ctr"/>
                      <a:r>
                        <a:rPr lang="en" sz="1569" dirty="0"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Experimental hutch</a:t>
                      </a:r>
                      <a:endParaRPr sz="1569" dirty="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p:txBody>
                </p:sp>
                <p:sp>
                  <p:nvSpPr>
                    <p:cNvPr id="528" name="Google Shape;528;p19"/>
                    <p:cNvSpPr txBox="1"/>
                    <p:nvPr/>
                  </p:nvSpPr>
                  <p:spPr>
                    <a:xfrm>
                      <a:off x="4526565" y="2897261"/>
                      <a:ext cx="1112237" cy="260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84392" tIns="84392" rIns="84392" bIns="84392" anchor="ctr" anchorCtr="0">
                      <a:noAutofit/>
                    </a:bodyPr>
                    <a:lstStyle/>
                    <a:p>
                      <a:pPr algn="r"/>
                      <a:r>
                        <a:rPr lang="en" sz="1569" dirty="0"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Diagnostic</a:t>
                      </a:r>
                      <a:endParaRPr sz="1569" dirty="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p:txBody>
                </p:sp>
                <p:sp>
                  <p:nvSpPr>
                    <p:cNvPr id="2" name="Rettangolo 1"/>
                    <p:cNvSpPr/>
                    <p:nvPr/>
                  </p:nvSpPr>
                  <p:spPr>
                    <a:xfrm>
                      <a:off x="1108365" y="2203560"/>
                      <a:ext cx="1655618" cy="65413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108" dirty="0">
                          <a:solidFill>
                            <a:srgbClr val="222222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Here the accelerated electrons generate the THz/IR radiation</a:t>
                      </a:r>
                      <a:endParaRPr lang="en-US" sz="1108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p:txBody>
                </p:sp>
                <p:sp>
                  <p:nvSpPr>
                    <p:cNvPr id="20" name="Rettangolo 19"/>
                    <p:cNvSpPr/>
                    <p:nvPr/>
                  </p:nvSpPr>
                  <p:spPr>
                    <a:xfrm>
                      <a:off x="2971802" y="2092724"/>
                      <a:ext cx="1877290" cy="83884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108" dirty="0">
                          <a:solidFill>
                            <a:srgbClr val="222222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An OTR screen acting as first mirror, separate the electron beam and the THz/IR radiation</a:t>
                      </a:r>
                      <a:endParaRPr lang="en-US" sz="1108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p:txBody>
                </p:sp>
                <p:sp>
                  <p:nvSpPr>
                    <p:cNvPr id="21" name="Rettangolo 20"/>
                    <p:cNvSpPr/>
                    <p:nvPr/>
                  </p:nvSpPr>
                  <p:spPr>
                    <a:xfrm>
                      <a:off x="5126183" y="3145669"/>
                      <a:ext cx="1655618" cy="102354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108" dirty="0">
                          <a:solidFill>
                            <a:srgbClr val="222222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The radiation is focused on a diagnostic setup (alignment, beam characterization)</a:t>
                      </a:r>
                      <a:endParaRPr lang="en-US" sz="1108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p:txBody>
                </p:sp>
                <p:sp>
                  <p:nvSpPr>
                    <p:cNvPr id="22" name="Rettangolo 21"/>
                    <p:cNvSpPr/>
                    <p:nvPr/>
                  </p:nvSpPr>
                  <p:spPr>
                    <a:xfrm>
                      <a:off x="7405935" y="3018207"/>
                      <a:ext cx="1828798" cy="65413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108" dirty="0">
                          <a:solidFill>
                            <a:srgbClr val="222222"/>
                          </a:solidFill>
                          <a:latin typeface="Roboto" panose="020B0604020202020204" charset="0"/>
                          <a:ea typeface="Roboto" panose="020B0604020202020204" charset="0"/>
                        </a:rPr>
                        <a:t>The radiation is directed to the laboratory</a:t>
                      </a:r>
                      <a:endParaRPr lang="en-US" sz="1108" dirty="0">
                        <a:latin typeface="Roboto" panose="020B0604020202020204" charset="0"/>
                        <a:ea typeface="Roboto" panose="020B0604020202020204" charset="0"/>
                      </a:endParaRPr>
                    </a:p>
                  </p:txBody>
                </p:sp>
                <p:sp>
                  <p:nvSpPr>
                    <p:cNvPr id="3" name="Rettangolo 2"/>
                    <p:cNvSpPr/>
                    <p:nvPr/>
                  </p:nvSpPr>
                  <p:spPr>
                    <a:xfrm>
                      <a:off x="7135091" y="4209807"/>
                      <a:ext cx="138545" cy="18010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215"/>
                    </a:p>
                  </p:txBody>
                </p:sp>
              </p:grpSp>
            </p:grpSp>
          </p:grpSp>
        </p:grp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B395AA5D-453C-C843-A61A-058A691A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5804" y="3866460"/>
              <a:ext cx="9107200" cy="2154828"/>
            </a:xfrm>
            <a:prstGeom prst="rect">
              <a:avLst/>
            </a:prstGeom>
          </p:spPr>
        </p:pic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922CC092-9F3F-AA44-B10A-5197933D34D3}"/>
              </a:ext>
            </a:extLst>
          </p:cNvPr>
          <p:cNvGrpSpPr/>
          <p:nvPr/>
        </p:nvGrpSpPr>
        <p:grpSpPr>
          <a:xfrm>
            <a:off x="479433" y="387112"/>
            <a:ext cx="8375433" cy="2260389"/>
            <a:chOff x="452821" y="16825"/>
            <a:chExt cx="9073385" cy="2448755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B09B3A33-9D80-0242-85AA-13C4CF1F458E}"/>
                </a:ext>
              </a:extLst>
            </p:cNvPr>
            <p:cNvGrpSpPr/>
            <p:nvPr/>
          </p:nvGrpSpPr>
          <p:grpSpPr>
            <a:xfrm>
              <a:off x="861950" y="16825"/>
              <a:ext cx="8643196" cy="1113946"/>
              <a:chOff x="861950" y="76200"/>
              <a:chExt cx="8643196" cy="1113946"/>
            </a:xfrm>
          </p:grpSpPr>
          <p:sp>
            <p:nvSpPr>
              <p:cNvPr id="41" name="Rectangle 3">
                <a:extLst>
                  <a:ext uri="{FF2B5EF4-FFF2-40B4-BE49-F238E27FC236}">
                    <a16:creationId xmlns:a16="http://schemas.microsoft.com/office/drawing/2014/main" id="{083223F7-50D4-3144-ADEC-51DF91976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950" y="76200"/>
                <a:ext cx="8229600" cy="76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b"/>
              <a:lstStyle>
                <a:lvl1pPr>
                  <a:defRPr sz="4400">
                    <a:solidFill>
                      <a:schemeClr val="tx2"/>
                    </a:solidFill>
                    <a:latin typeface="Arial" charset="0"/>
                  </a:defRPr>
                </a:lvl1pPr>
                <a:lvl2pPr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de-DE" altLang="it-IT" sz="2800" b="1" dirty="0" err="1">
                    <a:solidFill>
                      <a:srgbClr val="FF0000"/>
                    </a:solidFill>
                    <a:latin typeface="+mn-lt"/>
                  </a:rPr>
                  <a:t>Terahertz</a:t>
                </a:r>
                <a:r>
                  <a:rPr lang="de-DE" altLang="it-IT" sz="2800" b="1" dirty="0">
                    <a:solidFill>
                      <a:srgbClr val="FF0000"/>
                    </a:solidFill>
                    <a:latin typeface="+mn-lt"/>
                  </a:rPr>
                  <a:t> (</a:t>
                </a:r>
                <a:r>
                  <a:rPr lang="de-DE" altLang="it-IT" sz="2800" b="1" dirty="0" err="1">
                    <a:solidFill>
                      <a:srgbClr val="FF0000"/>
                    </a:solidFill>
                    <a:latin typeface="+mn-lt"/>
                  </a:rPr>
                  <a:t>THz</a:t>
                </a:r>
                <a:r>
                  <a:rPr lang="de-DE" altLang="it-IT" sz="2800" b="1" dirty="0">
                    <a:solidFill>
                      <a:srgbClr val="FF0000"/>
                    </a:solidFill>
                    <a:latin typeface="+mn-lt"/>
                  </a:rPr>
                  <a:t>) Radiation Projects</a:t>
                </a:r>
                <a:endParaRPr lang="de-DE" altLang="it-IT" sz="28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CAAE5FB4-7E18-BE4E-A452-10E4FA96A849}"/>
                  </a:ext>
                </a:extLst>
              </p:cNvPr>
              <p:cNvSpPr txBox="1"/>
              <p:nvPr/>
            </p:nvSpPr>
            <p:spPr>
              <a:xfrm>
                <a:off x="1759622" y="756694"/>
                <a:ext cx="7745524" cy="433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Stefano Lupi and Massimo Petrarca, INFN and Sapienza </a:t>
                </a:r>
                <a:r>
                  <a:rPr lang="it-IT" sz="2000" dirty="0" err="1"/>
                  <a:t>University</a:t>
                </a:r>
                <a:endParaRPr lang="it-IT" sz="2000" dirty="0"/>
              </a:p>
            </p:txBody>
          </p:sp>
        </p:grp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9B524F44-89F5-114C-A2E5-68A68EE2DC0F}"/>
                </a:ext>
              </a:extLst>
            </p:cNvPr>
            <p:cNvSpPr txBox="1"/>
            <p:nvPr/>
          </p:nvSpPr>
          <p:spPr>
            <a:xfrm>
              <a:off x="452821" y="1134382"/>
              <a:ext cx="9073385" cy="1331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3) SABINA@LNF-INFN: Development of a </a:t>
              </a:r>
              <a:r>
                <a:rPr lang="it-IT" b="1" dirty="0" err="1"/>
                <a:t>THz</a:t>
              </a:r>
              <a:r>
                <a:rPr lang="it-IT" b="1" dirty="0"/>
                <a:t>/IR </a:t>
              </a:r>
              <a:r>
                <a:rPr lang="it-IT" b="1" dirty="0" err="1"/>
                <a:t>Beamline</a:t>
              </a:r>
              <a:r>
                <a:rPr lang="it-IT" b="1" dirty="0"/>
                <a:t> </a:t>
              </a:r>
            </a:p>
            <a:p>
              <a:pPr algn="ctr"/>
              <a:r>
                <a:rPr lang="it-IT" b="1" dirty="0"/>
                <a:t>from SPARC </a:t>
              </a:r>
              <a:r>
                <a:rPr lang="it-IT" b="1" dirty="0" err="1"/>
                <a:t>Linac</a:t>
              </a:r>
              <a:r>
                <a:rPr lang="it-IT" b="1" dirty="0"/>
                <a:t> for </a:t>
              </a:r>
              <a:r>
                <a:rPr lang="it-IT" b="1" dirty="0" err="1"/>
                <a:t>Spectroscopy</a:t>
              </a:r>
              <a:r>
                <a:rPr lang="it-IT" b="1" dirty="0"/>
                <a:t> of Advanced </a:t>
              </a:r>
              <a:r>
                <a:rPr lang="it-IT" b="1" dirty="0" err="1"/>
                <a:t>Materials</a:t>
              </a:r>
              <a:endParaRPr lang="it-IT" b="1" dirty="0"/>
            </a:p>
            <a:p>
              <a:pPr algn="ctr"/>
              <a:endParaRPr lang="it-IT" sz="2585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0"/>
    </mc:Choice>
    <mc:Fallback xmlns="">
      <p:transition spd="slow" advTm="5029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08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5A709C7-F109-5D40-B7A2-8D3632CB9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32197"/>
            <a:ext cx="8077200" cy="615553"/>
          </a:xfrm>
        </p:spPr>
        <p:txBody>
          <a:bodyPr/>
          <a:lstStyle/>
          <a:p>
            <a:r>
              <a:rPr lang="it-IT" altLang="it-IT" sz="2000" b="1">
                <a:ea typeface="ＭＳ Ｐゴシック" panose="020B0600070205080204" pitchFamily="34" charset="-128"/>
              </a:rPr>
              <a:t>The electro-magnetic spectrum: a travel through electro-magnetic</a:t>
            </a:r>
            <a:br>
              <a:rPr lang="it-IT" altLang="it-IT" sz="2000" b="1">
                <a:ea typeface="ＭＳ Ｐゴシック" panose="020B0600070205080204" pitchFamily="34" charset="-128"/>
              </a:rPr>
            </a:br>
            <a:r>
              <a:rPr lang="it-IT" altLang="it-IT" sz="2000" b="1">
                <a:ea typeface="ＭＳ Ｐゴシック" panose="020B0600070205080204" pitchFamily="34" charset="-128"/>
              </a:rPr>
              <a:t>waves and photons (wave-particle duality of light)</a:t>
            </a:r>
            <a:endParaRPr lang="it-IT" altLang="it-IT" sz="2000">
              <a:ea typeface="ＭＳ Ｐゴシック" panose="020B0600070205080204" pitchFamily="34" charset="-128"/>
            </a:endParaRPr>
          </a:p>
        </p:txBody>
      </p:sp>
      <p:pic>
        <p:nvPicPr>
          <p:cNvPr id="34819" name="Picture 5" descr="Xwaves">
            <a:extLst>
              <a:ext uri="{FF2B5EF4-FFF2-40B4-BE49-F238E27FC236}">
                <a16:creationId xmlns:a16="http://schemas.microsoft.com/office/drawing/2014/main" id="{4D7543F5-0AD7-9C48-AC1C-18E7622F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/>
          <a:stretch>
            <a:fillRect/>
          </a:stretch>
        </p:blipFill>
        <p:spPr bwMode="auto">
          <a:xfrm>
            <a:off x="152400" y="1066800"/>
            <a:ext cx="7848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asellaDiTesto 6">
            <a:extLst>
              <a:ext uri="{FF2B5EF4-FFF2-40B4-BE49-F238E27FC236}">
                <a16:creationId xmlns:a16="http://schemas.microsoft.com/office/drawing/2014/main" id="{1CD0B7DE-FA59-3447-971E-FA360C36D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781550"/>
            <a:ext cx="922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b="1" i="1">
                <a:solidFill>
                  <a:srgbClr val="FF0000"/>
                </a:solidFill>
              </a:rPr>
              <a:t>visible</a:t>
            </a:r>
          </a:p>
        </p:txBody>
      </p:sp>
      <p:sp>
        <p:nvSpPr>
          <p:cNvPr id="34821" name="CasellaDiTesto 7">
            <a:extLst>
              <a:ext uri="{FF2B5EF4-FFF2-40B4-BE49-F238E27FC236}">
                <a16:creationId xmlns:a16="http://schemas.microsoft.com/office/drawing/2014/main" id="{081E0C6D-0B0E-7741-B5F7-B831854FB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19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/>
              <a:t>km           m              mm              </a:t>
            </a:r>
            <a:r>
              <a:rPr lang="it-IT" altLang="it-IT" i="1">
                <a:latin typeface="Symbol" pitchFamily="2" charset="2"/>
              </a:rPr>
              <a:t>m</a:t>
            </a:r>
            <a:r>
              <a:rPr lang="it-IT" altLang="it-IT" i="1"/>
              <a:t>m             nm  Angstrom  fermi  </a:t>
            </a:r>
          </a:p>
        </p:txBody>
      </p:sp>
      <p:sp>
        <p:nvSpPr>
          <p:cNvPr id="34822" name="CasellaDiTesto 8">
            <a:extLst>
              <a:ext uri="{FF2B5EF4-FFF2-40B4-BE49-F238E27FC236}">
                <a16:creationId xmlns:a16="http://schemas.microsoft.com/office/drawing/2014/main" id="{1569203D-52F2-C048-9B7D-75A6315F8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095750"/>
            <a:ext cx="90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i="1">
                <a:latin typeface="Symbol" pitchFamily="2" charset="2"/>
              </a:rPr>
              <a:t>g</a:t>
            </a:r>
            <a:r>
              <a:rPr lang="it-IT" altLang="it-IT" sz="2000"/>
              <a:t>-Rays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375C1-5D57-024A-BB1E-552190B1509A}"/>
              </a:ext>
            </a:extLst>
          </p:cNvPr>
          <p:cNvSpPr txBox="1"/>
          <p:nvPr/>
        </p:nvSpPr>
        <p:spPr>
          <a:xfrm>
            <a:off x="8077200" y="1981200"/>
            <a:ext cx="9032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/>
              <a:t>Atomic</a:t>
            </a:r>
          </a:p>
          <a:p>
            <a:r>
              <a:rPr lang="it-IT" altLang="it-IT" sz="1800"/>
              <a:t>nucleus</a:t>
            </a:r>
          </a:p>
        </p:txBody>
      </p:sp>
      <p:sp>
        <p:nvSpPr>
          <p:cNvPr id="34824" name="Sole 10">
            <a:extLst>
              <a:ext uri="{FF2B5EF4-FFF2-40B4-BE49-F238E27FC236}">
                <a16:creationId xmlns:a16="http://schemas.microsoft.com/office/drawing/2014/main" id="{DF32A718-CAF0-E44E-ACCD-C566EA86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895600"/>
            <a:ext cx="152400" cy="152400"/>
          </a:xfrm>
          <a:prstGeom prst="su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4825" name="CasellaDiTesto 11">
            <a:extLst>
              <a:ext uri="{FF2B5EF4-FFF2-40B4-BE49-F238E27FC236}">
                <a16:creationId xmlns:a16="http://schemas.microsoft.com/office/drawing/2014/main" id="{CDBD912D-8028-594E-B6C3-E5368B394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800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i="1"/>
              <a:t>10</a:t>
            </a:r>
            <a:r>
              <a:rPr lang="it-IT" altLang="it-IT" i="1" baseline="30000"/>
              <a:t>3</a:t>
            </a:r>
            <a:r>
              <a:rPr lang="it-IT" altLang="it-IT" i="1"/>
              <a:t>           1              10</a:t>
            </a:r>
            <a:r>
              <a:rPr lang="it-IT" altLang="it-IT" i="1" baseline="30000"/>
              <a:t>-3</a:t>
            </a:r>
            <a:r>
              <a:rPr lang="it-IT" altLang="it-IT" i="1"/>
              <a:t>          10</a:t>
            </a:r>
            <a:r>
              <a:rPr lang="it-IT" altLang="it-IT" i="1" baseline="30000"/>
              <a:t>-6</a:t>
            </a:r>
            <a:r>
              <a:rPr lang="it-IT" altLang="it-IT" i="1"/>
              <a:t>               10</a:t>
            </a:r>
            <a:r>
              <a:rPr lang="it-IT" altLang="it-IT" i="1" baseline="30000"/>
              <a:t>-9</a:t>
            </a:r>
            <a:r>
              <a:rPr lang="it-IT" altLang="it-IT" i="1"/>
              <a:t>    10</a:t>
            </a:r>
            <a:r>
              <a:rPr lang="it-IT" altLang="it-IT" i="1" baseline="30000"/>
              <a:t>-10</a:t>
            </a:r>
            <a:r>
              <a:rPr lang="it-IT" altLang="it-IT" i="1"/>
              <a:t>       10</a:t>
            </a:r>
            <a:r>
              <a:rPr lang="it-IT" altLang="it-IT" i="1" baseline="30000"/>
              <a:t>-15</a:t>
            </a:r>
            <a:r>
              <a:rPr lang="it-IT" altLang="it-IT" i="1"/>
              <a:t>  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06B764D-EAE4-654D-A39C-67F105F61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81600"/>
            <a:ext cx="472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2000" b="1">
                <a:solidFill>
                  <a:srgbClr val="CC0000"/>
                </a:solidFill>
              </a:rPr>
              <a:t>Classical Electro-Dynamics</a:t>
            </a:r>
          </a:p>
          <a:p>
            <a:pPr algn="ctr"/>
            <a:r>
              <a:rPr lang="en-US" altLang="it-IT" sz="2000" b="1">
                <a:solidFill>
                  <a:srgbClr val="CC0000"/>
                </a:solidFill>
              </a:rPr>
              <a:t>with electro-magnetic waves</a:t>
            </a:r>
            <a:endParaRPr lang="en-US" altLang="it-IT" sz="2000" b="1">
              <a:solidFill>
                <a:srgbClr val="CC0000"/>
              </a:solidFill>
              <a:latin typeface="Helvetica" pitchFamily="2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9C7EBE9-6A85-A740-8B00-5EA0CDC57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181600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2000" b="1"/>
              <a:t>Quantum Electro-Dynamics</a:t>
            </a:r>
          </a:p>
          <a:p>
            <a:pPr algn="ctr"/>
            <a:r>
              <a:rPr lang="en-US" altLang="it-IT" sz="2000" b="1"/>
              <a:t>with photons (particle-like)</a:t>
            </a:r>
            <a:endParaRPr lang="en-US" altLang="it-IT" sz="2000" b="1">
              <a:latin typeface="Helvetica" pitchFamily="2" charset="0"/>
            </a:endParaRPr>
          </a:p>
        </p:txBody>
      </p:sp>
      <p:sp>
        <p:nvSpPr>
          <p:cNvPr id="34828" name="CasellaDiTesto 15">
            <a:extLst>
              <a:ext uri="{FF2B5EF4-FFF2-40B4-BE49-F238E27FC236}">
                <a16:creationId xmlns:a16="http://schemas.microsoft.com/office/drawing/2014/main" id="{23789542-E1C6-B24B-A2E6-DFFAC2EE1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57550"/>
            <a:ext cx="950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b="1" i="1"/>
              <a:t>Lasers</a:t>
            </a:r>
          </a:p>
        </p:txBody>
      </p:sp>
      <p:sp>
        <p:nvSpPr>
          <p:cNvPr id="34829" name="Rettangolo 16">
            <a:extLst>
              <a:ext uri="{FF2B5EF4-FFF2-40B4-BE49-F238E27FC236}">
                <a16:creationId xmlns:a16="http://schemas.microsoft.com/office/drawing/2014/main" id="{240ABDCC-8FF3-2D47-A291-6FD3BFFD3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3200400"/>
            <a:ext cx="1471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b="1" i="1"/>
              <a:t>Syncr. Rad.</a:t>
            </a:r>
          </a:p>
          <a:p>
            <a:r>
              <a:rPr lang="it-IT" altLang="it-IT" sz="2000" b="1" i="1"/>
              <a:t>    F.E.L.</a:t>
            </a:r>
            <a:endParaRPr lang="it-IT" altLang="it-IT" sz="2000"/>
          </a:p>
        </p:txBody>
      </p:sp>
      <p:sp>
        <p:nvSpPr>
          <p:cNvPr id="34830" name="CasellaDiTesto 17">
            <a:extLst>
              <a:ext uri="{FF2B5EF4-FFF2-40B4-BE49-F238E27FC236}">
                <a16:creationId xmlns:a16="http://schemas.microsoft.com/office/drawing/2014/main" id="{914B26A2-CEE6-8348-8FF0-8018D583E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3200400"/>
            <a:ext cx="1222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 b="1" i="1"/>
              <a:t>Compton</a:t>
            </a:r>
          </a:p>
          <a:p>
            <a:r>
              <a:rPr lang="it-IT" altLang="it-IT" sz="2000" b="1" i="1"/>
              <a:t>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89DA20-93AE-374A-9868-8B40D09CE0E5}"/>
              </a:ext>
            </a:extLst>
          </p:cNvPr>
          <p:cNvGrpSpPr/>
          <p:nvPr/>
        </p:nvGrpSpPr>
        <p:grpSpPr>
          <a:xfrm>
            <a:off x="4211960" y="3429000"/>
            <a:ext cx="4536504" cy="704850"/>
            <a:chOff x="4211960" y="3429000"/>
            <a:chExt cx="4536504" cy="7048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D7539DF-8F89-BB4D-A514-C9CDAF3DEB6F}"/>
                </a:ext>
              </a:extLst>
            </p:cNvPr>
            <p:cNvSpPr/>
            <p:nvPr/>
          </p:nvSpPr>
          <p:spPr bwMode="auto">
            <a:xfrm>
              <a:off x="4211960" y="3429000"/>
              <a:ext cx="1152128" cy="66675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THz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F35715E-7A7E-BF44-A7D6-D84A68C367EC}"/>
                </a:ext>
              </a:extLst>
            </p:cNvPr>
            <p:cNvSpPr/>
            <p:nvPr/>
          </p:nvSpPr>
          <p:spPr bwMode="auto">
            <a:xfrm>
              <a:off x="5791200" y="3467100"/>
              <a:ext cx="2957264" cy="6667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VUV to X-rays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8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0"/>
            <a:ext cx="6172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Lasers and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2" name="Ovale 23"/>
          <p:cNvSpPr>
            <a:spLocks noChangeArrowheads="1"/>
          </p:cNvSpPr>
          <p:nvPr/>
        </p:nvSpPr>
        <p:spPr bwMode="auto">
          <a:xfrm rot="1211031">
            <a:off x="3373438" y="1382713"/>
            <a:ext cx="109061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3" name="CasellaDiTesto 24"/>
          <p:cNvSpPr txBox="1">
            <a:spLocks noChangeArrowheads="1"/>
          </p:cNvSpPr>
          <p:nvPr/>
        </p:nvSpPr>
        <p:spPr bwMode="auto">
          <a:xfrm>
            <a:off x="3352800" y="12954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BELLA</a:t>
            </a: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26" name="Object 2"/>
          <p:cNvGraphicFramePr>
            <a:graphicFrameLocks noChangeAspect="1"/>
          </p:cNvGraphicFramePr>
          <p:nvPr/>
        </p:nvGraphicFramePr>
        <p:xfrm>
          <a:off x="1138931" y="1632196"/>
          <a:ext cx="2133952" cy="86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130" name="Equation" r:id="rId5" imgW="1409700" imgH="571500" progId="Equation.3">
                  <p:embed/>
                </p:oleObj>
              </mc:Choice>
              <mc:Fallback>
                <p:oleObj name="Equation" r:id="rId5" imgW="1409700" imgH="571500" progId="Equation.3">
                  <p:embed/>
                  <p:pic>
                    <p:nvPicPr>
                      <p:cNvPr id="942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931" y="1632196"/>
                        <a:ext cx="2133952" cy="864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3"/>
          <p:cNvGraphicFramePr>
            <a:graphicFrameLocks noChangeAspect="1"/>
          </p:cNvGraphicFramePr>
          <p:nvPr/>
        </p:nvGraphicFramePr>
        <p:xfrm>
          <a:off x="1028747" y="673100"/>
          <a:ext cx="20574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131" name="Equation" r:id="rId7" imgW="1028700" imgH="469900" progId="Equation.3">
                  <p:embed/>
                </p:oleObj>
              </mc:Choice>
              <mc:Fallback>
                <p:oleObj name="Equation" r:id="rId7" imgW="1028700" imgH="469900" progId="Equation.3">
                  <p:embed/>
                  <p:pic>
                    <p:nvPicPr>
                      <p:cNvPr id="94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47" y="673100"/>
                        <a:ext cx="20574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Ovale 23"/>
          <p:cNvSpPr>
            <a:spLocks noChangeArrowheads="1"/>
          </p:cNvSpPr>
          <p:nvPr/>
        </p:nvSpPr>
        <p:spPr bwMode="auto">
          <a:xfrm rot="1616765">
            <a:off x="3486150" y="703263"/>
            <a:ext cx="8620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9" name="CasellaDiTesto 24"/>
          <p:cNvSpPr txBox="1">
            <a:spLocks noChangeArrowheads="1"/>
          </p:cNvSpPr>
          <p:nvPr/>
        </p:nvSpPr>
        <p:spPr bwMode="auto">
          <a:xfrm>
            <a:off x="3581400" y="6858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800000"/>
                </a:solidFill>
              </a:rPr>
              <a:t>ELI</a:t>
            </a:r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/>
        </p:nvGraphicFramePr>
        <p:xfrm>
          <a:off x="7086600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132" name="Equation" r:id="rId9" imgW="1028700" imgH="469900" progId="Equation.3">
                  <p:embed/>
                </p:oleObj>
              </mc:Choice>
              <mc:Fallback>
                <p:oleObj name="Equation" r:id="rId9" imgW="1028700" imgH="469900" progId="Equation.3">
                  <p:embed/>
                  <p:pic>
                    <p:nvPicPr>
                      <p:cNvPr id="942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133" name="Equation" r:id="rId11" imgW="762000" imgH="228600" progId="Equation.3">
                  <p:embed/>
                </p:oleObj>
              </mc:Choice>
              <mc:Fallback>
                <p:oleObj name="Equation" r:id="rId11" imgW="762000" imgH="228600" progId="Equation.3">
                  <p:embed/>
                  <p:pic>
                    <p:nvPicPr>
                      <p:cNvPr id="9423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/>
        </p:nvGraphicFramePr>
        <p:xfrm>
          <a:off x="7696200" y="32766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134" name="Equation" r:id="rId14" imgW="1028700" imgH="469900" progId="Equation.3">
                  <p:embed/>
                </p:oleObj>
              </mc:Choice>
              <mc:Fallback>
                <p:oleObj name="Equation" r:id="rId14" imgW="1028700" imgH="469900" progId="Equation.3">
                  <p:embed/>
                  <p:pic>
                    <p:nvPicPr>
                      <p:cNvPr id="942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03648" y="4576705"/>
                <a:ext cx="1813509" cy="1091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𝑎𝑣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lang="it-IT" b="0" i="1"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576705"/>
                <a:ext cx="1813509" cy="109100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03648" y="3433998"/>
                <a:ext cx="2938497" cy="1059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𝑝𝑒𝑎𝑘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433998"/>
                <a:ext cx="2938497" cy="1059649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43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394F3D-C0C8-9B40-90EA-4E5C8AFDE83D}"/>
              </a:ext>
            </a:extLst>
          </p:cNvPr>
          <p:cNvSpPr txBox="1"/>
          <p:nvPr/>
        </p:nvSpPr>
        <p:spPr>
          <a:xfrm>
            <a:off x="1171253" y="296134"/>
            <a:ext cx="7619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Matching Conditions for Electron and Photon beams in</a:t>
            </a:r>
          </a:p>
          <a:p>
            <a:r>
              <a:rPr lang="en-IT"/>
              <a:t>Phase Space to maximize Coherence and/or Spectral Density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A91F7AB-58F7-334C-B483-354E42CA8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5425"/>
            <a:ext cx="6778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fr-FR" sz="40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3B67829-2727-9046-B6D5-DFFFEDF3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68" y="1227071"/>
            <a:ext cx="85172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CC0000"/>
                </a:solidFill>
              </a:rPr>
              <a:t>Example: TEM</a:t>
            </a:r>
            <a:r>
              <a:rPr lang="en-US" sz="2000" b="1" baseline="-25000">
                <a:solidFill>
                  <a:srgbClr val="CC0000"/>
                </a:solidFill>
              </a:rPr>
              <a:t>00</a:t>
            </a:r>
            <a:r>
              <a:rPr lang="en-US" sz="2000" b="1">
                <a:solidFill>
                  <a:srgbClr val="CC0000"/>
                </a:solidFill>
              </a:rPr>
              <a:t> Gaussian Laser mode (M</a:t>
            </a:r>
            <a:r>
              <a:rPr lang="en-US" sz="2000" b="1" baseline="30000">
                <a:solidFill>
                  <a:srgbClr val="CC0000"/>
                </a:solidFill>
              </a:rPr>
              <a:t>2</a:t>
            </a:r>
            <a:r>
              <a:rPr lang="en-US" sz="2000" b="1">
                <a:solidFill>
                  <a:srgbClr val="CC0000"/>
                </a:solidFill>
              </a:rPr>
              <a:t>=1 diffraction limited)</a:t>
            </a:r>
            <a:endParaRPr lang="en-US" sz="2000" b="1">
              <a:solidFill>
                <a:srgbClr val="CC0000"/>
              </a:solidFill>
              <a:latin typeface="Helvetica" charset="0"/>
            </a:endParaRPr>
          </a:p>
        </p:txBody>
      </p:sp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A42B16EE-7B3F-0346-AB66-E31D3CA633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069165"/>
              </p:ext>
            </p:extLst>
          </p:nvPr>
        </p:nvGraphicFramePr>
        <p:xfrm>
          <a:off x="571500" y="5280824"/>
          <a:ext cx="2108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915" name="Equation" r:id="rId4" imgW="965200" imgH="469900" progId="Equation.3">
                  <p:embed/>
                </p:oleObj>
              </mc:Choice>
              <mc:Fallback>
                <p:oleObj name="Equation" r:id="rId4" imgW="965200" imgH="46990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5280824"/>
                        <a:ext cx="21082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D47D1BEF-A03E-504D-89C8-B6C7944294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439699"/>
              </p:ext>
            </p:extLst>
          </p:nvPr>
        </p:nvGraphicFramePr>
        <p:xfrm>
          <a:off x="3846500" y="5377661"/>
          <a:ext cx="13589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916" name="Equation" r:id="rId6" imgW="622300" imgH="381000" progId="Equation.3">
                  <p:embed/>
                </p:oleObj>
              </mc:Choice>
              <mc:Fallback>
                <p:oleObj name="Equation" r:id="rId6" imgW="622300" imgH="381000" progId="Equation.3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6500" y="5377661"/>
                        <a:ext cx="13589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magine 7" descr="Foto0133.jpg">
            <a:extLst>
              <a:ext uri="{FF2B5EF4-FFF2-40B4-BE49-F238E27FC236}">
                <a16:creationId xmlns:a16="http://schemas.microsoft.com/office/drawing/2014/main" id="{C0949E7F-1758-C948-A75B-EBD85DAC1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46675" r="31718" b="32680"/>
          <a:stretch>
            <a:fillRect/>
          </a:stretch>
        </p:blipFill>
        <p:spPr bwMode="auto">
          <a:xfrm rot="10800000">
            <a:off x="1556541" y="1959014"/>
            <a:ext cx="6030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611A5AF6-6455-424A-97F1-6DE0B4C64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0883"/>
              </p:ext>
            </p:extLst>
          </p:nvPr>
        </p:nvGraphicFramePr>
        <p:xfrm>
          <a:off x="6183313" y="5399087"/>
          <a:ext cx="19970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917" name="Equation" r:id="rId9" imgW="914400" imgH="393700" progId="Equation.3">
                  <p:embed/>
                </p:oleObj>
              </mc:Choice>
              <mc:Fallback>
                <p:oleObj name="Equation" r:id="rId9" imgW="914400" imgH="393700" progId="Equation.3">
                  <p:embed/>
                  <p:pic>
                    <p:nvPicPr>
                      <p:cNvPr id="215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13" y="5399087"/>
                        <a:ext cx="199707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Immagine 2" descr="infn-new.gif">
            <a:extLst>
              <a:ext uri="{FF2B5EF4-FFF2-40B4-BE49-F238E27FC236}">
                <a16:creationId xmlns:a16="http://schemas.microsoft.com/office/drawing/2014/main" id="{4E1B85BA-3C70-8F49-B3F2-E2EA7DA3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DCDDD142-F0D5-624D-A0E1-7377F4BA23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4191000"/>
          <a:ext cx="374491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918" name="Equation" r:id="rId11" imgW="1714500" imgH="419100" progId="Equation.3">
                  <p:embed/>
                </p:oleObj>
              </mc:Choice>
              <mc:Fallback>
                <p:oleObj name="Equation" r:id="rId11" imgW="1714500" imgH="419100" progId="Equation.3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91000"/>
                        <a:ext cx="374491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6D629B9-E468-9F4C-B09C-94BE16420FA1}"/>
              </a:ext>
            </a:extLst>
          </p:cNvPr>
          <p:cNvSpPr txBox="1"/>
          <p:nvPr/>
        </p:nvSpPr>
        <p:spPr>
          <a:xfrm>
            <a:off x="541061" y="6296784"/>
            <a:ext cx="2271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w</a:t>
            </a:r>
            <a:r>
              <a:rPr lang="en-IT"/>
              <a:t> laser spot size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5FB3AB-3392-0F41-9315-C8ADB059F63C}"/>
              </a:ext>
            </a:extLst>
          </p:cNvPr>
          <p:cNvSpPr txBox="1"/>
          <p:nvPr/>
        </p:nvSpPr>
        <p:spPr>
          <a:xfrm>
            <a:off x="3599268" y="6309524"/>
            <a:ext cx="497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Z</a:t>
            </a:r>
            <a:r>
              <a:rPr lang="en-GB" i="1" baseline="-25000"/>
              <a:t>0</a:t>
            </a:r>
            <a:r>
              <a:rPr lang="en-GB"/>
              <a:t>   Rayleigh range (diffraction length)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08299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523220"/>
          </a:xfrm>
        </p:spPr>
        <p:txBody>
          <a:bodyPr/>
          <a:lstStyle/>
          <a:p>
            <a:r>
              <a:rPr lang="en-US" sz="3200" dirty="0"/>
              <a:t>Particle Beam Emittance and beam sizes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251520" y="791091"/>
            <a:ext cx="8686800" cy="1164270"/>
          </a:xfrm>
        </p:spPr>
        <p:txBody>
          <a:bodyPr>
            <a:normAutofit/>
          </a:bodyPr>
          <a:lstStyle/>
          <a:p>
            <a:r>
              <a:rPr lang="en-US" sz="2000" dirty="0"/>
              <a:t>The emittance is the area of the phase space occupied by the particles Knowing the emittance and the Twiss parameters in a point of the accelerator, the beam dimensions are obtained : </a:t>
            </a:r>
            <a:r>
              <a:rPr lang="en-US" sz="2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solidFill>
                  <a:srgbClr val="FF0000"/>
                </a:solidFill>
              </a:rPr>
              <a:t>x,y</a:t>
            </a:r>
            <a:r>
              <a:rPr lang="en-US" sz="2000" baseline="-25000" dirty="0">
                <a:solidFill>
                  <a:srgbClr val="FF0000"/>
                </a:solidFill>
              </a:rPr>
              <a:t>  </a:t>
            </a:r>
            <a:r>
              <a:rPr lang="en-US" sz="2000" dirty="0"/>
              <a:t>e </a:t>
            </a:r>
            <a:r>
              <a:rPr lang="en-US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err="1">
                <a:solidFill>
                  <a:srgbClr val="0000FF"/>
                </a:solidFill>
              </a:rPr>
              <a:t>’</a:t>
            </a:r>
            <a:r>
              <a:rPr lang="en-US" sz="2000" baseline="-25000" dirty="0" err="1">
                <a:solidFill>
                  <a:srgbClr val="0000FF"/>
                </a:solidFill>
              </a:rPr>
              <a:t>x,y</a:t>
            </a:r>
            <a:endParaRPr lang="en-US" sz="2000" baseline="-25000" dirty="0">
              <a:solidFill>
                <a:srgbClr val="0000FF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1846" y="6550223"/>
            <a:ext cx="457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2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/>
              <a:pPr algn="r"/>
              <a:t>5</a:t>
            </a:fld>
            <a:endParaRPr lang="en-US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95963" y="1939855"/>
            <a:ext cx="2879725" cy="4824412"/>
            <a:chOff x="5795963" y="1052513"/>
            <a:chExt cx="2879725" cy="4824412"/>
          </a:xfrm>
        </p:grpSpPr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6084888" y="2203450"/>
              <a:ext cx="2376487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8775" algn="l" rtl="0" fontAlgn="base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71755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076325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4351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8923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3495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8067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263900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Ellipse area= </a:t>
              </a:r>
              <a:r>
                <a:rPr kumimoji="0" lang="en-GB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/>
                  <a:cs typeface="+mn-cs"/>
                </a:rPr>
                <a:t>pe</a:t>
              </a:r>
              <a:r>
                <a:rPr kumimoji="0" lang="en-GB" sz="1800" b="0" i="1" u="none" strike="noStrike" kern="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/>
                  <a:cs typeface="+mn-cs"/>
                </a:rPr>
                <a:t>x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aphicFrame>
          <p:nvGraphicFramePr>
            <p:cNvPr id="11" name="Object 13"/>
            <p:cNvGraphicFramePr>
              <a:graphicFrameLocks noChangeAspect="1"/>
            </p:cNvGraphicFramePr>
            <p:nvPr/>
          </p:nvGraphicFramePr>
          <p:xfrm>
            <a:off x="6472238" y="3238571"/>
            <a:ext cx="1382712" cy="2114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6861" name="Equation" r:id="rId3" imgW="863280" imgH="1320480" progId="Equation.3">
                    <p:embed/>
                  </p:oleObj>
                </mc:Choice>
                <mc:Fallback>
                  <p:oleObj name="Equation" r:id="rId3" imgW="863280" imgH="1320480" progId="Equation.3">
                    <p:embed/>
                    <p:pic>
                      <p:nvPicPr>
                        <p:cNvPr id="11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2238" y="3238571"/>
                          <a:ext cx="1382712" cy="2114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6"/>
            <p:cNvGraphicFramePr>
              <a:graphicFrameLocks noChangeAspect="1"/>
            </p:cNvGraphicFramePr>
            <p:nvPr/>
          </p:nvGraphicFramePr>
          <p:xfrm>
            <a:off x="6115050" y="1268483"/>
            <a:ext cx="2351088" cy="547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6862" name="Equation" r:id="rId5" imgW="1473120" imgH="342720" progId="Equation.3">
                    <p:embed/>
                  </p:oleObj>
                </mc:Choice>
                <mc:Fallback>
                  <p:oleObj name="Equation" r:id="rId5" imgW="1473120" imgH="342720" progId="Equation.3">
                    <p:embed/>
                    <p:pic>
                      <p:nvPicPr>
                        <p:cNvPr id="12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5050" y="1268483"/>
                          <a:ext cx="2351088" cy="547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5795963" y="1052513"/>
              <a:ext cx="2879725" cy="4824412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577" y="1939855"/>
            <a:ext cx="4747895" cy="4549676"/>
            <a:chOff x="440932" y="620713"/>
            <a:chExt cx="4923231" cy="5256212"/>
          </a:xfrm>
        </p:grpSpPr>
        <p:pic>
          <p:nvPicPr>
            <p:cNvPr id="15" name="Picture 6" descr="PhaseSpac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863600"/>
              <a:ext cx="2843212" cy="284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810061" y="2285206"/>
              <a:ext cx="4391025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40932" y="620713"/>
              <a:ext cx="4923231" cy="5256212"/>
              <a:chOff x="440932" y="620713"/>
              <a:chExt cx="4923231" cy="5256212"/>
            </a:xfrm>
          </p:grpSpPr>
          <p:pic>
            <p:nvPicPr>
              <p:cNvPr id="18" name="Picture 12" descr="DistributionX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450" y="836613"/>
                <a:ext cx="1763713" cy="286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1" descr="DistributionX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775" y="4113213"/>
                <a:ext cx="2860675" cy="1763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Line 9"/>
              <p:cNvSpPr>
                <a:spLocks noChangeShapeType="1"/>
              </p:cNvSpPr>
              <p:nvPr/>
            </p:nvSpPr>
            <p:spPr bwMode="auto">
              <a:xfrm>
                <a:off x="2032795" y="863600"/>
                <a:ext cx="0" cy="4752975"/>
              </a:xfrm>
              <a:prstGeom prst="line">
                <a:avLst/>
              </a:prstGeom>
              <a:noFill/>
              <a:ln w="19050">
                <a:solidFill>
                  <a:srgbClr val="99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 Box 14"/>
              <p:cNvSpPr txBox="1">
                <a:spLocks noChangeArrowheads="1"/>
              </p:cNvSpPr>
              <p:nvPr/>
            </p:nvSpPr>
            <p:spPr bwMode="auto">
              <a:xfrm>
                <a:off x="3278188" y="1989138"/>
                <a:ext cx="28575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800" i="1"/>
                  <a:t>x</a:t>
                </a:r>
              </a:p>
            </p:txBody>
          </p:sp>
          <p:sp>
            <p:nvSpPr>
              <p:cNvPr id="22" name="Text Box 15"/>
              <p:cNvSpPr txBox="1">
                <a:spLocks noChangeArrowheads="1"/>
              </p:cNvSpPr>
              <p:nvPr/>
            </p:nvSpPr>
            <p:spPr bwMode="auto">
              <a:xfrm>
                <a:off x="1692275" y="620713"/>
                <a:ext cx="366713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800" i="1"/>
                  <a:t>p</a:t>
                </a:r>
                <a:r>
                  <a:rPr lang="en-GB" sz="1800" i="1" baseline="-25000"/>
                  <a:t>x</a:t>
                </a:r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>
                <a:off x="2051050" y="3068638"/>
                <a:ext cx="360363" cy="0"/>
              </a:xfrm>
              <a:prstGeom prst="line">
                <a:avLst/>
              </a:prstGeom>
              <a:noFill/>
              <a:ln w="38100">
                <a:solidFill>
                  <a:srgbClr val="99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8"/>
              <p:cNvSpPr>
                <a:spLocks noChangeShapeType="1"/>
              </p:cNvSpPr>
              <p:nvPr/>
            </p:nvSpPr>
            <p:spPr bwMode="auto">
              <a:xfrm flipV="1">
                <a:off x="1187450" y="1916113"/>
                <a:ext cx="0" cy="360362"/>
              </a:xfrm>
              <a:prstGeom prst="line">
                <a:avLst/>
              </a:prstGeom>
              <a:noFill/>
              <a:ln w="38100">
                <a:solidFill>
                  <a:srgbClr val="99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25" name="Object 19"/>
              <p:cNvGraphicFramePr>
                <a:graphicFrameLocks noChangeAspect="1"/>
              </p:cNvGraphicFramePr>
              <p:nvPr/>
            </p:nvGraphicFramePr>
            <p:xfrm>
              <a:off x="2484438" y="2924173"/>
              <a:ext cx="1346643" cy="4722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6863" name="Equation" r:id="rId10" imgW="761760" imgH="266400" progId="Equation.3">
                      <p:embed/>
                    </p:oleObj>
                  </mc:Choice>
                  <mc:Fallback>
                    <p:oleObj name="Equation" r:id="rId10" imgW="761760" imgH="266400" progId="Equation.3">
                      <p:embed/>
                      <p:pic>
                        <p:nvPicPr>
                          <p:cNvPr id="25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84438" y="2924173"/>
                            <a:ext cx="1346643" cy="47226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rgbClr val="0000FF"/>
                            </a:solidFill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0"/>
              <p:cNvGraphicFramePr>
                <a:graphicFrameLocks noChangeAspect="1"/>
              </p:cNvGraphicFramePr>
              <p:nvPr/>
            </p:nvGraphicFramePr>
            <p:xfrm>
              <a:off x="440932" y="1143061"/>
              <a:ext cx="1493036" cy="4840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6864" name="Equation" r:id="rId12" imgW="901700" imgH="292100" progId="Equation.3">
                      <p:embed/>
                    </p:oleObj>
                  </mc:Choice>
                  <mc:Fallback>
                    <p:oleObj name="Equation" r:id="rId12" imgW="901700" imgH="292100" progId="Equation.3">
                      <p:embed/>
                      <p:pic>
                        <p:nvPicPr>
                          <p:cNvPr id="26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0932" y="1143061"/>
                            <a:ext cx="1493036" cy="48406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rgbClr val="0000FF"/>
                            </a:solidFill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752729-ABF5-844B-92D5-8C774E336130}"/>
                  </a:ext>
                </a:extLst>
              </p:cNvPr>
              <p:cNvSpPr txBox="1"/>
              <p:nvPr/>
            </p:nvSpPr>
            <p:spPr>
              <a:xfrm>
                <a:off x="3419872" y="5762954"/>
                <a:ext cx="1059584" cy="690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752729-ABF5-844B-92D5-8C774E336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5762954"/>
                <a:ext cx="1059584" cy="690382"/>
              </a:xfrm>
              <a:prstGeom prst="rect">
                <a:avLst/>
              </a:prstGeom>
              <a:blipFill>
                <a:blip r:embed="rId14"/>
                <a:stretch>
                  <a:fillRect l="-3571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47F62F2-7DD6-B048-8FE4-92DD3BE26525}"/>
              </a:ext>
            </a:extLst>
          </p:cNvPr>
          <p:cNvSpPr txBox="1"/>
          <p:nvPr/>
        </p:nvSpPr>
        <p:spPr>
          <a:xfrm>
            <a:off x="2477686" y="4881324"/>
            <a:ext cx="3227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/>
              <a:t>n</a:t>
            </a:r>
            <a:r>
              <a:rPr lang="en-IT" sz="2000" b="1"/>
              <a:t>ormalized emittance </a:t>
            </a:r>
            <a:r>
              <a:rPr lang="en-IT" sz="2000" b="1" i="1">
                <a:latin typeface="Symbol" pitchFamily="2" charset="2"/>
              </a:rPr>
              <a:t>e</a:t>
            </a:r>
            <a:r>
              <a:rPr lang="en-IT" sz="2000" b="1" i="1" baseline="-25000"/>
              <a:t>n</a:t>
            </a:r>
            <a:r>
              <a:rPr lang="en-IT" sz="2000" b="1"/>
              <a:t> vs.</a:t>
            </a:r>
          </a:p>
          <a:p>
            <a:r>
              <a:rPr lang="en-IT" sz="2000" b="1"/>
              <a:t>geometrical emittance </a:t>
            </a:r>
            <a:r>
              <a:rPr lang="en-IT" sz="2000" b="1" i="1">
                <a:latin typeface="Symbol" pitchFamily="2" charset="2"/>
              </a:rPr>
              <a:t>e</a:t>
            </a:r>
            <a:r>
              <a:rPr lang="en-IT" sz="2000" b="1" i="1" baseline="-2500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44853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429000" y="381000"/>
          <a:ext cx="22748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830" name="Equation" r:id="rId4" imgW="1041400" imgH="254000" progId="Equation.3">
                  <p:embed/>
                </p:oleObj>
              </mc:Choice>
              <mc:Fallback>
                <p:oleObj name="Equation" r:id="rId4" imgW="1041400" imgH="254000" progId="Equation.3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81000"/>
                        <a:ext cx="227488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325274"/>
              </p:ext>
            </p:extLst>
          </p:nvPr>
        </p:nvGraphicFramePr>
        <p:xfrm>
          <a:off x="2590800" y="4725144"/>
          <a:ext cx="396398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831" name="Equation" r:id="rId6" imgW="1612900" imgH="393700" progId="Equation.3">
                  <p:embed/>
                </p:oleObj>
              </mc:Choice>
              <mc:Fallback>
                <p:oleObj name="Equation" r:id="rId6" imgW="1612900" imgH="393700" progId="Equation.3">
                  <p:embed/>
                  <p:pic>
                    <p:nvPicPr>
                      <p:cNvPr id="235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725144"/>
                        <a:ext cx="3963988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797609"/>
              </p:ext>
            </p:extLst>
          </p:nvPr>
        </p:nvGraphicFramePr>
        <p:xfrm>
          <a:off x="2065203" y="5842659"/>
          <a:ext cx="51514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832" name="Equation" r:id="rId8" imgW="2095500" imgH="215900" progId="Equation.3">
                  <p:embed/>
                </p:oleObj>
              </mc:Choice>
              <mc:Fallback>
                <p:oleObj name="Equation" r:id="rId8" imgW="2095500" imgH="215900" progId="Equation.3">
                  <p:embed/>
                  <p:pic>
                    <p:nvPicPr>
                      <p:cNvPr id="2356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203" y="5842659"/>
                        <a:ext cx="51514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6" name="Freccia giù 14"/>
          <p:cNvSpPr>
            <a:spLocks noChangeArrowheads="1"/>
          </p:cNvSpPr>
          <p:nvPr/>
        </p:nvSpPr>
        <p:spPr bwMode="auto">
          <a:xfrm>
            <a:off x="4324350" y="2492896"/>
            <a:ext cx="484187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8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2819400" cy="609600"/>
          </a:xfrm>
        </p:spPr>
        <p:txBody>
          <a:bodyPr/>
          <a:lstStyle/>
          <a:p>
            <a:r>
              <a:rPr lang="en-US" sz="2000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LASER</a:t>
            </a:r>
            <a:endParaRPr lang="en-US" sz="2000" b="1">
              <a:solidFill>
                <a:srgbClr val="CC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715000" y="1066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CC0000"/>
                </a:solidFill>
              </a:rPr>
              <a:t>PARTICLE BEAM</a:t>
            </a:r>
            <a:endParaRPr lang="en-US" sz="2000" b="1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36879" name="CasellaDiTesto 17"/>
          <p:cNvSpPr txBox="1">
            <a:spLocks noChangeArrowheads="1"/>
          </p:cNvSpPr>
          <p:nvPr/>
        </p:nvSpPr>
        <p:spPr bwMode="auto">
          <a:xfrm>
            <a:off x="9980613" y="25781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" name="Immagine 2" descr="infn-new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235AC-6B92-AA4F-B24F-12BDC7D9DE20}"/>
              </a:ext>
            </a:extLst>
          </p:cNvPr>
          <p:cNvSpPr txBox="1"/>
          <p:nvPr/>
        </p:nvSpPr>
        <p:spPr>
          <a:xfrm>
            <a:off x="2540585" y="3645024"/>
            <a:ext cx="41152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b="1">
                <a:highlight>
                  <a:srgbClr val="FF0000"/>
                </a:highlight>
                <a:latin typeface="Bradley Hand" pitchFamily="2" charset="77"/>
                <a:ea typeface="Ayuthaya" pitchFamily="2" charset="-34"/>
                <a:cs typeface="Ayuthaya" pitchFamily="2" charset="-34"/>
              </a:rPr>
              <a:t>Phase Space matching =</a:t>
            </a:r>
          </a:p>
          <a:p>
            <a:pPr algn="ctr"/>
            <a:r>
              <a:rPr lang="en-IT" sz="2800" b="1">
                <a:highlight>
                  <a:srgbClr val="FF0000"/>
                </a:highlight>
                <a:latin typeface="Bradley Hand" pitchFamily="2" charset="77"/>
                <a:ea typeface="Ayuthaya" pitchFamily="2" charset="-34"/>
                <a:cs typeface="Ayuthaya" pitchFamily="2" charset="-34"/>
              </a:rPr>
              <a:t>DIFFRACTION LIMIT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7C2DB-6070-AF4A-BA78-797A54400F2B}"/>
              </a:ext>
            </a:extLst>
          </p:cNvPr>
          <p:cNvSpPr txBox="1"/>
          <p:nvPr/>
        </p:nvSpPr>
        <p:spPr>
          <a:xfrm>
            <a:off x="2834177" y="1905000"/>
            <a:ext cx="3613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mittance of a laser beam: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7F08A8-64ED-FC44-BA98-2B4CF594262C}"/>
                  </a:ext>
                </a:extLst>
              </p:cNvPr>
              <p:cNvSpPr txBox="1"/>
              <p:nvPr/>
            </p:nvSpPr>
            <p:spPr>
              <a:xfrm>
                <a:off x="6336683" y="1736096"/>
                <a:ext cx="43621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7F08A8-64ED-FC44-BA98-2B4CF594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83" y="1736096"/>
                <a:ext cx="436210" cy="701346"/>
              </a:xfrm>
              <a:prstGeom prst="rect">
                <a:avLst/>
              </a:prstGeom>
              <a:blipFill>
                <a:blip r:embed="rId11"/>
                <a:stretch>
                  <a:fillRect l="-13889" t="-3571" r="-11111" b="-142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2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6939C6-F3CE-B842-B9A8-F5CE9FDEC2B0}"/>
                  </a:ext>
                </a:extLst>
              </p:cNvPr>
              <p:cNvSpPr txBox="1"/>
              <p:nvPr/>
            </p:nvSpPr>
            <p:spPr>
              <a:xfrm>
                <a:off x="3274851" y="3762701"/>
                <a:ext cx="2376264" cy="8014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𝑙𝑎𝑠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mr-I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6939C6-F3CE-B842-B9A8-F5CE9FDEC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851" y="3762701"/>
                <a:ext cx="2376264" cy="801438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44">
            <a:extLst>
              <a:ext uri="{FF2B5EF4-FFF2-40B4-BE49-F238E27FC236}">
                <a16:creationId xmlns:a16="http://schemas.microsoft.com/office/drawing/2014/main" id="{7A494722-2225-824D-B28A-1A5F8ADB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32" y="781362"/>
            <a:ext cx="8460432" cy="574398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Synchrotrons: diffraction limit</a:t>
            </a:r>
          </a:p>
          <a:p>
            <a:pPr algn="ctr" eaLnBrk="1" hangingPunct="1"/>
            <a:r>
              <a:rPr lang="it-IT" sz="2800" b="1">
                <a:solidFill>
                  <a:srgbClr val="CC0000"/>
                </a:solidFill>
                <a:latin typeface="Symbol" pitchFamily="2" charset="2"/>
              </a:rPr>
              <a:t>e</a:t>
            </a:r>
            <a:r>
              <a:rPr lang="it-IT" sz="2800" b="1">
                <a:solidFill>
                  <a:srgbClr val="CC0000"/>
                </a:solidFill>
              </a:rPr>
              <a:t> &lt; </a:t>
            </a:r>
            <a:r>
              <a:rPr lang="it-IT" sz="2800" b="1">
                <a:solidFill>
                  <a:srgbClr val="CC0000"/>
                </a:solidFill>
                <a:latin typeface="Symbol" pitchFamily="2" charset="2"/>
              </a:rPr>
              <a:t>l</a:t>
            </a:r>
            <a:endParaRPr lang="it-IT" sz="2800" b="1">
              <a:solidFill>
                <a:srgbClr val="CC0000"/>
              </a:solidFill>
            </a:endParaRPr>
          </a:p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(ESRF record emittance at 100 pm to be compared to</a:t>
            </a:r>
          </a:p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12 keV X-rays </a:t>
            </a:r>
            <a:r>
              <a:rPr lang="it-IT" sz="2800" b="1" i="1">
                <a:solidFill>
                  <a:srgbClr val="CC0000"/>
                </a:solidFill>
              </a:rPr>
              <a:t>i.e.</a:t>
            </a:r>
            <a:r>
              <a:rPr lang="it-IT" sz="2800" b="1">
                <a:solidFill>
                  <a:srgbClr val="CC0000"/>
                </a:solidFill>
              </a:rPr>
              <a:t> 10</a:t>
            </a:r>
            <a:r>
              <a:rPr lang="it-IT" sz="2800" b="1" baseline="30000">
                <a:solidFill>
                  <a:srgbClr val="CC0000"/>
                </a:solidFill>
              </a:rPr>
              <a:t>-10</a:t>
            </a:r>
            <a:r>
              <a:rPr lang="it-IT" sz="2800" b="1">
                <a:solidFill>
                  <a:srgbClr val="CC0000"/>
                </a:solidFill>
              </a:rPr>
              <a:t> m wavelength)</a:t>
            </a:r>
          </a:p>
          <a:p>
            <a:pPr algn="ctr" eaLnBrk="1" hangingPunct="1"/>
            <a:endParaRPr lang="it-IT" sz="1000" b="1">
              <a:solidFill>
                <a:srgbClr val="CC0000"/>
              </a:solidFill>
            </a:endParaRPr>
          </a:p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I.C.S.  bandwidth scaling as </a:t>
            </a:r>
            <a:r>
              <a:rPr lang="it-IT" sz="2800" b="1">
                <a:solidFill>
                  <a:srgbClr val="CC0000"/>
                </a:solidFill>
                <a:latin typeface="Symbol" pitchFamily="2" charset="2"/>
              </a:rPr>
              <a:t>g</a:t>
            </a:r>
            <a:r>
              <a:rPr lang="it-IT" sz="2800" b="1" baseline="30000">
                <a:solidFill>
                  <a:srgbClr val="CC0000"/>
                </a:solidFill>
                <a:latin typeface="Symbol" pitchFamily="2" charset="2"/>
              </a:rPr>
              <a:t>2</a:t>
            </a:r>
            <a:r>
              <a:rPr lang="it-IT" sz="2800" b="1">
                <a:solidFill>
                  <a:srgbClr val="CC0000"/>
                </a:solidFill>
                <a:latin typeface="Symbol" pitchFamily="2" charset="2"/>
              </a:rPr>
              <a:t>e</a:t>
            </a:r>
            <a:r>
              <a:rPr lang="it-IT" sz="2800" b="1" baseline="30000">
                <a:solidFill>
                  <a:srgbClr val="CC0000"/>
                </a:solidFill>
                <a:latin typeface="Symbol" pitchFamily="2" charset="2"/>
              </a:rPr>
              <a:t>2</a:t>
            </a:r>
            <a:r>
              <a:rPr lang="it-IT" sz="2800" b="1">
                <a:solidFill>
                  <a:srgbClr val="CC0000"/>
                </a:solidFill>
              </a:rPr>
              <a:t>/</a:t>
            </a:r>
            <a:r>
              <a:rPr lang="it-IT" sz="2800" b="1">
                <a:solidFill>
                  <a:srgbClr val="CC0000"/>
                </a:solidFill>
                <a:latin typeface="Symbol" pitchFamily="2" charset="2"/>
              </a:rPr>
              <a:t>s</a:t>
            </a:r>
            <a:r>
              <a:rPr lang="it-IT" sz="2800" b="1" baseline="30000">
                <a:solidFill>
                  <a:srgbClr val="CC0000"/>
                </a:solidFill>
                <a:latin typeface="Symbol" pitchFamily="2" charset="2"/>
              </a:rPr>
              <a:t>2</a:t>
            </a:r>
          </a:p>
          <a:p>
            <a:pPr algn="ctr" eaLnBrk="1" hangingPunct="1"/>
            <a:r>
              <a:rPr lang="it-IT" sz="2800" b="1">
                <a:solidFill>
                  <a:srgbClr val="CC0000"/>
                </a:solidFill>
                <a:latin typeface="+mn-lt"/>
              </a:rPr>
              <a:t>Petrillo-Serafini criterion   </a:t>
            </a:r>
          </a:p>
          <a:p>
            <a:pPr algn="ctr" eaLnBrk="1" hangingPunct="1"/>
            <a:endParaRPr lang="it-IT" sz="2800" b="1">
              <a:solidFill>
                <a:srgbClr val="CC0000"/>
              </a:solidFill>
            </a:endParaRPr>
          </a:p>
          <a:p>
            <a:pPr algn="ctr" eaLnBrk="1" hangingPunct="1"/>
            <a:endParaRPr lang="it-IT" sz="2800" b="1">
              <a:solidFill>
                <a:srgbClr val="CC0000"/>
              </a:solidFill>
            </a:endParaRPr>
          </a:p>
          <a:p>
            <a:pPr eaLnBrk="1" hangingPunct="1"/>
            <a:r>
              <a:rPr lang="it-IT" sz="2800" b="1">
                <a:solidFill>
                  <a:srgbClr val="CC0000"/>
                </a:solidFill>
              </a:rPr>
              <a:t>Pellegrini-Kim criterion on SASE FEL:</a:t>
            </a:r>
          </a:p>
          <a:p>
            <a:pPr eaLnBrk="1" hangingPunct="1"/>
            <a:endParaRPr lang="it-IT" sz="1000" b="1">
              <a:solidFill>
                <a:srgbClr val="CC0000"/>
              </a:solidFill>
            </a:endParaRPr>
          </a:p>
          <a:p>
            <a:pPr eaLnBrk="1" hangingPunct="1"/>
            <a:r>
              <a:rPr lang="it-IT" sz="2800" b="1">
                <a:solidFill>
                  <a:srgbClr val="CC0000"/>
                </a:solidFill>
              </a:rPr>
              <a:t>FELs and ICS share strong requests on peak/average electron beam brightness </a:t>
            </a:r>
            <a:r>
              <a:rPr lang="it-IT" sz="2800" b="1" i="1">
                <a:solidFill>
                  <a:srgbClr val="CC0000"/>
                </a:solidFill>
              </a:rPr>
              <a:t>B</a:t>
            </a: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D54FF46A-8B78-C145-8CC9-3D7D0ECB4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974287"/>
              </p:ext>
            </p:extLst>
          </p:nvPr>
        </p:nvGraphicFramePr>
        <p:xfrm>
          <a:off x="6686496" y="4290570"/>
          <a:ext cx="16541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688" name="Equation" r:id="rId5" imgW="673100" imgH="355600" progId="Equation.3">
                  <p:embed/>
                </p:oleObj>
              </mc:Choice>
              <mc:Fallback>
                <p:oleObj name="Equation" r:id="rId5" imgW="673100" imgH="355600" progId="Equation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D54FF46A-8B78-C145-8CC9-3D7D0ECB4C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496" y="4290570"/>
                        <a:ext cx="1654175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1057A1-8F75-434E-A484-54FE864495A6}"/>
                  </a:ext>
                </a:extLst>
              </p:cNvPr>
              <p:cNvSpPr txBox="1"/>
              <p:nvPr/>
            </p:nvSpPr>
            <p:spPr>
              <a:xfrm>
                <a:off x="4932040" y="5661248"/>
                <a:ext cx="1390894" cy="1047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1057A1-8F75-434E-A484-54FE86449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661248"/>
                <a:ext cx="1390894" cy="1047274"/>
              </a:xfrm>
              <a:prstGeom prst="rect">
                <a:avLst/>
              </a:prstGeom>
              <a:blipFill>
                <a:blip r:embed="rId7"/>
                <a:stretch>
                  <a:fillRect l="-4545" r="-4545" b="-963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A394F3D-C0C8-9B40-90EA-4E5C8AFDE83D}"/>
              </a:ext>
            </a:extLst>
          </p:cNvPr>
          <p:cNvSpPr txBox="1"/>
          <p:nvPr/>
        </p:nvSpPr>
        <p:spPr>
          <a:xfrm>
            <a:off x="1171253" y="116632"/>
            <a:ext cx="7619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Matching Conditions for Electron and Photon beams in</a:t>
            </a:r>
          </a:p>
          <a:p>
            <a:r>
              <a:rPr lang="en-IT"/>
              <a:t>Phase Space to maximize Coherence and/or Spectral Density</a:t>
            </a:r>
          </a:p>
        </p:txBody>
      </p:sp>
    </p:spTree>
    <p:extLst>
      <p:ext uri="{BB962C8B-B14F-4D97-AF65-F5344CB8AC3E}">
        <p14:creationId xmlns:p14="http://schemas.microsoft.com/office/powerpoint/2010/main" val="1677659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CEE7B7-00AA-904B-A68B-CA3625340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06474"/>
            <a:ext cx="4798416" cy="300690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D4ED9DB-7B6C-A14F-A9FA-A607E75EB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88640"/>
            <a:ext cx="5712182" cy="3810719"/>
          </a:xfrm>
          <a:prstGeom prst="rect">
            <a:avLst/>
          </a:prstGeom>
        </p:spPr>
      </p:pic>
      <p:sp>
        <p:nvSpPr>
          <p:cNvPr id="10" name="Rectangle 1044">
            <a:extLst>
              <a:ext uri="{FF2B5EF4-FFF2-40B4-BE49-F238E27FC236}">
                <a16:creationId xmlns:a16="http://schemas.microsoft.com/office/drawing/2014/main" id="{5B7F093D-E5EA-0647-B213-6826BD6C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4365104"/>
            <a:ext cx="3683496" cy="12687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Free Electron laser at</a:t>
            </a:r>
          </a:p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EupraXia LNF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11" name="Curved Down Arrow 10">
            <a:extLst>
              <a:ext uri="{FF2B5EF4-FFF2-40B4-BE49-F238E27FC236}">
                <a16:creationId xmlns:a16="http://schemas.microsoft.com/office/drawing/2014/main" id="{42C6E95E-1C70-BF4A-BE55-6CBED9D88231}"/>
              </a:ext>
            </a:extLst>
          </p:cNvPr>
          <p:cNvSpPr/>
          <p:nvPr/>
        </p:nvSpPr>
        <p:spPr bwMode="auto">
          <a:xfrm rot="4062363">
            <a:off x="5709813" y="1831818"/>
            <a:ext cx="3299932" cy="937389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5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44">
            <a:extLst>
              <a:ext uri="{FF2B5EF4-FFF2-40B4-BE49-F238E27FC236}">
                <a16:creationId xmlns:a16="http://schemas.microsoft.com/office/drawing/2014/main" id="{D22904C2-2EDF-FD49-BF3C-48A9E7E71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63538"/>
            <a:ext cx="781236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PhD Thesis Projects on FELs at EupraXia/LNF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C503A6-CA7B-474E-9D6D-5B299DC211D9}"/>
              </a:ext>
            </a:extLst>
          </p:cNvPr>
          <p:cNvSpPr/>
          <p:nvPr/>
        </p:nvSpPr>
        <p:spPr>
          <a:xfrm>
            <a:off x="467544" y="1536174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Helvetica" pitchFamily="2" charset="0"/>
              </a:rPr>
              <a:t>1) Seeded free-electron laser for the generation of UV ultrashort coherent pulses from a plasma-wake accelerator</a:t>
            </a:r>
          </a:p>
          <a:p>
            <a:br>
              <a:rPr lang="en-GB">
                <a:solidFill>
                  <a:srgbClr val="000000"/>
                </a:solidFill>
                <a:latin typeface="Helvetica" pitchFamily="2" charset="0"/>
              </a:rPr>
            </a:br>
            <a:endParaRPr lang="en-GB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GB">
                <a:solidFill>
                  <a:srgbClr val="000000"/>
                </a:solidFill>
                <a:latin typeface="Helvetica" pitchFamily="2" charset="0"/>
              </a:rPr>
              <a:t>2) Design of a narrow bandwidth, seeded  free-electron laser for the generation of VUV light </a:t>
            </a:r>
          </a:p>
          <a:p>
            <a:endParaRPr lang="en-GB">
              <a:solidFill>
                <a:srgbClr val="000000"/>
              </a:solidFill>
              <a:latin typeface="Helvetica" pitchFamily="2" charset="0"/>
            </a:endParaRPr>
          </a:p>
          <a:p>
            <a:endParaRPr lang="en-GB">
              <a:solidFill>
                <a:srgbClr val="000000"/>
              </a:solidFill>
              <a:latin typeface="Helvetica" pitchFamily="2" charset="0"/>
            </a:endParaRPr>
          </a:p>
          <a:p>
            <a:endParaRPr lang="en-GB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GB">
                <a:solidFill>
                  <a:srgbClr val="000000"/>
                </a:solidFill>
                <a:latin typeface="Helvetica" pitchFamily="2" charset="0"/>
              </a:rPr>
              <a:t>Luca Giannessi INFN/LNF</a:t>
            </a:r>
          </a:p>
          <a:p>
            <a:r>
              <a:rPr lang="en-GB">
                <a:solidFill>
                  <a:srgbClr val="000000"/>
                </a:solidFill>
                <a:latin typeface="Helvetica" pitchFamily="2" charset="0"/>
              </a:rPr>
              <a:t>luca.giannessi@lnf.infn.it</a:t>
            </a:r>
          </a:p>
        </p:txBody>
      </p:sp>
    </p:spTree>
    <p:extLst>
      <p:ext uri="{BB962C8B-B14F-4D97-AF65-F5344CB8AC3E}">
        <p14:creationId xmlns:p14="http://schemas.microsoft.com/office/powerpoint/2010/main" val="336351699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7640</TotalTime>
  <Words>1189</Words>
  <Application>Microsoft Macintosh PowerPoint</Application>
  <PresentationFormat>On-screen Show (4:3)</PresentationFormat>
  <Paragraphs>210</Paragraphs>
  <Slides>19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Bradley Hand</vt:lpstr>
      <vt:lpstr>Cambria Math</vt:lpstr>
      <vt:lpstr>Constantia</vt:lpstr>
      <vt:lpstr>Fira Sans Extra Condensed Medium</vt:lpstr>
      <vt:lpstr>Helvetica</vt:lpstr>
      <vt:lpstr>Roboto</vt:lpstr>
      <vt:lpstr>Symbol</vt:lpstr>
      <vt:lpstr>Times</vt:lpstr>
      <vt:lpstr>Times New Roman</vt:lpstr>
      <vt:lpstr>Wingdings</vt:lpstr>
      <vt:lpstr>Blank Presentation</vt:lpstr>
      <vt:lpstr>Equation</vt:lpstr>
      <vt:lpstr>Radiation Sources from relativistic electron beams: Compton Back-scattering,  Free Electron Lasers,         THz radiators</vt:lpstr>
      <vt:lpstr>The electro-magnetic spectrum: a travel through electro-magnetic waves and photons (wave-particle duality of light)</vt:lpstr>
      <vt:lpstr>PowerPoint Presentation</vt:lpstr>
      <vt:lpstr>PowerPoint Presentation</vt:lpstr>
      <vt:lpstr>Particle Beam Emittance and beam sizes</vt:lpstr>
      <vt:lpstr>LASER</vt:lpstr>
      <vt:lpstr>PowerPoint Presentation</vt:lpstr>
      <vt:lpstr>PowerPoint Presentation</vt:lpstr>
      <vt:lpstr>PowerPoint Presentation</vt:lpstr>
      <vt:lpstr>PowerPoint Presentation</vt:lpstr>
      <vt:lpstr>BriXSinO  ERL general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Luca Serafini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Italian Program SPARC&amp;PLASMONX for Advanced Beam Physics at INFN-LNF, with High Brightness e- Beams and High Intensity Laser Beams</dc:title>
  <cp:lastModifiedBy>Luca Serafini</cp:lastModifiedBy>
  <cp:revision>2455</cp:revision>
  <dcterms:created xsi:type="dcterms:W3CDTF">2015-07-08T16:12:50Z</dcterms:created>
  <dcterms:modified xsi:type="dcterms:W3CDTF">2021-11-12T15:04:52Z</dcterms:modified>
</cp:coreProperties>
</file>