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3" r:id="rId2"/>
    <p:sldId id="294" r:id="rId3"/>
    <p:sldId id="298" r:id="rId4"/>
    <p:sldId id="295" r:id="rId5"/>
    <p:sldId id="296" r:id="rId6"/>
    <p:sldId id="297" r:id="rId7"/>
    <p:sldId id="301" r:id="rId8"/>
    <p:sldId id="302" r:id="rId9"/>
    <p:sldId id="336" r:id="rId10"/>
    <p:sldId id="340" r:id="rId11"/>
    <p:sldId id="343" r:id="rId12"/>
    <p:sldId id="345" r:id="rId13"/>
    <p:sldId id="334" r:id="rId14"/>
    <p:sldId id="335" r:id="rId15"/>
    <p:sldId id="342" r:id="rId16"/>
    <p:sldId id="341" r:id="rId17"/>
    <p:sldId id="30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90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FC4A-3591-4E16-A18A-1B926AD504CF}" type="datetimeFigureOut">
              <a:rPr lang="it-IT" smtClean="0"/>
              <a:t>12/11/21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98EB-6AEE-4466-A44F-16847C0776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4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lstStyle/>
          <a:p>
            <a:pPr marL="457200" indent="-457200" algn="just" eaLnBrk="0" hangingPunct="0">
              <a:buAutoNum type="alphaLcParenR"/>
            </a:pPr>
            <a:endParaRPr lang="en-US" sz="1200" kern="1200" dirty="0">
              <a:solidFill>
                <a:srgbClr val="151C66"/>
              </a:solidFill>
              <a:latin typeface="Helvetica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buFontTx/>
              <a:buAutoNum type="alphaLcParenR"/>
            </a:pPr>
            <a:r>
              <a:rPr lang="en-US" sz="1200" kern="1200" dirty="0">
                <a:solidFill>
                  <a:srgbClr val="151C66"/>
                </a:solidFill>
                <a:latin typeface="Helvetica" charset="0"/>
                <a:ea typeface="Tahoma" pitchFamily="34" charset="0"/>
                <a:cs typeface="Tahoma" pitchFamily="34" charset="0"/>
              </a:rPr>
              <a:t>Crystal-assisted collimation: a curved crystal deviates the halo directly to the primary absorber.</a:t>
            </a:r>
            <a:endParaRPr lang="it-IT" sz="1200" kern="1200" dirty="0">
              <a:solidFill>
                <a:srgbClr val="151C66"/>
              </a:solidFill>
              <a:latin typeface="Helvetica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6" name="TextShape 2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EA9EDAAC-7E86-4AD3-9E89-1A3B0AB5A558}" type="slidenum">
              <a:rPr lang="en-US" sz="2400" b="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4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 mm W </a:t>
            </a:r>
            <a:r>
              <a:rPr lang="it-IT" dirty="0" err="1"/>
              <a:t>crystal</a:t>
            </a:r>
            <a:r>
              <a:rPr lang="it-IT" dirty="0"/>
              <a:t>;</a:t>
            </a:r>
            <a:r>
              <a:rPr lang="it-IT" baseline="0" dirty="0"/>
              <a:t> 1.75-18 mm </a:t>
            </a:r>
            <a:r>
              <a:rPr lang="it-IT" baseline="0" dirty="0" err="1"/>
              <a:t>amorphous</a:t>
            </a:r>
            <a:r>
              <a:rPr lang="it-IT" baseline="0" dirty="0"/>
              <a:t> granular target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E7152-0006-422A-858A-B2FF4FEBC0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it-IT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>
                <a:solidFill>
                  <a:srgbClr val="000000"/>
                </a:solidFill>
              </a:rPr>
              <a:t>CHANNELING in </a:t>
            </a:r>
            <a:r>
              <a:rPr lang="it-IT" sz="4400" dirty="0" err="1">
                <a:solidFill>
                  <a:srgbClr val="000000"/>
                </a:solidFill>
              </a:rPr>
              <a:t>crystals</a:t>
            </a:r>
            <a:r>
              <a:rPr lang="it-IT" sz="4400" dirty="0">
                <a:solidFill>
                  <a:srgbClr val="0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000000"/>
                </a:solidFill>
              </a:rPr>
              <a:t>INFN-Ferrara </a:t>
            </a:r>
            <a:r>
              <a:rPr lang="it-IT" sz="4400" dirty="0" err="1">
                <a:solidFill>
                  <a:srgbClr val="000000"/>
                </a:solidFill>
              </a:rPr>
              <a:t>activities</a:t>
            </a:r>
            <a:endParaRPr lang="it-IT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728" y="5677008"/>
            <a:ext cx="558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/>
              <a:t>L. Bandiera, V. Guidi,  A. Mazzolari</a:t>
            </a:r>
          </a:p>
          <a:p>
            <a:pPr algn="r"/>
            <a:r>
              <a:rPr lang="it-IT" sz="2800" dirty="0"/>
              <a:t>12/11/2021</a:t>
            </a:r>
          </a:p>
        </p:txBody>
      </p:sp>
    </p:spTree>
    <p:extLst>
      <p:ext uri="{BB962C8B-B14F-4D97-AF65-F5344CB8AC3E}">
        <p14:creationId xmlns:p14="http://schemas.microsoft.com/office/powerpoint/2010/main" val="160501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igura a mano libera 170"/>
          <p:cNvSpPr/>
          <p:nvPr/>
        </p:nvSpPr>
        <p:spPr>
          <a:xfrm>
            <a:off x="1200449" y="4934142"/>
            <a:ext cx="3927899" cy="452896"/>
          </a:xfrm>
          <a:custGeom>
            <a:avLst/>
            <a:gdLst>
              <a:gd name="connsiteX0" fmla="*/ 204 w 4535599"/>
              <a:gd name="connsiteY0" fmla="*/ 331419 h 780772"/>
              <a:gd name="connsiteX1" fmla="*/ 3934894 w 4535599"/>
              <a:gd name="connsiteY1" fmla="*/ 12764 h 780772"/>
              <a:gd name="connsiteX2" fmla="*/ 4115004 w 4535599"/>
              <a:gd name="connsiteY2" fmla="*/ 774764 h 780772"/>
              <a:gd name="connsiteX3" fmla="*/ 204 w 4535599"/>
              <a:gd name="connsiteY3" fmla="*/ 331419 h 78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599" h="780772">
                <a:moveTo>
                  <a:pt x="204" y="331419"/>
                </a:moveTo>
                <a:cubicBezTo>
                  <a:pt x="-29814" y="204419"/>
                  <a:pt x="3249094" y="-61127"/>
                  <a:pt x="3934894" y="12764"/>
                </a:cubicBezTo>
                <a:cubicBezTo>
                  <a:pt x="4620694" y="86655"/>
                  <a:pt x="4770786" y="717037"/>
                  <a:pt x="4115004" y="774764"/>
                </a:cubicBezTo>
                <a:cubicBezTo>
                  <a:pt x="3459222" y="832491"/>
                  <a:pt x="30222" y="458419"/>
                  <a:pt x="204" y="331419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0"/>
                  <a:lumMod val="84000"/>
                  <a:lumOff val="16000"/>
                </a:schemeClr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6799" y="766624"/>
            <a:ext cx="9290832" cy="990600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it-IT" dirty="0"/>
              <a:t> </a:t>
            </a:r>
            <a:r>
              <a:rPr lang="en-US" dirty="0"/>
              <a:t>Enhancement of bremsstrahlung in aligned crystals</a:t>
            </a:r>
          </a:p>
        </p:txBody>
      </p:sp>
      <p:grpSp>
        <p:nvGrpSpPr>
          <p:cNvPr id="65" name="Gruppo 64"/>
          <p:cNvGrpSpPr/>
          <p:nvPr/>
        </p:nvGrpSpPr>
        <p:grpSpPr>
          <a:xfrm rot="10800000">
            <a:off x="6723043" y="2229081"/>
            <a:ext cx="3616608" cy="211164"/>
            <a:chOff x="1475655" y="2149948"/>
            <a:chExt cx="4110908" cy="234936"/>
          </a:xfrm>
        </p:grpSpPr>
        <p:cxnSp>
          <p:nvCxnSpPr>
            <p:cNvPr id="66" name="Connettore 1 65"/>
            <p:cNvCxnSpPr/>
            <p:nvPr/>
          </p:nvCxnSpPr>
          <p:spPr>
            <a:xfrm>
              <a:off x="1475655" y="2276871"/>
              <a:ext cx="4104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e 66"/>
            <p:cNvSpPr/>
            <p:nvPr/>
          </p:nvSpPr>
          <p:spPr>
            <a:xfrm>
              <a:off x="1475656" y="21688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8" name="Ovale 67"/>
            <p:cNvSpPr/>
            <p:nvPr/>
          </p:nvSpPr>
          <p:spPr>
            <a:xfrm>
              <a:off x="2051720" y="21688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9" name="Ovale 108"/>
            <p:cNvSpPr/>
            <p:nvPr/>
          </p:nvSpPr>
          <p:spPr>
            <a:xfrm>
              <a:off x="2627784" y="216255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0" name="Ovale 109"/>
            <p:cNvSpPr/>
            <p:nvPr/>
          </p:nvSpPr>
          <p:spPr>
            <a:xfrm>
              <a:off x="3131840" y="216255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1" name="Ovale 110"/>
            <p:cNvSpPr/>
            <p:nvPr/>
          </p:nvSpPr>
          <p:spPr>
            <a:xfrm>
              <a:off x="3707904" y="21499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2" name="Ovale 111"/>
            <p:cNvSpPr/>
            <p:nvPr/>
          </p:nvSpPr>
          <p:spPr>
            <a:xfrm>
              <a:off x="4283968" y="214994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3" name="Ovale 112"/>
            <p:cNvSpPr/>
            <p:nvPr/>
          </p:nvSpPr>
          <p:spPr>
            <a:xfrm>
              <a:off x="4860032" y="216255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14" name="Ovale 113"/>
            <p:cNvSpPr/>
            <p:nvPr/>
          </p:nvSpPr>
          <p:spPr>
            <a:xfrm>
              <a:off x="5370539" y="21688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762790" y="2903555"/>
            <a:ext cx="3684336" cy="166255"/>
            <a:chOff x="769482" y="2783377"/>
            <a:chExt cx="3854537" cy="291825"/>
          </a:xfrm>
        </p:grpSpPr>
        <p:sp>
          <p:nvSpPr>
            <p:cNvPr id="116" name="Figura a mano libera 115"/>
            <p:cNvSpPr/>
            <p:nvPr/>
          </p:nvSpPr>
          <p:spPr>
            <a:xfrm>
              <a:off x="1370892" y="2799501"/>
              <a:ext cx="2570977" cy="248623"/>
            </a:xfrm>
            <a:custGeom>
              <a:avLst/>
              <a:gdLst>
                <a:gd name="connsiteX0" fmla="*/ 0 w 3449782"/>
                <a:gd name="connsiteY0" fmla="*/ 583155 h 583155"/>
                <a:gd name="connsiteX1" fmla="*/ 1648691 w 3449782"/>
                <a:gd name="connsiteY1" fmla="*/ 1264 h 583155"/>
                <a:gd name="connsiteX2" fmla="*/ 3449782 w 3449782"/>
                <a:gd name="connsiteY2" fmla="*/ 458464 h 58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9782" h="583155">
                  <a:moveTo>
                    <a:pt x="0" y="583155"/>
                  </a:moveTo>
                  <a:cubicBezTo>
                    <a:pt x="536863" y="302600"/>
                    <a:pt x="1073727" y="22046"/>
                    <a:pt x="1648691" y="1264"/>
                  </a:cubicBezTo>
                  <a:cubicBezTo>
                    <a:pt x="2223655" y="-19518"/>
                    <a:pt x="2836718" y="219473"/>
                    <a:pt x="3449782" y="4584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Elaborazione 3"/>
            <p:cNvSpPr/>
            <p:nvPr/>
          </p:nvSpPr>
          <p:spPr>
            <a:xfrm>
              <a:off x="798018" y="2786154"/>
              <a:ext cx="3806659" cy="2890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e 13"/>
            <p:cNvSpPr/>
            <p:nvPr/>
          </p:nvSpPr>
          <p:spPr>
            <a:xfrm>
              <a:off x="4578300" y="2786153"/>
              <a:ext cx="45719" cy="2890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e 121"/>
            <p:cNvSpPr/>
            <p:nvPr/>
          </p:nvSpPr>
          <p:spPr>
            <a:xfrm>
              <a:off x="769482" y="2783377"/>
              <a:ext cx="45719" cy="2890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igura a mano libera 20"/>
          <p:cNvSpPr/>
          <p:nvPr/>
        </p:nvSpPr>
        <p:spPr>
          <a:xfrm rot="10800000">
            <a:off x="6756102" y="3158240"/>
            <a:ext cx="3616037" cy="184103"/>
          </a:xfrm>
          <a:custGeom>
            <a:avLst/>
            <a:gdLst>
              <a:gd name="connsiteX0" fmla="*/ 0 w 3616037"/>
              <a:gd name="connsiteY0" fmla="*/ 387928 h 387928"/>
              <a:gd name="connsiteX1" fmla="*/ 1773382 w 3616037"/>
              <a:gd name="connsiteY1" fmla="*/ 0 h 387928"/>
              <a:gd name="connsiteX2" fmla="*/ 3616037 w 3616037"/>
              <a:gd name="connsiteY2" fmla="*/ 387928 h 387928"/>
              <a:gd name="connsiteX3" fmla="*/ 3616037 w 3616037"/>
              <a:gd name="connsiteY3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037" h="387928">
                <a:moveTo>
                  <a:pt x="0" y="387928"/>
                </a:moveTo>
                <a:cubicBezTo>
                  <a:pt x="585354" y="193964"/>
                  <a:pt x="1170709" y="0"/>
                  <a:pt x="1773382" y="0"/>
                </a:cubicBezTo>
                <a:cubicBezTo>
                  <a:pt x="2376055" y="0"/>
                  <a:pt x="3616037" y="387928"/>
                  <a:pt x="3616037" y="387928"/>
                </a:cubicBezTo>
                <a:lnTo>
                  <a:pt x="3616037" y="3879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Figura a mano libera 137"/>
          <p:cNvSpPr/>
          <p:nvPr/>
        </p:nvSpPr>
        <p:spPr>
          <a:xfrm rot="10800000">
            <a:off x="2493800" y="2686547"/>
            <a:ext cx="1808019" cy="184104"/>
          </a:xfrm>
          <a:custGeom>
            <a:avLst/>
            <a:gdLst>
              <a:gd name="connsiteX0" fmla="*/ 0 w 3616037"/>
              <a:gd name="connsiteY0" fmla="*/ 387928 h 387928"/>
              <a:gd name="connsiteX1" fmla="*/ 1773382 w 3616037"/>
              <a:gd name="connsiteY1" fmla="*/ 0 h 387928"/>
              <a:gd name="connsiteX2" fmla="*/ 3616037 w 3616037"/>
              <a:gd name="connsiteY2" fmla="*/ 387928 h 387928"/>
              <a:gd name="connsiteX3" fmla="*/ 3616037 w 3616037"/>
              <a:gd name="connsiteY3" fmla="*/ 387928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037" h="387928">
                <a:moveTo>
                  <a:pt x="0" y="387928"/>
                </a:moveTo>
                <a:cubicBezTo>
                  <a:pt x="585354" y="193964"/>
                  <a:pt x="1170709" y="0"/>
                  <a:pt x="1773382" y="0"/>
                </a:cubicBezTo>
                <a:cubicBezTo>
                  <a:pt x="2376055" y="0"/>
                  <a:pt x="3616037" y="387928"/>
                  <a:pt x="3616037" y="387928"/>
                </a:cubicBezTo>
                <a:lnTo>
                  <a:pt x="3616037" y="3879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e 138"/>
          <p:cNvSpPr/>
          <p:nvPr/>
        </p:nvSpPr>
        <p:spPr>
          <a:xfrm rot="10800000">
            <a:off x="3302784" y="2485599"/>
            <a:ext cx="190049" cy="194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Freccia in giù 29"/>
          <p:cNvSpPr/>
          <p:nvPr/>
        </p:nvSpPr>
        <p:spPr>
          <a:xfrm>
            <a:off x="8459039" y="2510498"/>
            <a:ext cx="381837" cy="33467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ccia a destra 31"/>
          <p:cNvSpPr/>
          <p:nvPr/>
        </p:nvSpPr>
        <p:spPr>
          <a:xfrm>
            <a:off x="5151816" y="2343162"/>
            <a:ext cx="990436" cy="5274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84086" y="1916832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Single atom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7392144" y="1772816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String of atoms</a:t>
            </a:r>
          </a:p>
        </p:txBody>
      </p:sp>
      <p:cxnSp>
        <p:nvCxnSpPr>
          <p:cNvPr id="38" name="Connettore 1 37"/>
          <p:cNvCxnSpPr>
            <a:endCxn id="138" idx="0"/>
          </p:cNvCxnSpPr>
          <p:nvPr/>
        </p:nvCxnSpPr>
        <p:spPr>
          <a:xfrm>
            <a:off x="4089122" y="2686547"/>
            <a:ext cx="2126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>
            <a:endCxn id="138" idx="0"/>
          </p:cNvCxnSpPr>
          <p:nvPr/>
        </p:nvCxnSpPr>
        <p:spPr>
          <a:xfrm flipV="1">
            <a:off x="4195470" y="2686548"/>
            <a:ext cx="106349" cy="158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1 142"/>
          <p:cNvCxnSpPr/>
          <p:nvPr/>
        </p:nvCxnSpPr>
        <p:spPr>
          <a:xfrm>
            <a:off x="10149602" y="3141895"/>
            <a:ext cx="2126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1 143"/>
          <p:cNvCxnSpPr/>
          <p:nvPr/>
        </p:nvCxnSpPr>
        <p:spPr>
          <a:xfrm flipV="1">
            <a:off x="10265790" y="3143573"/>
            <a:ext cx="106349" cy="158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 Box 107"/>
          <p:cNvSpPr txBox="1">
            <a:spLocks noChangeArrowheads="1"/>
          </p:cNvSpPr>
          <p:nvPr/>
        </p:nvSpPr>
        <p:spPr bwMode="auto">
          <a:xfrm>
            <a:off x="2233310" y="2599982"/>
            <a:ext cx="385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e</a:t>
            </a:r>
            <a:r>
              <a:rPr lang="en-US" sz="2000" baseline="30000" dirty="0">
                <a:latin typeface="+mj-lt"/>
              </a:rPr>
              <a:t>-</a:t>
            </a:r>
          </a:p>
        </p:txBody>
      </p:sp>
      <p:sp>
        <p:nvSpPr>
          <p:cNvPr id="146" name="Text Box 107"/>
          <p:cNvSpPr txBox="1">
            <a:spLocks noChangeArrowheads="1"/>
          </p:cNvSpPr>
          <p:nvPr/>
        </p:nvSpPr>
        <p:spPr bwMode="auto">
          <a:xfrm>
            <a:off x="6354722" y="2932862"/>
            <a:ext cx="385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e</a:t>
            </a:r>
            <a:r>
              <a:rPr lang="en-US" sz="2000" baseline="30000" dirty="0">
                <a:latin typeface="+mj-lt"/>
              </a:rPr>
              <a:t>-</a:t>
            </a:r>
          </a:p>
        </p:txBody>
      </p:sp>
      <p:pic>
        <p:nvPicPr>
          <p:cNvPr id="105" name="Picture 39" descr="e-54MeV_C100_Ch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/>
          <a:stretch/>
        </p:blipFill>
        <p:spPr bwMode="auto">
          <a:xfrm>
            <a:off x="6882599" y="3978823"/>
            <a:ext cx="4464496" cy="28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Gruppo 114"/>
          <p:cNvGrpSpPr/>
          <p:nvPr/>
        </p:nvGrpSpPr>
        <p:grpSpPr>
          <a:xfrm>
            <a:off x="1204067" y="4295096"/>
            <a:ext cx="4352127" cy="2172063"/>
            <a:chOff x="554854" y="4010297"/>
            <a:chExt cx="4129556" cy="1762316"/>
          </a:xfrm>
        </p:grpSpPr>
        <p:grpSp>
          <p:nvGrpSpPr>
            <p:cNvPr id="117" name="Gruppo 116"/>
            <p:cNvGrpSpPr/>
            <p:nvPr/>
          </p:nvGrpSpPr>
          <p:grpSpPr>
            <a:xfrm>
              <a:off x="554854" y="4142820"/>
              <a:ext cx="3616607" cy="211164"/>
              <a:chOff x="1475656" y="2149948"/>
              <a:chExt cx="4110907" cy="234936"/>
            </a:xfrm>
          </p:grpSpPr>
          <p:cxnSp>
            <p:nvCxnSpPr>
              <p:cNvPr id="161" name="Connettore 1 141"/>
              <p:cNvCxnSpPr/>
              <p:nvPr/>
            </p:nvCxnSpPr>
            <p:spPr>
              <a:xfrm>
                <a:off x="1475656" y="2276872"/>
                <a:ext cx="41044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e 161"/>
              <p:cNvSpPr/>
              <p:nvPr/>
            </p:nvSpPr>
            <p:spPr>
              <a:xfrm>
                <a:off x="1475656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3" name="Ovale 162"/>
              <p:cNvSpPr/>
              <p:nvPr/>
            </p:nvSpPr>
            <p:spPr>
              <a:xfrm>
                <a:off x="2051720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4" name="Ovale 163"/>
              <p:cNvSpPr/>
              <p:nvPr/>
            </p:nvSpPr>
            <p:spPr>
              <a:xfrm>
                <a:off x="2627784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5" name="Ovale 164"/>
              <p:cNvSpPr/>
              <p:nvPr/>
            </p:nvSpPr>
            <p:spPr>
              <a:xfrm>
                <a:off x="3131840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6" name="Ovale 165"/>
              <p:cNvSpPr/>
              <p:nvPr/>
            </p:nvSpPr>
            <p:spPr>
              <a:xfrm>
                <a:off x="3707904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7" name="Ovale 166"/>
              <p:cNvSpPr/>
              <p:nvPr/>
            </p:nvSpPr>
            <p:spPr>
              <a:xfrm>
                <a:off x="4283968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8" name="Ovale 167"/>
              <p:cNvSpPr/>
              <p:nvPr/>
            </p:nvSpPr>
            <p:spPr>
              <a:xfrm>
                <a:off x="4860032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9" name="Ovale 168"/>
              <p:cNvSpPr/>
              <p:nvPr/>
            </p:nvSpPr>
            <p:spPr>
              <a:xfrm>
                <a:off x="5370539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</p:grpSp>
        <p:grpSp>
          <p:nvGrpSpPr>
            <p:cNvPr id="119" name="Gruppo 118"/>
            <p:cNvGrpSpPr/>
            <p:nvPr/>
          </p:nvGrpSpPr>
          <p:grpSpPr>
            <a:xfrm>
              <a:off x="578211" y="4595581"/>
              <a:ext cx="3616607" cy="211164"/>
              <a:chOff x="1475656" y="2149948"/>
              <a:chExt cx="4110907" cy="234936"/>
            </a:xfrm>
          </p:grpSpPr>
          <p:cxnSp>
            <p:nvCxnSpPr>
              <p:cNvPr id="152" name="Connettore 1 132"/>
              <p:cNvCxnSpPr/>
              <p:nvPr/>
            </p:nvCxnSpPr>
            <p:spPr>
              <a:xfrm>
                <a:off x="1475656" y="2276872"/>
                <a:ext cx="41044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e 152"/>
              <p:cNvSpPr/>
              <p:nvPr/>
            </p:nvSpPr>
            <p:spPr>
              <a:xfrm>
                <a:off x="1475656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4" name="Ovale 153"/>
              <p:cNvSpPr/>
              <p:nvPr/>
            </p:nvSpPr>
            <p:spPr>
              <a:xfrm>
                <a:off x="2051720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5" name="Ovale 154"/>
              <p:cNvSpPr/>
              <p:nvPr/>
            </p:nvSpPr>
            <p:spPr>
              <a:xfrm>
                <a:off x="2627784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6" name="Ovale 155"/>
              <p:cNvSpPr/>
              <p:nvPr/>
            </p:nvSpPr>
            <p:spPr>
              <a:xfrm>
                <a:off x="3131840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7" name="Ovale 156"/>
              <p:cNvSpPr/>
              <p:nvPr/>
            </p:nvSpPr>
            <p:spPr>
              <a:xfrm>
                <a:off x="3707904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8" name="Ovale 157"/>
              <p:cNvSpPr/>
              <p:nvPr/>
            </p:nvSpPr>
            <p:spPr>
              <a:xfrm>
                <a:off x="4283968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9" name="Ovale 158"/>
              <p:cNvSpPr/>
              <p:nvPr/>
            </p:nvSpPr>
            <p:spPr>
              <a:xfrm>
                <a:off x="4860032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60" name="Ovale 159"/>
              <p:cNvSpPr/>
              <p:nvPr/>
            </p:nvSpPr>
            <p:spPr>
              <a:xfrm>
                <a:off x="5370539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</p:grpSp>
        <p:grpSp>
          <p:nvGrpSpPr>
            <p:cNvPr id="120" name="Gruppo 119"/>
            <p:cNvGrpSpPr/>
            <p:nvPr/>
          </p:nvGrpSpPr>
          <p:grpSpPr>
            <a:xfrm>
              <a:off x="595629" y="5067666"/>
              <a:ext cx="3616607" cy="211164"/>
              <a:chOff x="1475656" y="2149948"/>
              <a:chExt cx="4110907" cy="234936"/>
            </a:xfrm>
          </p:grpSpPr>
          <p:cxnSp>
            <p:nvCxnSpPr>
              <p:cNvPr id="135" name="Connettore 1 122"/>
              <p:cNvCxnSpPr/>
              <p:nvPr/>
            </p:nvCxnSpPr>
            <p:spPr>
              <a:xfrm>
                <a:off x="1475656" y="2276872"/>
                <a:ext cx="41044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e 135"/>
              <p:cNvSpPr/>
              <p:nvPr/>
            </p:nvSpPr>
            <p:spPr>
              <a:xfrm>
                <a:off x="1475656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7" name="Ovale 136"/>
              <p:cNvSpPr/>
              <p:nvPr/>
            </p:nvSpPr>
            <p:spPr>
              <a:xfrm>
                <a:off x="2051720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41" name="Ovale 140"/>
              <p:cNvSpPr/>
              <p:nvPr/>
            </p:nvSpPr>
            <p:spPr>
              <a:xfrm>
                <a:off x="2627784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47" name="Ovale 146"/>
              <p:cNvSpPr/>
              <p:nvPr/>
            </p:nvSpPr>
            <p:spPr>
              <a:xfrm>
                <a:off x="3131840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48" name="Ovale 147"/>
              <p:cNvSpPr/>
              <p:nvPr/>
            </p:nvSpPr>
            <p:spPr>
              <a:xfrm>
                <a:off x="3707904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49" name="Ovale 148"/>
              <p:cNvSpPr/>
              <p:nvPr/>
            </p:nvSpPr>
            <p:spPr>
              <a:xfrm>
                <a:off x="4283968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0" name="Ovale 149"/>
              <p:cNvSpPr/>
              <p:nvPr/>
            </p:nvSpPr>
            <p:spPr>
              <a:xfrm>
                <a:off x="4860032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51" name="Ovale 150"/>
              <p:cNvSpPr/>
              <p:nvPr/>
            </p:nvSpPr>
            <p:spPr>
              <a:xfrm>
                <a:off x="5370539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</p:grpSp>
        <p:grpSp>
          <p:nvGrpSpPr>
            <p:cNvPr id="121" name="Gruppo 120"/>
            <p:cNvGrpSpPr/>
            <p:nvPr/>
          </p:nvGrpSpPr>
          <p:grpSpPr>
            <a:xfrm>
              <a:off x="605883" y="5515211"/>
              <a:ext cx="3616607" cy="211164"/>
              <a:chOff x="1475656" y="2149948"/>
              <a:chExt cx="4110907" cy="234936"/>
            </a:xfrm>
          </p:grpSpPr>
          <p:cxnSp>
            <p:nvCxnSpPr>
              <p:cNvPr id="125" name="Connettore 1 112"/>
              <p:cNvCxnSpPr/>
              <p:nvPr/>
            </p:nvCxnSpPr>
            <p:spPr>
              <a:xfrm>
                <a:off x="1475656" y="2276872"/>
                <a:ext cx="41044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e 126"/>
              <p:cNvSpPr/>
              <p:nvPr/>
            </p:nvSpPr>
            <p:spPr>
              <a:xfrm>
                <a:off x="1475656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28" name="Ovale 127"/>
              <p:cNvSpPr/>
              <p:nvPr/>
            </p:nvSpPr>
            <p:spPr>
              <a:xfrm>
                <a:off x="2051720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29" name="Ovale 128"/>
              <p:cNvSpPr/>
              <p:nvPr/>
            </p:nvSpPr>
            <p:spPr>
              <a:xfrm>
                <a:off x="2627784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0" name="Ovale 129"/>
              <p:cNvSpPr/>
              <p:nvPr/>
            </p:nvSpPr>
            <p:spPr>
              <a:xfrm>
                <a:off x="3131840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1" name="Ovale 130"/>
              <p:cNvSpPr/>
              <p:nvPr/>
            </p:nvSpPr>
            <p:spPr>
              <a:xfrm>
                <a:off x="3707904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2" name="Ovale 131"/>
              <p:cNvSpPr/>
              <p:nvPr/>
            </p:nvSpPr>
            <p:spPr>
              <a:xfrm>
                <a:off x="4283968" y="21499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>
              <a:xfrm>
                <a:off x="4860032" y="2162556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134" name="Ovale 133"/>
              <p:cNvSpPr/>
              <p:nvPr/>
            </p:nvSpPr>
            <p:spPr>
              <a:xfrm>
                <a:off x="5370539" y="21688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</p:grpSp>
        <p:sp>
          <p:nvSpPr>
            <p:cNvPr id="123" name="Rettangolo 122"/>
            <p:cNvSpPr/>
            <p:nvPr/>
          </p:nvSpPr>
          <p:spPr>
            <a:xfrm>
              <a:off x="4300418" y="4010297"/>
              <a:ext cx="383992" cy="1762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+mj-lt"/>
                </a:rPr>
                <a:t>HE</a:t>
              </a:r>
            </a:p>
          </p:txBody>
        </p:sp>
        <p:cxnSp>
          <p:nvCxnSpPr>
            <p:cNvPr id="124" name="Connettore 2 123"/>
            <p:cNvCxnSpPr/>
            <p:nvPr/>
          </p:nvCxnSpPr>
          <p:spPr>
            <a:xfrm flipV="1">
              <a:off x="4533253" y="4471874"/>
              <a:ext cx="151157" cy="1098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CasellaDiTesto 169"/>
          <p:cNvSpPr txBox="1"/>
          <p:nvPr/>
        </p:nvSpPr>
        <p:spPr>
          <a:xfrm>
            <a:off x="803665" y="4810974"/>
            <a:ext cx="74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e</a:t>
            </a:r>
            <a:r>
              <a:rPr lang="en-US" sz="2800" baseline="30000" dirty="0">
                <a:latin typeface="+mj-lt"/>
              </a:rPr>
              <a:t>-</a:t>
            </a:r>
          </a:p>
        </p:txBody>
      </p:sp>
      <p:sp>
        <p:nvSpPr>
          <p:cNvPr id="172" name="Figura a mano libera 171"/>
          <p:cNvSpPr/>
          <p:nvPr/>
        </p:nvSpPr>
        <p:spPr>
          <a:xfrm>
            <a:off x="1265906" y="5020998"/>
            <a:ext cx="4073754" cy="222025"/>
          </a:xfrm>
          <a:custGeom>
            <a:avLst/>
            <a:gdLst>
              <a:gd name="connsiteX0" fmla="*/ 0 w 3865418"/>
              <a:gd name="connsiteY0" fmla="*/ 69273 h 180141"/>
              <a:gd name="connsiteX1" fmla="*/ 429491 w 3865418"/>
              <a:gd name="connsiteY1" fmla="*/ 13855 h 180141"/>
              <a:gd name="connsiteX2" fmla="*/ 831273 w 3865418"/>
              <a:gd name="connsiteY2" fmla="*/ 152400 h 180141"/>
              <a:gd name="connsiteX3" fmla="*/ 1288473 w 3865418"/>
              <a:gd name="connsiteY3" fmla="*/ 41564 h 180141"/>
              <a:gd name="connsiteX4" fmla="*/ 1676400 w 3865418"/>
              <a:gd name="connsiteY4" fmla="*/ 180110 h 180141"/>
              <a:gd name="connsiteX5" fmla="*/ 2022764 w 3865418"/>
              <a:gd name="connsiteY5" fmla="*/ 55419 h 180141"/>
              <a:gd name="connsiteX6" fmla="*/ 2424546 w 3865418"/>
              <a:gd name="connsiteY6" fmla="*/ 166255 h 180141"/>
              <a:gd name="connsiteX7" fmla="*/ 2729346 w 3865418"/>
              <a:gd name="connsiteY7" fmla="*/ 27710 h 180141"/>
              <a:gd name="connsiteX8" fmla="*/ 3103418 w 3865418"/>
              <a:gd name="connsiteY8" fmla="*/ 166255 h 180141"/>
              <a:gd name="connsiteX9" fmla="*/ 3463636 w 3865418"/>
              <a:gd name="connsiteY9" fmla="*/ 110837 h 180141"/>
              <a:gd name="connsiteX10" fmla="*/ 3865418 w 3865418"/>
              <a:gd name="connsiteY10" fmla="*/ 0 h 18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5418" h="180141">
                <a:moveTo>
                  <a:pt x="0" y="69273"/>
                </a:moveTo>
                <a:cubicBezTo>
                  <a:pt x="145473" y="34637"/>
                  <a:pt x="290946" y="1"/>
                  <a:pt x="429491" y="13855"/>
                </a:cubicBezTo>
                <a:cubicBezTo>
                  <a:pt x="568036" y="27709"/>
                  <a:pt x="688110" y="147782"/>
                  <a:pt x="831273" y="152400"/>
                </a:cubicBezTo>
                <a:cubicBezTo>
                  <a:pt x="974436" y="157018"/>
                  <a:pt x="1147619" y="36946"/>
                  <a:pt x="1288473" y="41564"/>
                </a:cubicBezTo>
                <a:cubicBezTo>
                  <a:pt x="1429327" y="46182"/>
                  <a:pt x="1554018" y="177801"/>
                  <a:pt x="1676400" y="180110"/>
                </a:cubicBezTo>
                <a:cubicBezTo>
                  <a:pt x="1798782" y="182419"/>
                  <a:pt x="1898073" y="57728"/>
                  <a:pt x="2022764" y="55419"/>
                </a:cubicBezTo>
                <a:cubicBezTo>
                  <a:pt x="2147455" y="53110"/>
                  <a:pt x="2306782" y="170873"/>
                  <a:pt x="2424546" y="166255"/>
                </a:cubicBezTo>
                <a:cubicBezTo>
                  <a:pt x="2542310" y="161637"/>
                  <a:pt x="2616201" y="27710"/>
                  <a:pt x="2729346" y="27710"/>
                </a:cubicBezTo>
                <a:cubicBezTo>
                  <a:pt x="2842491" y="27710"/>
                  <a:pt x="2981036" y="152401"/>
                  <a:pt x="3103418" y="166255"/>
                </a:cubicBezTo>
                <a:cubicBezTo>
                  <a:pt x="3225800" y="180109"/>
                  <a:pt x="3336636" y="138546"/>
                  <a:pt x="3463636" y="110837"/>
                </a:cubicBezTo>
                <a:cubicBezTo>
                  <a:pt x="3590636" y="83128"/>
                  <a:pt x="3728027" y="41564"/>
                  <a:pt x="3865418" y="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4" name="CasellaDiTesto 173"/>
          <p:cNvSpPr txBox="1"/>
          <p:nvPr/>
        </p:nvSpPr>
        <p:spPr>
          <a:xfrm>
            <a:off x="1762795" y="3621411"/>
            <a:ext cx="892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 Channeling Radiation (1976,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Kumakhov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)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29th, 2021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Laura Bandiera, INFN Ferrara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2" name="Gruppo 81"/>
          <p:cNvGrpSpPr/>
          <p:nvPr/>
        </p:nvGrpSpPr>
        <p:grpSpPr>
          <a:xfrm>
            <a:off x="-772904" y="28298"/>
            <a:ext cx="3606086" cy="1901937"/>
            <a:chOff x="651372" y="3573016"/>
            <a:chExt cx="6351916" cy="2986087"/>
          </a:xfrm>
        </p:grpSpPr>
        <p:sp>
          <p:nvSpPr>
            <p:cNvPr id="83" name="Sottotitolo 2"/>
            <p:cNvSpPr txBox="1">
              <a:spLocks/>
            </p:cNvSpPr>
            <p:nvPr/>
          </p:nvSpPr>
          <p:spPr bwMode="auto">
            <a:xfrm>
              <a:off x="651372" y="5157193"/>
              <a:ext cx="377661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endParaRPr lang="it-IT" sz="2500" dirty="0"/>
            </a:p>
          </p:txBody>
        </p:sp>
        <p:pic>
          <p:nvPicPr>
            <p:cNvPr id="84" name="Picture 90" descr="chann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519" y="3573016"/>
              <a:ext cx="4835769" cy="298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ttangolo 84"/>
            <p:cNvSpPr/>
            <p:nvPr/>
          </p:nvSpPr>
          <p:spPr>
            <a:xfrm>
              <a:off x="5770320" y="5620502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589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204339" y="1294461"/>
            <a:ext cx="101600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it-IT" dirty="0"/>
              <a:t>Crystalline </a:t>
            </a:r>
            <a:r>
              <a:rPr lang="en-US" altLang="it-IT" dirty="0" err="1"/>
              <a:t>undulator</a:t>
            </a:r>
            <a:r>
              <a:rPr lang="en-US" altLang="it-IT" dirty="0"/>
              <a:t> as </a:t>
            </a:r>
            <a:br>
              <a:rPr lang="en-US" altLang="it-IT" dirty="0"/>
            </a:br>
            <a:r>
              <a:rPr lang="en-US" altLang="it-IT" dirty="0"/>
              <a:t>intense X- and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gamma-</a:t>
            </a:r>
            <a:r>
              <a:rPr lang="en-US" altLang="it-IT" dirty="0"/>
              <a:t>ray source</a:t>
            </a:r>
            <a:br>
              <a:rPr lang="en-US" altLang="it-IT" dirty="0"/>
            </a:br>
            <a:endParaRPr lang="en-US" altLang="it-IT" dirty="0"/>
          </a:p>
        </p:txBody>
      </p:sp>
      <p:pic>
        <p:nvPicPr>
          <p:cNvPr id="21508" name="Picture 5" descr="https://encrypted-tbn1.gstatic.com/images?q=tbn:ANd9GcTwT0caP7qgWHTIodPC_hM0TQs931ZAy68UvYg6lzu9T6GhdVaX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28" y="1814734"/>
            <a:ext cx="3032003" cy="19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s://inspirehep.net/record/827688/files/undul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6" y="3675908"/>
            <a:ext cx="42227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97705" y="1846093"/>
            <a:ext cx="2905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 err="1"/>
              <a:t>Classical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scheme</a:t>
            </a:r>
            <a:r>
              <a:rPr lang="it-IT" altLang="it-IT" sz="1600" b="1" dirty="0"/>
              <a:t>:  </a:t>
            </a:r>
            <a:r>
              <a:rPr lang="it-IT" altLang="it-IT" sz="1600" b="1" dirty="0" err="1"/>
              <a:t>magnetic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undulator</a:t>
            </a:r>
            <a:r>
              <a:rPr lang="it-IT" altLang="it-IT" sz="1600" b="1" dirty="0"/>
              <a:t> in a free electron laser</a:t>
            </a:r>
          </a:p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Soft X-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91726" y="3753021"/>
            <a:ext cx="28639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/>
              <a:t>Innovative </a:t>
            </a:r>
            <a:r>
              <a:rPr lang="it-IT" altLang="it-IT" sz="1600" b="1" dirty="0" err="1"/>
              <a:t>scheme</a:t>
            </a:r>
            <a:r>
              <a:rPr lang="it-IT" altLang="it-IT" sz="1600" b="1" dirty="0"/>
              <a:t>: </a:t>
            </a:r>
          </a:p>
          <a:p>
            <a:pPr algn="ctr"/>
            <a:r>
              <a:rPr lang="it-IT" altLang="it-IT" sz="1600" b="1" dirty="0" err="1"/>
              <a:t>Crystalline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undulator</a:t>
            </a:r>
            <a:r>
              <a:rPr lang="it-IT" altLang="it-IT" sz="1600" b="1" dirty="0"/>
              <a:t>-&gt; </a:t>
            </a:r>
          </a:p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Hard X-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r>
              <a:rPr lang="it-IT" altLang="it-IT" sz="1600" b="1" dirty="0">
                <a:solidFill>
                  <a:srgbClr val="C00000"/>
                </a:solidFill>
              </a:rPr>
              <a:t> and gamma 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endParaRPr lang="it-IT" altLang="it-IT" sz="1600" b="1" dirty="0">
              <a:solidFill>
                <a:srgbClr val="C00000"/>
              </a:solidFill>
            </a:endParaRPr>
          </a:p>
          <a:p>
            <a:pPr algn="ctr"/>
            <a:endParaRPr lang="it-IT" altLang="it-IT" sz="1600" b="1" dirty="0">
              <a:solidFill>
                <a:srgbClr val="C00000"/>
              </a:solidFill>
            </a:endParaRPr>
          </a:p>
          <a:p>
            <a:pPr algn="ctr"/>
            <a:r>
              <a:rPr lang="en-US" altLang="it-IT" sz="1600" b="1" dirty="0">
                <a:solidFill>
                  <a:srgbClr val="C00000"/>
                </a:solidFill>
              </a:rPr>
              <a:t>Application in basic science, medical physics and industries.</a:t>
            </a:r>
          </a:p>
        </p:txBody>
      </p:sp>
      <p:sp>
        <p:nvSpPr>
          <p:cNvPr id="21515" name="Picture 3"/>
          <p:cNvSpPr>
            <a:spLocks noChangeAspect="1" noChangeArrowheads="1"/>
          </p:cNvSpPr>
          <p:nvPr/>
        </p:nvSpPr>
        <p:spPr bwMode="auto">
          <a:xfrm>
            <a:off x="10947400" y="1028700"/>
            <a:ext cx="86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" y="6207970"/>
            <a:ext cx="928418" cy="6178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1464" y="6207970"/>
            <a:ext cx="504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EU projects MSCA RISE N-LIGHT (</a:t>
            </a:r>
            <a:r>
              <a:rPr lang="it-IT" i="1" dirty="0"/>
              <a:t>2020-2023)</a:t>
            </a:r>
            <a:endParaRPr lang="en-GB" i="1" dirty="0"/>
          </a:p>
          <a:p>
            <a:r>
              <a:rPr lang="it-IT" i="1" dirty="0"/>
              <a:t>                EIC-PATHFINDER TECHO-CLS (2022-2026)</a:t>
            </a:r>
          </a:p>
          <a:p>
            <a:endParaRPr lang="en-US" i="1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2"/>
          <a:stretch>
            <a:fillRect/>
          </a:stretch>
        </p:blipFill>
        <p:spPr bwMode="auto">
          <a:xfrm>
            <a:off x="7967788" y="12818"/>
            <a:ext cx="3838177" cy="20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4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204339" y="1294461"/>
            <a:ext cx="101600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it-IT" dirty="0"/>
              <a:t>Crystalline </a:t>
            </a:r>
            <a:r>
              <a:rPr lang="en-US" altLang="it-IT" dirty="0" err="1"/>
              <a:t>undulator</a:t>
            </a:r>
            <a:r>
              <a:rPr lang="en-US" altLang="it-IT" dirty="0"/>
              <a:t> as </a:t>
            </a:r>
            <a:br>
              <a:rPr lang="en-US" altLang="it-IT" dirty="0"/>
            </a:br>
            <a:r>
              <a:rPr lang="en-US" altLang="it-IT" dirty="0"/>
              <a:t>intense X- and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gamma-</a:t>
            </a:r>
            <a:r>
              <a:rPr lang="en-US" altLang="it-IT" dirty="0"/>
              <a:t>ray source</a:t>
            </a:r>
            <a:br>
              <a:rPr lang="en-US" altLang="it-IT" dirty="0"/>
            </a:br>
            <a:endParaRPr lang="en-US" altLang="it-IT" dirty="0"/>
          </a:p>
        </p:txBody>
      </p:sp>
      <p:pic>
        <p:nvPicPr>
          <p:cNvPr id="21508" name="Picture 5" descr="https://encrypted-tbn1.gstatic.com/images?q=tbn:ANd9GcTwT0caP7qgWHTIodPC_hM0TQs931ZAy68UvYg6lzu9T6GhdVaX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28" y="1814734"/>
            <a:ext cx="3032003" cy="19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s://inspirehep.net/record/827688/files/undul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16" y="3675908"/>
            <a:ext cx="42227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97705" y="1846093"/>
            <a:ext cx="2905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 err="1"/>
              <a:t>Classical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scheme</a:t>
            </a:r>
            <a:r>
              <a:rPr lang="it-IT" altLang="it-IT" sz="1600" b="1" dirty="0"/>
              <a:t>:  </a:t>
            </a:r>
            <a:r>
              <a:rPr lang="it-IT" altLang="it-IT" sz="1600" b="1" dirty="0" err="1"/>
              <a:t>magnetic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undulator</a:t>
            </a:r>
            <a:r>
              <a:rPr lang="it-IT" altLang="it-IT" sz="1600" b="1" dirty="0"/>
              <a:t> in a free electron laser</a:t>
            </a:r>
          </a:p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Soft X-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91726" y="3753021"/>
            <a:ext cx="28639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 b="1" dirty="0"/>
              <a:t>Innovative </a:t>
            </a:r>
            <a:r>
              <a:rPr lang="it-IT" altLang="it-IT" sz="1600" b="1" dirty="0" err="1"/>
              <a:t>scheme</a:t>
            </a:r>
            <a:r>
              <a:rPr lang="it-IT" altLang="it-IT" sz="1600" b="1" dirty="0"/>
              <a:t>: </a:t>
            </a:r>
          </a:p>
          <a:p>
            <a:pPr algn="ctr"/>
            <a:r>
              <a:rPr lang="it-IT" altLang="it-IT" sz="1600" b="1" dirty="0" err="1"/>
              <a:t>Crystalline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undulator</a:t>
            </a:r>
            <a:r>
              <a:rPr lang="it-IT" altLang="it-IT" sz="1600" b="1" dirty="0"/>
              <a:t>-&gt; </a:t>
            </a:r>
          </a:p>
          <a:p>
            <a:pPr algn="ctr"/>
            <a:r>
              <a:rPr lang="it-IT" altLang="it-IT" sz="1600" b="1" dirty="0">
                <a:solidFill>
                  <a:srgbClr val="C00000"/>
                </a:solidFill>
              </a:rPr>
              <a:t>Hard X-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r>
              <a:rPr lang="it-IT" altLang="it-IT" sz="1600" b="1" dirty="0">
                <a:solidFill>
                  <a:srgbClr val="C00000"/>
                </a:solidFill>
              </a:rPr>
              <a:t> and gamma </a:t>
            </a:r>
            <a:r>
              <a:rPr lang="it-IT" altLang="it-IT" sz="1600" b="1" dirty="0" err="1">
                <a:solidFill>
                  <a:srgbClr val="C00000"/>
                </a:solidFill>
              </a:rPr>
              <a:t>rays</a:t>
            </a:r>
            <a:endParaRPr lang="it-IT" altLang="it-IT" sz="1600" b="1" dirty="0">
              <a:solidFill>
                <a:srgbClr val="C00000"/>
              </a:solidFill>
            </a:endParaRPr>
          </a:p>
          <a:p>
            <a:pPr algn="ctr"/>
            <a:endParaRPr lang="it-IT" altLang="it-IT" sz="1600" b="1" dirty="0">
              <a:solidFill>
                <a:srgbClr val="C00000"/>
              </a:solidFill>
            </a:endParaRPr>
          </a:p>
          <a:p>
            <a:pPr algn="ctr"/>
            <a:r>
              <a:rPr lang="en-US" altLang="it-IT" sz="1600" b="1" dirty="0">
                <a:solidFill>
                  <a:srgbClr val="C00000"/>
                </a:solidFill>
              </a:rPr>
              <a:t>Application in basic science, medical physics and industries.</a:t>
            </a:r>
          </a:p>
        </p:txBody>
      </p:sp>
      <p:sp>
        <p:nvSpPr>
          <p:cNvPr id="21515" name="Picture 3"/>
          <p:cNvSpPr>
            <a:spLocks noChangeAspect="1" noChangeArrowheads="1"/>
          </p:cNvSpPr>
          <p:nvPr/>
        </p:nvSpPr>
        <p:spPr bwMode="auto">
          <a:xfrm>
            <a:off x="10947400" y="1028700"/>
            <a:ext cx="86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" y="6207970"/>
            <a:ext cx="928418" cy="6178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1464" y="6207970"/>
            <a:ext cx="504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EU projects MSCA RISE N-LIGHT (</a:t>
            </a:r>
            <a:r>
              <a:rPr lang="it-IT" i="1" dirty="0"/>
              <a:t>2020-2023)</a:t>
            </a:r>
            <a:endParaRPr lang="en-GB" i="1" dirty="0"/>
          </a:p>
          <a:p>
            <a:r>
              <a:rPr lang="it-IT" i="1" dirty="0"/>
              <a:t>                EIC-PATHFINDER TECHO-CLS (2022-2026)</a:t>
            </a:r>
          </a:p>
          <a:p>
            <a:endParaRPr lang="en-US" i="1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2"/>
          <a:stretch>
            <a:fillRect/>
          </a:stretch>
        </p:blipFill>
        <p:spPr bwMode="auto">
          <a:xfrm>
            <a:off x="7967788" y="12818"/>
            <a:ext cx="3838177" cy="20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7"/>
          <a:stretch>
            <a:fillRect/>
          </a:stretch>
        </p:blipFill>
        <p:spPr bwMode="auto">
          <a:xfrm>
            <a:off x="7248128" y="4139773"/>
            <a:ext cx="48133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53" y="3074560"/>
            <a:ext cx="4419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esto 4"/>
          <p:cNvSpPr txBox="1">
            <a:spLocks/>
          </p:cNvSpPr>
          <p:nvPr/>
        </p:nvSpPr>
        <p:spPr bwMode="auto">
          <a:xfrm>
            <a:off x="7536160" y="2474493"/>
            <a:ext cx="465584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628650" indent="-3048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898525" indent="-269875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241425" indent="-233363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1601788" indent="-233363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0589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5161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29733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430588" indent="-233363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en-GB" altLang="it-IT" b="1" dirty="0">
                <a:solidFill>
                  <a:schemeClr val="tx1"/>
                </a:solidFill>
              </a:rPr>
              <a:t>5 mm long crystalline </a:t>
            </a:r>
            <a:r>
              <a:rPr lang="en-GB" altLang="it-IT" b="1" dirty="0" err="1">
                <a:solidFill>
                  <a:schemeClr val="tx1"/>
                </a:solidFill>
              </a:rPr>
              <a:t>undulator</a:t>
            </a:r>
            <a:r>
              <a:rPr lang="en-GB" altLang="it-IT" b="1" dirty="0">
                <a:solidFill>
                  <a:schemeClr val="tx1"/>
                </a:solidFill>
              </a:rPr>
              <a:t> fabricated @INFN Ferrara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5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715" y="4139773"/>
            <a:ext cx="7858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data 1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/>
          <a:lstStyle/>
          <a:p>
            <a:r>
              <a:rPr lang="en-US"/>
              <a:t>April 29th, 2021</a:t>
            </a:r>
          </a:p>
        </p:txBody>
      </p:sp>
      <p:sp>
        <p:nvSpPr>
          <p:cNvPr id="1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46142" t="15491" b="38868"/>
          <a:stretch/>
        </p:blipFill>
        <p:spPr>
          <a:xfrm>
            <a:off x="1544581" y="1884220"/>
            <a:ext cx="6643687" cy="39028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hybrid positron source using </a:t>
            </a:r>
            <a:r>
              <a:rPr lang="en-GB" dirty="0" err="1"/>
              <a:t>channeling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a promising devices for future colliders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2" y="1861008"/>
            <a:ext cx="4926116" cy="6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44581" y="5636822"/>
            <a:ext cx="929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Recent</a:t>
            </a:r>
            <a:r>
              <a:rPr lang="it-IT" dirty="0">
                <a:solidFill>
                  <a:srgbClr val="C00000"/>
                </a:solidFill>
              </a:rPr>
              <a:t> test </a:t>
            </a:r>
            <a:r>
              <a:rPr lang="it-IT" dirty="0" err="1">
                <a:solidFill>
                  <a:srgbClr val="C00000"/>
                </a:solidFill>
              </a:rPr>
              <a:t>at</a:t>
            </a:r>
            <a:r>
              <a:rPr lang="it-IT" dirty="0">
                <a:solidFill>
                  <a:srgbClr val="C00000"/>
                </a:solidFill>
              </a:rPr>
              <a:t> KEK NIMB 402 (2017) 58 with 7 </a:t>
            </a:r>
            <a:r>
              <a:rPr lang="it-IT" dirty="0" err="1">
                <a:solidFill>
                  <a:srgbClr val="C00000"/>
                </a:solidFill>
              </a:rPr>
              <a:t>GeV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electrons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interacting</a:t>
            </a:r>
            <a:r>
              <a:rPr lang="it-IT" dirty="0">
                <a:solidFill>
                  <a:srgbClr val="C00000"/>
                </a:solidFill>
              </a:rPr>
              <a:t> with a &lt;111&gt; W </a:t>
            </a:r>
            <a:r>
              <a:rPr lang="it-IT" dirty="0" err="1">
                <a:solidFill>
                  <a:srgbClr val="C00000"/>
                </a:solidFill>
              </a:rPr>
              <a:t>crystal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4300" y="6151206"/>
            <a:ext cx="1194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collaborating</a:t>
            </a:r>
            <a:r>
              <a:rPr lang="it-IT" dirty="0"/>
              <a:t> with </a:t>
            </a:r>
            <a:r>
              <a:rPr lang="it-IT" b="1" dirty="0" err="1">
                <a:solidFill>
                  <a:srgbClr val="C00000"/>
                </a:solidFill>
              </a:rPr>
              <a:t>I.Chaikovska</a:t>
            </a:r>
            <a:r>
              <a:rPr lang="it-IT" b="1" dirty="0">
                <a:solidFill>
                  <a:srgbClr val="C00000"/>
                </a:solidFill>
              </a:rPr>
              <a:t> and </a:t>
            </a:r>
            <a:r>
              <a:rPr lang="it-IT" b="1" dirty="0" err="1">
                <a:solidFill>
                  <a:srgbClr val="C00000"/>
                </a:solidFill>
              </a:rPr>
              <a:t>R.Chehab</a:t>
            </a:r>
            <a:r>
              <a:rPr lang="it-IT" b="1" dirty="0">
                <a:solidFill>
                  <a:srgbClr val="C00000"/>
                </a:solidFill>
              </a:rPr>
              <a:t> (LAL Orsay), </a:t>
            </a:r>
            <a:r>
              <a:rPr lang="it-IT" b="1" dirty="0" err="1"/>
              <a:t>responsible</a:t>
            </a:r>
            <a:r>
              <a:rPr lang="it-IT" b="1" dirty="0"/>
              <a:t> for FCC-</a:t>
            </a:r>
            <a:r>
              <a:rPr lang="it-IT" b="1" dirty="0" err="1"/>
              <a:t>ee</a:t>
            </a:r>
            <a:r>
              <a:rPr lang="it-IT" b="1" dirty="0"/>
              <a:t> </a:t>
            </a:r>
            <a:r>
              <a:rPr lang="it-IT" b="1" dirty="0" err="1"/>
              <a:t>positron</a:t>
            </a:r>
            <a:r>
              <a:rPr lang="it-IT" b="1" dirty="0"/>
              <a:t> source </a:t>
            </a:r>
            <a:r>
              <a:rPr lang="it-IT" dirty="0"/>
              <a:t>and</a:t>
            </a:r>
            <a:r>
              <a:rPr lang="it-IT" b="1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the </a:t>
            </a:r>
            <a:r>
              <a:rPr lang="it-IT" dirty="0" err="1"/>
              <a:t>Muon</a:t>
            </a:r>
            <a:r>
              <a:rPr lang="it-IT" dirty="0"/>
              <a:t> Collider </a:t>
            </a:r>
            <a:r>
              <a:rPr lang="it-IT" dirty="0" err="1"/>
              <a:t>group</a:t>
            </a:r>
            <a:r>
              <a:rPr lang="it-IT" dirty="0"/>
              <a:t>, in </a:t>
            </a:r>
            <a:r>
              <a:rPr lang="it-IT" b="1" dirty="0"/>
              <a:t>Monte Carlo </a:t>
            </a:r>
            <a:r>
              <a:rPr lang="it-IT" b="1" dirty="0" err="1"/>
              <a:t>simulation</a:t>
            </a:r>
            <a:r>
              <a:rPr lang="it-IT" b="1" dirty="0"/>
              <a:t> and </a:t>
            </a:r>
            <a:r>
              <a:rPr lang="it-IT" b="1" dirty="0" err="1"/>
              <a:t>crystal</a:t>
            </a:r>
            <a:r>
              <a:rPr lang="it-IT" b="1" dirty="0"/>
              <a:t> </a:t>
            </a:r>
            <a:r>
              <a:rPr lang="it-IT" b="1" dirty="0" err="1"/>
              <a:t>tests</a:t>
            </a:r>
            <a:r>
              <a:rPr lang="it-IT" b="1" dirty="0"/>
              <a:t> on </a:t>
            </a:r>
            <a:r>
              <a:rPr lang="it-IT" b="1" dirty="0" err="1"/>
              <a:t>beam</a:t>
            </a:r>
            <a:r>
              <a:rPr lang="it-IT" dirty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562109" y="2693910"/>
            <a:ext cx="31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 of R. </a:t>
            </a:r>
            <a:r>
              <a:rPr lang="en-US" dirty="0" err="1"/>
              <a:t>Chehab</a:t>
            </a:r>
            <a:r>
              <a:rPr lang="en-US" dirty="0"/>
              <a:t> and A. </a:t>
            </a:r>
            <a:r>
              <a:rPr lang="en-US" dirty="0" err="1"/>
              <a:t>Variola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0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55" y="702156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The hybrid positron source using </a:t>
            </a:r>
            <a:r>
              <a:rPr lang="en-GB" sz="3200" dirty="0" err="1"/>
              <a:t>channeling</a:t>
            </a:r>
            <a:r>
              <a:rPr lang="en-GB" sz="3200" dirty="0"/>
              <a:t>: </a:t>
            </a:r>
            <a:br>
              <a:rPr lang="en-GB" sz="3200" dirty="0"/>
            </a:br>
            <a:r>
              <a:rPr lang="en-GB" sz="3200" dirty="0"/>
              <a:t>a promising devices for future colliders</a:t>
            </a:r>
            <a:endParaRPr lang="en-US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4055" y="2051451"/>
            <a:ext cx="1102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cs typeface="Times New Roman" panose="02020603050405020304" pitchFamily="18" charset="0"/>
              </a:rPr>
              <a:t>Enhancement of photon generation in crystals in channeling conditions </a:t>
            </a:r>
            <a:r>
              <a:rPr lang="en-US" b="1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radiation length shorter than in amorphous </a:t>
            </a:r>
            <a:r>
              <a:rPr lang="en-US" b="1" dirty="0">
                <a:cs typeface="Times New Roman" panose="02020603050405020304" pitchFamily="18" charset="0"/>
                <a:sym typeface="Wingdings" panose="05000000000000000000" pitchFamily="2" charset="2"/>
              </a:rPr>
              <a:t>and decrease with increasing energy.</a:t>
            </a:r>
          </a:p>
          <a:p>
            <a:pPr algn="ctr"/>
            <a:r>
              <a:rPr lang="en-US" b="1" dirty="0"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High rate of soft photons</a:t>
            </a:r>
            <a:r>
              <a:rPr lang="en-US" b="1" dirty="0"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creation of soft positrons easily captured in matching systems.</a:t>
            </a:r>
          </a:p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593" r="4943"/>
          <a:stretch/>
        </p:blipFill>
        <p:spPr bwMode="auto">
          <a:xfrm>
            <a:off x="1456478" y="2986088"/>
            <a:ext cx="8556575" cy="36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707997" y="5966407"/>
            <a:ext cx="209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Courtesy</a:t>
            </a:r>
            <a:r>
              <a:rPr lang="it-IT" sz="1600" dirty="0"/>
              <a:t> of R. </a:t>
            </a:r>
            <a:r>
              <a:rPr lang="it-IT" sz="1600" dirty="0" err="1"/>
              <a:t>Chehab</a:t>
            </a:r>
            <a:endParaRPr lang="it-IT" sz="1600" dirty="0"/>
          </a:p>
          <a:p>
            <a:r>
              <a:rPr lang="it-IT" sz="1600" dirty="0"/>
              <a:t>and X. </a:t>
            </a:r>
            <a:r>
              <a:rPr lang="it-IT" sz="1600" dirty="0" err="1"/>
              <a:t>Artru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1464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FERRARA TEAM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6" y="3983014"/>
            <a:ext cx="1914525" cy="25527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2" y="1826924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8"/>
          <a:stretch>
            <a:fillRect/>
          </a:stretch>
        </p:blipFill>
        <p:spPr bwMode="auto">
          <a:xfrm>
            <a:off x="3487521" y="2850068"/>
            <a:ext cx="33099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9289883" y="2249903"/>
            <a:ext cx="2592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Laura </a:t>
            </a:r>
            <a:r>
              <a:rPr lang="en-US" altLang="en-US" dirty="0" err="1"/>
              <a:t>Bandiera</a:t>
            </a:r>
            <a:endParaRPr lang="en-US" altLang="en-US" dirty="0"/>
          </a:p>
          <a:p>
            <a:r>
              <a:rPr lang="en-US" altLang="en-US" dirty="0"/>
              <a:t>Vincenzo </a:t>
            </a:r>
            <a:r>
              <a:rPr lang="en-US" altLang="en-US" dirty="0" err="1"/>
              <a:t>Guidi</a:t>
            </a:r>
            <a:endParaRPr lang="en-US" altLang="en-US" dirty="0"/>
          </a:p>
          <a:p>
            <a:r>
              <a:rPr lang="en-US" altLang="en-US" dirty="0"/>
              <a:t>Andrea </a:t>
            </a:r>
            <a:r>
              <a:rPr lang="en-US" altLang="en-US" dirty="0" err="1"/>
              <a:t>Mazzolari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8" name="CasellaDiTesto 16"/>
          <p:cNvSpPr txBox="1">
            <a:spLocks noChangeArrowheads="1"/>
          </p:cNvSpPr>
          <p:nvPr/>
        </p:nvSpPr>
        <p:spPr bwMode="auto">
          <a:xfrm>
            <a:off x="9306575" y="3365139"/>
            <a:ext cx="2952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Marco </a:t>
            </a:r>
            <a:r>
              <a:rPr lang="en-US" altLang="en-US" dirty="0" err="1"/>
              <a:t>Romagnoni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Mattia</a:t>
            </a:r>
            <a:r>
              <a:rPr lang="en-US" altLang="en-US" dirty="0"/>
              <a:t> </a:t>
            </a:r>
            <a:r>
              <a:rPr lang="en-US" altLang="en-US" dirty="0" err="1"/>
              <a:t>Soldani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Alexei </a:t>
            </a:r>
            <a:r>
              <a:rPr lang="en-US" altLang="en-US" dirty="0" err="1"/>
              <a:t>Sytov</a:t>
            </a:r>
            <a:r>
              <a:rPr lang="it-IT" altLang="en-US" dirty="0"/>
              <a:t>	</a:t>
            </a:r>
            <a:endParaRPr lang="en-US" alt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94371" y="5889383"/>
            <a:ext cx="571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 external collaborations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CERN, DESY, MAMI, MBN Center, INP Minsk,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97471" y="4755663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collaborations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UniPD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UniRoma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UniInsubria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UniMilano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Legnaro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Frascati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Labs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19" y="871522"/>
            <a:ext cx="3657084" cy="24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6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34301"/>
            <a:ext cx="13302979" cy="1013800"/>
          </a:xfrm>
        </p:spPr>
        <p:txBody>
          <a:bodyPr/>
          <a:lstStyle/>
          <a:p>
            <a:r>
              <a:rPr lang="it-IT" dirty="0"/>
              <a:t>MAIN </a:t>
            </a:r>
            <a:r>
              <a:rPr lang="it-IT" dirty="0" err="1"/>
              <a:t>achievements</a:t>
            </a:r>
            <a:endParaRPr lang="it-I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889305"/>
              </p:ext>
            </p:extLst>
          </p:nvPr>
        </p:nvGraphicFramePr>
        <p:xfrm>
          <a:off x="581191" y="1659324"/>
          <a:ext cx="4429990" cy="5189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329">
                  <a:extLst>
                    <a:ext uri="{9D8B030D-6E8A-4147-A177-3AD203B41FA5}">
                      <a16:colId xmlns:a16="http://schemas.microsoft.com/office/drawing/2014/main" val="2400132515"/>
                    </a:ext>
                  </a:extLst>
                </a:gridCol>
                <a:gridCol w="3061661">
                  <a:extLst>
                    <a:ext uri="{9D8B030D-6E8A-4147-A177-3AD203B41FA5}">
                      <a16:colId xmlns:a16="http://schemas.microsoft.com/office/drawing/2014/main" val="3917658614"/>
                    </a:ext>
                  </a:extLst>
                </a:gridCol>
              </a:tblGrid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W. Scandale et al.,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98, 154801 (2007)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269642184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101, 234801 (2008)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847325990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101, 164801 (2008)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815554308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681 (2009) 233–236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509711540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680 (2009) 129–132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764007723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680 (2009) 301–304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958596483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688 (2010) 284–288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417934640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692 (2010) 78–82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4156657115"/>
                  </a:ext>
                </a:extLst>
              </a:tr>
              <a:tr h="1392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D. De Salvador et al.,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APL 98, 234102 (2011)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501927392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703 (2011) 547–551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579221388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714 (2012) 231–236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369806339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E. Bagli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110, 175502 (2013)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163596715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719 (2013) 70–73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609293842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E. Bagli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Eur</a:t>
                      </a:r>
                      <a:r>
                        <a:rPr lang="fr-FR" sz="1200" u="none" strike="noStrike" dirty="0">
                          <a:effectLst/>
                        </a:rPr>
                        <a:t>. Phys. J. C (2014) 74:2740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915753871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L. Bandiera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111, 255502 (2013)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857097258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A. Mazzolari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112, 135503 (2014)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328428829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U. Wienands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114, 074801 (2015)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246956260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E. Bagli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115, 015503 (2015)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181165432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L. Bandiera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115, 025504 (2015)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373592909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W. Scandale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Physics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Letters</a:t>
                      </a:r>
                      <a:r>
                        <a:rPr lang="it-IT" sz="1200" u="none" strike="noStrike" dirty="0">
                          <a:effectLst/>
                        </a:rPr>
                        <a:t> B 748 (2015) 451–454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495699464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T. N. Wistisen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PRL 119, 024801 (2017)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554995235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E. Bagli et al.,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Eur</a:t>
                      </a:r>
                      <a:r>
                        <a:rPr lang="fr-FR" sz="1200" u="none" strike="noStrike" dirty="0">
                          <a:effectLst/>
                        </a:rPr>
                        <a:t>. Phys. J. C (2017) 77:71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736549499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L. Bandiera et al.,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PRL 121, 021603 (2018)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731599259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A. </a:t>
                      </a:r>
                      <a:r>
                        <a:rPr lang="it-IT" sz="1200" u="none" strike="noStrike" dirty="0" err="1">
                          <a:effectLst/>
                        </a:rPr>
                        <a:t>Mazzolari</a:t>
                      </a:r>
                      <a:r>
                        <a:rPr lang="it-IT" sz="1200" u="none" strike="noStrike" dirty="0">
                          <a:effectLst/>
                        </a:rPr>
                        <a:t> et al.,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Eur</a:t>
                      </a:r>
                      <a:r>
                        <a:rPr lang="fr-FR" sz="1200" u="none" strike="noStrike" dirty="0">
                          <a:effectLst/>
                        </a:rPr>
                        <a:t>. Phys. J. C (2020) 80:63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828679754"/>
                  </a:ext>
                </a:extLst>
              </a:tr>
              <a:tr h="24189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</a:rPr>
                        <a:t>A. </a:t>
                      </a:r>
                      <a:r>
                        <a:rPr lang="it-IT" sz="1200" u="none" strike="noStrike" dirty="0" err="1">
                          <a:effectLst/>
                        </a:rPr>
                        <a:t>Mazzolari</a:t>
                      </a:r>
                      <a:r>
                        <a:rPr lang="it-IT" sz="1200" u="none" strike="noStrike" dirty="0">
                          <a:effectLst/>
                        </a:rPr>
                        <a:t> et al.,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>
                          <a:effectLst/>
                        </a:rPr>
                        <a:t>PR </a:t>
                      </a:r>
                      <a:r>
                        <a:rPr lang="fr-FR" sz="1200" u="none" strike="noStrike" dirty="0" err="1">
                          <a:effectLst/>
                        </a:rPr>
                        <a:t>Reserach</a:t>
                      </a:r>
                      <a:r>
                        <a:rPr lang="fr-FR" sz="1200" u="none" strike="noStrike" dirty="0">
                          <a:effectLst/>
                        </a:rPr>
                        <a:t> 3</a:t>
                      </a:r>
                      <a:r>
                        <a:rPr lang="fr-FR" sz="1200" u="none" strike="noStrike" baseline="0" dirty="0">
                          <a:effectLst/>
                        </a:rPr>
                        <a:t> (2021)</a:t>
                      </a:r>
                      <a:r>
                        <a:rPr lang="fr-FR" sz="1200" u="none" strike="noStrike" dirty="0">
                          <a:effectLst/>
                        </a:rPr>
                        <a:t> 013108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958950794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</a:rPr>
                        <a:t>L. Bandiera et al.,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err="1">
                          <a:effectLst/>
                        </a:rPr>
                        <a:t>Eur</a:t>
                      </a:r>
                      <a:r>
                        <a:rPr lang="fr-FR" sz="1200" u="none" strike="noStrike" dirty="0">
                          <a:effectLst/>
                        </a:rPr>
                        <a:t>. Phys. J. C 81, 284 (2021)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908048703"/>
                  </a:ext>
                </a:extLst>
              </a:tr>
              <a:tr h="1691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</a:rPr>
                        <a:t>L. Bandiera et al.,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err="1">
                          <a:effectLst/>
                        </a:rPr>
                        <a:t>Eur</a:t>
                      </a:r>
                      <a:r>
                        <a:rPr lang="fr-FR" sz="1200" u="none" strike="noStrike" dirty="0">
                          <a:effectLst/>
                        </a:rPr>
                        <a:t>. Phys. J. C 81, 238 (2021)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1305674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4667" y="2161200"/>
            <a:ext cx="673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/>
              <a:t>Observation</a:t>
            </a:r>
            <a:r>
              <a:rPr lang="it-IT" sz="1400" dirty="0"/>
              <a:t> of volume </a:t>
            </a:r>
            <a:r>
              <a:rPr lang="it-IT" sz="1400" dirty="0" err="1"/>
              <a:t>reflection</a:t>
            </a:r>
            <a:r>
              <a:rPr lang="it-IT" sz="1400" dirty="0"/>
              <a:t> and </a:t>
            </a:r>
            <a:r>
              <a:rPr lang="it-IT" sz="1400" dirty="0" err="1"/>
              <a:t>characterization</a:t>
            </a:r>
            <a:r>
              <a:rPr lang="it-IT" sz="1400" dirty="0"/>
              <a:t> of </a:t>
            </a:r>
            <a:r>
              <a:rPr lang="it-IT" sz="1400" dirty="0" err="1"/>
              <a:t>its</a:t>
            </a:r>
            <a:r>
              <a:rPr lang="it-IT" sz="1400" dirty="0"/>
              <a:t> </a:t>
            </a:r>
            <a:r>
              <a:rPr lang="it-IT" sz="1400" dirty="0" err="1"/>
              <a:t>features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observation</a:t>
            </a:r>
            <a:r>
              <a:rPr lang="it-IT" sz="1400" dirty="0"/>
              <a:t> of </a:t>
            </a:r>
            <a:r>
              <a:rPr lang="it-IT" sz="1400" dirty="0" err="1"/>
              <a:t>steering</a:t>
            </a:r>
            <a:r>
              <a:rPr lang="it-IT" sz="1400" dirty="0"/>
              <a:t> </a:t>
            </a:r>
            <a:r>
              <a:rPr lang="it-IT" sz="1400" dirty="0" err="1"/>
              <a:t>through</a:t>
            </a:r>
            <a:r>
              <a:rPr lang="it-IT" sz="1400" dirty="0"/>
              <a:t> </a:t>
            </a:r>
            <a:r>
              <a:rPr lang="it-IT" sz="1400" dirty="0" err="1"/>
              <a:t>axial</a:t>
            </a:r>
            <a:r>
              <a:rPr lang="it-IT" sz="1400" dirty="0"/>
              <a:t> </a:t>
            </a:r>
            <a:r>
              <a:rPr lang="it-IT" sz="1400" dirty="0" err="1"/>
              <a:t>channeling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observation</a:t>
            </a:r>
            <a:r>
              <a:rPr lang="it-IT" sz="1400" dirty="0"/>
              <a:t> of multi-volume </a:t>
            </a:r>
            <a:r>
              <a:rPr lang="it-IT" sz="1400" dirty="0" err="1"/>
              <a:t>reflection</a:t>
            </a:r>
            <a:r>
              <a:rPr lang="it-IT" sz="1400" dirty="0"/>
              <a:t> in a single </a:t>
            </a:r>
            <a:r>
              <a:rPr lang="it-IT" sz="1400" dirty="0" err="1"/>
              <a:t>crystal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observation</a:t>
            </a:r>
            <a:r>
              <a:rPr lang="it-IT" sz="1400" dirty="0"/>
              <a:t> of </a:t>
            </a:r>
            <a:r>
              <a:rPr lang="it-IT" sz="1400" dirty="0" err="1"/>
              <a:t>steering</a:t>
            </a:r>
            <a:r>
              <a:rPr lang="it-IT" sz="1400" dirty="0"/>
              <a:t> of </a:t>
            </a:r>
            <a:r>
              <a:rPr lang="it-IT" sz="1400" dirty="0" err="1"/>
              <a:t>negatively</a:t>
            </a:r>
            <a:r>
              <a:rPr lang="it-IT" sz="1400" dirty="0"/>
              <a:t> </a:t>
            </a:r>
            <a:r>
              <a:rPr lang="it-IT" sz="1400" dirty="0" err="1"/>
              <a:t>charged</a:t>
            </a:r>
            <a:r>
              <a:rPr lang="it-IT" sz="1400" dirty="0"/>
              <a:t> </a:t>
            </a:r>
            <a:r>
              <a:rPr lang="it-IT" sz="1400" dirty="0" err="1"/>
              <a:t>particle</a:t>
            </a:r>
            <a:r>
              <a:rPr lang="it-IT" sz="1400" dirty="0"/>
              <a:t> </a:t>
            </a:r>
            <a:r>
              <a:rPr lang="it-IT" sz="1400" dirty="0" err="1"/>
              <a:t>beams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Crystal-</a:t>
            </a:r>
            <a:r>
              <a:rPr lang="it-IT" sz="1400" dirty="0" err="1"/>
              <a:t>assisted</a:t>
            </a:r>
            <a:r>
              <a:rPr lang="it-IT" sz="1400" dirty="0"/>
              <a:t> </a:t>
            </a:r>
            <a:r>
              <a:rPr lang="it-IT" sz="1400" dirty="0" err="1"/>
              <a:t>steering</a:t>
            </a:r>
            <a:r>
              <a:rPr lang="it-IT" sz="1400" dirty="0"/>
              <a:t> of sub-</a:t>
            </a:r>
            <a:r>
              <a:rPr lang="it-IT" sz="1400" dirty="0" err="1"/>
              <a:t>GeV</a:t>
            </a:r>
            <a:r>
              <a:rPr lang="it-IT" sz="1400" dirty="0"/>
              <a:t> </a:t>
            </a:r>
            <a:r>
              <a:rPr lang="it-IT" sz="1400" dirty="0" err="1"/>
              <a:t>particle</a:t>
            </a:r>
            <a:r>
              <a:rPr lang="it-IT" sz="1400" dirty="0"/>
              <a:t> </a:t>
            </a:r>
            <a:r>
              <a:rPr lang="it-IT" sz="1400" dirty="0" err="1"/>
              <a:t>beams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Installation of </a:t>
            </a:r>
            <a:r>
              <a:rPr lang="it-IT" sz="1400" dirty="0" err="1"/>
              <a:t>crystals</a:t>
            </a:r>
            <a:r>
              <a:rPr lang="it-IT" sz="1400" dirty="0"/>
              <a:t> in the SPS for </a:t>
            </a:r>
            <a:r>
              <a:rPr lang="it-IT" sz="1400" dirty="0" err="1"/>
              <a:t>extraction</a:t>
            </a:r>
            <a:r>
              <a:rPr lang="it-IT" sz="1400" dirty="0"/>
              <a:t> and </a:t>
            </a:r>
            <a:r>
              <a:rPr lang="it-IT" sz="1400" dirty="0" err="1"/>
              <a:t>collimation</a:t>
            </a:r>
            <a:r>
              <a:rPr lang="it-IT" sz="1400" dirty="0"/>
              <a:t> of the </a:t>
            </a:r>
            <a:r>
              <a:rPr lang="it-IT" sz="1400" dirty="0" err="1"/>
              <a:t>circulating</a:t>
            </a:r>
            <a:r>
              <a:rPr lang="it-IT" sz="1400" dirty="0"/>
              <a:t> </a:t>
            </a:r>
            <a:r>
              <a:rPr lang="it-IT" sz="1400" dirty="0" err="1"/>
              <a:t>beam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installation</a:t>
            </a:r>
            <a:r>
              <a:rPr lang="it-IT" sz="1400" dirty="0"/>
              <a:t> of </a:t>
            </a:r>
            <a:r>
              <a:rPr lang="it-IT" sz="1400" dirty="0" err="1"/>
              <a:t>crystals</a:t>
            </a:r>
            <a:r>
              <a:rPr lang="it-IT" sz="1400" dirty="0"/>
              <a:t> in the LHC for </a:t>
            </a:r>
            <a:r>
              <a:rPr lang="it-IT" sz="1400" dirty="0" err="1"/>
              <a:t>beam</a:t>
            </a:r>
            <a:r>
              <a:rPr lang="it-IT" sz="1400" dirty="0"/>
              <a:t> </a:t>
            </a:r>
            <a:r>
              <a:rPr lang="it-IT" sz="1400" dirty="0" err="1"/>
              <a:t>collimation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observation</a:t>
            </a:r>
            <a:r>
              <a:rPr lang="it-IT" sz="1400" dirty="0"/>
              <a:t> of </a:t>
            </a:r>
            <a:r>
              <a:rPr lang="it-IT" sz="1400" dirty="0" err="1"/>
              <a:t>radiation</a:t>
            </a:r>
            <a:r>
              <a:rPr lang="it-IT" sz="1400" dirty="0"/>
              <a:t> </a:t>
            </a:r>
            <a:r>
              <a:rPr lang="it-IT" sz="1400" dirty="0" err="1"/>
              <a:t>emission</a:t>
            </a:r>
            <a:r>
              <a:rPr lang="it-IT" sz="1400" dirty="0"/>
              <a:t> in </a:t>
            </a:r>
            <a:r>
              <a:rPr lang="it-IT" sz="1400" dirty="0" err="1"/>
              <a:t>bent</a:t>
            </a:r>
            <a:r>
              <a:rPr lang="it-IT" sz="1400" dirty="0"/>
              <a:t> </a:t>
            </a:r>
            <a:r>
              <a:rPr lang="it-IT" sz="1400" dirty="0" err="1"/>
              <a:t>crystals</a:t>
            </a:r>
            <a:r>
              <a:rPr lang="it-IT" sz="1400" dirty="0"/>
              <a:t> for sub-</a:t>
            </a:r>
            <a:r>
              <a:rPr lang="it-IT" sz="1400" dirty="0" err="1"/>
              <a:t>GeV</a:t>
            </a:r>
            <a:r>
              <a:rPr lang="it-IT" sz="1400" dirty="0"/>
              <a:t> </a:t>
            </a:r>
            <a:r>
              <a:rPr lang="it-IT" sz="1400" dirty="0" err="1"/>
              <a:t>particles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First </a:t>
            </a:r>
            <a:r>
              <a:rPr lang="it-IT" sz="1400" dirty="0" err="1"/>
              <a:t>obseravation</a:t>
            </a:r>
            <a:r>
              <a:rPr lang="it-IT" sz="1400" dirty="0"/>
              <a:t> of strong </a:t>
            </a:r>
            <a:r>
              <a:rPr lang="it-IT" sz="1400" dirty="0" err="1"/>
              <a:t>reduction</a:t>
            </a:r>
            <a:r>
              <a:rPr lang="it-IT" sz="1400" dirty="0"/>
              <a:t> of </a:t>
            </a:r>
            <a:r>
              <a:rPr lang="it-IT" sz="1400" dirty="0" err="1"/>
              <a:t>radiation</a:t>
            </a:r>
            <a:r>
              <a:rPr lang="it-IT" sz="1400" dirty="0"/>
              <a:t> </a:t>
            </a:r>
            <a:r>
              <a:rPr lang="it-IT" sz="1400" dirty="0" err="1"/>
              <a:t>lenght</a:t>
            </a:r>
            <a:r>
              <a:rPr lang="it-IT" sz="1400" dirty="0"/>
              <a:t> in a </a:t>
            </a:r>
            <a:r>
              <a:rPr lang="it-IT" sz="1400" dirty="0" err="1"/>
              <a:t>scintillating</a:t>
            </a:r>
            <a:r>
              <a:rPr lang="it-IT" sz="1400" dirty="0"/>
              <a:t> </a:t>
            </a:r>
            <a:r>
              <a:rPr lang="it-IT" sz="1400" dirty="0" err="1"/>
              <a:t>crystal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/>
              <a:t>Contract</a:t>
            </a:r>
            <a:r>
              <a:rPr lang="it-IT" sz="1400" dirty="0"/>
              <a:t> INFN-CERN for the </a:t>
            </a:r>
            <a:r>
              <a:rPr lang="it-IT" sz="1400" dirty="0" err="1"/>
              <a:t>supply</a:t>
            </a:r>
            <a:r>
              <a:rPr lang="it-IT" sz="1400" dirty="0"/>
              <a:t> of </a:t>
            </a:r>
            <a:r>
              <a:rPr lang="it-IT" sz="1400" dirty="0" err="1"/>
              <a:t>crystals</a:t>
            </a:r>
            <a:r>
              <a:rPr lang="it-IT" sz="1400" dirty="0"/>
              <a:t> for </a:t>
            </a:r>
            <a:r>
              <a:rPr lang="it-IT" sz="1400" dirty="0" err="1"/>
              <a:t>collimation</a:t>
            </a:r>
            <a:r>
              <a:rPr lang="it-IT" sz="1400" dirty="0"/>
              <a:t> of the </a:t>
            </a:r>
            <a:r>
              <a:rPr lang="it-IT" sz="1400" dirty="0" err="1"/>
              <a:t>circulating</a:t>
            </a:r>
            <a:r>
              <a:rPr lang="it-IT" sz="1400" dirty="0"/>
              <a:t> </a:t>
            </a:r>
            <a:r>
              <a:rPr lang="it-IT" sz="1400" dirty="0" err="1"/>
              <a:t>beam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5838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INFN-Ferrara has unique infrastructures in the world for the production of crystals for the manipulation of particle beams.</a:t>
            </a:r>
          </a:p>
          <a:p>
            <a:r>
              <a:rPr lang="en-GB" sz="2800" dirty="0">
                <a:solidFill>
                  <a:schemeClr val="tx1"/>
                </a:solidFill>
              </a:rPr>
              <a:t>Collaborations with laboratories and accelerators all over the world.</a:t>
            </a:r>
          </a:p>
          <a:p>
            <a:r>
              <a:rPr lang="en-GB" sz="2800" dirty="0">
                <a:solidFill>
                  <a:schemeClr val="tx1"/>
                </a:solidFill>
              </a:rPr>
              <a:t>Crystals as innovative elements for the manipulation of particle beams, for the realization of intense radiation and particle sources and useful elements for fundamental physics research </a:t>
            </a:r>
            <a:r>
              <a:rPr lang="it-IT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88616" y="5350998"/>
            <a:ext cx="402219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Contacts: bandiera@fe.infn.it</a:t>
            </a:r>
          </a:p>
          <a:p>
            <a:r>
              <a:rPr lang="en-US" sz="2400" dirty="0"/>
              <a:t>               guidi@fe.infn.it</a:t>
            </a:r>
          </a:p>
          <a:p>
            <a:r>
              <a:rPr lang="en-US" sz="2400" dirty="0"/>
              <a:t>               mazzolari@fe.infn.it </a:t>
            </a:r>
          </a:p>
        </p:txBody>
      </p:sp>
    </p:spTree>
    <p:extLst>
      <p:ext uri="{BB962C8B-B14F-4D97-AF65-F5344CB8AC3E}">
        <p14:creationId xmlns:p14="http://schemas.microsoft.com/office/powerpoint/2010/main" val="56144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</a:rPr>
              <a:t>Crystals technology </a:t>
            </a:r>
            <a:r>
              <a:rPr lang="it-IT" dirty="0" err="1">
                <a:latin typeface="Verdana" panose="020B0604030504040204" pitchFamily="34" charset="0"/>
              </a:rPr>
              <a:t>at</a:t>
            </a:r>
            <a:r>
              <a:rPr lang="it-IT" dirty="0">
                <a:latin typeface="Verdana" panose="020B0604030504040204" pitchFamily="34" charset="0"/>
              </a:rPr>
              <a:t> INFN-Ferrara</a:t>
            </a:r>
            <a:endParaRPr lang="it-IT" dirty="0"/>
          </a:p>
        </p:txBody>
      </p:sp>
      <p:pic>
        <p:nvPicPr>
          <p:cNvPr id="1026" name="Picture 2" descr="Risultati immagini per inf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47465"/>
            <a:ext cx="2102177" cy="11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2502444" y="1923292"/>
            <a:ext cx="174938" cy="47032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17" y="1807504"/>
            <a:ext cx="1009212" cy="97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28642" y="1807504"/>
            <a:ext cx="447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Collimation</a:t>
            </a:r>
            <a:r>
              <a:rPr lang="it-IT" dirty="0"/>
              <a:t> &amp; </a:t>
            </a:r>
            <a:r>
              <a:rPr lang="it-IT" dirty="0" err="1"/>
              <a:t>beam</a:t>
            </a:r>
            <a:r>
              <a:rPr lang="it-IT" dirty="0"/>
              <a:t> steering</a:t>
            </a:r>
          </a:p>
          <a:p>
            <a:r>
              <a:rPr lang="it-IT" dirty="0"/>
              <a:t>Innovative radiation sources</a:t>
            </a:r>
          </a:p>
          <a:p>
            <a:r>
              <a:rPr lang="it-IT" dirty="0"/>
              <a:t>Pair production studies</a:t>
            </a:r>
          </a:p>
          <a:p>
            <a:r>
              <a:rPr lang="it-IT" dirty="0"/>
              <a:t>Innovative detectors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37164" y="4655751"/>
            <a:ext cx="4907607" cy="608904"/>
            <a:chOff x="2853394" y="3152674"/>
            <a:chExt cx="4982944" cy="646331"/>
          </a:xfrm>
        </p:grpSpPr>
        <p:pic>
          <p:nvPicPr>
            <p:cNvPr id="26" name="Picture 25" descr="C:\Users\Laura\Desktop\papers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394" y="3152674"/>
              <a:ext cx="1421606" cy="555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035378" y="3152674"/>
              <a:ext cx="2800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Innovative radiation sources</a:t>
              </a:r>
            </a:p>
            <a:p>
              <a:r>
                <a:rPr lang="it-IT" dirty="0" err="1"/>
                <a:t>Beam</a:t>
              </a:r>
              <a:r>
                <a:rPr lang="it-IT" dirty="0"/>
                <a:t> </a:t>
              </a:r>
              <a:r>
                <a:rPr lang="it-IT" dirty="0" err="1"/>
                <a:t>steering</a:t>
              </a:r>
              <a:endParaRPr lang="it-IT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10" y="5240847"/>
            <a:ext cx="9429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28642" y="5264655"/>
            <a:ext cx="59558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ERC-</a:t>
            </a:r>
            <a:r>
              <a:rPr lang="it-IT" sz="1600" dirty="0" err="1"/>
              <a:t>CoG</a:t>
            </a:r>
            <a:r>
              <a:rPr lang="it-IT" sz="1600" dirty="0"/>
              <a:t> CRYSBEAM (LHC </a:t>
            </a:r>
            <a:r>
              <a:rPr lang="it-IT" sz="1600" dirty="0" err="1"/>
              <a:t>beam</a:t>
            </a:r>
            <a:r>
              <a:rPr lang="it-IT" sz="1600" dirty="0"/>
              <a:t> </a:t>
            </a:r>
            <a:r>
              <a:rPr lang="it-IT" sz="1600" dirty="0" err="1"/>
              <a:t>extraction</a:t>
            </a:r>
            <a:r>
              <a:rPr lang="it-IT" sz="1600" dirty="0"/>
              <a:t>)</a:t>
            </a:r>
          </a:p>
          <a:p>
            <a:r>
              <a:rPr lang="it-IT" sz="1600" dirty="0"/>
              <a:t>ERC-</a:t>
            </a:r>
            <a:r>
              <a:rPr lang="it-IT" sz="1600" dirty="0" err="1"/>
              <a:t>CoG</a:t>
            </a:r>
            <a:r>
              <a:rPr lang="it-IT" sz="1600" dirty="0"/>
              <a:t> SELDOM (</a:t>
            </a:r>
            <a:r>
              <a:rPr lang="it-IT" sz="1600" dirty="0" err="1"/>
              <a:t>Studies</a:t>
            </a:r>
            <a:r>
              <a:rPr lang="it-IT" sz="1600" dirty="0"/>
              <a:t> of MDM and EDM of </a:t>
            </a:r>
            <a:r>
              <a:rPr lang="it-IT" sz="1600" dirty="0" err="1"/>
              <a:t>charmed</a:t>
            </a:r>
            <a:r>
              <a:rPr lang="it-IT" sz="1600" dirty="0"/>
              <a:t> </a:t>
            </a:r>
            <a:r>
              <a:rPr lang="it-IT" sz="1600" dirty="0" err="1"/>
              <a:t>baryons</a:t>
            </a:r>
            <a:r>
              <a:rPr lang="it-IT" sz="1600" dirty="0"/>
              <a:t>)</a:t>
            </a:r>
          </a:p>
          <a:p>
            <a:r>
              <a:rPr lang="it-IT" sz="1600" dirty="0"/>
              <a:t>MCA-IRSES CUTE (</a:t>
            </a:r>
            <a:r>
              <a:rPr lang="it-IT" sz="1600" dirty="0" err="1"/>
              <a:t>crystalline</a:t>
            </a:r>
            <a:r>
              <a:rPr lang="it-IT" sz="1600" dirty="0"/>
              <a:t> </a:t>
            </a:r>
            <a:r>
              <a:rPr lang="it-IT" sz="1600" dirty="0" err="1"/>
              <a:t>undulators</a:t>
            </a:r>
            <a:r>
              <a:rPr lang="it-IT" sz="1600" dirty="0"/>
              <a:t>)</a:t>
            </a:r>
          </a:p>
          <a:p>
            <a:r>
              <a:rPr lang="it-IT" sz="1600" dirty="0"/>
              <a:t>MSCA-RISE PEARL (</a:t>
            </a:r>
            <a:r>
              <a:rPr lang="it-IT" sz="1600" dirty="0" err="1"/>
              <a:t>crystalline</a:t>
            </a:r>
            <a:r>
              <a:rPr lang="it-IT" sz="1600" dirty="0"/>
              <a:t> </a:t>
            </a:r>
            <a:r>
              <a:rPr lang="it-IT" sz="1600" dirty="0" err="1"/>
              <a:t>undulators</a:t>
            </a:r>
            <a:r>
              <a:rPr lang="it-IT" sz="1600" dirty="0"/>
              <a:t>)</a:t>
            </a:r>
            <a:br>
              <a:rPr lang="it-IT" sz="1600" dirty="0"/>
            </a:br>
            <a:r>
              <a:rPr lang="it-IT" sz="1600" dirty="0"/>
              <a:t>MSCA-RISE N-LIGHT (</a:t>
            </a:r>
            <a:r>
              <a:rPr lang="it-IT" sz="1600" dirty="0" err="1"/>
              <a:t>crystalline</a:t>
            </a:r>
            <a:r>
              <a:rPr lang="it-IT" sz="1600" dirty="0"/>
              <a:t> </a:t>
            </a:r>
            <a:r>
              <a:rPr lang="it-IT" sz="1600" dirty="0" err="1"/>
              <a:t>radiation</a:t>
            </a:r>
            <a:r>
              <a:rPr lang="it-IT" sz="1600" dirty="0"/>
              <a:t> </a:t>
            </a:r>
            <a:r>
              <a:rPr lang="it-IT" sz="1600" dirty="0" err="1"/>
              <a:t>sources</a:t>
            </a:r>
            <a:r>
              <a:rPr lang="it-IT" sz="1600" dirty="0"/>
              <a:t>)</a:t>
            </a:r>
          </a:p>
          <a:p>
            <a:r>
              <a:rPr lang="it-IT" sz="1600" dirty="0"/>
              <a:t>EIC-PATHFINDER TECHNO-CLS (</a:t>
            </a:r>
            <a:r>
              <a:rPr lang="it-IT" sz="1600" dirty="0" err="1"/>
              <a:t>crystalline</a:t>
            </a:r>
            <a:r>
              <a:rPr lang="it-IT" sz="1600" dirty="0"/>
              <a:t> </a:t>
            </a:r>
            <a:r>
              <a:rPr lang="it-IT" sz="1600" dirty="0" err="1"/>
              <a:t>radiation</a:t>
            </a:r>
            <a:r>
              <a:rPr lang="it-IT" sz="1600" dirty="0"/>
              <a:t> </a:t>
            </a:r>
            <a:r>
              <a:rPr lang="it-IT" sz="1600" dirty="0" err="1"/>
              <a:t>sources</a:t>
            </a:r>
            <a:r>
              <a:rPr lang="it-IT" sz="1600" dirty="0"/>
              <a:t>)</a:t>
            </a:r>
          </a:p>
          <a:p>
            <a:endParaRPr lang="it-IT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102730" y="2837761"/>
            <a:ext cx="4742041" cy="876300"/>
            <a:chOff x="3094297" y="4761518"/>
            <a:chExt cx="4742041" cy="876300"/>
          </a:xfrm>
        </p:grpSpPr>
        <p:pic>
          <p:nvPicPr>
            <p:cNvPr id="29" name="Picture 7" descr="C:\Users\daphne\Downloads\mamilogo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97" y="4761518"/>
              <a:ext cx="941388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35378" y="4875468"/>
              <a:ext cx="2800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Beam steering</a:t>
              </a:r>
            </a:p>
            <a:p>
              <a:r>
                <a:rPr lang="it-IT" dirty="0"/>
                <a:t>Innovative </a:t>
              </a:r>
              <a:r>
                <a:rPr lang="it-IT" dirty="0" err="1"/>
                <a:t>radiation</a:t>
              </a:r>
              <a:r>
                <a:rPr lang="it-IT" dirty="0"/>
                <a:t> </a:t>
              </a:r>
              <a:r>
                <a:rPr lang="it-IT" dirty="0" err="1"/>
                <a:t>sources</a:t>
              </a:r>
              <a:endParaRPr lang="it-IT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2710" y="3731058"/>
            <a:ext cx="5490242" cy="945084"/>
            <a:chOff x="3129530" y="3856652"/>
            <a:chExt cx="5490242" cy="9450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530" y="3856652"/>
              <a:ext cx="870923" cy="87092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574241" y="3878406"/>
              <a:ext cx="40455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Innovative </a:t>
              </a:r>
              <a:r>
                <a:rPr lang="it-IT" dirty="0" err="1"/>
                <a:t>radiation</a:t>
              </a:r>
              <a:r>
                <a:rPr lang="it-IT" dirty="0"/>
                <a:t> and </a:t>
              </a:r>
              <a:r>
                <a:rPr lang="it-IT" dirty="0" err="1"/>
                <a:t>positron</a:t>
              </a:r>
              <a:r>
                <a:rPr lang="it-IT" dirty="0"/>
                <a:t> </a:t>
              </a:r>
              <a:r>
                <a:rPr lang="it-IT" dirty="0" err="1"/>
                <a:t>sources</a:t>
              </a:r>
              <a:endParaRPr lang="it-IT" dirty="0"/>
            </a:p>
            <a:p>
              <a:r>
                <a:rPr lang="it-IT" dirty="0"/>
                <a:t>Innovative detectors</a:t>
              </a:r>
            </a:p>
            <a:p>
              <a:r>
                <a:rPr lang="it-IT" dirty="0" err="1"/>
                <a:t>Beam</a:t>
              </a:r>
              <a:r>
                <a:rPr lang="it-IT" dirty="0"/>
                <a:t> </a:t>
              </a:r>
              <a:r>
                <a:rPr lang="it-IT" dirty="0" err="1"/>
                <a:t>extraction</a:t>
              </a:r>
              <a:endParaRPr lang="it-IT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44771" y="2473775"/>
            <a:ext cx="4075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Involved</a:t>
            </a:r>
            <a:r>
              <a:rPr lang="it-IT" b="1" dirty="0">
                <a:solidFill>
                  <a:srgbClr val="FF0000"/>
                </a:solidFill>
              </a:rPr>
              <a:t> in </a:t>
            </a:r>
            <a:r>
              <a:rPr lang="it-IT" b="1" dirty="0" err="1">
                <a:solidFill>
                  <a:srgbClr val="FF0000"/>
                </a:solidFill>
              </a:rPr>
              <a:t>Channeling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experiments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since</a:t>
            </a:r>
            <a:r>
              <a:rPr lang="it-IT" b="1" dirty="0">
                <a:solidFill>
                  <a:srgbClr val="FF0000"/>
                </a:solidFill>
              </a:rPr>
              <a:t> 2000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17" y="6080171"/>
            <a:ext cx="1217010" cy="8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7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en-US" dirty="0"/>
              <a:t>Channeling in a bent CRYSTAL</a:t>
            </a:r>
          </a:p>
        </p:txBody>
      </p:sp>
      <p:grpSp>
        <p:nvGrpSpPr>
          <p:cNvPr id="17411" name="Group 45"/>
          <p:cNvGrpSpPr>
            <a:grpSpLocks/>
          </p:cNvGrpSpPr>
          <p:nvPr/>
        </p:nvGrpSpPr>
        <p:grpSpPr bwMode="auto">
          <a:xfrm>
            <a:off x="823913" y="1973263"/>
            <a:ext cx="1717675" cy="3702050"/>
            <a:chOff x="576" y="1726"/>
            <a:chExt cx="750" cy="1295"/>
          </a:xfrm>
        </p:grpSpPr>
        <p:pic>
          <p:nvPicPr>
            <p:cNvPr id="17449" name="Picture 10" descr="figur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26"/>
              <a:ext cx="682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0" name="Group 12"/>
            <p:cNvGrpSpPr>
              <a:grpSpLocks/>
            </p:cNvGrpSpPr>
            <p:nvPr/>
          </p:nvGrpSpPr>
          <p:grpSpPr bwMode="auto">
            <a:xfrm>
              <a:off x="1022" y="1874"/>
              <a:ext cx="52" cy="986"/>
              <a:chOff x="3288" y="1628"/>
              <a:chExt cx="52" cy="986"/>
            </a:xfrm>
          </p:grpSpPr>
          <p:grpSp>
            <p:nvGrpSpPr>
              <p:cNvPr id="17453" name="Group 13"/>
              <p:cNvGrpSpPr>
                <a:grpSpLocks/>
              </p:cNvGrpSpPr>
              <p:nvPr/>
            </p:nvGrpSpPr>
            <p:grpSpPr bwMode="auto">
              <a:xfrm>
                <a:off x="3288" y="2437"/>
                <a:ext cx="45" cy="177"/>
                <a:chOff x="1090" y="3248"/>
                <a:chExt cx="66" cy="353"/>
              </a:xfrm>
            </p:grpSpPr>
            <p:sp>
              <p:nvSpPr>
                <p:cNvPr id="17475" name="Arc 14"/>
                <p:cNvSpPr>
                  <a:spLocks/>
                </p:cNvSpPr>
                <p:nvPr/>
              </p:nvSpPr>
              <p:spPr bwMode="auto">
                <a:xfrm flipV="1">
                  <a:off x="1111" y="351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6" name="Arc 1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7" name="Arc 1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8" name="Arc 1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4" name="Group 18"/>
              <p:cNvGrpSpPr>
                <a:grpSpLocks/>
              </p:cNvGrpSpPr>
              <p:nvPr/>
            </p:nvGrpSpPr>
            <p:grpSpPr bwMode="auto">
              <a:xfrm>
                <a:off x="3288" y="2251"/>
                <a:ext cx="45" cy="182"/>
                <a:chOff x="1090" y="3248"/>
                <a:chExt cx="66" cy="364"/>
              </a:xfrm>
            </p:grpSpPr>
            <p:sp>
              <p:nvSpPr>
                <p:cNvPr id="17471" name="Arc 19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2" name="Arc 20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3" name="Arc 21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4" name="Arc 22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5" name="Group 23"/>
              <p:cNvGrpSpPr>
                <a:grpSpLocks/>
              </p:cNvGrpSpPr>
              <p:nvPr/>
            </p:nvGrpSpPr>
            <p:grpSpPr bwMode="auto">
              <a:xfrm>
                <a:off x="3289" y="2069"/>
                <a:ext cx="45" cy="182"/>
                <a:chOff x="1090" y="3248"/>
                <a:chExt cx="66" cy="364"/>
              </a:xfrm>
            </p:grpSpPr>
            <p:sp>
              <p:nvSpPr>
                <p:cNvPr id="17467" name="Arc 24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8" name="Arc 2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9" name="Arc 2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70" name="Arc 2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6" name="Group 28"/>
              <p:cNvGrpSpPr>
                <a:grpSpLocks/>
              </p:cNvGrpSpPr>
              <p:nvPr/>
            </p:nvGrpSpPr>
            <p:grpSpPr bwMode="auto">
              <a:xfrm>
                <a:off x="3288" y="1888"/>
                <a:ext cx="45" cy="182"/>
                <a:chOff x="1090" y="3248"/>
                <a:chExt cx="66" cy="364"/>
              </a:xfrm>
            </p:grpSpPr>
            <p:sp>
              <p:nvSpPr>
                <p:cNvPr id="17463" name="Arc 29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4" name="Arc 30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5" name="Arc 31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6" name="Arc 32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57" name="Group 33"/>
              <p:cNvGrpSpPr>
                <a:grpSpLocks/>
              </p:cNvGrpSpPr>
              <p:nvPr/>
            </p:nvGrpSpPr>
            <p:grpSpPr bwMode="auto">
              <a:xfrm>
                <a:off x="3288" y="1706"/>
                <a:ext cx="45" cy="182"/>
                <a:chOff x="1090" y="3248"/>
                <a:chExt cx="66" cy="364"/>
              </a:xfrm>
            </p:grpSpPr>
            <p:sp>
              <p:nvSpPr>
                <p:cNvPr id="17459" name="Arc 34"/>
                <p:cNvSpPr>
                  <a:spLocks/>
                </p:cNvSpPr>
                <p:nvPr/>
              </p:nvSpPr>
              <p:spPr bwMode="auto">
                <a:xfrm flipV="1">
                  <a:off x="1111" y="3521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0" name="Arc 35"/>
                <p:cNvSpPr>
                  <a:spLocks/>
                </p:cNvSpPr>
                <p:nvPr/>
              </p:nvSpPr>
              <p:spPr bwMode="auto">
                <a:xfrm>
                  <a:off x="1111" y="3430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1" name="Arc 36"/>
                <p:cNvSpPr>
                  <a:spLocks/>
                </p:cNvSpPr>
                <p:nvPr/>
              </p:nvSpPr>
              <p:spPr bwMode="auto">
                <a:xfrm flipH="1" flipV="1">
                  <a:off x="1090" y="3339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62" name="Arc 37"/>
                <p:cNvSpPr>
                  <a:spLocks/>
                </p:cNvSpPr>
                <p:nvPr/>
              </p:nvSpPr>
              <p:spPr bwMode="auto">
                <a:xfrm flipH="1">
                  <a:off x="1090" y="3248"/>
                  <a:ext cx="45" cy="9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7458" name="Line 38"/>
              <p:cNvSpPr>
                <a:spLocks noChangeShapeType="1"/>
              </p:cNvSpPr>
              <p:nvPr/>
            </p:nvSpPr>
            <p:spPr bwMode="auto">
              <a:xfrm flipV="1">
                <a:off x="3317" y="1628"/>
                <a:ext cx="23" cy="7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flipV="1">
              <a:off x="1218" y="281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1195" y="2597"/>
              <a:ext cx="13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>
                  <a:solidFill>
                    <a:schemeClr val="tx2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6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400">
                  <a:solidFill>
                    <a:schemeClr val="tx2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>
                  <a:solidFill>
                    <a:schemeClr val="tx2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it-IT" i="1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</a:rPr>
                <a:t>λ</a:t>
              </a:r>
            </a:p>
          </p:txBody>
        </p:sp>
      </p:grpSp>
      <p:grpSp>
        <p:nvGrpSpPr>
          <p:cNvPr id="17412" name="Group 101"/>
          <p:cNvGrpSpPr>
            <a:grpSpLocks/>
          </p:cNvGrpSpPr>
          <p:nvPr/>
        </p:nvGrpSpPr>
        <p:grpSpPr bwMode="auto">
          <a:xfrm>
            <a:off x="2414588" y="2007581"/>
            <a:ext cx="2557462" cy="3591532"/>
            <a:chOff x="1920" y="1844"/>
            <a:chExt cx="1104" cy="1344"/>
          </a:xfrm>
        </p:grpSpPr>
        <p:pic>
          <p:nvPicPr>
            <p:cNvPr id="17417" name="Picture 47" descr="figur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001">
              <a:off x="1920" y="1947"/>
              <a:ext cx="1104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8" name="Group 48"/>
            <p:cNvGrpSpPr>
              <a:grpSpLocks/>
            </p:cNvGrpSpPr>
            <p:nvPr/>
          </p:nvGrpSpPr>
          <p:grpSpPr bwMode="auto">
            <a:xfrm>
              <a:off x="2689" y="2900"/>
              <a:ext cx="45" cy="182"/>
              <a:chOff x="1090" y="3248"/>
              <a:chExt cx="66" cy="364"/>
            </a:xfrm>
          </p:grpSpPr>
          <p:sp>
            <p:nvSpPr>
              <p:cNvPr id="17445" name="Arc 4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6" name="Arc 5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7" name="Arc 5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8" name="Arc 5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19" name="Group 53"/>
            <p:cNvGrpSpPr>
              <a:grpSpLocks/>
            </p:cNvGrpSpPr>
            <p:nvPr/>
          </p:nvGrpSpPr>
          <p:grpSpPr bwMode="auto">
            <a:xfrm rot="-508132">
              <a:off x="2689" y="2718"/>
              <a:ext cx="45" cy="182"/>
              <a:chOff x="1090" y="3248"/>
              <a:chExt cx="66" cy="364"/>
            </a:xfrm>
          </p:grpSpPr>
          <p:sp>
            <p:nvSpPr>
              <p:cNvPr id="17441" name="Arc 5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2" name="Arc 5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3" name="Arc 5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4" name="Arc 5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0" name="Group 58"/>
            <p:cNvGrpSpPr>
              <a:grpSpLocks/>
            </p:cNvGrpSpPr>
            <p:nvPr/>
          </p:nvGrpSpPr>
          <p:grpSpPr bwMode="auto">
            <a:xfrm rot="-508132">
              <a:off x="2667" y="2537"/>
              <a:ext cx="45" cy="182"/>
              <a:chOff x="1090" y="3248"/>
              <a:chExt cx="66" cy="364"/>
            </a:xfrm>
          </p:grpSpPr>
          <p:sp>
            <p:nvSpPr>
              <p:cNvPr id="17437" name="Arc 5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8" name="Arc 6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9" name="Arc 6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40" name="Arc 6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1" name="Group 63"/>
            <p:cNvGrpSpPr>
              <a:grpSpLocks/>
            </p:cNvGrpSpPr>
            <p:nvPr/>
          </p:nvGrpSpPr>
          <p:grpSpPr bwMode="auto">
            <a:xfrm rot="-1258767">
              <a:off x="2635" y="2355"/>
              <a:ext cx="45" cy="182"/>
              <a:chOff x="1090" y="3248"/>
              <a:chExt cx="66" cy="364"/>
            </a:xfrm>
          </p:grpSpPr>
          <p:sp>
            <p:nvSpPr>
              <p:cNvPr id="17433" name="Arc 6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4" name="Arc 6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5" name="Arc 6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6" name="Arc 6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2" name="Group 68"/>
            <p:cNvGrpSpPr>
              <a:grpSpLocks/>
            </p:cNvGrpSpPr>
            <p:nvPr/>
          </p:nvGrpSpPr>
          <p:grpSpPr bwMode="auto">
            <a:xfrm rot="-2110794">
              <a:off x="2553" y="2181"/>
              <a:ext cx="45" cy="182"/>
              <a:chOff x="1090" y="3248"/>
              <a:chExt cx="66" cy="364"/>
            </a:xfrm>
          </p:grpSpPr>
          <p:sp>
            <p:nvSpPr>
              <p:cNvPr id="17429" name="Arc 69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0" name="Arc 70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1" name="Arc 71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32" name="Arc 72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7423" name="Group 73"/>
            <p:cNvGrpSpPr>
              <a:grpSpLocks/>
            </p:cNvGrpSpPr>
            <p:nvPr/>
          </p:nvGrpSpPr>
          <p:grpSpPr bwMode="auto">
            <a:xfrm rot="-2005635">
              <a:off x="2462" y="2021"/>
              <a:ext cx="45" cy="182"/>
              <a:chOff x="1090" y="3248"/>
              <a:chExt cx="66" cy="364"/>
            </a:xfrm>
          </p:grpSpPr>
          <p:sp>
            <p:nvSpPr>
              <p:cNvPr id="17425" name="Arc 74"/>
              <p:cNvSpPr>
                <a:spLocks/>
              </p:cNvSpPr>
              <p:nvPr/>
            </p:nvSpPr>
            <p:spPr bwMode="auto">
              <a:xfrm flipV="1">
                <a:off x="1111" y="3521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6" name="Arc 75"/>
              <p:cNvSpPr>
                <a:spLocks/>
              </p:cNvSpPr>
              <p:nvPr/>
            </p:nvSpPr>
            <p:spPr bwMode="auto">
              <a:xfrm>
                <a:off x="1111" y="3430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7" name="Arc 76"/>
              <p:cNvSpPr>
                <a:spLocks/>
              </p:cNvSpPr>
              <p:nvPr/>
            </p:nvSpPr>
            <p:spPr bwMode="auto">
              <a:xfrm flipH="1" flipV="1">
                <a:off x="1090" y="3339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8" name="Arc 77"/>
              <p:cNvSpPr>
                <a:spLocks/>
              </p:cNvSpPr>
              <p:nvPr/>
            </p:nvSpPr>
            <p:spPr bwMode="auto">
              <a:xfrm flipH="1">
                <a:off x="1090" y="3248"/>
                <a:ext cx="45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424" name="Line 78"/>
            <p:cNvSpPr>
              <a:spLocks noChangeShapeType="1"/>
            </p:cNvSpPr>
            <p:nvPr/>
          </p:nvSpPr>
          <p:spPr bwMode="auto">
            <a:xfrm flipH="1" flipV="1">
              <a:off x="2279" y="1844"/>
              <a:ext cx="156" cy="1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6197600" y="2320925"/>
            <a:ext cx="484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Channeling of a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charged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particle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beam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in a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bent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crystal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results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in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steering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of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its</a:t>
            </a:r>
            <a:r>
              <a:rPr lang="it-IT" sz="240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trajectory</a:t>
            </a:r>
            <a:endParaRPr lang="it-IT" sz="2400" dirty="0">
              <a:solidFill>
                <a:srgbClr val="000000"/>
              </a:solidFill>
              <a:latin typeface="+mj-lt"/>
              <a:cs typeface="DokChampa" pitchFamily="34" charset="-34"/>
            </a:endParaRPr>
          </a:p>
        </p:txBody>
      </p:sp>
      <p:sp>
        <p:nvSpPr>
          <p:cNvPr id="76" name="Down Arrow 74"/>
          <p:cNvSpPr/>
          <p:nvPr/>
        </p:nvSpPr>
        <p:spPr>
          <a:xfrm>
            <a:off x="8434388" y="3830638"/>
            <a:ext cx="376237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" name="TextBox 1"/>
          <p:cNvSpPr txBox="1">
            <a:spLocks noChangeArrowheads="1"/>
          </p:cNvSpPr>
          <p:nvPr/>
        </p:nvSpPr>
        <p:spPr bwMode="auto">
          <a:xfrm>
            <a:off x="6169025" y="4968875"/>
            <a:ext cx="4905375" cy="1200150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Bent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crystals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can be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used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in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particle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accelerators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as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collimating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or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extraction</a:t>
            </a:r>
            <a:r>
              <a:rPr lang="it-IT" b="0" dirty="0">
                <a:solidFill>
                  <a:srgbClr val="000000"/>
                </a:solidFill>
                <a:latin typeface="+mj-lt"/>
                <a:cs typeface="DokChampa" pitchFamily="34" charset="-34"/>
              </a:rPr>
              <a:t> </a:t>
            </a:r>
            <a:r>
              <a:rPr lang="it-IT" b="0" dirty="0" err="1">
                <a:solidFill>
                  <a:srgbClr val="000000"/>
                </a:solidFill>
                <a:latin typeface="+mj-lt"/>
                <a:cs typeface="DokChampa" pitchFamily="34" charset="-34"/>
              </a:rPr>
              <a:t>element</a:t>
            </a:r>
            <a:endParaRPr lang="en-US" b="0" dirty="0">
              <a:solidFill>
                <a:srgbClr val="000000"/>
              </a:solidFill>
              <a:latin typeface="+mj-lt"/>
              <a:cs typeface="DokChampa" pitchFamily="34" charset="-34"/>
            </a:endParaRPr>
          </a:p>
        </p:txBody>
      </p:sp>
      <p:sp>
        <p:nvSpPr>
          <p:cNvPr id="17416" name="CasellaDiTesto 77"/>
          <p:cNvSpPr txBox="1">
            <a:spLocks noChangeArrowheads="1"/>
          </p:cNvSpPr>
          <p:nvPr/>
        </p:nvSpPr>
        <p:spPr bwMode="auto">
          <a:xfrm>
            <a:off x="1808163" y="5926138"/>
            <a:ext cx="206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t-IT"/>
              <a:t>E. Tsyganov, 1976</a:t>
            </a:r>
          </a:p>
        </p:txBody>
      </p:sp>
      <p:sp>
        <p:nvSpPr>
          <p:cNvPr id="71" name="Line 78"/>
          <p:cNvSpPr>
            <a:spLocks noChangeShapeType="1"/>
          </p:cNvSpPr>
          <p:nvPr/>
        </p:nvSpPr>
        <p:spPr bwMode="auto">
          <a:xfrm flipV="1">
            <a:off x="4229178" y="5323029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Line 78"/>
          <p:cNvSpPr>
            <a:spLocks noChangeShapeType="1"/>
          </p:cNvSpPr>
          <p:nvPr/>
        </p:nvSpPr>
        <p:spPr bwMode="auto">
          <a:xfrm flipV="1">
            <a:off x="1953197" y="1811729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" name="Line 78"/>
          <p:cNvSpPr>
            <a:spLocks noChangeShapeType="1"/>
          </p:cNvSpPr>
          <p:nvPr/>
        </p:nvSpPr>
        <p:spPr bwMode="auto">
          <a:xfrm flipV="1">
            <a:off x="1872523" y="5340492"/>
            <a:ext cx="11252" cy="5856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" name="Arc 17"/>
          <p:cNvSpPr>
            <a:spLocks/>
          </p:cNvSpPr>
          <p:nvPr/>
        </p:nvSpPr>
        <p:spPr bwMode="auto">
          <a:xfrm flipH="1">
            <a:off x="1872523" y="5227121"/>
            <a:ext cx="45719" cy="1455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17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INFN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600" dirty="0"/>
              <a:t>INFN has competencies related to </a:t>
            </a:r>
          </a:p>
          <a:p>
            <a:pPr lvl="1"/>
            <a:r>
              <a:rPr lang="it-IT" sz="2400" dirty="0"/>
              <a:t>Development of innovative ideas and research activities</a:t>
            </a:r>
            <a:br>
              <a:rPr lang="it-IT" sz="2400" dirty="0"/>
            </a:br>
            <a:r>
              <a:rPr lang="it-IT" sz="2400" dirty="0"/>
              <a:t>(connected to channeling and related </a:t>
            </a:r>
            <a:r>
              <a:rPr lang="it-IT" sz="2400" dirty="0" err="1"/>
              <a:t>effects</a:t>
            </a:r>
            <a:r>
              <a:rPr lang="it-IT" sz="2400" dirty="0"/>
              <a:t>)</a:t>
            </a:r>
          </a:p>
          <a:p>
            <a:pPr lvl="1"/>
            <a:r>
              <a:rPr lang="it-IT" sz="2400" dirty="0" err="1"/>
              <a:t>Simulations</a:t>
            </a:r>
            <a:r>
              <a:rPr lang="it-IT" sz="2400" dirty="0"/>
              <a:t> of </a:t>
            </a:r>
            <a:r>
              <a:rPr lang="it-IT" sz="2400" dirty="0" err="1"/>
              <a:t>coherent</a:t>
            </a:r>
            <a:r>
              <a:rPr lang="it-IT" sz="2400" dirty="0"/>
              <a:t> </a:t>
            </a:r>
            <a:r>
              <a:rPr lang="it-IT" sz="2400" dirty="0" err="1"/>
              <a:t>effects</a:t>
            </a:r>
            <a:r>
              <a:rPr lang="it-IT" sz="2400" dirty="0"/>
              <a:t> in </a:t>
            </a:r>
            <a:r>
              <a:rPr lang="it-IT" sz="2400" dirty="0" err="1"/>
              <a:t>crystals</a:t>
            </a:r>
            <a:endParaRPr lang="it-IT" sz="2400" dirty="0"/>
          </a:p>
          <a:p>
            <a:pPr lvl="1"/>
            <a:r>
              <a:rPr lang="it-IT" sz="2400" dirty="0"/>
              <a:t>Design of </a:t>
            </a:r>
            <a:r>
              <a:rPr lang="it-IT" sz="2400" dirty="0" err="1"/>
              <a:t>setups</a:t>
            </a:r>
            <a:r>
              <a:rPr lang="it-IT" sz="2400" dirty="0"/>
              <a:t> for </a:t>
            </a:r>
            <a:r>
              <a:rPr lang="it-IT" sz="2400" dirty="0" err="1"/>
              <a:t>channeling</a:t>
            </a:r>
            <a:r>
              <a:rPr lang="it-IT" sz="2400" dirty="0"/>
              <a:t> </a:t>
            </a:r>
            <a:r>
              <a:rPr lang="it-IT" sz="2400" dirty="0" err="1"/>
              <a:t>experiments</a:t>
            </a:r>
            <a:endParaRPr lang="it-IT" sz="2400" dirty="0"/>
          </a:p>
          <a:p>
            <a:pPr lvl="1"/>
            <a:r>
              <a:rPr lang="it-IT" sz="2400" dirty="0">
                <a:solidFill>
                  <a:srgbClr val="FF0000"/>
                </a:solidFill>
              </a:rPr>
              <a:t>Crystals manufacturing and </a:t>
            </a:r>
            <a:r>
              <a:rPr lang="it-IT" sz="2400" dirty="0" err="1">
                <a:solidFill>
                  <a:srgbClr val="FF0000"/>
                </a:solidFill>
              </a:rPr>
              <a:t>characterization</a:t>
            </a:r>
            <a:endParaRPr lang="it-IT" sz="2400" dirty="0">
              <a:solidFill>
                <a:srgbClr val="FF0000"/>
              </a:solidFill>
            </a:endParaRPr>
          </a:p>
          <a:p>
            <a:pPr lvl="1"/>
            <a:r>
              <a:rPr lang="it-IT" sz="2400" dirty="0" err="1"/>
              <a:t>Holders</a:t>
            </a:r>
            <a:r>
              <a:rPr lang="it-IT" sz="2400" dirty="0"/>
              <a:t> manufacturing and characterization</a:t>
            </a:r>
          </a:p>
          <a:p>
            <a:pPr lvl="1"/>
            <a:r>
              <a:rPr lang="it-IT" sz="2400" dirty="0"/>
              <a:t>Goniometry</a:t>
            </a:r>
          </a:p>
          <a:p>
            <a:pPr lvl="1"/>
            <a:r>
              <a:rPr lang="it-IT" sz="2400" dirty="0"/>
              <a:t>Trackers and detectors</a:t>
            </a:r>
          </a:p>
          <a:p>
            <a:pPr lvl="1"/>
            <a:r>
              <a:rPr lang="it-IT" sz="2400" dirty="0"/>
              <a:t>Data </a:t>
            </a:r>
            <a:r>
              <a:rPr lang="it-IT" sz="2400" dirty="0" err="1"/>
              <a:t>analysis</a:t>
            </a:r>
            <a:endParaRPr lang="it-IT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80054" y="2493818"/>
            <a:ext cx="461380" cy="3364981"/>
            <a:chOff x="6833616" y="2615053"/>
            <a:chExt cx="461380" cy="2809188"/>
          </a:xfrm>
        </p:grpSpPr>
        <p:sp>
          <p:nvSpPr>
            <p:cNvPr id="5" name="Right Brace 4"/>
            <p:cNvSpPr/>
            <p:nvPr/>
          </p:nvSpPr>
          <p:spPr>
            <a:xfrm>
              <a:off x="6833616" y="2615053"/>
              <a:ext cx="111624" cy="2809188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45240" y="4019648"/>
              <a:ext cx="349756" cy="55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141434" y="3094583"/>
            <a:ext cx="346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INFN is a scientific agency  encompassing a </a:t>
            </a:r>
            <a:r>
              <a:rPr lang="it-IT" sz="2400" dirty="0">
                <a:solidFill>
                  <a:srgbClr val="FF0000"/>
                </a:solidFill>
              </a:rPr>
              <a:t>full set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of competencies related to studies of coherent effects between charged particle beams and crystals.</a:t>
            </a:r>
          </a:p>
        </p:txBody>
      </p:sp>
    </p:spTree>
    <p:extLst>
      <p:ext uri="{BB962C8B-B14F-4D97-AF65-F5344CB8AC3E}">
        <p14:creationId xmlns:p14="http://schemas.microsoft.com/office/powerpoint/2010/main" val="386236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INFN-Ferrara infrastructure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74" y="1845440"/>
            <a:ext cx="3657084" cy="243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18" y="4072469"/>
            <a:ext cx="3824266" cy="2544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192" y="1925152"/>
            <a:ext cx="79594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Laboratory fully equipped for silicon micro and nanomachining</a:t>
            </a:r>
          </a:p>
          <a:p>
            <a:r>
              <a:rPr lang="it-IT" sz="2400" dirty="0"/>
              <a:t>ISO4 certified clean room (130 m</a:t>
            </a:r>
            <a:r>
              <a:rPr lang="it-IT" sz="2400" baseline="30000" dirty="0"/>
              <a:t>2</a:t>
            </a:r>
            <a:r>
              <a:rPr lang="it-IT" sz="2400" dirty="0"/>
              <a:t>)</a:t>
            </a:r>
          </a:p>
          <a:p>
            <a:endParaRPr lang="it-IT" dirty="0"/>
          </a:p>
          <a:p>
            <a:r>
              <a:rPr lang="it-IT" sz="2400" dirty="0"/>
              <a:t>High-resolution x-ray diffraction</a:t>
            </a:r>
          </a:p>
          <a:p>
            <a:r>
              <a:rPr lang="it-IT" sz="2400" dirty="0"/>
              <a:t>Dicing and polishing equipment</a:t>
            </a:r>
          </a:p>
          <a:p>
            <a:r>
              <a:rPr lang="it-IT" sz="2400" dirty="0"/>
              <a:t>White light and Fizeau inteferferometers</a:t>
            </a:r>
          </a:p>
          <a:p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13" y="4613546"/>
            <a:ext cx="3372746" cy="2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06" y="4102414"/>
            <a:ext cx="3690474" cy="2456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INFN-Ferrara </a:t>
            </a:r>
            <a:r>
              <a:rPr lang="it-IT" dirty="0" err="1"/>
              <a:t>infrastructure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01" y="1940942"/>
            <a:ext cx="3072621" cy="46176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2" y="4102414"/>
            <a:ext cx="3690849" cy="2456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192" y="2112215"/>
            <a:ext cx="79594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Laboratory fully equipped for silicon micro and nanomachining</a:t>
            </a:r>
          </a:p>
          <a:p>
            <a:endParaRPr lang="it-IT" sz="2400" dirty="0"/>
          </a:p>
          <a:p>
            <a:r>
              <a:rPr lang="it-IT" sz="2400" dirty="0"/>
              <a:t>Fotolitography</a:t>
            </a:r>
          </a:p>
          <a:p>
            <a:r>
              <a:rPr lang="it-IT" sz="2400" dirty="0"/>
              <a:t>Equipment for silicon chemical etching</a:t>
            </a:r>
          </a:p>
          <a:p>
            <a:r>
              <a:rPr lang="it-IT" sz="2400" dirty="0" err="1"/>
              <a:t>Nanoimprint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7526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oid 16"/>
          <p:cNvSpPr/>
          <p:nvPr/>
        </p:nvSpPr>
        <p:spPr>
          <a:xfrm rot="16200000">
            <a:off x="777875" y="2652713"/>
            <a:ext cx="1912938" cy="2366962"/>
          </a:xfrm>
          <a:prstGeom prst="trapezoid">
            <a:avLst>
              <a:gd name="adj" fmla="val 9868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Trapezoid 17"/>
          <p:cNvSpPr/>
          <p:nvPr/>
        </p:nvSpPr>
        <p:spPr>
          <a:xfrm rot="16200000">
            <a:off x="2825750" y="2976563"/>
            <a:ext cx="1912937" cy="1728788"/>
          </a:xfrm>
          <a:prstGeom prst="trapezoid">
            <a:avLst>
              <a:gd name="adj" fmla="val 0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2930525" y="4427538"/>
            <a:ext cx="1441450" cy="7381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4384675" y="4427538"/>
            <a:ext cx="1439863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Trapezoid 9"/>
          <p:cNvSpPr/>
          <p:nvPr/>
        </p:nvSpPr>
        <p:spPr>
          <a:xfrm rot="16200000">
            <a:off x="3100388" y="3752850"/>
            <a:ext cx="1362075" cy="1724025"/>
          </a:xfrm>
          <a:prstGeom prst="trapezoid">
            <a:avLst>
              <a:gd name="adj" fmla="val 34972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651375" y="4432300"/>
            <a:ext cx="1439863" cy="11985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Trapezoid 21"/>
          <p:cNvSpPr/>
          <p:nvPr/>
        </p:nvSpPr>
        <p:spPr>
          <a:xfrm rot="16200000">
            <a:off x="4929981" y="2602707"/>
            <a:ext cx="1912937" cy="2482850"/>
          </a:xfrm>
          <a:prstGeom prst="trapezoid">
            <a:avLst>
              <a:gd name="adj" fmla="val 0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rapezoid 6"/>
          <p:cNvSpPr/>
          <p:nvPr/>
        </p:nvSpPr>
        <p:spPr>
          <a:xfrm rot="16200000">
            <a:off x="4753056" y="4025332"/>
            <a:ext cx="1465544" cy="1693667"/>
          </a:xfrm>
          <a:prstGeom prst="trapezoid">
            <a:avLst>
              <a:gd name="adj" fmla="val 19002"/>
            </a:avLst>
          </a:prstGeom>
          <a:gradFill flip="none" rotWithShape="1">
            <a:gsLst>
              <a:gs pos="50000">
                <a:srgbClr val="FF6464"/>
              </a:gs>
              <a:gs pos="30000">
                <a:srgbClr val="FF6464">
                  <a:alpha val="80000"/>
                </a:srgbClr>
              </a:gs>
              <a:gs pos="70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7444798" y="2862120"/>
            <a:ext cx="46640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LHC circulating beam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Collimation is needed to prevent supermagnets quenching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Primary collimator (bulky «absorber»)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Spray of secondary </a:t>
            </a:r>
            <a:r>
              <a:rPr lang="it-IT" sz="2000" b="1" dirty="0">
                <a:solidFill>
                  <a:srgbClr val="FF0000"/>
                </a:solidFill>
              </a:rPr>
              <a:t>unwanted</a:t>
            </a:r>
            <a:r>
              <a:rPr lang="it-IT" sz="2000" dirty="0"/>
              <a:t> particles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Secondary collimator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Tertiary </a:t>
            </a:r>
            <a:r>
              <a:rPr lang="it-IT" sz="2000" dirty="0" err="1"/>
              <a:t>collimator</a:t>
            </a:r>
            <a:r>
              <a:rPr lang="it-IT" sz="2000" dirty="0"/>
              <a:t>...</a:t>
            </a:r>
          </a:p>
        </p:txBody>
      </p:sp>
      <p:sp>
        <p:nvSpPr>
          <p:cNvPr id="25613" name="TextBox 22"/>
          <p:cNvSpPr txBox="1">
            <a:spLocks noChangeArrowheads="1"/>
          </p:cNvSpPr>
          <p:nvPr/>
        </p:nvSpPr>
        <p:spPr bwMode="auto">
          <a:xfrm>
            <a:off x="471488" y="1755775"/>
            <a:ext cx="8020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/>
              <a:t>Particle beam collimation: classic approach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44500" y="1209675"/>
            <a:ext cx="113792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000" dirty="0"/>
              <a:t>LHC </a:t>
            </a:r>
            <a:r>
              <a:rPr lang="it-IT" sz="4000" dirty="0" err="1"/>
              <a:t>beam</a:t>
            </a:r>
            <a:r>
              <a:rPr lang="it-IT" sz="4000" dirty="0"/>
              <a:t> </a:t>
            </a:r>
            <a:r>
              <a:rPr lang="it-IT" sz="4000" dirty="0" err="1"/>
              <a:t>collimation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471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oid 16"/>
          <p:cNvSpPr/>
          <p:nvPr/>
        </p:nvSpPr>
        <p:spPr>
          <a:xfrm rot="16200000">
            <a:off x="777875" y="2652713"/>
            <a:ext cx="1912938" cy="2366962"/>
          </a:xfrm>
          <a:prstGeom prst="trapezoid">
            <a:avLst>
              <a:gd name="adj" fmla="val 9868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Trapezoid 17"/>
          <p:cNvSpPr/>
          <p:nvPr/>
        </p:nvSpPr>
        <p:spPr>
          <a:xfrm rot="16200000">
            <a:off x="4201319" y="1597819"/>
            <a:ext cx="1912938" cy="4476750"/>
          </a:xfrm>
          <a:prstGeom prst="trapezoid">
            <a:avLst>
              <a:gd name="adj" fmla="val 0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7527925" y="2526233"/>
            <a:ext cx="466407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LHC circulating beam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Bent crystal act as a primary collimator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Avoided </a:t>
            </a:r>
            <a:r>
              <a:rPr lang="it-IT" sz="2000" b="1" dirty="0"/>
              <a:t>spray</a:t>
            </a:r>
            <a:r>
              <a:rPr lang="it-IT" sz="2000" dirty="0"/>
              <a:t> of secondary particles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sz="2000" b="1" dirty="0"/>
              <a:t>Secondary, tertiary... colimators no more </a:t>
            </a:r>
            <a:r>
              <a:rPr lang="it-IT" sz="2000" b="1" dirty="0" err="1"/>
              <a:t>needed</a:t>
            </a:r>
            <a:endParaRPr lang="it-IT" sz="20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</a:rPr>
              <a:t>Contratto INFN-CERN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</a:rPr>
              <a:t>per fornitura cristalli</a:t>
            </a:r>
            <a:endParaRPr lang="it-IT" sz="2400" dirty="0"/>
          </a:p>
        </p:txBody>
      </p:sp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471488" y="1755775"/>
            <a:ext cx="920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/>
              <a:t>Particle beam collimation: an innovative approach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71700" y="4360863"/>
            <a:ext cx="5387975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" name="Freeform 43"/>
          <p:cNvSpPr/>
          <p:nvPr/>
        </p:nvSpPr>
        <p:spPr>
          <a:xfrm rot="1246880">
            <a:off x="1949450" y="4448175"/>
            <a:ext cx="1508125" cy="533400"/>
          </a:xfrm>
          <a:custGeom>
            <a:avLst/>
            <a:gdLst>
              <a:gd name="connsiteX0" fmla="*/ 743713 w 1508206"/>
              <a:gd name="connsiteY0" fmla="*/ 0 h 534181"/>
              <a:gd name="connsiteX1" fmla="*/ 1459461 w 1508206"/>
              <a:gd name="connsiteY1" fmla="*/ 192577 h 534181"/>
              <a:gd name="connsiteX2" fmla="*/ 1501469 w 1508206"/>
              <a:gd name="connsiteY2" fmla="*/ 231741 h 534181"/>
              <a:gd name="connsiteX3" fmla="*/ 1508206 w 1508206"/>
              <a:gd name="connsiteY3" fmla="*/ 231741 h 534181"/>
              <a:gd name="connsiteX4" fmla="*/ 1506933 w 1508206"/>
              <a:gd name="connsiteY4" fmla="*/ 236835 h 534181"/>
              <a:gd name="connsiteX5" fmla="*/ 1507326 w 1508206"/>
              <a:gd name="connsiteY5" fmla="*/ 237201 h 534181"/>
              <a:gd name="connsiteX6" fmla="*/ 1428851 w 1508206"/>
              <a:gd name="connsiteY6" fmla="*/ 534181 h 534181"/>
              <a:gd name="connsiteX7" fmla="*/ 1347031 w 1508206"/>
              <a:gd name="connsiteY7" fmla="*/ 490437 h 534181"/>
              <a:gd name="connsiteX8" fmla="*/ 736682 w 1508206"/>
              <a:gd name="connsiteY8" fmla="*/ 378916 h 534181"/>
              <a:gd name="connsiteX9" fmla="*/ 156311 w 1508206"/>
              <a:gd name="connsiteY9" fmla="*/ 477830 h 534181"/>
              <a:gd name="connsiteX10" fmla="*/ 72961 w 1508206"/>
              <a:gd name="connsiteY10" fmla="*/ 520287 h 534181"/>
              <a:gd name="connsiteX11" fmla="*/ 0 w 1508206"/>
              <a:gd name="connsiteY11" fmla="*/ 218650 h 534181"/>
              <a:gd name="connsiteX12" fmla="*/ 27966 w 1508206"/>
              <a:gd name="connsiteY12" fmla="*/ 192577 h 534181"/>
              <a:gd name="connsiteX13" fmla="*/ 743713 w 1508206"/>
              <a:gd name="connsiteY13" fmla="*/ 0 h 534181"/>
              <a:gd name="connsiteX0" fmla="*/ 743713 w 1508206"/>
              <a:gd name="connsiteY0" fmla="*/ 0 h 534181"/>
              <a:gd name="connsiteX1" fmla="*/ 1459461 w 1508206"/>
              <a:gd name="connsiteY1" fmla="*/ 192577 h 534181"/>
              <a:gd name="connsiteX2" fmla="*/ 1501469 w 1508206"/>
              <a:gd name="connsiteY2" fmla="*/ 231741 h 534181"/>
              <a:gd name="connsiteX3" fmla="*/ 1508206 w 1508206"/>
              <a:gd name="connsiteY3" fmla="*/ 231741 h 534181"/>
              <a:gd name="connsiteX4" fmla="*/ 1506933 w 1508206"/>
              <a:gd name="connsiteY4" fmla="*/ 236835 h 534181"/>
              <a:gd name="connsiteX5" fmla="*/ 1507326 w 1508206"/>
              <a:gd name="connsiteY5" fmla="*/ 237201 h 534181"/>
              <a:gd name="connsiteX6" fmla="*/ 1428851 w 1508206"/>
              <a:gd name="connsiteY6" fmla="*/ 534181 h 534181"/>
              <a:gd name="connsiteX7" fmla="*/ 1347031 w 1508206"/>
              <a:gd name="connsiteY7" fmla="*/ 490437 h 534181"/>
              <a:gd name="connsiteX8" fmla="*/ 842842 w 1508206"/>
              <a:gd name="connsiteY8" fmla="*/ 386759 h 534181"/>
              <a:gd name="connsiteX9" fmla="*/ 156311 w 1508206"/>
              <a:gd name="connsiteY9" fmla="*/ 477830 h 534181"/>
              <a:gd name="connsiteX10" fmla="*/ 72961 w 1508206"/>
              <a:gd name="connsiteY10" fmla="*/ 520287 h 534181"/>
              <a:gd name="connsiteX11" fmla="*/ 0 w 1508206"/>
              <a:gd name="connsiteY11" fmla="*/ 218650 h 534181"/>
              <a:gd name="connsiteX12" fmla="*/ 27966 w 1508206"/>
              <a:gd name="connsiteY12" fmla="*/ 192577 h 534181"/>
              <a:gd name="connsiteX13" fmla="*/ 743713 w 1508206"/>
              <a:gd name="connsiteY13" fmla="*/ 0 h 5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206" h="534181">
                <a:moveTo>
                  <a:pt x="743713" y="0"/>
                </a:moveTo>
                <a:cubicBezTo>
                  <a:pt x="1041657" y="0"/>
                  <a:pt x="1304344" y="76390"/>
                  <a:pt x="1459461" y="192577"/>
                </a:cubicBezTo>
                <a:lnTo>
                  <a:pt x="1501469" y="231741"/>
                </a:lnTo>
                <a:lnTo>
                  <a:pt x="1508206" y="231741"/>
                </a:lnTo>
                <a:lnTo>
                  <a:pt x="1506933" y="236835"/>
                </a:lnTo>
                <a:lnTo>
                  <a:pt x="1507326" y="237201"/>
                </a:lnTo>
                <a:lnTo>
                  <a:pt x="1428851" y="534181"/>
                </a:lnTo>
                <a:lnTo>
                  <a:pt x="1347031" y="490437"/>
                </a:lnTo>
                <a:cubicBezTo>
                  <a:pt x="1190829" y="421534"/>
                  <a:pt x="1081198" y="386759"/>
                  <a:pt x="842842" y="386759"/>
                </a:cubicBezTo>
                <a:cubicBezTo>
                  <a:pt x="619383" y="386759"/>
                  <a:pt x="309597" y="416373"/>
                  <a:pt x="156311" y="477830"/>
                </a:cubicBezTo>
                <a:lnTo>
                  <a:pt x="72961" y="520287"/>
                </a:lnTo>
                <a:lnTo>
                  <a:pt x="0" y="218650"/>
                </a:lnTo>
                <a:lnTo>
                  <a:pt x="27966" y="192577"/>
                </a:lnTo>
                <a:cubicBezTo>
                  <a:pt x="183082" y="76390"/>
                  <a:pt x="445769" y="0"/>
                  <a:pt x="743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5" name="Trapezoid 44"/>
          <p:cNvSpPr/>
          <p:nvPr/>
        </p:nvSpPr>
        <p:spPr>
          <a:xfrm rot="7525950">
            <a:off x="3740943" y="4780757"/>
            <a:ext cx="296863" cy="1308100"/>
          </a:xfrm>
          <a:prstGeom prst="trapezoid">
            <a:avLst>
              <a:gd name="adj" fmla="val 0"/>
            </a:avLst>
          </a:prstGeom>
          <a:gradFill flip="none" rotWithShape="1">
            <a:gsLst>
              <a:gs pos="50000">
                <a:srgbClr val="C80000">
                  <a:alpha val="80000"/>
                </a:srgbClr>
              </a:gs>
              <a:gs pos="37000">
                <a:srgbClr val="FF6464">
                  <a:alpha val="80000"/>
                </a:srgbClr>
              </a:gs>
              <a:gs pos="63000">
                <a:srgbClr val="FF6464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Rectangle 41"/>
          <p:cNvSpPr/>
          <p:nvPr/>
        </p:nvSpPr>
        <p:spPr>
          <a:xfrm rot="2058214">
            <a:off x="4364038" y="5678488"/>
            <a:ext cx="693737" cy="695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1375854">
            <a:off x="1889125" y="4816475"/>
            <a:ext cx="117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/>
              <a:t>Bent</a:t>
            </a:r>
          </a:p>
          <a:p>
            <a:pPr algn="ctr"/>
            <a:r>
              <a:rPr lang="it-IT" altLang="it-IT" sz="2400" b="1"/>
              <a:t>crystal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44500" y="1209675"/>
            <a:ext cx="113792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000" dirty="0"/>
              <a:t>LHC </a:t>
            </a:r>
            <a:r>
              <a:rPr lang="it-IT" sz="4000" dirty="0" err="1"/>
              <a:t>beam</a:t>
            </a:r>
            <a:r>
              <a:rPr lang="it-IT" sz="4000" dirty="0"/>
              <a:t> </a:t>
            </a:r>
            <a:r>
              <a:rPr lang="it-IT" sz="4000" dirty="0" err="1"/>
              <a:t>collimation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42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EUROPEAN PROJECT ERC </a:t>
            </a:r>
            <a:r>
              <a:rPr lang="it-IT" dirty="0" err="1"/>
              <a:t>CoG</a:t>
            </a:r>
            <a:r>
              <a:rPr lang="it-IT" dirty="0"/>
              <a:t> SELDOM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17" y="1807052"/>
            <a:ext cx="7361383" cy="496474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98245"/>
            <a:ext cx="9429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73673" y="226284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P.I. Nicola Neri</a:t>
            </a:r>
          </a:p>
        </p:txBody>
      </p:sp>
    </p:spTree>
    <p:extLst>
      <p:ext uri="{BB962C8B-B14F-4D97-AF65-F5344CB8AC3E}">
        <p14:creationId xmlns:p14="http://schemas.microsoft.com/office/powerpoint/2010/main" val="3995923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13380</TotalTime>
  <Words>1305</Words>
  <Application>Microsoft Macintosh PowerPoint</Application>
  <PresentationFormat>Widescreen</PresentationFormat>
  <Paragraphs>216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Gill Sans MT</vt:lpstr>
      <vt:lpstr>Helvetica</vt:lpstr>
      <vt:lpstr>Verdana</vt:lpstr>
      <vt:lpstr>Wingdings 2</vt:lpstr>
      <vt:lpstr>Dividend</vt:lpstr>
      <vt:lpstr>PowerPoint Presentation</vt:lpstr>
      <vt:lpstr>Crystals technology at INFN-Ferrara</vt:lpstr>
      <vt:lpstr>Channeling in a bent CRYSTAL</vt:lpstr>
      <vt:lpstr>INFN Competencies</vt:lpstr>
      <vt:lpstr>INFN-Ferrara infrastructure</vt:lpstr>
      <vt:lpstr>INFN-Ferrara infrastructure</vt:lpstr>
      <vt:lpstr>LHC beam collimation</vt:lpstr>
      <vt:lpstr>LHC beam collimation</vt:lpstr>
      <vt:lpstr>EUROPEAN PROJECT ERC CoG SELDOM</vt:lpstr>
      <vt:lpstr>  Enhancement of bremsstrahlung in aligned crystals</vt:lpstr>
      <vt:lpstr>Crystalline undulator as  intense X- and gamma-ray source </vt:lpstr>
      <vt:lpstr>Crystalline undulator as  intense X- and gamma-ray source </vt:lpstr>
      <vt:lpstr>The hybrid positron source using channeling:  a promising devices for future colliders</vt:lpstr>
      <vt:lpstr>The hybrid positron source using channeling:  a promising devices for future colliders</vt:lpstr>
      <vt:lpstr>FERRARA TEAM</vt:lpstr>
      <vt:lpstr>MAIN achievements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Gianluca Cavoto</cp:lastModifiedBy>
  <cp:revision>564</cp:revision>
  <dcterms:created xsi:type="dcterms:W3CDTF">2018-05-05T13:24:31Z</dcterms:created>
  <dcterms:modified xsi:type="dcterms:W3CDTF">2021-11-12T08:22:48Z</dcterms:modified>
</cp:coreProperties>
</file>