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2"/>
  </p:notesMasterIdLst>
  <p:sldIdLst>
    <p:sldId id="289" r:id="rId2"/>
    <p:sldId id="292" r:id="rId3"/>
    <p:sldId id="291" r:id="rId4"/>
    <p:sldId id="290" r:id="rId5"/>
    <p:sldId id="259" r:id="rId6"/>
    <p:sldId id="268" r:id="rId7"/>
    <p:sldId id="287" r:id="rId8"/>
    <p:sldId id="277" r:id="rId9"/>
    <p:sldId id="270" r:id="rId10"/>
    <p:sldId id="262" r:id="rId11"/>
    <p:sldId id="263" r:id="rId12"/>
    <p:sldId id="266" r:id="rId13"/>
    <p:sldId id="260" r:id="rId14"/>
    <p:sldId id="264" r:id="rId15"/>
    <p:sldId id="267" r:id="rId16"/>
    <p:sldId id="288" r:id="rId17"/>
    <p:sldId id="271" r:id="rId18"/>
    <p:sldId id="272" r:id="rId19"/>
    <p:sldId id="274" r:id="rId20"/>
    <p:sldId id="293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08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EE3B5-A875-45D9-A0AE-92F0815D4C6E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370C1-CF26-4169-AFC5-417D7490F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9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aa7c7c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aa7c7c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28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004B-0626-46C0-845F-C520D744D4E9}" type="datetimeFigureOut">
              <a:rPr lang="it-IT" smtClean="0"/>
              <a:t>09/11/21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6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004B-0626-46C0-845F-C520D744D4E9}" type="datetimeFigureOut">
              <a:rPr lang="it-IT" smtClean="0"/>
              <a:t>09/11/21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77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004B-0626-46C0-845F-C520D744D4E9}" type="datetimeFigureOut">
              <a:rPr lang="it-IT" smtClean="0"/>
              <a:t>09/11/21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3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004B-0626-46C0-845F-C520D744D4E9}" type="datetimeFigureOut">
              <a:rPr lang="it-IT" smtClean="0"/>
              <a:t>09/11/21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64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004B-0626-46C0-845F-C520D744D4E9}" type="datetimeFigureOut">
              <a:rPr lang="it-IT" smtClean="0"/>
              <a:t>09/11/21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99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004B-0626-46C0-845F-C520D744D4E9}" type="datetimeFigureOut">
              <a:rPr lang="it-IT" smtClean="0"/>
              <a:t>09/11/21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27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004B-0626-46C0-845F-C520D744D4E9}" type="datetimeFigureOut">
              <a:rPr lang="it-IT" smtClean="0"/>
              <a:t>09/11/21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2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004B-0626-46C0-845F-C520D744D4E9}" type="datetimeFigureOut">
              <a:rPr lang="it-IT" smtClean="0"/>
              <a:t>09/11/21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56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004B-0626-46C0-845F-C520D744D4E9}" type="datetimeFigureOut">
              <a:rPr lang="it-IT" smtClean="0"/>
              <a:t>09/11/21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74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14D004B-0626-46C0-845F-C520D744D4E9}" type="datetimeFigureOut">
              <a:rPr lang="it-IT" smtClean="0"/>
              <a:t>09/11/21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45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004B-0626-46C0-845F-C520D744D4E9}" type="datetimeFigureOut">
              <a:rPr lang="it-IT" smtClean="0"/>
              <a:t>09/11/21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18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4D004B-0626-46C0-845F-C520D744D4E9}" type="datetimeFigureOut">
              <a:rPr lang="it-IT" smtClean="0"/>
              <a:t>09/11/21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07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ssandro.variola@lnf.infn.it" TargetMode="External"/><Relationship Id="rId2" Type="http://schemas.openxmlformats.org/officeDocument/2006/relationships/hyperlink" Target="mailto:alessandro.variola@roma1.infn.it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tteo.bauce@roma1.infn.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2899" y="273177"/>
            <a:ext cx="11620499" cy="3566160"/>
          </a:xfrm>
        </p:spPr>
        <p:txBody>
          <a:bodyPr>
            <a:normAutofit fontScale="90000"/>
          </a:bodyPr>
          <a:lstStyle/>
          <a:p>
            <a:br>
              <a:rPr lang="it-IT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Accelerator physics with crystals – UA9 (CERN) collaboration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6700" y="4522295"/>
            <a:ext cx="11772899" cy="1143000"/>
          </a:xfrm>
        </p:spPr>
        <p:txBody>
          <a:bodyPr>
            <a:normAutofit fontScale="92500"/>
          </a:bodyPr>
          <a:lstStyle/>
          <a:p>
            <a:r>
              <a:rPr lang="it-IT" dirty="0"/>
              <a:t>Roma 1. </a:t>
            </a:r>
          </a:p>
          <a:p>
            <a:r>
              <a:rPr lang="it-IT" dirty="0"/>
              <a:t>Matteo </a:t>
            </a:r>
            <a:r>
              <a:rPr lang="it-IT" dirty="0" err="1"/>
              <a:t>Bauce</a:t>
            </a:r>
            <a:r>
              <a:rPr lang="it-IT" dirty="0"/>
              <a:t>, Francesco </a:t>
            </a:r>
            <a:r>
              <a:rPr lang="it-IT" dirty="0" err="1"/>
              <a:t>Collamati</a:t>
            </a:r>
            <a:r>
              <a:rPr lang="it-IT" dirty="0"/>
              <a:t>, Paolo Valente, Alessandro Variola</a:t>
            </a:r>
          </a:p>
          <a:p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6700" y="5480629"/>
            <a:ext cx="9212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linkClick r:id="rId2"/>
              </a:rPr>
              <a:t>alessandro.variola@roma1.infn.it</a:t>
            </a:r>
            <a:r>
              <a:rPr lang="it-IT" dirty="0"/>
              <a:t> – </a:t>
            </a:r>
            <a:r>
              <a:rPr lang="it-IT" dirty="0">
                <a:hlinkClick r:id="rId3"/>
              </a:rPr>
              <a:t>alessandro.variola@lnf.infn.it</a:t>
            </a:r>
            <a:r>
              <a:rPr lang="it-IT" dirty="0"/>
              <a:t>, </a:t>
            </a:r>
            <a:r>
              <a:rPr lang="en-GB" dirty="0">
                <a:hlinkClick r:id="rId4"/>
              </a:rPr>
              <a:t>matteo.bauce@roma1.infn.it</a:t>
            </a:r>
            <a:r>
              <a:rPr lang="en-GB" dirty="0"/>
              <a:t>, </a:t>
            </a:r>
          </a:p>
          <a:p>
            <a:r>
              <a:rPr lang="en-GB" u="sng" dirty="0">
                <a:solidFill>
                  <a:srgbClr val="0070C0"/>
                </a:solidFill>
              </a:rPr>
              <a:t>paolo.valente@roma1.infn.it, francesco.Collamati@roma1.infn.it</a:t>
            </a:r>
          </a:p>
        </p:txBody>
      </p:sp>
    </p:spTree>
    <p:extLst>
      <p:ext uri="{BB962C8B-B14F-4D97-AF65-F5344CB8AC3E}">
        <p14:creationId xmlns:p14="http://schemas.microsoft.com/office/powerpoint/2010/main" val="26758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1402218" y="1080048"/>
                <a:ext cx="4021551" cy="4692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dirty="0"/>
                  <a:t>L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Sup>
                          <m:sSubSup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218" y="1080048"/>
                <a:ext cx="4021551" cy="469231"/>
              </a:xfrm>
              <a:prstGeom prst="rect">
                <a:avLst/>
              </a:prstGeom>
              <a:blipFill>
                <a:blip r:embed="rId2"/>
                <a:stretch>
                  <a:fillRect l="-3485" t="-2597" b="-11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/>
          <p:cNvSpPr txBox="1"/>
          <p:nvPr/>
        </p:nvSpPr>
        <p:spPr>
          <a:xfrm>
            <a:off x="2616201" y="1125702"/>
            <a:ext cx="220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HEAD on </a:t>
            </a:r>
            <a:r>
              <a:rPr lang="it-IT" dirty="0" err="1"/>
              <a:t>Collisions</a:t>
            </a:r>
            <a:r>
              <a:rPr lang="it-IT" dirty="0"/>
              <a:t>     </a:t>
            </a:r>
            <a:endParaRPr lang="en-GB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49572" y="231161"/>
            <a:ext cx="5720773" cy="54927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merging importance….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4737446" y="1080048"/>
                <a:ext cx="934743" cy="524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L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46" y="1080048"/>
                <a:ext cx="934743" cy="524182"/>
              </a:xfrm>
              <a:prstGeom prst="rect">
                <a:avLst/>
              </a:prstGeom>
              <a:blipFill>
                <a:blip r:embed="rId3"/>
                <a:stretch>
                  <a:fillRect l="-5229"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/>
          <p:cNvSpPr txBox="1"/>
          <p:nvPr/>
        </p:nvSpPr>
        <p:spPr>
          <a:xfrm>
            <a:off x="5951429" y="1080048"/>
            <a:ext cx="55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HEAD on </a:t>
            </a:r>
            <a:r>
              <a:rPr lang="it-IT" dirty="0" err="1"/>
              <a:t>Collisions</a:t>
            </a:r>
            <a:r>
              <a:rPr lang="it-IT" dirty="0"/>
              <a:t> and </a:t>
            </a:r>
            <a:r>
              <a:rPr lang="it-IT" dirty="0" err="1"/>
              <a:t>symmetrical</a:t>
            </a:r>
            <a:r>
              <a:rPr lang="it-IT" dirty="0"/>
              <a:t> - </a:t>
            </a:r>
            <a:r>
              <a:rPr lang="it-IT" dirty="0" err="1"/>
              <a:t>cylindrical</a:t>
            </a:r>
            <a:r>
              <a:rPr lang="it-IT" dirty="0"/>
              <a:t> </a:t>
            </a:r>
            <a:r>
              <a:rPr lang="it-IT" dirty="0" err="1"/>
              <a:t>beams</a:t>
            </a:r>
            <a:r>
              <a:rPr lang="it-IT" dirty="0"/>
              <a:t>     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18560" y="2835887"/>
            <a:ext cx="946573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f </a:t>
            </a:r>
            <a:r>
              <a:rPr lang="ar-AE" dirty="0"/>
              <a:t>=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bunches</a:t>
            </a:r>
            <a:r>
              <a:rPr lang="it-IT" dirty="0"/>
              <a:t> x </a:t>
            </a:r>
            <a:r>
              <a:rPr lang="it-IT" dirty="0" err="1"/>
              <a:t>Frep</a:t>
            </a:r>
            <a:r>
              <a:rPr lang="it-IT" dirty="0"/>
              <a:t> -&gt;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much</a:t>
            </a:r>
            <a:r>
              <a:rPr lang="it-IT" dirty="0"/>
              <a:t> more </a:t>
            </a:r>
            <a:r>
              <a:rPr lang="it-IT" dirty="0" err="1"/>
              <a:t>convenient</a:t>
            </a:r>
            <a:r>
              <a:rPr lang="it-IT" dirty="0"/>
              <a:t> to </a:t>
            </a:r>
            <a:r>
              <a:rPr lang="it-IT" dirty="0" err="1"/>
              <a:t>have</a:t>
            </a:r>
            <a:r>
              <a:rPr lang="it-IT" dirty="0"/>
              <a:t> 1 x 10exp10 </a:t>
            </a:r>
            <a:r>
              <a:rPr lang="it-IT" dirty="0" err="1"/>
              <a:t>particles</a:t>
            </a:r>
            <a:r>
              <a:rPr lang="it-IT" dirty="0"/>
              <a:t> </a:t>
            </a:r>
            <a:r>
              <a:rPr lang="it-IT" dirty="0" err="1"/>
              <a:t>bunch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10x10exp9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218562" y="1832412"/>
            <a:ext cx="946573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s -&gt; </a:t>
            </a:r>
            <a:r>
              <a:rPr lang="it-IT" dirty="0" err="1"/>
              <a:t>given</a:t>
            </a:r>
            <a:r>
              <a:rPr lang="it-IT" dirty="0"/>
              <a:t> by the </a:t>
            </a:r>
            <a:r>
              <a:rPr lang="it-IT" dirty="0" err="1"/>
              <a:t>bunches</a:t>
            </a:r>
            <a:r>
              <a:rPr lang="it-IT" dirty="0"/>
              <a:t> </a:t>
            </a:r>
            <a:r>
              <a:rPr lang="it-IT" dirty="0" err="1"/>
              <a:t>characteristics</a:t>
            </a:r>
            <a:r>
              <a:rPr lang="it-IT" dirty="0"/>
              <a:t> (SQRT(</a:t>
            </a:r>
            <a:r>
              <a:rPr lang="it-IT" dirty="0" err="1"/>
              <a:t>emittance</a:t>
            </a:r>
            <a:r>
              <a:rPr lang="it-IT" dirty="0"/>
              <a:t>)) and </a:t>
            </a:r>
            <a:r>
              <a:rPr lang="it-IT" dirty="0" err="1"/>
              <a:t>accelerator</a:t>
            </a:r>
            <a:r>
              <a:rPr lang="it-IT" dirty="0"/>
              <a:t> lattice (</a:t>
            </a:r>
            <a:r>
              <a:rPr lang="it-IT" dirty="0">
                <a:latin typeface="Symbol" panose="05050102010706020507" pitchFamily="18" charset="2"/>
              </a:rPr>
              <a:t>b </a:t>
            </a:r>
            <a:r>
              <a:rPr lang="it-IT" dirty="0" err="1"/>
              <a:t>function</a:t>
            </a:r>
            <a:r>
              <a:rPr lang="it-IT" dirty="0"/>
              <a:t>). </a:t>
            </a:r>
            <a:r>
              <a:rPr lang="it-IT" dirty="0" err="1"/>
              <a:t>This</a:t>
            </a:r>
            <a:r>
              <a:rPr lang="it-IT" dirty="0"/>
              <a:t> trigger the </a:t>
            </a:r>
            <a:r>
              <a:rPr lang="it-IT" dirty="0" err="1"/>
              <a:t>interest</a:t>
            </a:r>
            <a:r>
              <a:rPr lang="it-IT" dirty="0"/>
              <a:t> for the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cooling</a:t>
            </a:r>
            <a:r>
              <a:rPr lang="it-IT" dirty="0"/>
              <a:t> in </a:t>
            </a:r>
            <a:r>
              <a:rPr lang="it-IT" dirty="0" err="1"/>
              <a:t>colliders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218561" y="3833330"/>
            <a:ext cx="9465733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N In a </a:t>
            </a:r>
            <a:r>
              <a:rPr lang="it-IT" dirty="0" err="1"/>
              <a:t>given</a:t>
            </a:r>
            <a:r>
              <a:rPr lang="it-IT" dirty="0"/>
              <a:t> </a:t>
            </a:r>
            <a:r>
              <a:rPr lang="it-IT" dirty="0" err="1"/>
              <a:t>emittance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mainly</a:t>
            </a:r>
            <a:r>
              <a:rPr lang="it-IT" dirty="0"/>
              <a:t> </a:t>
            </a:r>
            <a:r>
              <a:rPr lang="it-IT" dirty="0" err="1"/>
              <a:t>produced</a:t>
            </a:r>
            <a:r>
              <a:rPr lang="it-IT" dirty="0"/>
              <a:t> by the source </a:t>
            </a:r>
            <a:r>
              <a:rPr lang="it-IT" dirty="0" err="1"/>
              <a:t>characteristics</a:t>
            </a:r>
            <a:r>
              <a:rPr lang="it-IT" dirty="0"/>
              <a:t>. </a:t>
            </a:r>
            <a:r>
              <a:rPr lang="it-IT" dirty="0" err="1"/>
              <a:t>Then</a:t>
            </a:r>
            <a:r>
              <a:rPr lang="it-IT" dirty="0"/>
              <a:t>, in the </a:t>
            </a:r>
            <a:r>
              <a:rPr lang="it-IT" dirty="0" err="1"/>
              <a:t>past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kind</a:t>
            </a:r>
            <a:r>
              <a:rPr lang="it-IT" dirty="0"/>
              <a:t> of </a:t>
            </a:r>
            <a:r>
              <a:rPr lang="it-IT" dirty="0" err="1"/>
              <a:t>colliders</a:t>
            </a:r>
            <a:r>
              <a:rPr lang="it-IT" dirty="0"/>
              <a:t> :</a:t>
            </a:r>
          </a:p>
          <a:p>
            <a:pPr marL="342900" indent="-342900">
              <a:buAutoNum type="arabicParenR"/>
            </a:pPr>
            <a:r>
              <a:rPr lang="it-IT" dirty="0" err="1"/>
              <a:t>Synchrotron</a:t>
            </a:r>
            <a:r>
              <a:rPr lang="it-IT" dirty="0"/>
              <a:t> </a:t>
            </a:r>
            <a:r>
              <a:rPr lang="it-IT" dirty="0" err="1"/>
              <a:t>cooling</a:t>
            </a:r>
            <a:r>
              <a:rPr lang="it-IT" dirty="0"/>
              <a:t> </a:t>
            </a:r>
            <a:r>
              <a:rPr lang="it-IT" dirty="0" err="1"/>
              <a:t>effective</a:t>
            </a:r>
            <a:r>
              <a:rPr lang="it-IT" dirty="0"/>
              <a:t> (</a:t>
            </a:r>
            <a:r>
              <a:rPr lang="it-IT" dirty="0" err="1"/>
              <a:t>leptons</a:t>
            </a:r>
            <a:r>
              <a:rPr lang="it-IT" dirty="0"/>
              <a:t>).  The machine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the source </a:t>
            </a:r>
            <a:r>
              <a:rPr lang="it-IT" dirty="0" err="1"/>
              <a:t>memory</a:t>
            </a:r>
            <a:endParaRPr lang="it-IT" dirty="0"/>
          </a:p>
          <a:p>
            <a:pPr marL="342900" indent="-342900">
              <a:buAutoNum type="arabicParenR"/>
            </a:pPr>
            <a:r>
              <a:rPr lang="it-IT" dirty="0" err="1"/>
              <a:t>Synchrotron</a:t>
            </a:r>
            <a:r>
              <a:rPr lang="it-IT" dirty="0"/>
              <a:t> </a:t>
            </a:r>
            <a:r>
              <a:rPr lang="it-IT" dirty="0" err="1"/>
              <a:t>cooling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effective</a:t>
            </a:r>
            <a:r>
              <a:rPr lang="it-IT" dirty="0"/>
              <a:t> (</a:t>
            </a:r>
            <a:r>
              <a:rPr lang="it-IT" dirty="0" err="1"/>
              <a:t>Hadrons</a:t>
            </a:r>
            <a:r>
              <a:rPr lang="it-IT" dirty="0"/>
              <a:t>). The machine </a:t>
            </a:r>
            <a:r>
              <a:rPr lang="it-IT" dirty="0" err="1"/>
              <a:t>has</a:t>
            </a:r>
            <a:r>
              <a:rPr lang="it-IT" dirty="0"/>
              <a:t> the source </a:t>
            </a:r>
            <a:r>
              <a:rPr lang="it-IT" dirty="0" err="1"/>
              <a:t>memory</a:t>
            </a:r>
            <a:endParaRPr lang="it-IT" dirty="0"/>
          </a:p>
          <a:p>
            <a:pPr marL="342900" indent="-342900">
              <a:buAutoNum type="arabicParenR"/>
            </a:pPr>
            <a:endParaRPr lang="it-IT" dirty="0"/>
          </a:p>
          <a:p>
            <a:r>
              <a:rPr lang="it-IT" dirty="0"/>
              <a:t>                                         </a:t>
            </a:r>
            <a:r>
              <a:rPr lang="it-IT" dirty="0" err="1"/>
              <a:t>Muons</a:t>
            </a:r>
            <a:r>
              <a:rPr lang="it-IT" dirty="0"/>
              <a:t>? (</a:t>
            </a:r>
            <a:r>
              <a:rPr lang="it-IT" dirty="0" err="1"/>
              <a:t>like</a:t>
            </a:r>
            <a:r>
              <a:rPr lang="it-IT" dirty="0"/>
              <a:t> 1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high </a:t>
            </a:r>
            <a:r>
              <a:rPr lang="it-IT" dirty="0" err="1"/>
              <a:t>energy</a:t>
            </a:r>
            <a:r>
              <a:rPr lang="it-IT" dirty="0"/>
              <a:t> for human B </a:t>
            </a:r>
            <a:r>
              <a:rPr lang="it-IT" dirty="0" err="1"/>
              <a:t>fields</a:t>
            </a:r>
            <a:r>
              <a:rPr lang="it-IT" dirty="0"/>
              <a:t>…)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811867" y="6036733"/>
            <a:ext cx="899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u="sng" dirty="0">
                <a:solidFill>
                  <a:srgbClr val="FF0000"/>
                </a:solidFill>
              </a:rPr>
              <a:t>FOR THIS REASONS IT IS VERY IMPORTANT IF WE CAN MERGE TWO BUNCHES (</a:t>
            </a:r>
            <a:r>
              <a:rPr lang="it-IT" b="1" i="1" u="sng" dirty="0" err="1">
                <a:solidFill>
                  <a:srgbClr val="FF0000"/>
                </a:solidFill>
              </a:rPr>
              <a:t>transv</a:t>
            </a:r>
            <a:r>
              <a:rPr lang="it-IT" b="1" i="1" u="sng" dirty="0">
                <a:solidFill>
                  <a:srgbClr val="FF0000"/>
                </a:solidFill>
              </a:rPr>
              <a:t> or long)</a:t>
            </a:r>
            <a:endParaRPr lang="en-GB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4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27399" y="619563"/>
            <a:ext cx="461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>
                <a:solidFill>
                  <a:srgbClr val="0070C0"/>
                </a:solidFill>
              </a:rPr>
              <a:t>Why</a:t>
            </a:r>
            <a:r>
              <a:rPr lang="it-IT" sz="4000" dirty="0">
                <a:solidFill>
                  <a:srgbClr val="0070C0"/>
                </a:solidFill>
              </a:rPr>
              <a:t> </a:t>
            </a:r>
            <a:r>
              <a:rPr lang="it-IT" sz="4000" dirty="0" err="1">
                <a:solidFill>
                  <a:srgbClr val="0070C0"/>
                </a:solidFill>
              </a:rPr>
              <a:t>it</a:t>
            </a:r>
            <a:r>
              <a:rPr lang="it-IT" sz="4000" dirty="0">
                <a:solidFill>
                  <a:srgbClr val="0070C0"/>
                </a:solidFill>
              </a:rPr>
              <a:t> </a:t>
            </a:r>
            <a:r>
              <a:rPr lang="it-IT" sz="4000" dirty="0" err="1">
                <a:solidFill>
                  <a:srgbClr val="0070C0"/>
                </a:solidFill>
              </a:rPr>
              <a:t>is</a:t>
            </a:r>
            <a:r>
              <a:rPr lang="it-IT" sz="4000" dirty="0">
                <a:solidFill>
                  <a:srgbClr val="0070C0"/>
                </a:solidFill>
              </a:rPr>
              <a:t> so </a:t>
            </a:r>
            <a:r>
              <a:rPr lang="it-IT" sz="4000" dirty="0" err="1">
                <a:solidFill>
                  <a:srgbClr val="0070C0"/>
                </a:solidFill>
              </a:rPr>
              <a:t>difficult</a:t>
            </a:r>
            <a:r>
              <a:rPr lang="it-IT" sz="4000" dirty="0">
                <a:solidFill>
                  <a:srgbClr val="0070C0"/>
                </a:solidFill>
              </a:rPr>
              <a:t> ?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67089" y="2024023"/>
            <a:ext cx="7706340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To mix to </a:t>
            </a:r>
            <a:r>
              <a:rPr lang="it-IT" dirty="0" err="1"/>
              <a:t>beams</a:t>
            </a:r>
            <a:r>
              <a:rPr lang="it-IT" dirty="0"/>
              <a:t> I </a:t>
            </a:r>
            <a:r>
              <a:rPr lang="it-IT" dirty="0" err="1"/>
              <a:t>have</a:t>
            </a:r>
            <a:r>
              <a:rPr lang="it-IT" dirty="0"/>
              <a:t> to </a:t>
            </a:r>
            <a:r>
              <a:rPr lang="it-IT" dirty="0" err="1"/>
              <a:t>apply</a:t>
            </a:r>
            <a:r>
              <a:rPr lang="it-IT" dirty="0"/>
              <a:t> a force to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beam</a:t>
            </a:r>
            <a:r>
              <a:rPr lang="it-IT" dirty="0"/>
              <a:t> and to </a:t>
            </a:r>
            <a:r>
              <a:rPr lang="it-IT" dirty="0" err="1"/>
              <a:t>to</a:t>
            </a:r>
            <a:r>
              <a:rPr lang="it-IT" dirty="0"/>
              <a:t> the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!!!!!</a:t>
            </a:r>
          </a:p>
          <a:p>
            <a:pPr algn="ctr"/>
            <a:r>
              <a:rPr lang="it-IT" dirty="0" err="1"/>
              <a:t>This</a:t>
            </a:r>
            <a:r>
              <a:rPr lang="it-IT" dirty="0"/>
              <a:t> linear force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exist</a:t>
            </a:r>
            <a:r>
              <a:rPr lang="it-IT" dirty="0"/>
              <a:t> for </a:t>
            </a:r>
            <a:r>
              <a:rPr lang="it-IT" dirty="0" err="1"/>
              <a:t>beams</a:t>
            </a:r>
            <a:r>
              <a:rPr lang="it-IT" dirty="0"/>
              <a:t> of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charge</a:t>
            </a:r>
            <a:endParaRPr lang="it-IT" dirty="0"/>
          </a:p>
          <a:p>
            <a:pPr algn="ctr"/>
            <a:r>
              <a:rPr lang="it-IT" dirty="0"/>
              <a:t> (the </a:t>
            </a:r>
            <a:r>
              <a:rPr lang="it-IT" dirty="0" err="1"/>
              <a:t>ones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want</a:t>
            </a:r>
            <a:r>
              <a:rPr lang="it-IT" dirty="0"/>
              <a:t> to mix in the </a:t>
            </a:r>
            <a:r>
              <a:rPr lang="it-IT" dirty="0" err="1"/>
              <a:t>colliders</a:t>
            </a:r>
            <a:r>
              <a:rPr lang="it-IT" dirty="0"/>
              <a:t>….)</a:t>
            </a:r>
            <a:endParaRPr lang="en-GB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2218266" y="3930650"/>
            <a:ext cx="2413000" cy="95673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2023533" y="3862917"/>
            <a:ext cx="2607733" cy="8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4741333" y="3803650"/>
            <a:ext cx="3615267" cy="59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4741333" y="3871383"/>
            <a:ext cx="3615267" cy="592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ella a 5 punte 10"/>
          <p:cNvSpPr/>
          <p:nvPr/>
        </p:nvSpPr>
        <p:spPr>
          <a:xfrm>
            <a:off x="4631266" y="3729566"/>
            <a:ext cx="372533" cy="2836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sellaDiTesto 11"/>
          <p:cNvSpPr txBox="1"/>
          <p:nvPr/>
        </p:nvSpPr>
        <p:spPr>
          <a:xfrm>
            <a:off x="2440093" y="5088889"/>
            <a:ext cx="6966587" cy="646331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But</a:t>
            </a:r>
            <a:r>
              <a:rPr lang="it-IT" dirty="0">
                <a:solidFill>
                  <a:schemeClr val="bg1"/>
                </a:solidFill>
              </a:rPr>
              <a:t> in an </a:t>
            </a:r>
            <a:r>
              <a:rPr lang="it-IT" dirty="0" err="1">
                <a:solidFill>
                  <a:schemeClr val="bg1"/>
                </a:solidFill>
              </a:rPr>
              <a:t>ideal</a:t>
            </a:r>
            <a:r>
              <a:rPr lang="it-IT" dirty="0">
                <a:solidFill>
                  <a:schemeClr val="bg1"/>
                </a:solidFill>
              </a:rPr>
              <a:t> world </a:t>
            </a:r>
            <a:r>
              <a:rPr lang="it-IT" dirty="0" err="1">
                <a:solidFill>
                  <a:schemeClr val="bg1"/>
                </a:solidFill>
              </a:rPr>
              <a:t>we</a:t>
            </a:r>
            <a:r>
              <a:rPr lang="it-IT" dirty="0">
                <a:solidFill>
                  <a:schemeClr val="bg1"/>
                </a:solidFill>
              </a:rPr>
              <a:t> can </a:t>
            </a:r>
            <a:r>
              <a:rPr lang="it-IT" dirty="0" err="1">
                <a:solidFill>
                  <a:schemeClr val="bg1"/>
                </a:solidFill>
              </a:rPr>
              <a:t>have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something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that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plays</a:t>
            </a:r>
            <a:r>
              <a:rPr lang="it-IT" dirty="0">
                <a:solidFill>
                  <a:schemeClr val="bg1"/>
                </a:solidFill>
              </a:rPr>
              <a:t> the </a:t>
            </a:r>
            <a:r>
              <a:rPr lang="it-IT" dirty="0" err="1">
                <a:solidFill>
                  <a:schemeClr val="bg1"/>
                </a:solidFill>
              </a:rPr>
              <a:t>angular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filter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 err="1">
                <a:solidFill>
                  <a:schemeClr val="bg1"/>
                </a:solidFill>
              </a:rPr>
              <a:t>Role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that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we</a:t>
            </a:r>
            <a:r>
              <a:rPr lang="it-IT" dirty="0">
                <a:solidFill>
                  <a:schemeClr val="bg1"/>
                </a:solidFill>
              </a:rPr>
              <a:t> are </a:t>
            </a:r>
            <a:r>
              <a:rPr lang="it-IT" dirty="0" err="1">
                <a:solidFill>
                  <a:schemeClr val="bg1"/>
                </a:solidFill>
              </a:rPr>
              <a:t>looking</a:t>
            </a:r>
            <a:r>
              <a:rPr lang="it-IT" dirty="0">
                <a:solidFill>
                  <a:schemeClr val="bg1"/>
                </a:solidFill>
              </a:rPr>
              <a:t> for -&gt; </a:t>
            </a:r>
            <a:r>
              <a:rPr lang="it-IT" dirty="0" err="1">
                <a:solidFill>
                  <a:schemeClr val="bg1"/>
                </a:solidFill>
              </a:rPr>
              <a:t>curved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crystal</a:t>
            </a:r>
            <a:r>
              <a:rPr lang="it-IT" dirty="0">
                <a:solidFill>
                  <a:schemeClr val="bg1"/>
                </a:solidFill>
              </a:rPr>
              <a:t>!!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12720" y="347834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Beam</a:t>
            </a:r>
            <a:r>
              <a:rPr lang="it-IT" dirty="0"/>
              <a:t> 1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534779" y="414043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Beam</a:t>
            </a:r>
            <a:r>
              <a:rPr lang="it-IT" dirty="0"/>
              <a:t> 2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949773" y="342585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Beam</a:t>
            </a:r>
            <a:r>
              <a:rPr lang="it-IT" dirty="0"/>
              <a:t> 1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949772" y="390101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Beam</a:t>
            </a:r>
            <a:r>
              <a:rPr lang="it-IT" dirty="0"/>
              <a:t>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53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6098" y="-402630"/>
            <a:ext cx="10058400" cy="1450757"/>
          </a:xfrm>
        </p:spPr>
        <p:txBody>
          <a:bodyPr/>
          <a:lstStyle/>
          <a:p>
            <a:r>
              <a:rPr lang="it-IT" dirty="0" err="1">
                <a:solidFill>
                  <a:srgbClr val="0070C0"/>
                </a:solidFill>
              </a:rPr>
              <a:t>Example</a:t>
            </a:r>
            <a:r>
              <a:rPr lang="it-IT" dirty="0">
                <a:solidFill>
                  <a:srgbClr val="0070C0"/>
                </a:solidFill>
              </a:rPr>
              <a:t> : </a:t>
            </a:r>
            <a:r>
              <a:rPr lang="it-IT" dirty="0" err="1">
                <a:solidFill>
                  <a:srgbClr val="0070C0"/>
                </a:solidFill>
              </a:rPr>
              <a:t>Merging</a:t>
            </a:r>
            <a:r>
              <a:rPr lang="it-IT" dirty="0">
                <a:solidFill>
                  <a:srgbClr val="0070C0"/>
                </a:solidFill>
              </a:rPr>
              <a:t> in MAP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5216746" y="-1720740"/>
            <a:ext cx="3215833" cy="860633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17422" y="5918570"/>
            <a:ext cx="55539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134 m -&gt; </a:t>
            </a:r>
            <a:r>
              <a:rPr lang="it-IT" dirty="0" err="1"/>
              <a:t>around</a:t>
            </a:r>
            <a:r>
              <a:rPr lang="it-IT" dirty="0"/>
              <a:t> </a:t>
            </a:r>
            <a:r>
              <a:rPr lang="it-IT" dirty="0" err="1"/>
              <a:t>half</a:t>
            </a:r>
            <a:r>
              <a:rPr lang="it-IT" dirty="0"/>
              <a:t> </a:t>
            </a:r>
            <a:r>
              <a:rPr lang="it-IT" dirty="0" err="1"/>
              <a:t>microsec</a:t>
            </a:r>
            <a:r>
              <a:rPr lang="it-IT" dirty="0"/>
              <a:t>!!!! ¼ of the </a:t>
            </a:r>
            <a:r>
              <a:rPr lang="it-IT" dirty="0" err="1"/>
              <a:t>rest</a:t>
            </a:r>
            <a:r>
              <a:rPr lang="it-IT" dirty="0"/>
              <a:t> </a:t>
            </a:r>
            <a:r>
              <a:rPr lang="it-IT" dirty="0" err="1"/>
              <a:t>lifetime</a:t>
            </a:r>
            <a:r>
              <a:rPr lang="it-IT" dirty="0"/>
              <a:t>!!!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49" y="1609725"/>
            <a:ext cx="2521493" cy="366086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116731"/>
            <a:ext cx="4467225" cy="14668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6697" y="3978101"/>
            <a:ext cx="2221135" cy="19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40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/>
          <p:nvPr/>
        </p:nvSpPr>
        <p:spPr>
          <a:xfrm flipH="1">
            <a:off x="7029568" y="2670767"/>
            <a:ext cx="3931200" cy="3886400"/>
          </a:xfrm>
          <a:prstGeom prst="blockArc">
            <a:avLst>
              <a:gd name="adj1" fmla="val 17706287"/>
              <a:gd name="adj2" fmla="val 30912"/>
              <a:gd name="adj3" fmla="val 14037"/>
            </a:avLst>
          </a:prstGeom>
          <a:solidFill>
            <a:srgbClr val="F3F3F3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9" name="Google Shape;79;p14"/>
          <p:cNvGrpSpPr/>
          <p:nvPr/>
        </p:nvGrpSpPr>
        <p:grpSpPr>
          <a:xfrm>
            <a:off x="7232763" y="2836335"/>
            <a:ext cx="3931205" cy="3924032"/>
            <a:chOff x="4164096" y="2127251"/>
            <a:chExt cx="2948404" cy="2943024"/>
          </a:xfrm>
        </p:grpSpPr>
        <p:sp>
          <p:nvSpPr>
            <p:cNvPr id="80" name="Google Shape;80;p14"/>
            <p:cNvSpPr/>
            <p:nvPr/>
          </p:nvSpPr>
          <p:spPr>
            <a:xfrm flipH="1">
              <a:off x="4164100" y="2155475"/>
              <a:ext cx="2948400" cy="2914800"/>
            </a:xfrm>
            <a:prstGeom prst="blockArc">
              <a:avLst>
                <a:gd name="adj1" fmla="val 17706287"/>
                <a:gd name="adj2" fmla="val 21521805"/>
                <a:gd name="adj3" fmla="val 0"/>
              </a:avLst>
            </a:prstGeom>
            <a:solidFill>
              <a:srgbClr val="F3F3F3"/>
            </a:solidFill>
            <a:ln w="19050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81" name="Google Shape;81;p14"/>
            <p:cNvCxnSpPr>
              <a:stCxn id="80" idx="0"/>
            </p:cNvCxnSpPr>
            <p:nvPr/>
          </p:nvCxnSpPr>
          <p:spPr>
            <a:xfrm rot="10800000" flipH="1">
              <a:off x="5018696" y="2127251"/>
              <a:ext cx="358800" cy="163200"/>
            </a:xfrm>
            <a:prstGeom prst="straightConnector1">
              <a:avLst/>
            </a:prstGeom>
            <a:noFill/>
            <a:ln w="19050" cap="flat" cmpd="sng">
              <a:solidFill>
                <a:srgbClr val="98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14"/>
            <p:cNvCxnSpPr/>
            <p:nvPr/>
          </p:nvCxnSpPr>
          <p:spPr>
            <a:xfrm>
              <a:off x="4164096" y="3565976"/>
              <a:ext cx="10800" cy="404700"/>
            </a:xfrm>
            <a:prstGeom prst="straightConnector1">
              <a:avLst/>
            </a:prstGeom>
            <a:noFill/>
            <a:ln w="19050" cap="flat" cmpd="sng">
              <a:solidFill>
                <a:srgbClr val="98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83" name="Google Shape;83;p14"/>
          <p:cNvCxnSpPr/>
          <p:nvPr/>
        </p:nvCxnSpPr>
        <p:spPr>
          <a:xfrm flipH="1">
            <a:off x="5810102" y="2594200"/>
            <a:ext cx="3562400" cy="16640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4" name="Google Shape;84;p14"/>
          <p:cNvSpPr/>
          <p:nvPr/>
        </p:nvSpPr>
        <p:spPr>
          <a:xfrm rot="-180225">
            <a:off x="5920286" y="2921931"/>
            <a:ext cx="2941456" cy="999440"/>
          </a:xfrm>
          <a:custGeom>
            <a:avLst/>
            <a:gdLst/>
            <a:ahLst/>
            <a:cxnLst/>
            <a:rect l="l" t="t" r="r" b="b"/>
            <a:pathLst>
              <a:path w="88246" h="29984" extrusionOk="0">
                <a:moveTo>
                  <a:pt x="88246" y="0"/>
                </a:moveTo>
                <a:cubicBezTo>
                  <a:pt x="82669" y="2121"/>
                  <a:pt x="69493" y="7728"/>
                  <a:pt x="54785" y="12725"/>
                </a:cubicBezTo>
                <a:cubicBezTo>
                  <a:pt x="40077" y="17722"/>
                  <a:pt x="9131" y="27108"/>
                  <a:pt x="0" y="29984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85" name="Google Shape;85;p14"/>
          <p:cNvPicPr preferRelativeResize="0"/>
          <p:nvPr/>
        </p:nvPicPr>
        <p:blipFill rotWithShape="1">
          <a:blip r:embed="rId3">
            <a:alphaModFix/>
          </a:blip>
          <a:srcRect r="30497"/>
          <a:stretch/>
        </p:blipFill>
        <p:spPr>
          <a:xfrm rot="4019997">
            <a:off x="9234174" y="356960"/>
            <a:ext cx="2587633" cy="243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 rot="10800000">
            <a:off x="7217642" y="1391600"/>
            <a:ext cx="23200" cy="38800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7" name="Google Shape;87;p14"/>
          <p:cNvCxnSpPr/>
          <p:nvPr/>
        </p:nvCxnSpPr>
        <p:spPr>
          <a:xfrm rot="10800000" flipH="1">
            <a:off x="7239635" y="1656500"/>
            <a:ext cx="3161600" cy="528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" name="Google Shape;88;p14"/>
          <p:cNvCxnSpPr/>
          <p:nvPr/>
        </p:nvCxnSpPr>
        <p:spPr>
          <a:xfrm flipH="1">
            <a:off x="5953535" y="2511000"/>
            <a:ext cx="4024000" cy="14868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9" name="Google Shape;89;p14"/>
          <p:cNvCxnSpPr/>
          <p:nvPr/>
        </p:nvCxnSpPr>
        <p:spPr>
          <a:xfrm rot="10800000" flipH="1">
            <a:off x="9992668" y="2110200"/>
            <a:ext cx="725600" cy="4008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90" name="Google Shape;90;p14"/>
          <p:cNvGrpSpPr/>
          <p:nvPr/>
        </p:nvGrpSpPr>
        <p:grpSpPr>
          <a:xfrm>
            <a:off x="8913731" y="1482650"/>
            <a:ext cx="958912" cy="2191925"/>
            <a:chOff x="5424822" y="1111987"/>
            <a:chExt cx="719184" cy="1643944"/>
          </a:xfrm>
        </p:grpSpPr>
        <p:sp>
          <p:nvSpPr>
            <p:cNvPr id="91" name="Google Shape;91;p14"/>
            <p:cNvSpPr/>
            <p:nvPr/>
          </p:nvSpPr>
          <p:spPr>
            <a:xfrm rot="-1466637">
              <a:off x="5798394" y="1043908"/>
              <a:ext cx="3625" cy="1769658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;p14"/>
            <p:cNvSpPr/>
            <p:nvPr/>
          </p:nvSpPr>
          <p:spPr>
            <a:xfrm rot="-1364160">
              <a:off x="5576645" y="1094488"/>
              <a:ext cx="34154" cy="792117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3;p14"/>
            <p:cNvSpPr/>
            <p:nvPr/>
          </p:nvSpPr>
          <p:spPr>
            <a:xfrm rot="-1364160">
              <a:off x="5950728" y="1988022"/>
              <a:ext cx="34154" cy="792117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313" y="5422550"/>
            <a:ext cx="1385833" cy="77196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/>
          <p:nvPr/>
        </p:nvSpPr>
        <p:spPr>
          <a:xfrm>
            <a:off x="7013635" y="5365901"/>
            <a:ext cx="431200" cy="82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" name="Google Shape;96;p14"/>
          <p:cNvSpPr txBox="1"/>
          <p:nvPr/>
        </p:nvSpPr>
        <p:spPr>
          <a:xfrm>
            <a:off x="7348202" y="5358384"/>
            <a:ext cx="826800" cy="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" sz="933"/>
              <a:t>Window selection</a:t>
            </a:r>
            <a:endParaRPr sz="933"/>
          </a:p>
        </p:txBody>
      </p:sp>
      <p:sp>
        <p:nvSpPr>
          <p:cNvPr id="97" name="Google Shape;97;p14"/>
          <p:cNvSpPr txBox="1"/>
          <p:nvPr/>
        </p:nvSpPr>
        <p:spPr>
          <a:xfrm rot="-5400000">
            <a:off x="6907302" y="4786700"/>
            <a:ext cx="826800" cy="3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" sz="933">
                <a:solidFill>
                  <a:srgbClr val="980000"/>
                </a:solidFill>
              </a:rPr>
              <a:t>Beam CH</a:t>
            </a:r>
            <a:endParaRPr sz="933">
              <a:solidFill>
                <a:srgbClr val="980000"/>
              </a:solidFill>
            </a:endParaRPr>
          </a:p>
        </p:txBody>
      </p:sp>
      <p:sp>
        <p:nvSpPr>
          <p:cNvPr id="98" name="Google Shape;98;p14"/>
          <p:cNvSpPr txBox="1"/>
          <p:nvPr/>
        </p:nvSpPr>
        <p:spPr>
          <a:xfrm rot="-1230248">
            <a:off x="5986560" y="3530186"/>
            <a:ext cx="826779" cy="3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" sz="933">
                <a:solidFill>
                  <a:srgbClr val="0000FF"/>
                </a:solidFill>
              </a:rPr>
              <a:t>Beam VR</a:t>
            </a:r>
            <a:endParaRPr sz="933">
              <a:solidFill>
                <a:srgbClr val="0000FF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814587" y="1378795"/>
            <a:ext cx="826800" cy="3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" sz="933" dirty="0">
                <a:solidFill>
                  <a:srgbClr val="980000"/>
                </a:solidFill>
              </a:rPr>
              <a:t>No CH</a:t>
            </a:r>
            <a:endParaRPr sz="933" dirty="0">
              <a:solidFill>
                <a:srgbClr val="980000"/>
              </a:solidFill>
            </a:endParaRPr>
          </a:p>
        </p:txBody>
      </p:sp>
      <p:sp>
        <p:nvSpPr>
          <p:cNvPr id="100" name="Google Shape;100;p14"/>
          <p:cNvSpPr txBox="1"/>
          <p:nvPr/>
        </p:nvSpPr>
        <p:spPr>
          <a:xfrm rot="-1254968">
            <a:off x="9367716" y="2461611"/>
            <a:ext cx="826888" cy="33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" sz="933">
                <a:solidFill>
                  <a:srgbClr val="0000FF"/>
                </a:solidFill>
              </a:rPr>
              <a:t>No VR</a:t>
            </a:r>
            <a:endParaRPr sz="933">
              <a:solidFill>
                <a:srgbClr val="0000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2979" y="86739"/>
            <a:ext cx="6871858" cy="233910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rgbClr val="0070C0"/>
                </a:solidFill>
              </a:rPr>
              <a:t>Proposed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Principle</a:t>
            </a:r>
            <a:r>
              <a:rPr lang="it-IT" sz="2800" dirty="0">
                <a:solidFill>
                  <a:srgbClr val="0070C0"/>
                </a:solidFill>
              </a:rPr>
              <a:t> of </a:t>
            </a:r>
            <a:r>
              <a:rPr lang="it-IT" sz="2800" dirty="0" err="1">
                <a:solidFill>
                  <a:srgbClr val="0070C0"/>
                </a:solidFill>
              </a:rPr>
              <a:t>beam</a:t>
            </a:r>
            <a:r>
              <a:rPr lang="it-IT" sz="2800" dirty="0">
                <a:solidFill>
                  <a:srgbClr val="0070C0"/>
                </a:solidFill>
              </a:rPr>
              <a:t> merge/</a:t>
            </a:r>
            <a:r>
              <a:rPr lang="it-IT" sz="2800" dirty="0" err="1">
                <a:solidFill>
                  <a:srgbClr val="0070C0"/>
                </a:solidFill>
              </a:rPr>
              <a:t>coalescence</a:t>
            </a:r>
            <a:r>
              <a:rPr lang="it-IT" sz="2800" dirty="0">
                <a:solidFill>
                  <a:srgbClr val="0070C0"/>
                </a:solidFill>
              </a:rPr>
              <a:t> in </a:t>
            </a:r>
            <a:r>
              <a:rPr lang="it-IT" sz="2800" dirty="0" err="1">
                <a:solidFill>
                  <a:srgbClr val="0070C0"/>
                </a:solidFill>
              </a:rPr>
              <a:t>crystals</a:t>
            </a:r>
            <a:r>
              <a:rPr lang="it-IT" sz="2800" dirty="0">
                <a:solidFill>
                  <a:srgbClr val="0070C0"/>
                </a:solidFill>
              </a:rPr>
              <a:t>:</a:t>
            </a:r>
          </a:p>
          <a:p>
            <a:pPr algn="just"/>
            <a:endParaRPr lang="it-IT" dirty="0">
              <a:solidFill>
                <a:srgbClr val="0070C0"/>
              </a:solidFill>
            </a:endParaRPr>
          </a:p>
          <a:p>
            <a:pPr algn="just"/>
            <a:r>
              <a:rPr lang="it-IT" dirty="0">
                <a:solidFill>
                  <a:srgbClr val="0070C0"/>
                </a:solidFill>
              </a:rPr>
              <a:t>The </a:t>
            </a:r>
            <a:r>
              <a:rPr lang="it-IT" dirty="0" err="1">
                <a:solidFill>
                  <a:srgbClr val="0070C0"/>
                </a:solidFill>
              </a:rPr>
              <a:t>principle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is</a:t>
            </a:r>
            <a:r>
              <a:rPr lang="it-IT" dirty="0">
                <a:solidFill>
                  <a:srgbClr val="0070C0"/>
                </a:solidFill>
              </a:rPr>
              <a:t> to merge the </a:t>
            </a:r>
            <a:r>
              <a:rPr lang="it-IT" dirty="0" err="1">
                <a:solidFill>
                  <a:srgbClr val="0070C0"/>
                </a:solidFill>
              </a:rPr>
              <a:t>two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beams</a:t>
            </a:r>
            <a:r>
              <a:rPr lang="it-IT" dirty="0">
                <a:solidFill>
                  <a:srgbClr val="0070C0"/>
                </a:solidFill>
              </a:rPr>
              <a:t> by </a:t>
            </a:r>
            <a:r>
              <a:rPr lang="it-IT" dirty="0" err="1">
                <a:solidFill>
                  <a:srgbClr val="0070C0"/>
                </a:solidFill>
              </a:rPr>
              <a:t>taking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advantage</a:t>
            </a:r>
            <a:r>
              <a:rPr lang="it-IT" dirty="0">
                <a:solidFill>
                  <a:srgbClr val="0070C0"/>
                </a:solidFill>
              </a:rPr>
              <a:t> from the regime of </a:t>
            </a:r>
            <a:r>
              <a:rPr lang="it-IT" dirty="0" err="1">
                <a:solidFill>
                  <a:srgbClr val="0070C0"/>
                </a:solidFill>
              </a:rPr>
              <a:t>channeling</a:t>
            </a:r>
            <a:r>
              <a:rPr lang="it-IT" dirty="0">
                <a:solidFill>
                  <a:srgbClr val="0070C0"/>
                </a:solidFill>
              </a:rPr>
              <a:t>, VR and </a:t>
            </a:r>
            <a:r>
              <a:rPr lang="it-IT" dirty="0" err="1">
                <a:solidFill>
                  <a:srgbClr val="0070C0"/>
                </a:solidFill>
              </a:rPr>
              <a:t>Amorphous</a:t>
            </a:r>
            <a:r>
              <a:rPr lang="it-IT" dirty="0">
                <a:solidFill>
                  <a:srgbClr val="0070C0"/>
                </a:solidFill>
              </a:rPr>
              <a:t> for </a:t>
            </a:r>
            <a:r>
              <a:rPr lang="it-IT" dirty="0" err="1">
                <a:solidFill>
                  <a:srgbClr val="0070C0"/>
                </a:solidFill>
              </a:rPr>
              <a:t>particle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beams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impinging</a:t>
            </a:r>
            <a:r>
              <a:rPr lang="it-IT" dirty="0">
                <a:solidFill>
                  <a:srgbClr val="0070C0"/>
                </a:solidFill>
              </a:rPr>
              <a:t> on the </a:t>
            </a:r>
            <a:r>
              <a:rPr lang="it-IT" dirty="0" err="1">
                <a:solidFill>
                  <a:srgbClr val="0070C0"/>
                </a:solidFill>
              </a:rPr>
              <a:t>crystal</a:t>
            </a:r>
            <a:r>
              <a:rPr lang="it-IT" dirty="0">
                <a:solidFill>
                  <a:srgbClr val="0070C0"/>
                </a:solidFill>
              </a:rPr>
              <a:t> from </a:t>
            </a:r>
            <a:r>
              <a:rPr lang="it-IT" dirty="0" err="1">
                <a:solidFill>
                  <a:srgbClr val="0070C0"/>
                </a:solidFill>
              </a:rPr>
              <a:t>different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directions</a:t>
            </a:r>
            <a:endParaRPr lang="it-IT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png;base64,iVBORw0KGgoAAAANSUhEUgAAAMQAAAF7CAYAAACNTSR/AAAgAElEQVR4nO2dfVBUV97n+7+d/ya7tU8l/8w8qa3KlFu1PpvaGnfjE7LlJpl6nFT2wScTtyQ6PihhZDCMqKNCCJJGDKLIm/ElIhIwBowQRN58QzqKgKBCRAFb5EVERECiLba8dH/3j8Ntupvb3ff2vbfv7e7fZ+pURui+nD6cD+eee36/c3Qg5jFYV6d2FQiV0KldAS1yYcUKTAwNqV0NQgVICIKwg4QgCDtICB4eNTZixmxWuxqECugmJiaQmpqK5ORkWzly5AhKSkpspaGhAbdv37aViYkJteutKDSHCF50g4ODiImJQVNTk62Ul5fju+++s5W0tDR8+eWXtrJ27VqEhYXZyrZt2xyEKiwsdBCqra3NQaipqSm1PzdB8KI7evQo4uLi8OTJE6/L9evXHYQqLi52EColJcVBKHuZwsLCHGRKTk52kKmkpMRBJqPRqHabEQGMrqCgALGxsbbO/PjxY0lyeFPsZWpqanKQ6ejRo/jiiy+QmJiIxMRExMfHO8j05z//GXq93iZTamqqg0zV1dUOQvX19XlsFJpDBC+68fFxhznE6tWrHTqc/V/2nTt3OnTW4uJih4588+ZNn8s0ODjoUIe6ujqHOh48eBBxcXG2sn79eofP9+mnn2LTpk22Eh8fj+yFC7Fz2zZkZWWhsLAQ1dXVtnLlyhXBYhH+h8enTPZ/XW/fvj3vdsb+VicxMdGhs0VFRTkItW/fPofOWlVV5dCZ+/r6fC5UX1+fQx3Onz/vUMfdu3djy5YtthIZGenwGcPDwxEREWEr4eHhvPMq+5KdnT2vHd3NuezL48ePfdEvghZFH7tOTU05/DJbWlocfvGFhYUOHWXbtm0OnW3r1q0OQn377bcOnbW+vt6hM/tapidPnqCzs9NBpnXr1s3r4EVFRS7lSE5ORkRExLx5lXNZsWKFx9fwzcfcPT10d2vpXAL9ySKHptchxsfHHX4pDQ0NDr/EI0eOOPzCY2JibB1j9erVDjKlpaXh+PHjNplKSkocZOrs7LR18rvnzmF0aMiruVBycrIsn/3gwYPYuHEjkpKSXM6dPv/8c2zevBmbNm3Ctm3bsGPHDltJTU3Fnj17sG3bNmzbtg0JCQnzBBEimJASFRXlVsSioiKXIhoMBpcSqvEARdNCSOXx48cODXz+/HmHX0Z2drbDLy4qKgphYWHY8Y//iI0REQ5CHTp0yGF0On/+vINQ3FxGLiFSU1NRX18vae5kX/+NGze67cTOt3EVFRW8c6fbt2+jra3N7S1fenq6Szmc7wKklE2bNrn8Oenp6fPEE0JACyGVvr4+B6Gqq6sdGtl5QXP16tU4cuSILD87OTlZ0dtA57lTVVWVg1A5OTkOQtmPvmFhYYiJiRG1mDs+Pi7ocxuNRpcjhvMdgrv5LJ8gQiAhNEpiYqJtDrV3716HzlpeXu7Qme/evavq3CmQFnNJCB60sA5hf7vn/Jfx4MGDLudO3F9v+86Yk5Pj9nZPjad7N2/eFLWY67wckJiYqMhiLgnBg7/HMomdOzk/5dq4caNDZ8zNzXXorHV1dQ6dWWuLufn5+Q71j4qKQkNDg6C2IyGIeXgzd7IXKiEhwaFD5ufnO3RY586stDxpaWloaWkR9NlJCEJ2nCfGYhZznR+Xp6SkSI6O+PLLL3H79m1BdScheNDCHCJYcV7MdX7E62kxd+3atfPWnz777DMSQgoXVqzAaGur2tUgvIBvMbe6ulrwUyoSgiDsICEIwg4SgofR1lZMClxZFUvWxQRkXUxQ5NqEdEgIHhpiYxWbQ0QXhyK6OFSRaxPSISF8DAmhbUgIH0NCaBsSggel5hCjz4cRXRyKuFPhsl+bkAcSggel5hCcEIkVkbJfm5AHEsKHkBDah4TwISSE9iEheFBqDvFi6jmMw+3oGe2S/dqEPJAQPCi5DkFoGxKCIOwgIQjCDhKCByVjmQhtQ0LwQHOI4IWE8CG3H15H1sUEnO0oUbsqhAtICB/S2FOL6OJQFF7NVrsqhAtICB9S2V6E6OJQnPq5UO2qEC4gIXg4vWSJIoe3c0JUthfJfm1CHkgIH0JCaB8SwoeQENqHhPAhhVezEV0cikt3a9SuCuECEoKHuvBwdOXny35dTojGnlrZr03IAwnhQx49HYBxuB1PzU/UrgrhAhJCowyNW5BnmER1Kx1y70tICI1S3TqFEL0JSaW0x6wvISF4UGoOIYY8wyRC9CYcqp1UtR7BBgmhUb4qf4kQvQllLXTL5EtICG/pCgcaXgPMvYpcPqbgBUL0JjTdnVbk+gQ/JIS3tC0BDDrgaaPgtxxtSEfWxQRBT5mWZ08gRG9C34hFSi0JkZAQPAiaQ3SFMyFGygRfN7EiEtHFoRh9PuzxtSF6E0L0JkzSAOFTSAhv6YljQgweFPwWoUIMjVsQojfhX/c+l1pLQiQkhLcMZDIheuIEv0WoEDd6ZxCiN2Fd3guptSREQkJ4y3ARE6JL+D6t3EbHUzPuH6XSGoR6kBA8CJpDPG1kQrQtEXxdoTt/H7vM1iByztIahK8hIbzF3MuEaF4g+C1ChUivYmsQJxpJCF9DQkjBoAPqXxH8cqFCbD5uRojehEud9IjJ15AQUmh4jUkx7XkPp6mZSRiH22Ecbvf42pX72RqEcYjWIHwNCcGD4Fima28yISY6Zf357+5kaxAms1XW6xKeISGkcGsZE2K8TrZLjpmsCNGbsDSN1iDUgISQgjGKCTGUL9slbw2wNYg130zIdk1COCSEFHqTmBD9qbJd8kL7NEL0JsSfoDUINSAheGhJSkJLUpLnFw7lMyG6Y2X72Sca2RpEetVL2a5JCIeEkMJYDRPi1jKPLx0Y70HWxQSUtB5x+7qcs0yIY5dpDUINSAgpmFqZEDfe8vhS43A7ootDkXUxwe3r4k+wNYgL7bQGoQYkhBSmx5kQTa97fCm30fHRhnS3r1vzDVuDuDUwI1ctCRGQEDwInkMAwKVfMSk8IHTn76VpzxGiN2HMRGsQakBCSKXpdSbE5JDblwkRwmRmaxDv7jTJXUtCICSEVASmkgoRwjjEEoNW7qc1CLUgIaTSsUJQKqmQsyEudbI1iM3HaQ1CLUgIHkTNIbpjBaWSCtn5m9Yg1IeEkAqXStqb5PZlo8+HYRxud5s+eqiWCZFnoDUItSAhpOJFKqkrkkrZGgTt56oeJIRUxutEp5K6Yl0e25zsRi+tQagFCcGDqDmEF6mkrvjXvWwNYmicEoPUgoSQisUsOpWUj8npuc3JCPUgIeSASyW1eP+4tG+ErUEsz6Y1CDUhIeSASyV1s/FxSesRZF1MwMB4D+/3m+6yNYiYAtqcTE1ICB5EzSEA4OZSj6mkWRcTEF0c6nKTgbIWtjnZV+W0BqEmJIQccBsfu0kl9SQErUFoAxJCDgSkknoSgjsghdYg1IWEkIPBgx5TSbmNjh89HeD9Ph2Qog1ICB668vNRFy5i5ZlLJe1Y4fIlnnb+pgNStAEJIQcCUkk9CUEHpGgDEkIOJoc8ppK6E4IOSNEOJIRcGHSCUkn5oANStAMJwYPoOQQgOJWUDzogRTuQEHJx4y0mhKlV9FvpkHbtQELIBZdKOlYj+q10SLt2ICHkQmAqKR+0BqEdSAgevJpD9KcKSiXlgw5I0Q4khFxwGx/zpJKOPh9GdHEoEisied9KB6RoBxJCLrhU0ptL533LnRB0QIq2ICHkgkslvfbmvG+52+iYDkjRFiQED17NIdykkroTgg5I0RYkhJzUv8KbSupOCDqkXVuQEHLSvIA3ldSdEHRIu7YgIeSE2/jYKZXU3UbHdEi7tiAhePBqDgHMpZIOO+7f6k4IOiBFW5AQcsKlkg5kCn4LHZCiLUgIORGQSmoPHZCiPUgIORkp85hKag8dkKI9SAgeBuvqcHqJF5sXP20UtfExHZCiPUgIOeFWqwWcSgrQASlahISQG4OOnUwqADqkXXuQEHLDk0paeDUb0cWhaOypdXgpHdKuPUgIHryeQwC8qaSuhKA1CO1BQsjNrWXzUkldCUEHpGgPEkJujFHzNj7mE4IOSNEmJITc8KSS8m10TAekaBMSggdJcwieVFI+IeiAFG1CQsgNTyopnxCBcEBK25372F1QpXY1ZIWEkJuJznmppHxC+PMBKW137uPjLfvw+5Xb8faaHSg33FC7SrJBQsjN9DgTouE1ty/zx0Pa7UU4caYBJpMJDa1dWLQqSe2qyQYJwYOkOQTAVqo9bHzsT4e084lgXz7anB0wowQJoQQuUknt8Yc1CE8icOXEmQZ8vGWf2tWVBRJCCVykktqj5TWIvocjgkSwL79fuR1td+6rXXXJkBBK4CKVlEOrB6SYJ6ewI7ccC5cnCBYh0EYJEoIHyXOInji3qaRaPCDlbEM7Fi5PwPYDJRgZeyJKhkAaJUgIJRjIZEL0xAEAootDEV0cavu2lg5I6ep7iA83ZOCDmHR0dPd7JQJX9nxbgb9nFqv9kSRBQijBcJFDKqmzEFo4IMU8OYUv9pdi0aoknKptliQCV0bGnuCN0K14NPqLap9LKiSEEtilkvJtdKz2ASnlhht4I3QrUnLLvL49CtRRgoTgQfIcwi6VlE8ItQ5IeTT6Cz7ckIGPNmfjXv+grCIEyihBQijFbCopnxBqHNJ+tqFd1tsjd2XD7mPIKTrns88mJySEUjS8Bhh0GHtqnCeELw9pN09OIUKfhw9i0hUbFZzLvf5BvBG6FeZJ/wlL4SAhlOLam4BBh777px02OvblGsTV9ntYtCoJuaW1PhEhEEYJEoKHZ729OP66sK1kXDKbSvrg3kEHIXx1QMoX+0vx9poduNHR7XMZ/HmUICGUgieVFFD+gJSuvocIWZuClNwyVUSwL5/EH8CJc1cV+ZxKQUIoBbfxsdOppEoekPJNyUUsWpUEQ/Mt1WUwmfwzNJyEUAouldQY5fBlJQ5IMU9OYf2uQkTtzJd9XUFq8bfQcBKCB1nmEGM1TIhbyxy+LPcBKePPJvB+VBr2fX9G9c4fCKMECaEUplbeU0nlPKS97c59Td0iuSpvr9mBq+33JH9eX0BCKIWLVFK5Dmk/ce4q3l6zQ3JAni+KP4WGkxBKMptKGl0cisr2ItkOad+cUYRP4g9obr7grvhLaDgJwYMscwjAtvFx4sk/oLK9SPIBKePPJvDhhgykF1Sq3sEDdZQgIZRkNpV0T+n/RmV7kaQDUvoejiBkbYpPYpGUKr/540bNB/2REErSsQIw6JB36veobC/y+oCUtjv3EbI2RbVVZ7mKP4SGkxBK0h0LGHQ4efq/obGn1qsDUtru3Md763b5LDBPyeIPoeEkBA+yzSFmU0nPVr2Bxp5a0QeknG1ox3vrduHB0GPVO3OwjBIkhJLMppI21vwWjT21og5IOdvQjo82ZweUDNwo8er7MZoN+iMhlGR242Pjuf+Mxp5awYe0F1Rcxgcx6X71WFVM0XJoOAmhJFwqafMCwYe0F1RcRvj2w6p3WiWLlkPDSQgeZJtDWMy2VFIhaxDJh08FvAxaHyVICKWZTSVtuTPi9oCU5MOnsP1Aieod1Velo7sfb4Ru9fEvwzMkhNLMppJeuNru8oCUb0ouImpnvuqd1NdFi6HhJITS3FwKGHQ4ffE87wEpwTBncFW0GBpOQrjgkE6mppnd+Lis8vC8A1K4R6uB+jTJH0cJEkJhLp79H4BBh/LSOIcDUkgGVs7Ut+L9qDSVf0tzkBAKc/pMCGDQofpkhO2AFC4cI9AW3bwtWgoNJyEU5uuyxYBBh0slHyJEb0JX30O8vWYHyWBXtBQaTkK4QK45xFclLAT81ulF+LeMZ3hv3S6/yHLzZWlo7cKv34nSRNAfCaEwcT+wp0xDZ36Lf47rIBmcRPhoczYWrUrC2YZ2z43pA0gIhYkuDmWr1QYdog49UL0TaqHYi6ClJ0wACaEo3M7fj8//A2DQ4dszt1XvjCSCe0gIF8gxh+CE6Kr6r4BBh/OXL6reKdUo9/oH8Un8AU2LwEFCKEhX30MsWpWElsqPAYMO7de+V71z+rKMjD1BSm4ZO9XUT/Z4JSEUYvzZBBatSkJHdz8qTq5nE+v2LNU7qa/KqdpmLFqVhC/2l2L8mbI7ncsJCaEQH27IsO2QceioHjDoYO7YpHpHVbp0dPfjo83Z+HBDBrr6Hqr9axANCeECKXOIhK9LbNvR3xs0YeehQ4BBh6n2lap3WCXLvu/PYOHyBM3PE9xBQshMueEGPtqcbeskVzpMiMmuBgw6zFx/R/VOq0S51z+ID2LSsX5XoSaz4MRAQshI38MRLFye4BCwV9ZkwsdptwGDDpam36neeeUuuaW1WLg8QTMLa1IhIWTk/ag0nKlvtXUWQ2c1Pt5/BO/uGAEMOlgv/1r1DixXeTD0GJ/EH0CEPs+vJs2eICFcIHYOkfZtJbZlFTt0GkNnNUJzTrETRw2/Bgw6PP/F/1erz9S3+tWjVDGQEDLQduc+3l6zY15ug6GzGn9Mv4IQvQnPL/0OMOgwMXJd9Q4tpaQXVOL9qDRNBOIpAQkhEfPkFELWpqChtWte5zF0VuP91DvsPIjGdwCDDi8eVqveqb0pI2NP8En8AWzOKFK7yRWFhJDIF/tLXZ74+eP1AryTPIYQvQkvfl4JGHR42XdI9c4tttzrH8R763YF5C2SMySEC46//jqe9fa6fc1P17vw3rpdLjvSdw0nEKI34b2vnmDyTjxg0GHyrl71Di6mGJpvYdGqJL85EksqJISXmCensHB5gtv8hv0XKhCiN+GjrAG87Mlii3Od61Xv5EJLbmltQM8X+CAhvCRCn4fc0lq3HSr1dC1C9CaEf2OEeYBtfDzd9qHqHV1ISS+oRIQ+z+8X2sRCQniBp1slruTVsgMW91Y+x4tHF9lqdcsi1Tu7p7L9QEnAT55dQUK4wN0cYtGqJN6nSs5lbyXb7Tuv1oSJsdnV6obfqt7h3ZWonflIPnzKt42tIUgIkeQUncOG3ccEda4tx9kIUdnC/s2lkqrd6V2V8O2H8U3JRbWbWFVICBE8Gv0FC5cnCN5C5t8PMiFajOzflobfstXqJ9o6K25k7Ak+iElHQcVltZtYdUgIEazfVYh9358R3NH+ZRcT4v4j9u+ZlkVsce6RdlJJR8ae4KPN2QETnCcVEsIFznOItjv38fuV2wV3tEejJqzLMyH80NzXpts+ZIlCA0Wqi8AVre2tqjYkhECETqS5cq6VjQ5L9zTj5z6WOTd1O4KtVvdoI5U0fPthuk1ygoQQQGFlvegt67knTH/aX2ATYvIuSyWdvBNPMmgUEsID488msHB5guhzorkJ9eqjcbj/uBcmkwkv+7SRSrr9QElQP1p1BwnhAm4O8ffMYuz5tkJUh7s3yGRYkvIYfy1abhPixcPZVNLWP5AMGoWEcMOj0V/wRuhW0Wc4lDUxIZZlNyC6ONQmxMTIdVVTSXNLaxGhz1O7WTUNCeEGb0YHk8kEfQkT4t9zCx2EeP7LA9VSSQ3Nt/B+VFrQxSaJhYRwgbejg8lkwv9NZ0Ks+fZviC4OdfgeLv2KrVY/HfGZDPf6BxGyNgV9D0fUblbNQ0K44Ov/9A/Ym54nuvO13WMy/CnThOji0HlCWJpmU0nHfLPx8cjYE7y3blfQ5DNIhYTgQcroUGh4hhA9u23i+/7Mdd+mkkbtzA/6+CQxkBA8eDt3MJnmAvrKmvi/P9Xuu1TSfd+fwfpdhWo3p19BQjghZXQYGzfh3Z2O8UvOZbJrk09SSWkS7R0khBPc6FD2zjvorhZ3W3OlY/bp0kHXr3nZvUvxVNKRsSdYtCrJLzcbVhsSwg4po4PJZMLBc3MZcq5eY+7PZ6mkNz9WTIjYPd8h+/uzajenX0JC2LG7oGre7ntiyqeHmRDnWl2/xpZKqtDGx1o7CN3fICHs+O0Hm0THLHHl0SiT4d2dbC7xc18zootDsfd8nMPrlEwlfTD0GAuXJwTVLhlyQ0LM4ryNvdg5BBfuHX2U/duVECaTcqmk4dsPo7CyXu2m9GtIiFnsT/zxpnDh3gfPeRbCeuVV2VNJC07/hFUJh9RuRr+HhAA7HHHh8gRJHfJPmWyEuNLhWQhL8z+x1erhK7LIMDL2BG+EbqVbJRkgISBtIc5kmgv3/pddc18zdFYjujgUefXp817PpZK+ePCjLEJs2H0MOUXn1G7GgCDohTBPTuE3f9w4bycNMXMILtx7y3FhQsiZStrQ2oVFq5LUbsaAIeiFOFxah6id+ZI6JRfuXWh4JkgI28bHMqSSvr1mBwXuyUjQCyF28wC+wm03c29Q2AghVyopJfzIT1ALcbX9Ht5es0NSp7QP9xb6nhcPfpScSnqvfxCLViXRRFpmglqIz9KOudx4TOgcwlO4N1+ZGL7CFuea/8lrIWgirQxBLYSUlWmuRB91H+7NV6Smkt7rH8QboVspklUBglYIoVvauyv24d6PRsW9V0oqKY0OyhG0Qri7XRJahIR7uyrcxsdiU0lpdFCWoBXC0+2SkDmEkHBvV8XbVFIaHZQlKIWQ43bJZJrbnY8L17AvefXpiC4OhaGTv8NP3/yYbXzcL3wNhEYH5QlKIeS4XXIO9xYrxFTnerZa3S1cTBodlCcohXgjdKvb00OFFOdwb+ey93wcootDbRsdOxexqaQ0OviGoBNC6GJc2Tvv4OdDrnfG4MI1uHBvsUKITSVN3H8SO3LL1W6+gCfohPhifylScsskjQ4m01y4d9s974SwbXwsIJWUwrt9R9AJIcftEl+4t1ghxKSSnjjTgI+37FO76YKCoBKi7+EI3gjdKnl04Av3di4J5REOGx3PK09HWCrppV95/HnvrduFn653qd18QUFQCSHmJKBzK1e6nENwu/MV10sQwiQslZTyHXxLUAkRoc9Dbmmt5BGCL9zbmyIklZQetfqWoBJCjvmDN+HerspM6x/cppKOjD3Bb/64EePPJtRuuqAhaISQa/6QV2sSHe7tqnja+Jh20vA9QSOE2JNEXc0huHBvd7vzCS2eUkk/iT+AE+euqt10QUXQCCHH/EFKuDdfedmTxVarb0fw3i69+n4MrUz7mKARQo75g5Rwb77iLpWUbpfUISiEkGv+wO3Ol1Pj/nX3H/ciujgUCeXz//LbF3eppHS7pA5BIYTY+YPJxD+HcBfu7Y0Qz590s1TSK6/S7ZJGCAohfBHu7Y0QJhP/xsd0u6QeQSFEyNoUGJpvSRKissV9uLe3QvClktIu3uoRFEK8+n7MvK0qxRa+3flcFXcbHTuXmZZF81JJ3wjdSmdKq0TAC+Htzt7OcwhP4d7eCuGcStrR3Y83Qreq3WxBS8AL4XwQijdFSLi3t0I4p5LS9pTqEvBC7C6owtbMIklCcLvzJZyQX4jJu3q2Wt21CSaTCR9tzka54YbazRa0BLwQH2/ZhxNnGiQJ4ekwdimF2/iYSyV99f0YCuZTkYAXYuHyBNzoEH90lf0cQq5wb75in0pKuQ/qE9BCmCen8Ot3oiR12BajfOHefMU+lXTPtxX4e2ax2s0W1AS0EG137uP3K7dL6rDc7nypp5QRwj6VNGpnPg6X1qndbEFNQAshx+lAcoZ7uyrWy78GDDr8nzVb0XbnvtrNFtQEtBA7csuRuP+kV530Snw8fopPlDXc21WxNP0OMOiw6N9WUPySygS0EFJzIOpussetnx4W974frxcgujgUP14vEPR6buPjqM0r1G6yoCeghZD7MHalhOBSSb/OXqV2kwU9AS2E1AMVhYZ7OxdPGx07Fy6V9KdSGiHUJqCFkHJk1pnPdwoO95YqBJdK2mv4WO0mC3oCWoj/8L88h1+7KtzufLGF4g9DESuEeaCI5UQ0L1W7yYKegBVCatqomHBvqUK8eHSRLc61/He1my3oCVghpJ5BLSbc27l42ujYuQzdv84W5xpeU7vZgp6AFUJK2HdHP5Phj18OefV+sULc6Oi2pZIS6hKwvwEpq9TeHMYupZypb8Wjqv/IhDD3qt10QU3ACiHlYBQlw735Sm5pLe6d/i9MiKeNajddUBOwQkhZpVYy3JuvpOSWoaPifzIhRsrUbrqghoRwKtzufB992Ycr8fx7rspdNuw+hvbqD5kQA5lqN11QQ0I4FSmHsXtbPtqcjQ5DDBOiJ07tpgtqSAin4otwb+fy3rpd6GpKZUJ0havddEFNwArhTWDfo1F5dveOLg5FdHGoKCF+bi5kQrQtUbvpgpqAFeL9qDScqW8V1ZHtD2O/Eh/v9RzCGyFaWlhuNZoXqN10QQ0JYVe8DfeWKsTba3bg2s1WWyopoR4khF3xNtxbqhC2rSsv/YpJMT2udvMFLQErhNgNju135xMb7m1fxGx0PE+I5gVMiIlOtZsvaAlYIcSeGOR8GPvPhw7h3MqVvhWibQkTYrxO7eYLWgJaiA27jyFx/0lBZXlaF0L0JoSnN7t93Qcx6Xhv3S6XZekGPaKLQxH57f9z+zr78ur7MXg0+gt75GrQAUP5ajdf0BKwQhRW1mNHbrng8m7KGBshDlx0+7qzDe346XqXy1Ld1Ijo4lBsKQ13+zr70tX3kFW6J44J0Zsk7cObe9k1OlawUefam+x2rG0JMDkksWUDm4AVQgzGIQtC9CYsz1Z5T9WBTCaEMUradUytTIDmBWy0oTmJYEgIACcaJxGiN+Gr8pe2r3Xl56Mu3MerxsMslRS3lslzvelxFizYE8eueWsZk4VwCQkBIP6EGSF6E6pbVd4k7GkjE+LGW/Je19zL5ic3l9Jo4YGgF2JyGrZwjTGTVd3KmHuZEE2vy3O9p400Mogk6IW40TuDEL0Ja77RyJkMcqWSdqxgYnXHsgl2VzibVFM0rVv8Xoi6OmBIwoOTPAObP+ScnXT4uipzCIBtNCBHKmlPHBOhN4mta4zXARYzpah6wK+FWLYMWLECePNNoNPu1rhVxN1BTMELhOhNuNQ5LUudGuSeiY8AABGFSURBVHtqEV0cisKr2d5d4NqbyqSSmnvZrRNF07rFb4Xo7GQyAMDBg0BcHPv3668DqanCrmEyW227803K44N0IW4tkzeVdHKI3TbRgp8g/FaI1FSgpmbu/y9bJm5kAIBLndMI0ZsQU/BCtnpVthchujgUle1F3l3AGMU67+BBaRWZHme3S21LmFy9STSxFoDfCrFkCZCfD5jNwNKl7L9iyTnL5g95hsl53/N2DiFZiN4keVJJx+vYfKQ/ld1+DR4ExmqkXTMI8FshamqAqCh2i7RgAZNjXGTU9PLsCYToTbjROyNbvSQLMZQvXyoptzBnjJpbue6Jo4m1G/xSiLIyJgM3KrS2ArGxTIy6OmHXGBpn4RpL057LWjfJQozVKJdKOjnEhKO9n1zil0IAbCK9ZIn3j1yrW6cQojch/oQX91puKLyajejiUDT21Hp3AVMrpZKqiN8KAQCNjeyRa6MXf/C+Kn+JEL0JJxrnzx8A7+cQkoWYHmdC1L/i3fsJSfi1EACbNyxdykYMMSxNY/nTQ+MWZSomBS6V1CLD6GXuZRNr+7BvuWOlAgi/EyI/H0hKml9ee0347ZNmwr1d0fS6PKmkE51sLtKbxCTgMvFocc4lfidEZiYrdXVzRezTJb5wb00hVyrpcNHco9bpcbboN5TPol7lGH0CEL8TQg64cA134d6DdXU4vUSlv6QdK+RZWZ4cYhLYjzTGKDY/oTBwXoJOCPtwb5NZ5XBvV3ChFv0CY1DcMVYzPwxkopO2unFB0AmhuXBvPrhU0u5YtWsSdASdEK7CveUisSIS0cWhGH0+7P1F5E4lJQTjN0Lk5889Xu3t9f46a74RFq7h7RxCFiHG65RJJSU84jdCAGwRrqiIhXm/9RYL+RYT4apEuLczsgghdyopIRi/EiIz0zERqKaGCSIUJcK9nZFFCIuZTiVViaBq8fSqly7DveWC2+hYMlwqKW0s5lOCSggu3Ns45Dlcw9s5hGxCcKmkcif1THSyOcpQPj165SFohFAq3NsZ2YS4uVTeVNKnjWySfmvZ3OYDJMQ8gkYIpcK9nZFNCG7jY6mppBxc5hzhlqARgtudr6xF5d35hMKlkkrd+JjD3MvCNrjRoTuWUkp58AshenvZI9c332SPXIuKxAf0iQ33VjWWCWAjg5ynkpp72WNc+32aaMI+D78QIj9/boeNzk62y0Z+vvD3az7cmw8ulfTmUnmuN9Ep32gTwPiFEGVlbJXa2xXqY5c1Hu7NhxKppNxGZVzpWCHftQMEzQvR2clWpZOSWA71m2+KGx0A+Xfn8wmTQ/Knkj5tdLxVopyIefiFEJmZc/8eH3dcrfaEt+Heqs8hgLnVark67uSQ48lCFDw4D80LkZnJ9l4SG7fE4ctwb+NwO6KLQ5F1MUGeC3KppHLto2SMYqHlHSvmMugIBzQvBMD2XyorA8LD2VxCDNzufIdqlQvX4JBdiBtvyXsqaVc4G22MUWy0GMik7S2d0LQQnZ1s3rBsGZs3eLMHk9BwbzmQvNGxM3KlknKM1cwdntK8gIWH0Gq1A5oWIjycPVlasYLdMr32mvCd+QBp4d4TQ0O4sELcUxjZhZAzlZSDy6We6KR1CB40LcSy2Vtcbr+wKJGHc15o9z7ce8ZsxiORO6DJLkR/qvyppNwxWyNldOYcD5oWgttuZulS9l+xQnjanU9uZBeC2/hYzvWCW8vYnGQgk8lAedsOaFoIjvx8NkqIedwKiAv3lgPJGx07w6WSyrWxmP2EujuWzR9ICAc0K4T9QlxdnfjzH6SGe3szh5BdCCVSSXvi2NMmblJNEbAOaFKIoSG2vX1rKxOjqMhxcU4IZS0s3Dup1LtFLW/mELKjVCopt2JNzEOTQnBPlpKS2M7era3Cz43jGDNZcaF9GrcGlH/cqij1r8iXSmoxz4lgjGIjj1z5FgGCJoUA2HYzr7zCpFi6VHy4d8DQvECeVFKLmS30dceyOUl/6tzXaC3ChqaEqKlhAkg5d1ouvJlDKAK38bHUZB5z71xuRU/c3EjRm0SJQnZoRojWVhbVWlbGbpeWLp07O04NNDGHAORLJTX3zj2+HcpnuwMC7Lp0XK8NzQgRFze3Cv3WW0wQs5k9ZQpq5EwlbXqd3TJxBzBe+hUbgUgIG5oRYsECNk/gTgTiEBvMpyZZFxMQXRwK43C7fBeVM5V0uIjdKlFAn0s0IYTZzOYOCxawsmwZe9LU2Mgev6qBN3MIRYQYKZM3lZRwiyaEsKe3l605LFnCnjLVqDTf82YOoYgQplZ2m0O3NT5Bc0LYMzQkfoVaTfac34ro4lD0jHapXRXCSzQthL8hy0bHhKqQEDJCQvg/JISMkBD+DwkhI7V3TqOyvQgvppTdUJlQDhKCIOwISCHi4uIQFhameomLi1O7KQiRBKQQYWFhalcBgHbqQQiHhFAQrdSDEA4JoSBaqQchHElCWCwzmixhYWFevU/uz+htPZQshHtICLuO8vzZOKqL85C3OwFFB9LQ2Xp19pNaSYgggYSY7SS3rl3BV7GrcfrYIdy5eQ1X62qQsz0Gx3JSZj+teClICP8j6IUAgDs3ryHlbyvx6EHfvM944pt0fJvxJQDAarWQEAFOUAsBAOOjw9jxWRiGBnrnfSYr2HkSR3Yn4FxpoejPTEL4H0ErhNXKdvP7+stYtPx01uXnAYCX5hf4KnY1Bvu7RX1uEsL/CFohAKDhQgXy9nzh8bMAwM3my/haz9L3LAJvnUgI/yMohbBarZiafIndWyLweGhAwGdho8nh1Dhcu3RO8Gdn9ehC5uLFyDTOft2YgcU6p38vzoCxKhKLM7s8XtOYuRiRVSSEUgSlEABw4dRx/HA4XfDnAIBHA73Yu+0vsMxMC5pgc/Ww78TGzMWIjLTr/AJFICF8Q9AJYbVaMfnyBfZs/RTjY8MQ8zgVAL7btxNXzpUL+vy2ehgzsDiyAhbLDKoiI1FlqUDk4gwYLTOoipwdLTgxqiKh0+lmSySqLDOwWCoQOfu1xYs5IbqQuXj2dYszYLR0IXMxe70xc/GsZHM/h4QQRtAJAbDR4WRuhujPAADDg33IiI/CjIBRYq4eXMfk/st13rlO7CDErDzcaGA/KlRF6mxf40YW7v8bMyORaZxBVWYkIiMzYDRmINJp9CHcE1RCWK1WzExPIyM+CmOPH3r1GQCgMDsZzYYaj++3r0dVZCSq7G6PjJmLEZk5N3LYC+Hwmiq7UcTF12wjUFUkFmdWIDOzwvbznG+vCPcElRAA0HLpHAqy9F7XHwB6jbewX78RgPvFOvt6GDMX293uzAqwePH8uQSPEEJHCDYSLUbk7GixmBt9SAjBBI8Qs+sOB5I3417nz97Xf/Y6B1P+ju6OVrfXcaiHMQOLdfYdtAKR9k+b3AghbA7hKIylKtLh6ySEMIJGCADovXML+5M3sbqLDMNwvlbLT2fx3b6dbtuB1iH8j6AS4vjXX6HpYpXkurN1DDOyEqJhejoOV0+qSAj/IyiEAKx4Oj6KzM//iqnJl7BavQvndu5YpUdzYKj8wWVbkBD+R5AIAZwv+w7lxw7IVm8AeNBrdDu5JiH8j4AXwhbEp9+Ih/fvyVdvu8l1T9dN3uuKFkLkqrXFMgOLsYtNnAW+l3BPwAsBAH3G2ziUsmW2zt5Ppvk6V+OFChQdSONtD+WFmL8STUJIIyiEKDmShZ+qS2Svs9VqxcsXE8j8PBoTpqdwnlw7rFS7CcewPR61CcHzPfvHrLq5EA2dTsdWtm3v5Xkc6xAO8hdUS+42gUtAC2G1WjH10ozMhGiYnj6Bt7nRnv7inszNwOUzP85rE77gPoulC0aj09ec1iDcfY/7GgvvsBsh7N47b8HOLhzkbtY/4y9khEsCWgiArUxzedFK/CwA6LvbgYMpf2c/w25yzT9CsMW4qkid3V9tx7/yfN/jj3KdL4TrkI4uEkIAAS9E7q54dLU1K1ZfbtK+P3kTBnruOPwc3jkE3ygg4nu2ju4QLDjjcYQgIYQRsEIAwOOhAeQkxsBqtYjeIEBMAQBD5UmUHs12aBf7WyZ3Id06nc6p4/J8z2I/qnCjwOx8QcAcgoQQRkALUVWUi5ofjipeV8AK09MnyEpY77DwR+sQ/kfACmGxzCD7i88wOuxdmLc3He1YTgquXT5v+3kkhP8RsELcvtGAvN0JPqsnAHS2XcURu59JQvgfAStEQaYerQ11Pqun1WqB1WJBzvYY26hEQvgfAScEYEVYWBiyvliPmekpRSfTfJ2t4vhh26ZmJIT/EYBCsI54+rtDPq8jAAwN9ODrL2Nt9VC7PUgIcQSUEFarBdbZEWJ4sF+FOrI1iUM7t6C7o42E8EMCSggAuHvrhu2xq1p1uFpXg+/27SQh/JCAE+L7A7tUFYLbFTDj87/O1kP++CkSQjkCRgjAignTU2TERyEsLEyWrDgpne5U4X5VxSQhvCOAhGAbkJUezVH9VgUARocHWT0EbntJQmiDgBCC63CZCdF4/HBAdSG4jhcWFobr9Rc01VaEewJCCAC4caUW+Xu3A9DG406uHgeSN7O20sgoQbjH/4WwC7++18lym7UghMVqmRViE+7edr+hGQmhHfxeCICdEXdo51zOtCaEsLAQkp+v/uQQ36R2Idzj50JwB5lsw61rV2x10pIQAJCd+Bke9N3VRJsR7vFrIQDgXufP2Je0AcDc3khaE6LhwmmP216SENrA74U4nBqHm82XHeqjJSGsViump6ewN24dxkaGVG83wj1+KwQAdHe0zRsdtCYEV9e6ihP4/sAuTbQb4Ro/FYLbNW8Lbt9onFcXrQlhtVpgmZlG+ra/YFDluQThHr8UAgBuXbuCAy62tteaEFydWxvqeLerISG0g98JwcUo7dn6Kfq7O3nroUUh7PeCVXP1mnCP3wkBsKy0H3L3uqyDJoWYrfujB334KnY1Xr6YUKUNCff4lRAAm0inbV6DyZdmlxGtWhWC+wzny76zhZnIufkyCSEdvxECAF48N2Hnhj+jv7vD7c/XshDcTn+HUrag/myZKu1IuMYvhLDa3X//VHXS48/WshBcpzQ9HcfOv63Cowd9Pm1Lwj2aF4KT4cf8fXabFgs9MF2bQnAds+NGE76KXY0Xz5/5rD0J92haCCusAICzJQXI2f43WK1WQZlw/iAE1znrz57C7r+vnT1fwjc7DBKu0awQHD8c3ot9SRsw+dIs+Gf6ixD2UnwVuxoP+2U88ouE8ArNCcGNCr+MPsa+Lzfg+Nepon+ePwnBddKO1ibsiPkEV+uqFW1fwj2aEWIOKy6eLkZq7GpcOVdu+5oSHVErQnCf/8nII+QkxiA/IwkjQwNzLSLjqjbhHp8LwSbJ1nnX+uXJCGrLv8fe+CgUZCVjfHR49meI7wz+KIR9Z607fQLp2/6C7/btRPftNt6291YSwj2ShfCGl+YXGB7sR3tLPaqKjyBvTyKyE2NQciQLD+/32F7HDjqxii5c2LXaxZt6cMxMT6H+XDkOpmzBfv1GnMzNQGNtFfrvduDZL2Pg+6PiCe6JHeEaSUJYrRb0d3ei5fJ5XL9Si5ZLZ3GpphR1lT/AUHUSteVFqDj+DX44vBeFWcnI3RWHr5P+huyEaOzbHoOjuxNQcyIPt69dwYTpFwCAZWYKL188x8sXJq9LWFiYpPfLVaTUY+rlC66VMXCvE5eqS1B0YBcOJG9EdkI0cr5Yj4M7NiN/73Z8fyANP+bn4GxJAeoqT6Ku8gfUVZ5EY20lrtfX4np9Ldpb6jE1+VJqfwl4JAvR03UTVw1nca3+Aloun8dVwxk01dXYSmNtJW7UX0DHjUZ0d7TiQU8Xno4NY2Zq7pfDJDDB/PypLCUsLEy2a6lfj2eYnjTDNiJYZ/DC9AuGH/Si90477vzcgpvNl3C1rhqNF6sc2r75p7nfS2ujAZM2yQhXqHLLxGFV6H9hYWGKXVsL9fC6vemWySOShNAqERERCAsLU71ERESo3RSESP4/JwtsAdRCSO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" name="Immagine 2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79"/>
          <a:stretch>
            <a:fillRect/>
          </a:stretch>
        </p:blipFill>
        <p:spPr>
          <a:xfrm>
            <a:off x="2744992" y="2627229"/>
            <a:ext cx="18669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0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01601" y="289107"/>
            <a:ext cx="3340017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Two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experiments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classes</a:t>
            </a:r>
            <a:r>
              <a:rPr lang="it-IT" sz="2400" dirty="0">
                <a:solidFill>
                  <a:srgbClr val="0070C0"/>
                </a:solidFill>
              </a:rPr>
              <a:t>:</a:t>
            </a:r>
          </a:p>
          <a:p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1477240"/>
            <a:ext cx="1201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Integrated</a:t>
            </a:r>
            <a:r>
              <a:rPr lang="it-IT" dirty="0"/>
              <a:t> : the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beams</a:t>
            </a:r>
            <a:r>
              <a:rPr lang="it-IT" dirty="0"/>
              <a:t> are </a:t>
            </a:r>
            <a:r>
              <a:rPr lang="it-IT" dirty="0" err="1"/>
              <a:t>simulated</a:t>
            </a:r>
            <a:r>
              <a:rPr lang="it-IT" dirty="0"/>
              <a:t> by the </a:t>
            </a:r>
            <a:r>
              <a:rPr lang="it-IT" dirty="0" err="1"/>
              <a:t>crystal</a:t>
            </a:r>
            <a:r>
              <a:rPr lang="it-IT" dirty="0"/>
              <a:t> </a:t>
            </a:r>
            <a:r>
              <a:rPr lang="it-IT" dirty="0" err="1"/>
              <a:t>rotation</a:t>
            </a:r>
            <a:r>
              <a:rPr lang="it-IT" dirty="0"/>
              <a:t>. The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resulting</a:t>
            </a:r>
            <a:r>
              <a:rPr lang="it-IT" dirty="0"/>
              <a:t> </a:t>
            </a:r>
            <a:r>
              <a:rPr lang="it-IT" dirty="0" err="1"/>
              <a:t>populations</a:t>
            </a:r>
            <a:r>
              <a:rPr lang="it-IT" dirty="0"/>
              <a:t> are </a:t>
            </a:r>
            <a:r>
              <a:rPr lang="it-IT" dirty="0" err="1"/>
              <a:t>subsequently</a:t>
            </a:r>
            <a:r>
              <a:rPr lang="it-IT" dirty="0"/>
              <a:t> </a:t>
            </a:r>
            <a:r>
              <a:rPr lang="it-IT" dirty="0" err="1"/>
              <a:t>overimposed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69029" y="5284724"/>
            <a:ext cx="12022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Simultaneous</a:t>
            </a:r>
            <a:r>
              <a:rPr lang="it-IT" dirty="0"/>
              <a:t> : With a first </a:t>
            </a:r>
            <a:r>
              <a:rPr lang="it-IT" dirty="0" err="1"/>
              <a:t>crystal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separate a </a:t>
            </a:r>
            <a:r>
              <a:rPr lang="it-IT" dirty="0" err="1"/>
              <a:t>fraction</a:t>
            </a:r>
            <a:r>
              <a:rPr lang="it-IT" dirty="0"/>
              <a:t> of the </a:t>
            </a:r>
            <a:r>
              <a:rPr lang="it-IT" dirty="0" err="1"/>
              <a:t>incoming</a:t>
            </a:r>
            <a:r>
              <a:rPr lang="it-IT" dirty="0"/>
              <a:t> </a:t>
            </a:r>
            <a:r>
              <a:rPr lang="it-IT" dirty="0" err="1"/>
              <a:t>beam</a:t>
            </a:r>
            <a:r>
              <a:rPr lang="it-IT" dirty="0"/>
              <a:t> and by </a:t>
            </a:r>
            <a:r>
              <a:rPr lang="it-IT" dirty="0" err="1"/>
              <a:t>means</a:t>
            </a:r>
            <a:r>
              <a:rPr lang="it-IT" dirty="0"/>
              <a:t> of </a:t>
            </a:r>
            <a:r>
              <a:rPr lang="it-IT" dirty="0" err="1"/>
              <a:t>another</a:t>
            </a:r>
            <a:r>
              <a:rPr lang="it-IT" dirty="0"/>
              <a:t> </a:t>
            </a:r>
            <a:r>
              <a:rPr lang="it-IT" dirty="0" err="1"/>
              <a:t>crystal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reinject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en-GB" dirty="0"/>
              <a:t> </a:t>
            </a:r>
            <a:endParaRPr lang="it-IT" dirty="0"/>
          </a:p>
          <a:p>
            <a:r>
              <a:rPr lang="it-IT" dirty="0"/>
              <a:t>so </a:t>
            </a:r>
            <a:r>
              <a:rPr lang="it-IT" dirty="0" err="1"/>
              <a:t>testing</a:t>
            </a:r>
            <a:r>
              <a:rPr lang="it-IT" dirty="0"/>
              <a:t> the </a:t>
            </a:r>
            <a:r>
              <a:rPr lang="it-IT" dirty="0" err="1"/>
              <a:t>synchro</a:t>
            </a:r>
            <a:r>
              <a:rPr lang="it-IT" dirty="0"/>
              <a:t> – </a:t>
            </a:r>
            <a:r>
              <a:rPr lang="it-IT" dirty="0" err="1"/>
              <a:t>merging</a:t>
            </a:r>
            <a:r>
              <a:rPr lang="it-IT" dirty="0"/>
              <a:t> on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 </a:t>
            </a:r>
            <a:r>
              <a:rPr lang="it-IT" dirty="0" err="1"/>
              <a:t>population</a:t>
            </a:r>
            <a:endParaRPr lang="en-GB" dirty="0"/>
          </a:p>
        </p:txBody>
      </p:sp>
      <p:pic>
        <p:nvPicPr>
          <p:cNvPr id="14" name="Picture 11618851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2257560"/>
            <a:ext cx="3928533" cy="2616175"/>
          </a:xfrm>
          <a:prstGeom prst="rect">
            <a:avLst/>
          </a:prstGeom>
        </p:spPr>
      </p:pic>
      <p:pic>
        <p:nvPicPr>
          <p:cNvPr id="15" name="Picture 137867758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25756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1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3" y="793432"/>
            <a:ext cx="4868333" cy="2766802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34" y="279400"/>
            <a:ext cx="4707466" cy="4620684"/>
          </a:xfrm>
          <a:prstGeom prst="rect">
            <a:avLst/>
          </a:prstGeom>
        </p:spPr>
      </p:pic>
      <p:pic>
        <p:nvPicPr>
          <p:cNvPr id="6" name="Picture 22851827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3" y="3560234"/>
            <a:ext cx="2748280" cy="2735791"/>
          </a:xfrm>
          <a:prstGeom prst="rect">
            <a:avLst/>
          </a:prstGeom>
        </p:spPr>
      </p:pic>
      <p:pic>
        <p:nvPicPr>
          <p:cNvPr id="7" name="Picture 37441556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38" y="3560233"/>
            <a:ext cx="2654437" cy="2735791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59" y="1076062"/>
            <a:ext cx="6613258" cy="496834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19193" y="279400"/>
            <a:ext cx="228742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MUONS SIMULATIONS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6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ella a 5 punte 2"/>
          <p:cNvSpPr/>
          <p:nvPr/>
        </p:nvSpPr>
        <p:spPr>
          <a:xfrm>
            <a:off x="3403403" y="890216"/>
            <a:ext cx="5416132" cy="453719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/>
          <p:cNvSpPr txBox="1"/>
          <p:nvPr/>
        </p:nvSpPr>
        <p:spPr>
          <a:xfrm>
            <a:off x="1742849" y="2035427"/>
            <a:ext cx="92091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70C0"/>
                </a:solidFill>
              </a:rPr>
              <a:t>Following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different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theories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this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experiment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should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represent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it-IT" sz="2800" dirty="0">
                <a:solidFill>
                  <a:srgbClr val="0070C0"/>
                </a:solidFill>
              </a:rPr>
              <a:t>a </a:t>
            </a:r>
            <a:r>
              <a:rPr lang="it-IT" sz="2800" b="1" u="sng" dirty="0">
                <a:solidFill>
                  <a:srgbClr val="0070C0"/>
                </a:solidFill>
              </a:rPr>
              <a:t>FIRST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partial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violation</a:t>
            </a:r>
            <a:r>
              <a:rPr lang="it-IT" sz="2800" dirty="0">
                <a:solidFill>
                  <a:srgbClr val="0070C0"/>
                </a:solidFill>
              </a:rPr>
              <a:t> of the </a:t>
            </a:r>
            <a:r>
              <a:rPr lang="it-IT" sz="2800" dirty="0" err="1">
                <a:solidFill>
                  <a:srgbClr val="0070C0"/>
                </a:solidFill>
              </a:rPr>
              <a:t>Liouville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theorem</a:t>
            </a:r>
            <a:r>
              <a:rPr lang="it-IT" sz="2800" dirty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it-IT" sz="2800" dirty="0">
                <a:solidFill>
                  <a:srgbClr val="0070C0"/>
                </a:solidFill>
              </a:rPr>
              <a:t>a </a:t>
            </a:r>
            <a:r>
              <a:rPr lang="it-IT" sz="2800" dirty="0" err="1">
                <a:solidFill>
                  <a:srgbClr val="0070C0"/>
                </a:solidFill>
              </a:rPr>
              <a:t>fundamental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theorem</a:t>
            </a:r>
            <a:r>
              <a:rPr lang="it-IT" sz="2800" dirty="0">
                <a:solidFill>
                  <a:srgbClr val="0070C0"/>
                </a:solidFill>
              </a:rPr>
              <a:t> of </a:t>
            </a:r>
            <a:r>
              <a:rPr lang="it-IT" sz="2800" dirty="0" err="1">
                <a:solidFill>
                  <a:srgbClr val="0070C0"/>
                </a:solidFill>
              </a:rPr>
              <a:t>statistical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physics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it-IT" sz="2800" dirty="0" err="1">
                <a:solidFill>
                  <a:srgbClr val="0070C0"/>
                </a:solidFill>
              </a:rPr>
              <a:t>that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represent</a:t>
            </a:r>
            <a:r>
              <a:rPr lang="it-IT" sz="2800" dirty="0">
                <a:solidFill>
                  <a:srgbClr val="0070C0"/>
                </a:solidFill>
              </a:rPr>
              <a:t> a </a:t>
            </a:r>
            <a:r>
              <a:rPr lang="it-IT" sz="2800" dirty="0" err="1">
                <a:solidFill>
                  <a:srgbClr val="0070C0"/>
                </a:solidFill>
              </a:rPr>
              <a:t>true</a:t>
            </a:r>
            <a:r>
              <a:rPr lang="it-IT" sz="2800" dirty="0">
                <a:solidFill>
                  <a:srgbClr val="0070C0"/>
                </a:solidFill>
              </a:rPr>
              <a:t>  </a:t>
            </a:r>
            <a:r>
              <a:rPr lang="it-IT" sz="2800" dirty="0" err="1">
                <a:solidFill>
                  <a:srgbClr val="0070C0"/>
                </a:solidFill>
              </a:rPr>
              <a:t>foudation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stone</a:t>
            </a:r>
            <a:endParaRPr lang="it-IT" sz="2800" dirty="0">
              <a:solidFill>
                <a:srgbClr val="0070C0"/>
              </a:solidFill>
            </a:endParaRPr>
          </a:p>
          <a:p>
            <a:pPr algn="ctr"/>
            <a:r>
              <a:rPr lang="it-IT" sz="2800" dirty="0">
                <a:solidFill>
                  <a:srgbClr val="0070C0"/>
                </a:solidFill>
              </a:rPr>
              <a:t>of </a:t>
            </a:r>
            <a:r>
              <a:rPr lang="it-IT" sz="2800" dirty="0" err="1">
                <a:solidFill>
                  <a:srgbClr val="0070C0"/>
                </a:solidFill>
              </a:rPr>
              <a:t>particle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accelerator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physcis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07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762000" y="497513"/>
            <a:ext cx="7910945" cy="8417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70C0"/>
                </a:solidFill>
              </a:rPr>
              <a:t>4) Bending </a:t>
            </a:r>
            <a:r>
              <a:rPr lang="it-IT" dirty="0" err="1">
                <a:solidFill>
                  <a:srgbClr val="0070C0"/>
                </a:solidFill>
              </a:rPr>
              <a:t>crystal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angular</a:t>
            </a:r>
            <a:r>
              <a:rPr lang="it-IT" dirty="0">
                <a:solidFill>
                  <a:srgbClr val="0070C0"/>
                </a:solidFill>
              </a:rPr>
              <a:t> PSF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60587" y="1924293"/>
            <a:ext cx="112103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FUNDAMENTAL </a:t>
            </a:r>
            <a:r>
              <a:rPr lang="it-IT" dirty="0" err="1"/>
              <a:t>measurements</a:t>
            </a:r>
            <a:r>
              <a:rPr lang="it-IT" dirty="0"/>
              <a:t> in the </a:t>
            </a:r>
            <a:r>
              <a:rPr lang="it-IT" dirty="0" err="1"/>
              <a:t>crystal</a:t>
            </a:r>
            <a:r>
              <a:rPr lang="it-IT" dirty="0"/>
              <a:t> </a:t>
            </a:r>
            <a:r>
              <a:rPr lang="it-IT" dirty="0" err="1"/>
              <a:t>physics</a:t>
            </a:r>
            <a:r>
              <a:rPr lang="it-IT" dirty="0"/>
              <a:t> </a:t>
            </a:r>
            <a:r>
              <a:rPr lang="it-IT" dirty="0" err="1"/>
              <a:t>field</a:t>
            </a:r>
            <a:r>
              <a:rPr lang="it-IT" dirty="0"/>
              <a:t>.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err="1"/>
              <a:t>Question</a:t>
            </a:r>
            <a:r>
              <a:rPr lang="it-IT" dirty="0"/>
              <a:t> :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distribution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the </a:t>
            </a:r>
            <a:r>
              <a:rPr lang="it-IT" dirty="0" err="1"/>
              <a:t>crystal</a:t>
            </a:r>
            <a:r>
              <a:rPr lang="it-IT" dirty="0"/>
              <a:t> in CH and VR regime for a ‘delta of </a:t>
            </a:r>
            <a:r>
              <a:rPr lang="it-IT" dirty="0" err="1"/>
              <a:t>dirac</a:t>
            </a:r>
            <a:r>
              <a:rPr lang="it-IT" dirty="0"/>
              <a:t>’ input?</a:t>
            </a:r>
          </a:p>
          <a:p>
            <a:pPr marL="285750" indent="-285750">
              <a:buFontTx/>
              <a:buChar char="-"/>
            </a:pP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set the </a:t>
            </a:r>
            <a:r>
              <a:rPr lang="it-IT" dirty="0" err="1"/>
              <a:t>limit</a:t>
            </a:r>
            <a:r>
              <a:rPr lang="it-IT" dirty="0"/>
              <a:t> of </a:t>
            </a:r>
            <a:r>
              <a:rPr lang="it-IT" dirty="0" err="1"/>
              <a:t>application</a:t>
            </a:r>
            <a:r>
              <a:rPr lang="it-IT" dirty="0"/>
              <a:t> for the </a:t>
            </a:r>
            <a:r>
              <a:rPr lang="it-IT" dirty="0" err="1"/>
              <a:t>recombinations</a:t>
            </a:r>
            <a:r>
              <a:rPr lang="it-IT" dirty="0"/>
              <a:t> </a:t>
            </a:r>
            <a:r>
              <a:rPr lang="it-IT" dirty="0" err="1"/>
              <a:t>schemes</a:t>
            </a:r>
            <a:r>
              <a:rPr lang="it-IT" dirty="0"/>
              <a:t> once the 4D </a:t>
            </a:r>
            <a:r>
              <a:rPr lang="it-IT" dirty="0" err="1"/>
              <a:t>emittance</a:t>
            </a:r>
            <a:r>
              <a:rPr lang="it-IT" dirty="0"/>
              <a:t> are </a:t>
            </a:r>
            <a:r>
              <a:rPr lang="it-IT" dirty="0" err="1"/>
              <a:t>considered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The </a:t>
            </a:r>
            <a:r>
              <a:rPr lang="it-IT" dirty="0" err="1"/>
              <a:t>measurement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extremely</a:t>
            </a:r>
            <a:r>
              <a:rPr lang="it-IT" dirty="0"/>
              <a:t> </a:t>
            </a:r>
            <a:r>
              <a:rPr lang="it-IT" dirty="0" err="1"/>
              <a:t>challenging</a:t>
            </a:r>
            <a:r>
              <a:rPr lang="it-IT" dirty="0"/>
              <a:t> due to the multiple </a:t>
            </a:r>
            <a:r>
              <a:rPr lang="it-IT" dirty="0" err="1"/>
              <a:t>scattering</a:t>
            </a:r>
            <a:r>
              <a:rPr lang="it-IT" dirty="0"/>
              <a:t> </a:t>
            </a:r>
            <a:r>
              <a:rPr lang="it-IT" dirty="0" err="1"/>
              <a:t>contribution</a:t>
            </a:r>
            <a:r>
              <a:rPr lang="it-IT" dirty="0"/>
              <a:t> in the Si </a:t>
            </a:r>
            <a:r>
              <a:rPr lang="it-IT" dirty="0" err="1"/>
              <a:t>strips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en-GB" dirty="0"/>
              <a:t> must be</a:t>
            </a:r>
            <a:endParaRPr lang="it-IT" dirty="0"/>
          </a:p>
          <a:p>
            <a:r>
              <a:rPr lang="it-IT" dirty="0" err="1"/>
              <a:t>negligible</a:t>
            </a:r>
            <a:r>
              <a:rPr lang="it-IT" dirty="0"/>
              <a:t> in </a:t>
            </a:r>
            <a:r>
              <a:rPr lang="it-IT" dirty="0" err="1"/>
              <a:t>respect</a:t>
            </a:r>
            <a:r>
              <a:rPr lang="it-IT" dirty="0"/>
              <a:t> to the </a:t>
            </a:r>
            <a:r>
              <a:rPr lang="it-IT" dirty="0" err="1"/>
              <a:t>critical</a:t>
            </a:r>
            <a:r>
              <a:rPr lang="it-IT" dirty="0"/>
              <a:t> angle.</a:t>
            </a:r>
          </a:p>
          <a:p>
            <a:endParaRPr lang="it-IT" dirty="0"/>
          </a:p>
          <a:p>
            <a:r>
              <a:rPr lang="it-IT" dirty="0"/>
              <a:t>Work to be </a:t>
            </a:r>
            <a:r>
              <a:rPr lang="it-IT" dirty="0" err="1"/>
              <a:t>performed</a:t>
            </a:r>
            <a:r>
              <a:rPr lang="it-IT" dirty="0"/>
              <a:t> in </a:t>
            </a:r>
            <a:r>
              <a:rPr lang="it-IT" dirty="0" err="1"/>
              <a:t>strict</a:t>
            </a:r>
            <a:r>
              <a:rPr lang="it-IT" dirty="0"/>
              <a:t> </a:t>
            </a:r>
            <a:r>
              <a:rPr lang="it-IT" dirty="0" err="1"/>
              <a:t>collaboration</a:t>
            </a:r>
            <a:r>
              <a:rPr lang="it-IT" dirty="0"/>
              <a:t> with the CERN </a:t>
            </a:r>
            <a:r>
              <a:rPr lang="it-IT" dirty="0" err="1"/>
              <a:t>accelerator</a:t>
            </a:r>
            <a:r>
              <a:rPr lang="it-IT" dirty="0"/>
              <a:t> </a:t>
            </a:r>
            <a:r>
              <a:rPr lang="it-IT" dirty="0" err="1"/>
              <a:t>phisicist</a:t>
            </a:r>
            <a:r>
              <a:rPr lang="it-IT" dirty="0"/>
              <a:t> to </a:t>
            </a:r>
            <a:r>
              <a:rPr lang="it-IT" dirty="0" err="1"/>
              <a:t>require</a:t>
            </a:r>
            <a:r>
              <a:rPr lang="it-IT" dirty="0"/>
              <a:t> a input </a:t>
            </a:r>
            <a:r>
              <a:rPr lang="it-IT" dirty="0" err="1"/>
              <a:t>beam</a:t>
            </a:r>
            <a:r>
              <a:rPr lang="it-IT" dirty="0"/>
              <a:t> with </a:t>
            </a:r>
            <a:r>
              <a:rPr lang="it-IT" dirty="0" err="1"/>
              <a:t>reduced</a:t>
            </a:r>
            <a:endParaRPr lang="it-IT" dirty="0"/>
          </a:p>
          <a:p>
            <a:r>
              <a:rPr lang="it-IT" dirty="0" err="1"/>
              <a:t>angular</a:t>
            </a:r>
            <a:r>
              <a:rPr lang="it-IT" dirty="0"/>
              <a:t> spread (</a:t>
            </a:r>
            <a:r>
              <a:rPr lang="it-IT" dirty="0" err="1"/>
              <a:t>fraction</a:t>
            </a:r>
            <a:r>
              <a:rPr lang="it-IT" dirty="0"/>
              <a:t> of </a:t>
            </a:r>
            <a:r>
              <a:rPr lang="it-IT" dirty="0" err="1">
                <a:latin typeface="Symbol" panose="05050102010706020507" pitchFamily="18" charset="2"/>
              </a:rPr>
              <a:t>q</a:t>
            </a:r>
            <a:r>
              <a:rPr lang="it-IT" dirty="0" err="1"/>
              <a:t>c</a:t>
            </a:r>
            <a:r>
              <a:rPr lang="it-IT" dirty="0"/>
              <a:t>)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A </a:t>
            </a:r>
            <a:r>
              <a:rPr lang="it-IT" dirty="0" err="1"/>
              <a:t>experimental</a:t>
            </a:r>
            <a:r>
              <a:rPr lang="it-IT" dirty="0"/>
              <a:t> procedure and set up </a:t>
            </a:r>
            <a:r>
              <a:rPr lang="it-IT" dirty="0" err="1"/>
              <a:t>reducing</a:t>
            </a:r>
            <a:r>
              <a:rPr lang="it-IT" dirty="0"/>
              <a:t> 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strips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implemented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R&amp;D on </a:t>
            </a:r>
            <a:r>
              <a:rPr lang="it-IT" dirty="0" err="1"/>
              <a:t>thin</a:t>
            </a:r>
            <a:r>
              <a:rPr lang="it-IT" dirty="0"/>
              <a:t> detectors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289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42126" y="1755121"/>
            <a:ext cx="111167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>
                <a:solidFill>
                  <a:srgbClr val="FF0000"/>
                </a:solidFill>
              </a:rPr>
              <a:t>Beam extraction, </a:t>
            </a:r>
            <a:r>
              <a:rPr lang="en-US" sz="2000" b="1" u="sng" dirty="0">
                <a:solidFill>
                  <a:srgbClr val="FF0000"/>
                </a:solidFill>
              </a:rPr>
              <a:t>Crystal efficiency at low energy – long crystals </a:t>
            </a:r>
            <a:r>
              <a:rPr lang="en-US" sz="2000" dirty="0">
                <a:solidFill>
                  <a:srgbClr val="FF0000"/>
                </a:solidFill>
              </a:rPr>
              <a:t>(med physics, Grant CSN5 application) – CNAO</a:t>
            </a:r>
          </a:p>
          <a:p>
            <a:pPr>
              <a:buClr>
                <a:srgbClr val="FF0000"/>
              </a:buClr>
            </a:pPr>
            <a:endParaRPr lang="en-US" sz="2000" dirty="0">
              <a:solidFill>
                <a:srgbClr val="00B05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>
                <a:solidFill>
                  <a:srgbClr val="00B050"/>
                </a:solidFill>
              </a:rPr>
              <a:t>-The real trigger for the crystal application to medical physics</a:t>
            </a:r>
          </a:p>
          <a:p>
            <a:pPr>
              <a:buClr>
                <a:srgbClr val="FF0000"/>
              </a:buClr>
            </a:pPr>
            <a:endParaRPr lang="en-US" sz="2000" dirty="0">
              <a:solidFill>
                <a:srgbClr val="00B05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>
                <a:solidFill>
                  <a:srgbClr val="00B050"/>
                </a:solidFill>
              </a:rPr>
              <a:t>-No existing results</a:t>
            </a:r>
          </a:p>
          <a:p>
            <a:pPr>
              <a:buClr>
                <a:srgbClr val="FF0000"/>
              </a:buClr>
            </a:pPr>
            <a:endParaRPr lang="en-US" sz="2000" dirty="0">
              <a:solidFill>
                <a:srgbClr val="00B05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>
                <a:solidFill>
                  <a:srgbClr val="00B050"/>
                </a:solidFill>
              </a:rPr>
              <a:t>-Medical Applications : Medical machine extraction strategy. </a:t>
            </a:r>
            <a:r>
              <a:rPr lang="en-US" sz="2000" dirty="0" err="1">
                <a:solidFill>
                  <a:srgbClr val="00B050"/>
                </a:solidFill>
              </a:rPr>
              <a:t>Tunability</a:t>
            </a:r>
            <a:r>
              <a:rPr lang="en-US" sz="2000" dirty="0">
                <a:solidFill>
                  <a:srgbClr val="00B050"/>
                </a:solidFill>
              </a:rPr>
              <a:t> on the patient characteristics (breath, </a:t>
            </a:r>
            <a:r>
              <a:rPr lang="en-US" sz="2000" dirty="0" err="1">
                <a:solidFill>
                  <a:srgbClr val="00B050"/>
                </a:solidFill>
              </a:rPr>
              <a:t>etc</a:t>
            </a:r>
            <a:r>
              <a:rPr lang="en-US" sz="2000" dirty="0">
                <a:solidFill>
                  <a:srgbClr val="00B050"/>
                </a:solidFill>
              </a:rPr>
              <a:t> …). Possible application for local beam steering needs a careful evaluation  of the efficiency results of this activity</a:t>
            </a:r>
          </a:p>
          <a:p>
            <a:pPr>
              <a:buClr>
                <a:srgbClr val="FF0000"/>
              </a:buClr>
            </a:pPr>
            <a:endParaRPr lang="en-US" sz="2000" dirty="0">
              <a:solidFill>
                <a:srgbClr val="00B05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>
                <a:solidFill>
                  <a:srgbClr val="00B050"/>
                </a:solidFill>
              </a:rPr>
              <a:t>-The best partners (CNAO and </a:t>
            </a:r>
            <a:r>
              <a:rPr lang="en-US" sz="2000" dirty="0" err="1">
                <a:solidFill>
                  <a:srgbClr val="00B050"/>
                </a:solidFill>
              </a:rPr>
              <a:t>Medaustron</a:t>
            </a:r>
            <a:r>
              <a:rPr lang="en-US" sz="2000" dirty="0">
                <a:solidFill>
                  <a:srgbClr val="00B050"/>
                </a:solidFill>
              </a:rPr>
              <a:t>)</a:t>
            </a:r>
          </a:p>
          <a:p>
            <a:pPr>
              <a:buClr>
                <a:srgbClr val="FF0000"/>
              </a:buClr>
            </a:pPr>
            <a:endParaRPr lang="en-US" sz="2000" dirty="0">
              <a:solidFill>
                <a:srgbClr val="00B050"/>
              </a:solidFill>
            </a:endParaRPr>
          </a:p>
          <a:p>
            <a:pPr>
              <a:buClr>
                <a:srgbClr val="FF0000"/>
              </a:buClr>
            </a:pP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33461" y="253027"/>
            <a:ext cx="6121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it-IT" sz="3600" dirty="0" err="1">
                <a:solidFill>
                  <a:schemeClr val="bg2">
                    <a:lumMod val="50000"/>
                  </a:schemeClr>
                </a:solidFill>
              </a:rPr>
              <a:t>possible</a:t>
            </a:r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 spin off (CSN5 Grant)</a:t>
            </a:r>
            <a:endParaRPr lang="en-GB" sz="3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Crystal for </a:t>
            </a:r>
            <a:r>
              <a:rPr lang="it-IT" sz="3600" dirty="0" err="1">
                <a:solidFill>
                  <a:schemeClr val="bg2">
                    <a:lumMod val="50000"/>
                  </a:schemeClr>
                </a:solidFill>
              </a:rPr>
              <a:t>medical</a:t>
            </a:r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3600" dirty="0" err="1">
                <a:solidFill>
                  <a:schemeClr val="bg2">
                    <a:lumMod val="50000"/>
                  </a:schemeClr>
                </a:solidFill>
              </a:rPr>
              <a:t>physics</a:t>
            </a:r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en-GB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61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234928"/>
            <a:ext cx="1221116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200" dirty="0"/>
              <a:t>For </a:t>
            </a:r>
            <a:r>
              <a:rPr lang="it-IT" sz="2200" dirty="0" err="1"/>
              <a:t>beam</a:t>
            </a:r>
            <a:r>
              <a:rPr lang="it-IT" sz="2200" dirty="0"/>
              <a:t> </a:t>
            </a:r>
            <a:r>
              <a:rPr lang="it-IT" sz="2200" dirty="0" err="1"/>
              <a:t>merging</a:t>
            </a:r>
            <a:r>
              <a:rPr lang="it-IT" sz="2200" dirty="0"/>
              <a:t> -&gt; </a:t>
            </a:r>
            <a:r>
              <a:rPr lang="it-IT" sz="2200" dirty="0" err="1"/>
              <a:t>trade</a:t>
            </a:r>
            <a:r>
              <a:rPr lang="it-IT" sz="2200" dirty="0"/>
              <a:t> off </a:t>
            </a:r>
            <a:r>
              <a:rPr lang="it-IT" sz="2200" dirty="0" err="1"/>
              <a:t>between</a:t>
            </a:r>
            <a:r>
              <a:rPr lang="it-IT" sz="2200" dirty="0"/>
              <a:t> </a:t>
            </a:r>
            <a:r>
              <a:rPr lang="it-IT" sz="2200" dirty="0" err="1"/>
              <a:t>Channeling</a:t>
            </a:r>
            <a:r>
              <a:rPr lang="it-IT" sz="2200" dirty="0"/>
              <a:t> / VR </a:t>
            </a:r>
            <a:r>
              <a:rPr lang="it-IT" sz="2200" dirty="0" err="1"/>
              <a:t>efficiency</a:t>
            </a:r>
            <a:r>
              <a:rPr lang="it-IT" sz="2200" dirty="0"/>
              <a:t> and multiple </a:t>
            </a:r>
            <a:r>
              <a:rPr lang="it-IT" sz="2200" dirty="0" err="1"/>
              <a:t>scattering</a:t>
            </a:r>
            <a:r>
              <a:rPr lang="it-IT" sz="2200" dirty="0"/>
              <a:t> </a:t>
            </a:r>
            <a:r>
              <a:rPr lang="it-IT" sz="2200" dirty="0" err="1"/>
              <a:t>contribution</a:t>
            </a:r>
            <a:endParaRPr lang="it-IT" sz="2200" dirty="0"/>
          </a:p>
          <a:p>
            <a:pPr marL="285750" indent="-285750">
              <a:buFontTx/>
              <a:buChar char="-"/>
            </a:pPr>
            <a:r>
              <a:rPr lang="it-IT" sz="2200" dirty="0"/>
              <a:t>For </a:t>
            </a:r>
            <a:r>
              <a:rPr lang="it-IT" sz="2200" dirty="0" err="1"/>
              <a:t>beam</a:t>
            </a:r>
            <a:r>
              <a:rPr lang="it-IT" sz="2200" dirty="0"/>
              <a:t> </a:t>
            </a:r>
            <a:r>
              <a:rPr lang="it-IT" sz="2200" dirty="0" err="1"/>
              <a:t>merging</a:t>
            </a:r>
            <a:r>
              <a:rPr lang="it-IT" sz="2200" dirty="0"/>
              <a:t> -&gt; Test of </a:t>
            </a:r>
            <a:r>
              <a:rPr lang="it-IT" sz="2200" dirty="0" err="1"/>
              <a:t>cuved</a:t>
            </a:r>
            <a:r>
              <a:rPr lang="it-IT" sz="2200" dirty="0"/>
              <a:t> </a:t>
            </a:r>
            <a:r>
              <a:rPr lang="it-IT" sz="2200" dirty="0" err="1"/>
              <a:t>focalizing</a:t>
            </a:r>
            <a:r>
              <a:rPr lang="it-IT" sz="2200" dirty="0"/>
              <a:t> </a:t>
            </a:r>
            <a:r>
              <a:rPr lang="it-IT" sz="2200" dirty="0" err="1"/>
              <a:t>crystals</a:t>
            </a:r>
            <a:r>
              <a:rPr lang="it-IT" sz="2200" dirty="0"/>
              <a:t>, to reduce the multiple </a:t>
            </a:r>
            <a:r>
              <a:rPr lang="it-IT" sz="2200" dirty="0" err="1"/>
              <a:t>scattering</a:t>
            </a:r>
            <a:r>
              <a:rPr lang="it-IT" sz="2200" dirty="0"/>
              <a:t> </a:t>
            </a:r>
            <a:r>
              <a:rPr lang="it-IT" sz="2200" dirty="0" err="1"/>
              <a:t>contribution</a:t>
            </a:r>
            <a:endParaRPr lang="it-IT" sz="2200" dirty="0"/>
          </a:p>
          <a:p>
            <a:pPr marL="285750" indent="-285750">
              <a:buFontTx/>
              <a:buChar char="-"/>
            </a:pPr>
            <a:r>
              <a:rPr lang="it-IT" sz="2200" dirty="0"/>
              <a:t>For </a:t>
            </a:r>
            <a:r>
              <a:rPr lang="it-IT" sz="2200" dirty="0" err="1"/>
              <a:t>beam</a:t>
            </a:r>
            <a:r>
              <a:rPr lang="it-IT" sz="2200" dirty="0"/>
              <a:t> </a:t>
            </a:r>
            <a:r>
              <a:rPr lang="it-IT" sz="2200" dirty="0" err="1"/>
              <a:t>merging</a:t>
            </a:r>
            <a:r>
              <a:rPr lang="it-IT" sz="2200" dirty="0"/>
              <a:t> -&gt; </a:t>
            </a:r>
            <a:r>
              <a:rPr lang="it-IT" sz="2200" dirty="0" err="1"/>
              <a:t>Efficiency</a:t>
            </a:r>
            <a:r>
              <a:rPr lang="it-IT" sz="2200" dirty="0"/>
              <a:t> of VR in </a:t>
            </a:r>
            <a:r>
              <a:rPr lang="it-IT" sz="2200" dirty="0" err="1"/>
              <a:t>lateral</a:t>
            </a:r>
            <a:r>
              <a:rPr lang="it-IT" sz="2200" dirty="0"/>
              <a:t> </a:t>
            </a:r>
            <a:r>
              <a:rPr lang="it-IT" sz="2200" dirty="0" err="1"/>
              <a:t>injection</a:t>
            </a:r>
            <a:endParaRPr lang="it-IT" sz="2200" dirty="0"/>
          </a:p>
          <a:p>
            <a:pPr marL="285750" indent="-285750">
              <a:buFontTx/>
              <a:buChar char="-"/>
            </a:pPr>
            <a:r>
              <a:rPr lang="it-IT" sz="2200" dirty="0"/>
              <a:t>For </a:t>
            </a:r>
            <a:r>
              <a:rPr lang="it-IT" sz="2200" dirty="0" err="1"/>
              <a:t>crystal</a:t>
            </a:r>
            <a:r>
              <a:rPr lang="it-IT" sz="2200" dirty="0"/>
              <a:t> PSF -&gt; Large </a:t>
            </a:r>
            <a:r>
              <a:rPr lang="it-IT" sz="2200" dirty="0" err="1"/>
              <a:t>critical</a:t>
            </a:r>
            <a:r>
              <a:rPr lang="it-IT" sz="2200" dirty="0"/>
              <a:t> angle </a:t>
            </a:r>
            <a:r>
              <a:rPr lang="it-IT" sz="2200" dirty="0" err="1"/>
              <a:t>crystals</a:t>
            </a:r>
            <a:endParaRPr lang="it-IT" sz="2200" dirty="0"/>
          </a:p>
          <a:p>
            <a:pPr marL="285750" indent="-285750">
              <a:buFontTx/>
              <a:buChar char="-"/>
            </a:pPr>
            <a:r>
              <a:rPr lang="it-IT" sz="2200" dirty="0"/>
              <a:t>For </a:t>
            </a:r>
            <a:r>
              <a:rPr lang="it-IT" sz="2200" dirty="0" err="1"/>
              <a:t>extraction</a:t>
            </a:r>
            <a:r>
              <a:rPr lang="it-IT" sz="2200" dirty="0"/>
              <a:t>, </a:t>
            </a:r>
            <a:r>
              <a:rPr lang="it-IT" sz="2200" dirty="0" err="1"/>
              <a:t>injection</a:t>
            </a:r>
            <a:r>
              <a:rPr lang="it-IT" sz="2200" dirty="0"/>
              <a:t> (</a:t>
            </a:r>
            <a:r>
              <a:rPr lang="it-IT" sz="2200" dirty="0" err="1"/>
              <a:t>also</a:t>
            </a:r>
            <a:r>
              <a:rPr lang="it-IT" sz="2200" dirty="0"/>
              <a:t> for </a:t>
            </a:r>
            <a:r>
              <a:rPr lang="it-IT" sz="2200" dirty="0" err="1"/>
              <a:t>medical</a:t>
            </a:r>
            <a:r>
              <a:rPr lang="it-IT" sz="2200" dirty="0"/>
              <a:t> </a:t>
            </a:r>
            <a:r>
              <a:rPr lang="it-IT" sz="2200" dirty="0" err="1"/>
              <a:t>physics</a:t>
            </a:r>
            <a:r>
              <a:rPr lang="it-IT" sz="2200" dirty="0"/>
              <a:t>) -&gt; Long </a:t>
            </a:r>
            <a:r>
              <a:rPr lang="it-IT" sz="2200" dirty="0" err="1"/>
              <a:t>crystals</a:t>
            </a:r>
            <a:r>
              <a:rPr lang="it-IT" sz="2200" dirty="0"/>
              <a:t> </a:t>
            </a:r>
            <a:r>
              <a:rPr lang="it-IT" sz="2200" dirty="0" err="1"/>
              <a:t>efficiency</a:t>
            </a:r>
            <a:endParaRPr lang="it-IT" sz="2200" dirty="0"/>
          </a:p>
          <a:p>
            <a:pPr marL="285750" indent="-285750">
              <a:buFontTx/>
              <a:buChar char="-"/>
            </a:pPr>
            <a:endParaRPr lang="it-IT" sz="2200" dirty="0"/>
          </a:p>
          <a:p>
            <a:endParaRPr lang="it-IT" sz="2200" dirty="0"/>
          </a:p>
          <a:p>
            <a:endParaRPr lang="it-IT" sz="2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62664" y="388512"/>
            <a:ext cx="43273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70C0"/>
                </a:solidFill>
              </a:rPr>
              <a:t>TECHNOLOGICAL R&amp;D</a:t>
            </a:r>
          </a:p>
          <a:p>
            <a:r>
              <a:rPr lang="it-IT" sz="1400" dirty="0">
                <a:solidFill>
                  <a:srgbClr val="0070C0"/>
                </a:solidFill>
              </a:rPr>
              <a:t>In </a:t>
            </a:r>
            <a:r>
              <a:rPr lang="it-IT" sz="1400" dirty="0" err="1">
                <a:solidFill>
                  <a:srgbClr val="0070C0"/>
                </a:solidFill>
              </a:rPr>
              <a:t>kind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contribution</a:t>
            </a:r>
            <a:endParaRPr lang="en-GB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4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1" y="286603"/>
            <a:ext cx="11115674" cy="1450757"/>
          </a:xfrm>
        </p:spPr>
        <p:txBody>
          <a:bodyPr>
            <a:normAutofit fontScale="90000"/>
          </a:bodyPr>
          <a:lstStyle/>
          <a:p>
            <a:r>
              <a:rPr lang="it-IT" dirty="0" err="1">
                <a:solidFill>
                  <a:srgbClr val="0070C0"/>
                </a:solidFill>
              </a:rPr>
              <a:t>Crystals</a:t>
            </a:r>
            <a:r>
              <a:rPr lang="it-IT" dirty="0">
                <a:solidFill>
                  <a:srgbClr val="0070C0"/>
                </a:solidFill>
              </a:rPr>
              <a:t> are </a:t>
            </a:r>
            <a:r>
              <a:rPr lang="it-IT" dirty="0" err="1">
                <a:solidFill>
                  <a:srgbClr val="0070C0"/>
                </a:solidFill>
              </a:rPr>
              <a:t>one</a:t>
            </a:r>
            <a:r>
              <a:rPr lang="it-IT" dirty="0">
                <a:solidFill>
                  <a:srgbClr val="0070C0"/>
                </a:solidFill>
              </a:rPr>
              <a:t> of the </a:t>
            </a:r>
            <a:r>
              <a:rPr lang="it-IT" dirty="0" err="1">
                <a:solidFill>
                  <a:srgbClr val="0070C0"/>
                </a:solidFill>
              </a:rPr>
              <a:t>most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interesting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technology</a:t>
            </a:r>
            <a:r>
              <a:rPr lang="it-IT" dirty="0">
                <a:solidFill>
                  <a:srgbClr val="0070C0"/>
                </a:solidFill>
              </a:rPr>
              <a:t> to be </a:t>
            </a:r>
            <a:r>
              <a:rPr lang="it-IT" dirty="0" err="1">
                <a:solidFill>
                  <a:srgbClr val="0070C0"/>
                </a:solidFill>
              </a:rPr>
              <a:t>study</a:t>
            </a:r>
            <a:r>
              <a:rPr lang="it-IT" dirty="0">
                <a:solidFill>
                  <a:srgbClr val="0070C0"/>
                </a:solidFill>
              </a:rPr>
              <a:t> for the future </a:t>
            </a:r>
            <a:r>
              <a:rPr lang="it-IT" dirty="0" err="1">
                <a:solidFill>
                  <a:srgbClr val="0070C0"/>
                </a:solidFill>
              </a:rPr>
              <a:t>accelerator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technology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8230" y="2007659"/>
            <a:ext cx="10058400" cy="4023360"/>
          </a:xfrm>
        </p:spPr>
        <p:txBody>
          <a:bodyPr/>
          <a:lstStyle/>
          <a:p>
            <a:r>
              <a:rPr lang="it-IT" dirty="0"/>
              <a:t>- </a:t>
            </a:r>
            <a:r>
              <a:rPr lang="it-IT" dirty="0" err="1"/>
              <a:t>They</a:t>
            </a:r>
            <a:r>
              <a:rPr lang="it-IT" dirty="0"/>
              <a:t> can </a:t>
            </a:r>
            <a:r>
              <a:rPr lang="it-IT" dirty="0" err="1"/>
              <a:t>provide</a:t>
            </a:r>
            <a:r>
              <a:rPr lang="it-IT" dirty="0"/>
              <a:t> </a:t>
            </a:r>
            <a:r>
              <a:rPr lang="it-IT" dirty="0" err="1"/>
              <a:t>extremely</a:t>
            </a:r>
            <a:r>
              <a:rPr lang="it-IT" dirty="0"/>
              <a:t> high </a:t>
            </a:r>
            <a:r>
              <a:rPr lang="it-IT" dirty="0" err="1"/>
              <a:t>magnetic</a:t>
            </a:r>
            <a:r>
              <a:rPr lang="it-IT" dirty="0"/>
              <a:t> </a:t>
            </a:r>
            <a:r>
              <a:rPr lang="it-IT" dirty="0" err="1"/>
              <a:t>fields</a:t>
            </a:r>
            <a:r>
              <a:rPr lang="it-IT" dirty="0"/>
              <a:t> for VHEP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manipulations</a:t>
            </a:r>
            <a:r>
              <a:rPr lang="it-IT" dirty="0"/>
              <a:t> (</a:t>
            </a:r>
            <a:r>
              <a:rPr lang="it-IT" dirty="0" err="1"/>
              <a:t>proton</a:t>
            </a:r>
            <a:r>
              <a:rPr lang="it-IT" dirty="0"/>
              <a:t> and </a:t>
            </a:r>
            <a:r>
              <a:rPr lang="it-IT" dirty="0" err="1"/>
              <a:t>muon</a:t>
            </a:r>
            <a:r>
              <a:rPr lang="it-IT" dirty="0"/>
              <a:t> </a:t>
            </a:r>
            <a:r>
              <a:rPr lang="it-IT" dirty="0" err="1"/>
              <a:t>colliders</a:t>
            </a:r>
            <a:r>
              <a:rPr lang="it-IT" dirty="0"/>
              <a:t>)</a:t>
            </a:r>
          </a:p>
          <a:p>
            <a:r>
              <a:rPr lang="it-IT" dirty="0"/>
              <a:t>- </a:t>
            </a:r>
            <a:r>
              <a:rPr lang="it-IT" dirty="0" err="1"/>
              <a:t>Curved</a:t>
            </a:r>
            <a:r>
              <a:rPr lang="it-IT" dirty="0"/>
              <a:t> </a:t>
            </a:r>
            <a:r>
              <a:rPr lang="it-IT" dirty="0" err="1"/>
              <a:t>crystals</a:t>
            </a:r>
            <a:r>
              <a:rPr lang="it-IT" dirty="0"/>
              <a:t>, special </a:t>
            </a:r>
            <a:r>
              <a:rPr lang="it-IT" dirty="0" err="1"/>
              <a:t>shapes</a:t>
            </a:r>
            <a:r>
              <a:rPr lang="it-IT" dirty="0"/>
              <a:t> are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introducing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a </a:t>
            </a:r>
            <a:r>
              <a:rPr lang="it-IT" dirty="0" err="1"/>
              <a:t>focalizing</a:t>
            </a:r>
            <a:r>
              <a:rPr lang="it-IT" dirty="0"/>
              <a:t> component.</a:t>
            </a:r>
          </a:p>
          <a:p>
            <a:r>
              <a:rPr lang="it-IT" dirty="0"/>
              <a:t>- In </a:t>
            </a:r>
            <a:r>
              <a:rPr lang="it-IT" dirty="0" err="1"/>
              <a:t>crystals</a:t>
            </a:r>
            <a:r>
              <a:rPr lang="it-IT" dirty="0"/>
              <a:t>, </a:t>
            </a:r>
            <a:r>
              <a:rPr lang="it-IT" dirty="0" err="1"/>
              <a:t>channeled</a:t>
            </a:r>
            <a:r>
              <a:rPr lang="it-IT" dirty="0"/>
              <a:t> </a:t>
            </a:r>
            <a:r>
              <a:rPr lang="it-IT" dirty="0" err="1"/>
              <a:t>particles</a:t>
            </a:r>
            <a:r>
              <a:rPr lang="it-IT" dirty="0"/>
              <a:t> </a:t>
            </a:r>
            <a:r>
              <a:rPr lang="it-IT" dirty="0" err="1"/>
              <a:t>minimize</a:t>
            </a:r>
            <a:r>
              <a:rPr lang="it-IT" dirty="0"/>
              <a:t> the  multiple </a:t>
            </a:r>
            <a:r>
              <a:rPr lang="it-IT" dirty="0" err="1"/>
              <a:t>scattering</a:t>
            </a:r>
            <a:r>
              <a:rPr lang="it-IT" dirty="0"/>
              <a:t> </a:t>
            </a:r>
            <a:r>
              <a:rPr lang="it-IT" dirty="0" err="1"/>
              <a:t>contributions</a:t>
            </a:r>
            <a:r>
              <a:rPr lang="it-IT" dirty="0"/>
              <a:t>.</a:t>
            </a:r>
          </a:p>
          <a:p>
            <a:r>
              <a:rPr lang="it-IT" dirty="0"/>
              <a:t>- </a:t>
            </a:r>
            <a:r>
              <a:rPr lang="it-IT" dirty="0" err="1"/>
              <a:t>Crystals</a:t>
            </a:r>
            <a:r>
              <a:rPr lang="it-IT" dirty="0"/>
              <a:t> </a:t>
            </a:r>
            <a:r>
              <a:rPr lang="it-IT" dirty="0" err="1"/>
              <a:t>provide</a:t>
            </a:r>
            <a:r>
              <a:rPr lang="it-IT" dirty="0"/>
              <a:t> </a:t>
            </a:r>
            <a:r>
              <a:rPr lang="it-IT" dirty="0" err="1"/>
              <a:t>coherent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for light </a:t>
            </a:r>
            <a:r>
              <a:rPr lang="it-IT" dirty="0" err="1"/>
              <a:t>particles</a:t>
            </a:r>
            <a:r>
              <a:rPr lang="it-IT" dirty="0"/>
              <a:t> -&gt; </a:t>
            </a:r>
            <a:r>
              <a:rPr lang="it-IT" dirty="0" err="1"/>
              <a:t>Radiation</a:t>
            </a:r>
            <a:r>
              <a:rPr lang="it-IT" dirty="0"/>
              <a:t> </a:t>
            </a:r>
            <a:r>
              <a:rPr lang="it-IT" dirty="0" err="1"/>
              <a:t>emission</a:t>
            </a:r>
            <a:r>
              <a:rPr lang="it-IT" dirty="0"/>
              <a:t> and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application</a:t>
            </a:r>
            <a:r>
              <a:rPr lang="it-IT" dirty="0"/>
              <a:t> in </a:t>
            </a:r>
            <a:r>
              <a:rPr lang="it-IT" dirty="0" err="1"/>
              <a:t>medical</a:t>
            </a:r>
            <a:r>
              <a:rPr lang="it-IT" dirty="0"/>
              <a:t> </a:t>
            </a:r>
            <a:r>
              <a:rPr lang="it-IT" dirty="0" err="1"/>
              <a:t>physics</a:t>
            </a:r>
            <a:r>
              <a:rPr lang="it-IT" dirty="0"/>
              <a:t> (and </a:t>
            </a:r>
            <a:r>
              <a:rPr lang="it-IT" dirty="0" err="1"/>
              <a:t>others</a:t>
            </a:r>
            <a:r>
              <a:rPr lang="it-IT" dirty="0"/>
              <a:t>)</a:t>
            </a:r>
          </a:p>
          <a:p>
            <a:r>
              <a:rPr lang="it-IT" dirty="0"/>
              <a:t>- At </a:t>
            </a: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application</a:t>
            </a:r>
            <a:r>
              <a:rPr lang="it-IT" dirty="0"/>
              <a:t> for slow </a:t>
            </a:r>
            <a:r>
              <a:rPr lang="it-IT" dirty="0" err="1"/>
              <a:t>spill</a:t>
            </a:r>
            <a:r>
              <a:rPr lang="it-IT" dirty="0"/>
              <a:t> </a:t>
            </a:r>
            <a:r>
              <a:rPr lang="it-IT" dirty="0" err="1"/>
              <a:t>extraction</a:t>
            </a:r>
            <a:r>
              <a:rPr lang="it-IT" dirty="0"/>
              <a:t> in </a:t>
            </a:r>
            <a:r>
              <a:rPr lang="it-IT" dirty="0" err="1"/>
              <a:t>medical</a:t>
            </a:r>
            <a:r>
              <a:rPr lang="it-IT" dirty="0"/>
              <a:t> </a:t>
            </a:r>
            <a:r>
              <a:rPr lang="it-IT" dirty="0" err="1"/>
              <a:t>machines</a:t>
            </a:r>
            <a:r>
              <a:rPr lang="it-IT" dirty="0"/>
              <a:t>…</a:t>
            </a:r>
            <a:r>
              <a:rPr lang="it-IT" dirty="0" err="1"/>
              <a:t>matching</a:t>
            </a:r>
            <a:r>
              <a:rPr lang="it-IT" dirty="0"/>
              <a:t> the </a:t>
            </a: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breath</a:t>
            </a:r>
            <a:endParaRPr lang="it-IT" dirty="0"/>
          </a:p>
          <a:p>
            <a:r>
              <a:rPr lang="it-IT" dirty="0"/>
              <a:t>- </a:t>
            </a:r>
            <a:r>
              <a:rPr lang="it-IT" dirty="0" err="1"/>
              <a:t>Very</a:t>
            </a:r>
            <a:r>
              <a:rPr lang="it-IT" dirty="0"/>
              <a:t> compact </a:t>
            </a:r>
            <a:r>
              <a:rPr lang="it-IT" dirty="0" err="1"/>
              <a:t>elements</a:t>
            </a:r>
            <a:r>
              <a:rPr lang="it-IT" dirty="0"/>
              <a:t> </a:t>
            </a:r>
          </a:p>
          <a:p>
            <a:r>
              <a:rPr lang="it-IT" dirty="0"/>
              <a:t>…………………………………………………………………..and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others</a:t>
            </a:r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416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9600" y="2952750"/>
            <a:ext cx="10984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WE HAVE DIFFERENT TOPICS TO PROPOSE FOR A PHD THESIS!!!!!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3677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3327" y="245052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UA9 Scientific Activity from 2009 -2019 : Where ?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2700" y="1083389"/>
            <a:ext cx="1228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err="1"/>
              <a:t>Particles</a:t>
            </a:r>
            <a:r>
              <a:rPr lang="it-IT" sz="2800" dirty="0"/>
              <a:t> Crystal </a:t>
            </a:r>
            <a:r>
              <a:rPr lang="it-IT" sz="2800" dirty="0" err="1"/>
              <a:t>interaction</a:t>
            </a:r>
            <a:r>
              <a:rPr lang="it-IT" sz="2800" dirty="0"/>
              <a:t> on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Area - H8 </a:t>
            </a:r>
            <a:r>
              <a:rPr lang="it-IT" sz="2800" dirty="0"/>
              <a:t>: (</a:t>
            </a:r>
            <a:r>
              <a:rPr lang="it-IT" sz="2800" dirty="0" err="1"/>
              <a:t>Channeling</a:t>
            </a:r>
            <a:r>
              <a:rPr lang="it-IT" sz="2800" dirty="0"/>
              <a:t> &amp; </a:t>
            </a:r>
            <a:r>
              <a:rPr lang="it-IT" sz="2800" dirty="0" err="1"/>
              <a:t>Nuclear</a:t>
            </a:r>
            <a:r>
              <a:rPr lang="it-IT" sz="2800" dirty="0"/>
              <a:t> </a:t>
            </a:r>
            <a:r>
              <a:rPr lang="it-IT" sz="2800" dirty="0" err="1"/>
              <a:t>Interaction</a:t>
            </a:r>
            <a:r>
              <a:rPr lang="it-IT" sz="2800" dirty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890" y="1816100"/>
            <a:ext cx="1524000" cy="295563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2163613" y="1781799"/>
            <a:ext cx="147679" cy="3310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4294538" y="1781799"/>
            <a:ext cx="147679" cy="3310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6657104" y="1781799"/>
            <a:ext cx="147679" cy="3310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8721426" y="1781799"/>
            <a:ext cx="147679" cy="3310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oup 15"/>
          <p:cNvGrpSpPr/>
          <p:nvPr/>
        </p:nvGrpSpPr>
        <p:grpSpPr>
          <a:xfrm>
            <a:off x="4740461" y="1636051"/>
            <a:ext cx="635521" cy="576918"/>
            <a:chOff x="4858319" y="4119418"/>
            <a:chExt cx="831281" cy="812800"/>
          </a:xfrm>
        </p:grpSpPr>
        <p:sp>
          <p:nvSpPr>
            <p:cNvPr id="14" name="Oval 13"/>
            <p:cNvSpPr/>
            <p:nvPr/>
          </p:nvSpPr>
          <p:spPr>
            <a:xfrm>
              <a:off x="4858319" y="4119418"/>
              <a:ext cx="831281" cy="8128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/>
            <p:cNvSpPr/>
            <p:nvPr/>
          </p:nvSpPr>
          <p:spPr>
            <a:xfrm rot="892947">
              <a:off x="5066141" y="4493491"/>
              <a:ext cx="415636" cy="6465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9404926" y="1816101"/>
            <a:ext cx="2735189" cy="27948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extBox 21"/>
          <p:cNvSpPr txBox="1"/>
          <p:nvPr/>
        </p:nvSpPr>
        <p:spPr>
          <a:xfrm flipH="1">
            <a:off x="2312356" y="1631649"/>
            <a:ext cx="208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CMS strip detectors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6739821" y="1631649"/>
            <a:ext cx="262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CMS strip detectors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4451556" y="2133187"/>
            <a:ext cx="142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Gonio</a:t>
            </a:r>
            <a:r>
              <a:rPr lang="en-US" dirty="0"/>
              <a:t> on AIR</a:t>
            </a:r>
            <a:endParaRPr lang="it-IT" dirty="0"/>
          </a:p>
        </p:txBody>
      </p:sp>
      <p:sp>
        <p:nvSpPr>
          <p:cNvPr id="26" name="Rectangle 25"/>
          <p:cNvSpPr/>
          <p:nvPr/>
        </p:nvSpPr>
        <p:spPr>
          <a:xfrm>
            <a:off x="-19625" y="2871691"/>
            <a:ext cx="11879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err="1"/>
              <a:t>Particles</a:t>
            </a:r>
            <a:r>
              <a:rPr lang="it-IT" sz="2800" dirty="0"/>
              <a:t> Crystal </a:t>
            </a:r>
            <a:r>
              <a:rPr lang="it-IT" sz="2800" dirty="0" err="1"/>
              <a:t>interaction</a:t>
            </a:r>
            <a:r>
              <a:rPr lang="it-IT" sz="2800" dirty="0"/>
              <a:t>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SPS </a:t>
            </a:r>
            <a:r>
              <a:rPr lang="it-IT" sz="2800" dirty="0"/>
              <a:t>: (</a:t>
            </a:r>
            <a:r>
              <a:rPr lang="it-IT" sz="2800" dirty="0" err="1"/>
              <a:t>Collimation</a:t>
            </a:r>
            <a:r>
              <a:rPr lang="it-IT" sz="2800" dirty="0"/>
              <a:t>, </a:t>
            </a:r>
            <a:r>
              <a:rPr lang="it-IT" sz="2800" dirty="0" err="1"/>
              <a:t>Extraction</a:t>
            </a:r>
            <a:r>
              <a:rPr lang="it-IT" sz="2800" dirty="0"/>
              <a:t>, Double </a:t>
            </a:r>
            <a:r>
              <a:rPr lang="it-IT" sz="2800" dirty="0" err="1"/>
              <a:t>Channeling</a:t>
            </a:r>
            <a:r>
              <a:rPr lang="it-IT" sz="2800" dirty="0"/>
              <a:t>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00890" y="3598225"/>
            <a:ext cx="11939226" cy="325227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ctangle 40"/>
          <p:cNvSpPr/>
          <p:nvPr/>
        </p:nvSpPr>
        <p:spPr>
          <a:xfrm>
            <a:off x="1724890" y="3364253"/>
            <a:ext cx="1524000" cy="871007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ctangle 41"/>
          <p:cNvSpPr/>
          <p:nvPr/>
        </p:nvSpPr>
        <p:spPr>
          <a:xfrm>
            <a:off x="9690951" y="3364253"/>
            <a:ext cx="735870" cy="871007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TextBox 37"/>
          <p:cNvSpPr txBox="1"/>
          <p:nvPr/>
        </p:nvSpPr>
        <p:spPr>
          <a:xfrm flipH="1">
            <a:off x="9582075" y="3512820"/>
            <a:ext cx="914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Roman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Pot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1593844" y="3568003"/>
            <a:ext cx="229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Gonio</a:t>
            </a:r>
            <a:r>
              <a:rPr lang="en-US" dirty="0">
                <a:solidFill>
                  <a:schemeClr val="bg1"/>
                </a:solidFill>
              </a:rPr>
              <a:t> in Vacuum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flipH="1">
            <a:off x="8358711" y="3250498"/>
            <a:ext cx="3641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Timepix or               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Tcherenkov</a:t>
            </a:r>
            <a:endParaRPr lang="it-IT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353633" y="3577026"/>
            <a:ext cx="129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Beam Pipe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10636112" y="3577026"/>
            <a:ext cx="129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Beam Pipe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315533" y="1764887"/>
            <a:ext cx="129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Beam Pipe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9627452" y="1764887"/>
            <a:ext cx="129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Beam Pipe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-32325" y="4984764"/>
            <a:ext cx="11879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err="1"/>
              <a:t>Particles</a:t>
            </a:r>
            <a:r>
              <a:rPr lang="it-IT" sz="2800" dirty="0"/>
              <a:t> Crystal </a:t>
            </a:r>
            <a:r>
              <a:rPr lang="it-IT" sz="2800" dirty="0" err="1"/>
              <a:t>interaction</a:t>
            </a:r>
            <a:r>
              <a:rPr lang="it-IT" sz="2800" dirty="0"/>
              <a:t>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LHC </a:t>
            </a:r>
            <a:r>
              <a:rPr lang="it-IT" sz="2800" dirty="0"/>
              <a:t>: (</a:t>
            </a:r>
            <a:r>
              <a:rPr lang="it-IT" sz="2800" dirty="0" err="1"/>
              <a:t>Collimation</a:t>
            </a:r>
            <a:r>
              <a:rPr lang="it-IT" sz="2800" dirty="0"/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8190" y="5791200"/>
            <a:ext cx="11939226" cy="325227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ctangle 45"/>
          <p:cNvSpPr/>
          <p:nvPr/>
        </p:nvSpPr>
        <p:spPr>
          <a:xfrm>
            <a:off x="1712190" y="5557228"/>
            <a:ext cx="1524000" cy="871007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TextBox 48"/>
          <p:cNvSpPr txBox="1"/>
          <p:nvPr/>
        </p:nvSpPr>
        <p:spPr>
          <a:xfrm flipH="1">
            <a:off x="1661046" y="5725466"/>
            <a:ext cx="229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Gonio</a:t>
            </a:r>
            <a:r>
              <a:rPr lang="en-US" dirty="0">
                <a:solidFill>
                  <a:schemeClr val="bg1"/>
                </a:solidFill>
              </a:rPr>
              <a:t> in Vacuum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7582725" y="5404908"/>
            <a:ext cx="2277401" cy="413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Beam Loss Monitor</a:t>
            </a:r>
            <a:endParaRPr lang="it-IT" sz="2000" dirty="0"/>
          </a:p>
        </p:txBody>
      </p:sp>
      <p:sp>
        <p:nvSpPr>
          <p:cNvPr id="51" name="TextBox 50"/>
          <p:cNvSpPr txBox="1"/>
          <p:nvPr/>
        </p:nvSpPr>
        <p:spPr>
          <a:xfrm flipH="1">
            <a:off x="340933" y="5770001"/>
            <a:ext cx="129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Beam Pipe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10623412" y="5770001"/>
            <a:ext cx="129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Beam Pipe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91865" y="5526598"/>
            <a:ext cx="888835" cy="2416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TextBox 52"/>
          <p:cNvSpPr txBox="1"/>
          <p:nvPr/>
        </p:nvSpPr>
        <p:spPr>
          <a:xfrm flipH="1">
            <a:off x="2093696" y="4279026"/>
            <a:ext cx="786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PNPI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flipH="1">
            <a:off x="9463580" y="4315648"/>
            <a:ext cx="1331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CERN-LNF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flipH="1">
            <a:off x="1944101" y="6449434"/>
            <a:ext cx="1331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CERN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3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3327" y="245052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UA9 Summary 2009 - 2019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440" y="951346"/>
            <a:ext cx="1187911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 :</a:t>
            </a:r>
            <a:endParaRPr lang="it-I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dirty="0">
                <a:solidFill>
                  <a:srgbClr val="0070C0"/>
                </a:solidFill>
              </a:rPr>
              <a:t>CERN		EN-</a:t>
            </a:r>
            <a:r>
              <a:rPr lang="it-IT" sz="2000" dirty="0" err="1">
                <a:solidFill>
                  <a:srgbClr val="0070C0"/>
                </a:solidFill>
              </a:rPr>
              <a:t>Collimation</a:t>
            </a:r>
            <a:r>
              <a:rPr lang="it-IT" sz="2000" dirty="0">
                <a:solidFill>
                  <a:srgbClr val="0070C0"/>
                </a:solidFill>
              </a:rPr>
              <a:t>-</a:t>
            </a:r>
            <a:r>
              <a:rPr lang="it-IT" sz="2000" dirty="0" err="1">
                <a:solidFill>
                  <a:srgbClr val="0070C0"/>
                </a:solidFill>
              </a:rPr>
              <a:t>Extraction</a:t>
            </a:r>
            <a:r>
              <a:rPr lang="it-IT" sz="2000" dirty="0">
                <a:solidFill>
                  <a:srgbClr val="0070C0"/>
                </a:solidFill>
              </a:rPr>
              <a:t>	SPS, LHC, NA-H8, Analysis, Operations, </a:t>
            </a:r>
            <a:r>
              <a:rPr lang="it-IT" sz="2000" dirty="0" err="1">
                <a:solidFill>
                  <a:srgbClr val="0070C0"/>
                </a:solidFill>
              </a:rPr>
              <a:t>Simulation</a:t>
            </a:r>
            <a:endParaRPr lang="it-IT" sz="2000" dirty="0">
              <a:solidFill>
                <a:srgbClr val="0070C0"/>
              </a:solidFill>
            </a:endParaRPr>
          </a:p>
          <a:p>
            <a:r>
              <a:rPr lang="it-IT" sz="2000" dirty="0" err="1">
                <a:solidFill>
                  <a:srgbClr val="0070C0"/>
                </a:solidFill>
              </a:rPr>
              <a:t>Italy</a:t>
            </a:r>
            <a:r>
              <a:rPr lang="it-IT" sz="2000" dirty="0">
                <a:solidFill>
                  <a:srgbClr val="0070C0"/>
                </a:solidFill>
              </a:rPr>
              <a:t> 		INFN : LNF, NA, Roma1, FE	</a:t>
            </a:r>
            <a:r>
              <a:rPr lang="it-IT" sz="2000" dirty="0" err="1">
                <a:solidFill>
                  <a:srgbClr val="0070C0"/>
                </a:solidFill>
              </a:rPr>
              <a:t>Crystals</a:t>
            </a:r>
            <a:r>
              <a:rPr lang="it-IT" sz="2000" dirty="0">
                <a:solidFill>
                  <a:srgbClr val="0070C0"/>
                </a:solidFill>
              </a:rPr>
              <a:t>, Analysis, Detectors (GEM, Timepix, </a:t>
            </a:r>
            <a:r>
              <a:rPr lang="it-IT" sz="2000" dirty="0" err="1">
                <a:solidFill>
                  <a:srgbClr val="0070C0"/>
                </a:solidFill>
              </a:rPr>
              <a:t>Tcherencov</a:t>
            </a:r>
            <a:r>
              <a:rPr lang="it-IT" sz="2000" dirty="0">
                <a:solidFill>
                  <a:srgbClr val="0070C0"/>
                </a:solidFill>
              </a:rPr>
              <a:t>, Trigger) ,</a:t>
            </a:r>
          </a:p>
          <a:p>
            <a:r>
              <a:rPr lang="it-IT" sz="2000" dirty="0">
                <a:solidFill>
                  <a:srgbClr val="0070C0"/>
                </a:solidFill>
              </a:rPr>
              <a:t>					</a:t>
            </a:r>
            <a:r>
              <a:rPr lang="it-IT" sz="2000" dirty="0" err="1">
                <a:solidFill>
                  <a:srgbClr val="0070C0"/>
                </a:solidFill>
              </a:rPr>
              <a:t>Mechanics</a:t>
            </a:r>
            <a:r>
              <a:rPr lang="it-IT" sz="2000" dirty="0">
                <a:solidFill>
                  <a:srgbClr val="0070C0"/>
                </a:solidFill>
              </a:rPr>
              <a:t>, </a:t>
            </a:r>
            <a:r>
              <a:rPr lang="it-IT" sz="2000" dirty="0" err="1">
                <a:solidFill>
                  <a:srgbClr val="0070C0"/>
                </a:solidFill>
              </a:rPr>
              <a:t>Optics</a:t>
            </a:r>
            <a:r>
              <a:rPr lang="it-IT" sz="2000" dirty="0">
                <a:solidFill>
                  <a:srgbClr val="0070C0"/>
                </a:solidFill>
              </a:rPr>
              <a:t>, </a:t>
            </a:r>
            <a:r>
              <a:rPr lang="it-IT" sz="2000" dirty="0" err="1">
                <a:solidFill>
                  <a:srgbClr val="0070C0"/>
                </a:solidFill>
              </a:rPr>
              <a:t>Simulation</a:t>
            </a:r>
            <a:endParaRPr lang="it-IT" sz="2000" dirty="0">
              <a:solidFill>
                <a:srgbClr val="0070C0"/>
              </a:solidFill>
            </a:endParaRPr>
          </a:p>
          <a:p>
            <a:r>
              <a:rPr lang="it-IT" sz="2000" dirty="0">
                <a:solidFill>
                  <a:srgbClr val="0070C0"/>
                </a:solidFill>
              </a:rPr>
              <a:t>Russia		PNPI			</a:t>
            </a:r>
            <a:r>
              <a:rPr lang="it-IT" sz="2000" dirty="0" err="1">
                <a:solidFill>
                  <a:srgbClr val="0070C0"/>
                </a:solidFill>
              </a:rPr>
              <a:t>Crystals</a:t>
            </a:r>
            <a:r>
              <a:rPr lang="it-IT" sz="2000" dirty="0">
                <a:solidFill>
                  <a:srgbClr val="0070C0"/>
                </a:solidFill>
              </a:rPr>
              <a:t>, Gonio, Crystal </a:t>
            </a:r>
            <a:r>
              <a:rPr lang="it-IT" sz="2000" dirty="0" err="1">
                <a:solidFill>
                  <a:srgbClr val="0070C0"/>
                </a:solidFill>
              </a:rPr>
              <a:t>allignment</a:t>
            </a:r>
            <a:endParaRPr lang="it-IT" sz="2000" dirty="0">
              <a:solidFill>
                <a:srgbClr val="0070C0"/>
              </a:solidFill>
            </a:endParaRPr>
          </a:p>
          <a:p>
            <a:r>
              <a:rPr lang="it-IT" sz="2000" dirty="0">
                <a:solidFill>
                  <a:srgbClr val="0070C0"/>
                </a:solidFill>
              </a:rPr>
              <a:t>UK 		Imperial College       	</a:t>
            </a:r>
            <a:r>
              <a:rPr lang="it-IT" sz="2000" dirty="0" err="1">
                <a:solidFill>
                  <a:srgbClr val="0070C0"/>
                </a:solidFill>
              </a:rPr>
              <a:t>Silicon</a:t>
            </a:r>
            <a:r>
              <a:rPr lang="it-IT" sz="2000" dirty="0">
                <a:solidFill>
                  <a:srgbClr val="0070C0"/>
                </a:solidFill>
              </a:rPr>
              <a:t> strip </a:t>
            </a:r>
            <a:r>
              <a:rPr lang="it-IT" sz="2000" dirty="0" err="1">
                <a:solidFill>
                  <a:srgbClr val="0070C0"/>
                </a:solidFill>
              </a:rPr>
              <a:t>telescope</a:t>
            </a:r>
            <a:endParaRPr lang="it-IT" sz="2000" dirty="0">
              <a:solidFill>
                <a:srgbClr val="0070C0"/>
              </a:solidFill>
            </a:endParaRPr>
          </a:p>
          <a:p>
            <a:r>
              <a:rPr lang="it-IT" sz="2000" dirty="0">
                <a:solidFill>
                  <a:srgbClr val="0070C0"/>
                </a:solidFill>
              </a:rPr>
              <a:t>FRANCE 		IN2P3 			</a:t>
            </a:r>
            <a:r>
              <a:rPr lang="it-IT" sz="2000" dirty="0" err="1">
                <a:solidFill>
                  <a:srgbClr val="0070C0"/>
                </a:solidFill>
              </a:rPr>
              <a:t>Cherencov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diagnistics</a:t>
            </a:r>
            <a:r>
              <a:rPr lang="it-IT" sz="2000" dirty="0">
                <a:solidFill>
                  <a:srgbClr val="0070C0"/>
                </a:solidFill>
              </a:rPr>
              <a:t>, Analysis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6440" y="3619500"/>
            <a:ext cx="915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UA9 Results :</a:t>
            </a:r>
            <a:endParaRPr lang="en-US" sz="2800" b="1" dirty="0">
              <a:solidFill>
                <a:srgbClr val="0070C0"/>
              </a:solidFill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Crystal R&amp;D and Characterization 	North Area H8 &amp; SPS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Double Channeling 			SPS	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Heavy Ions Collimation 			SPS &amp; LHC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Proton Collimation			SPS &amp; LHC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Beam Extraction				SPS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Septum shadowing 			SPS</a:t>
            </a:r>
          </a:p>
        </p:txBody>
      </p:sp>
    </p:spTree>
    <p:extLst>
      <p:ext uri="{BB962C8B-B14F-4D97-AF65-F5344CB8AC3E}">
        <p14:creationId xmlns:p14="http://schemas.microsoft.com/office/powerpoint/2010/main" val="100347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91114" y="168852"/>
            <a:ext cx="7525904" cy="54927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Crystals Future 2021 - 2026</a:t>
            </a:r>
            <a:endParaRPr lang="it-IT" u="sng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690" y="858194"/>
            <a:ext cx="10401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UA9 Collaboration :</a:t>
            </a:r>
          </a:p>
          <a:p>
            <a:r>
              <a:rPr lang="it-IT" dirty="0">
                <a:solidFill>
                  <a:srgbClr val="0070C0"/>
                </a:solidFill>
              </a:rPr>
              <a:t>CERN		EN-STI, SPS, NA-H8 	Analysis, Operations, </a:t>
            </a:r>
            <a:r>
              <a:rPr lang="it-IT" dirty="0" err="1">
                <a:solidFill>
                  <a:srgbClr val="0070C0"/>
                </a:solidFill>
              </a:rPr>
              <a:t>Simulations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it-IT" dirty="0" err="1">
                <a:solidFill>
                  <a:srgbClr val="0070C0"/>
                </a:solidFill>
              </a:rPr>
              <a:t>Italy</a:t>
            </a:r>
            <a:r>
              <a:rPr lang="it-IT" dirty="0">
                <a:solidFill>
                  <a:srgbClr val="0070C0"/>
                </a:solidFill>
              </a:rPr>
              <a:t> 		INFN : LNF, NA, Roma1	Analysis, Detectors (Timepix </a:t>
            </a:r>
            <a:r>
              <a:rPr lang="it-IT" dirty="0" err="1">
                <a:solidFill>
                  <a:srgbClr val="0070C0"/>
                </a:solidFill>
              </a:rPr>
              <a:t>Telescope</a:t>
            </a:r>
            <a:r>
              <a:rPr lang="it-IT" dirty="0">
                <a:solidFill>
                  <a:srgbClr val="0070C0"/>
                </a:solidFill>
              </a:rPr>
              <a:t>, </a:t>
            </a:r>
            <a:r>
              <a:rPr lang="it-IT" dirty="0" err="1">
                <a:solidFill>
                  <a:srgbClr val="0070C0"/>
                </a:solidFill>
              </a:rPr>
              <a:t>Ecal</a:t>
            </a:r>
            <a:r>
              <a:rPr lang="it-IT" dirty="0">
                <a:solidFill>
                  <a:srgbClr val="0070C0"/>
                </a:solidFill>
              </a:rPr>
              <a:t>) , </a:t>
            </a:r>
            <a:r>
              <a:rPr lang="it-IT" dirty="0" err="1">
                <a:solidFill>
                  <a:srgbClr val="0070C0"/>
                </a:solidFill>
              </a:rPr>
              <a:t>Mechanics</a:t>
            </a:r>
            <a:r>
              <a:rPr lang="it-IT" dirty="0">
                <a:solidFill>
                  <a:srgbClr val="0070C0"/>
                </a:solidFill>
              </a:rPr>
              <a:t>, </a:t>
            </a:r>
          </a:p>
          <a:p>
            <a:r>
              <a:rPr lang="it-IT" dirty="0">
                <a:solidFill>
                  <a:srgbClr val="0070C0"/>
                </a:solidFill>
              </a:rPr>
              <a:t>					</a:t>
            </a:r>
            <a:r>
              <a:rPr lang="it-IT" dirty="0" err="1">
                <a:solidFill>
                  <a:srgbClr val="0070C0"/>
                </a:solidFill>
              </a:rPr>
              <a:t>Beam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Optics</a:t>
            </a:r>
            <a:r>
              <a:rPr lang="it-IT" dirty="0">
                <a:solidFill>
                  <a:srgbClr val="0070C0"/>
                </a:solidFill>
              </a:rPr>
              <a:t>, </a:t>
            </a:r>
            <a:r>
              <a:rPr lang="it-IT" dirty="0" err="1">
                <a:solidFill>
                  <a:srgbClr val="0070C0"/>
                </a:solidFill>
              </a:rPr>
              <a:t>Simulation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0070C0"/>
                </a:solidFill>
              </a:rPr>
              <a:t>Russia		PNPI, IHEP, JINP		</a:t>
            </a:r>
            <a:r>
              <a:rPr lang="it-IT" dirty="0" err="1">
                <a:solidFill>
                  <a:srgbClr val="0070C0"/>
                </a:solidFill>
              </a:rPr>
              <a:t>Crystals</a:t>
            </a:r>
            <a:r>
              <a:rPr lang="it-IT" dirty="0">
                <a:solidFill>
                  <a:srgbClr val="0070C0"/>
                </a:solidFill>
              </a:rPr>
              <a:t>, Crystal </a:t>
            </a:r>
            <a:r>
              <a:rPr lang="it-IT" dirty="0" err="1">
                <a:solidFill>
                  <a:srgbClr val="0070C0"/>
                </a:solidFill>
              </a:rPr>
              <a:t>allignment</a:t>
            </a:r>
            <a:r>
              <a:rPr lang="it-IT" dirty="0">
                <a:solidFill>
                  <a:srgbClr val="0070C0"/>
                </a:solidFill>
              </a:rPr>
              <a:t>, </a:t>
            </a:r>
            <a:r>
              <a:rPr lang="it-IT" dirty="0" err="1">
                <a:solidFill>
                  <a:srgbClr val="0070C0"/>
                </a:solidFill>
              </a:rPr>
              <a:t>Simulations</a:t>
            </a:r>
            <a:r>
              <a:rPr lang="it-IT" dirty="0">
                <a:solidFill>
                  <a:srgbClr val="0070C0"/>
                </a:solidFill>
              </a:rPr>
              <a:t>, </a:t>
            </a:r>
            <a:r>
              <a:rPr lang="it-IT" dirty="0" err="1">
                <a:solidFill>
                  <a:srgbClr val="0070C0"/>
                </a:solidFill>
              </a:rPr>
              <a:t>Theory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0070C0"/>
                </a:solidFill>
              </a:rPr>
              <a:t>UK 		Imperial College       	</a:t>
            </a:r>
            <a:r>
              <a:rPr lang="it-IT" dirty="0" err="1">
                <a:solidFill>
                  <a:srgbClr val="0070C0"/>
                </a:solidFill>
              </a:rPr>
              <a:t>Silicon</a:t>
            </a:r>
            <a:r>
              <a:rPr lang="it-IT" dirty="0">
                <a:solidFill>
                  <a:srgbClr val="0070C0"/>
                </a:solidFill>
              </a:rPr>
              <a:t> strip </a:t>
            </a:r>
            <a:r>
              <a:rPr lang="it-IT" dirty="0" err="1">
                <a:solidFill>
                  <a:srgbClr val="0070C0"/>
                </a:solidFill>
              </a:rPr>
              <a:t>telescope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690" y="2752587"/>
            <a:ext cx="11367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UA9 Future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Activity :</a:t>
            </a:r>
            <a:endParaRPr lang="en-US" b="1" dirty="0">
              <a:solidFill>
                <a:srgbClr val="002060"/>
              </a:solidFill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Crystal characterization with muon beams (+/-)	   North Area H8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Muon energy losses and radiation emission	   North Area H8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Protons and Muon Coalescence and Merging 	   North Area H8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Bending crystal angular PSF	                                   North Area H8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Crystal R&amp;D and Characterization 		   North Area H8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690" y="4527626"/>
            <a:ext cx="9156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Assistance to Crystal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CERN Operation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:</a:t>
            </a:r>
            <a:endParaRPr lang="en-US" b="1" dirty="0">
              <a:solidFill>
                <a:srgbClr val="002060"/>
              </a:solidFill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Crystal Characterization 		                Beam Instrumentation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LHC Collimation 				LHC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SPS extraction  				SPS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Double Channeling 				SPS  (later on LHC?)	</a:t>
            </a:r>
          </a:p>
        </p:txBody>
      </p:sp>
      <p:cxnSp>
        <p:nvCxnSpPr>
          <p:cNvPr id="3" name="Connettore diritto 2"/>
          <p:cNvCxnSpPr/>
          <p:nvPr/>
        </p:nvCxnSpPr>
        <p:spPr>
          <a:xfrm>
            <a:off x="1219200" y="1971040"/>
            <a:ext cx="9997440" cy="1016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96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0829" y="212725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1) Crystal </a:t>
            </a:r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characterization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with </a:t>
            </a:r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muons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0" y="1798718"/>
            <a:ext cx="8002283" cy="440205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310981" y="2816562"/>
            <a:ext cx="5881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CONTEXT : future </a:t>
            </a:r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muon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accelerators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beam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merging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manipulation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characterization</a:t>
            </a:r>
            <a:endParaRPr lang="it-IT" dirty="0"/>
          </a:p>
          <a:p>
            <a:pPr algn="ctr"/>
            <a:r>
              <a:rPr lang="it-IT" dirty="0"/>
              <a:t>of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sign</a:t>
            </a:r>
            <a:r>
              <a:rPr lang="it-IT" dirty="0"/>
              <a:t> </a:t>
            </a:r>
            <a:r>
              <a:rPr lang="it-IT" dirty="0" err="1"/>
              <a:t>particles</a:t>
            </a:r>
            <a:r>
              <a:rPr lang="it-IT" dirty="0"/>
              <a:t> in VR regime. The </a:t>
            </a:r>
            <a:r>
              <a:rPr lang="it-IT" dirty="0" err="1"/>
              <a:t>result</a:t>
            </a:r>
            <a:endParaRPr lang="it-IT" dirty="0"/>
          </a:p>
          <a:p>
            <a:pPr algn="ctr"/>
            <a:r>
              <a:rPr lang="it-IT" dirty="0" err="1"/>
              <a:t>should</a:t>
            </a:r>
            <a:r>
              <a:rPr lang="it-IT" dirty="0"/>
              <a:t> open the way for a </a:t>
            </a:r>
            <a:r>
              <a:rPr lang="it-IT" dirty="0" err="1"/>
              <a:t>recombination</a:t>
            </a:r>
            <a:r>
              <a:rPr lang="it-IT" dirty="0"/>
              <a:t> </a:t>
            </a:r>
            <a:r>
              <a:rPr lang="it-IT" dirty="0" err="1"/>
              <a:t>scheme</a:t>
            </a:r>
            <a:endParaRPr lang="it-IT" dirty="0"/>
          </a:p>
          <a:p>
            <a:pPr algn="ctr"/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efficent</a:t>
            </a:r>
            <a:r>
              <a:rPr lang="it-IT" dirty="0"/>
              <a:t> for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beams</a:t>
            </a:r>
            <a:r>
              <a:rPr lang="it-IT" dirty="0"/>
              <a:t> (+/-).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7959415" y="2009078"/>
            <a:ext cx="434109" cy="336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77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SET UP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09675" y="2400300"/>
            <a:ext cx="228600" cy="72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23975" y="2148346"/>
            <a:ext cx="88958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err="1"/>
              <a:t>Curved</a:t>
            </a:r>
            <a:r>
              <a:rPr lang="it-IT" dirty="0"/>
              <a:t> and planar </a:t>
            </a:r>
            <a:r>
              <a:rPr lang="it-IT" dirty="0" err="1"/>
              <a:t>crystal</a:t>
            </a:r>
            <a:r>
              <a:rPr lang="it-IT" dirty="0"/>
              <a:t> to be </a:t>
            </a:r>
            <a:r>
              <a:rPr lang="it-IT" dirty="0" err="1"/>
              <a:t>measured</a:t>
            </a:r>
            <a:r>
              <a:rPr lang="it-IT" dirty="0"/>
              <a:t>.</a:t>
            </a:r>
          </a:p>
          <a:p>
            <a:pPr marL="285750" indent="-285750">
              <a:buFontTx/>
              <a:buChar char="-"/>
            </a:pPr>
            <a:r>
              <a:rPr lang="it-IT" dirty="0" err="1"/>
              <a:t>Goniometer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magnetic</a:t>
            </a:r>
            <a:r>
              <a:rPr lang="it-IT" dirty="0"/>
              <a:t> </a:t>
            </a:r>
            <a:r>
              <a:rPr lang="it-IT" dirty="0" err="1"/>
              <a:t>dipole</a:t>
            </a:r>
            <a:r>
              <a:rPr lang="it-IT" dirty="0"/>
              <a:t> with </a:t>
            </a:r>
            <a:r>
              <a:rPr lang="it-IT" dirty="0" err="1"/>
              <a:t>Power</a:t>
            </a:r>
            <a:r>
              <a:rPr lang="it-IT" dirty="0"/>
              <a:t> </a:t>
            </a:r>
            <a:r>
              <a:rPr lang="it-IT" dirty="0" err="1"/>
              <a:t>supply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Une position </a:t>
            </a:r>
            <a:r>
              <a:rPr lang="it-IT" dirty="0" err="1"/>
              <a:t>measurement</a:t>
            </a:r>
            <a:r>
              <a:rPr lang="it-IT" dirty="0"/>
              <a:t> strip(</a:t>
            </a:r>
            <a:r>
              <a:rPr lang="it-IT" dirty="0" err="1"/>
              <a:t>Medipix</a:t>
            </a:r>
            <a:r>
              <a:rPr lang="it-IT" dirty="0"/>
              <a:t>?) for the </a:t>
            </a:r>
            <a:r>
              <a:rPr lang="it-IT" dirty="0" err="1"/>
              <a:t>integrated</a:t>
            </a:r>
            <a:r>
              <a:rPr lang="it-IT" dirty="0"/>
              <a:t>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losses</a:t>
            </a:r>
            <a:r>
              <a:rPr lang="it-IT" dirty="0"/>
              <a:t> </a:t>
            </a:r>
            <a:r>
              <a:rPr lang="it-IT" dirty="0" err="1"/>
              <a:t>measurement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Ecal</a:t>
            </a:r>
            <a:r>
              <a:rPr lang="it-IT" dirty="0"/>
              <a:t> to </a:t>
            </a:r>
            <a:r>
              <a:rPr lang="it-IT" dirty="0" err="1"/>
              <a:t>measure</a:t>
            </a:r>
            <a:r>
              <a:rPr lang="it-IT" dirty="0"/>
              <a:t> the radiative component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4076700" y="5010149"/>
            <a:ext cx="695325" cy="3905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4772025" y="5132865"/>
            <a:ext cx="1743075" cy="1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riscia diagonale 10"/>
          <p:cNvSpPr/>
          <p:nvPr/>
        </p:nvSpPr>
        <p:spPr>
          <a:xfrm rot="2367445">
            <a:off x="6676894" y="4942426"/>
            <a:ext cx="924184" cy="800100"/>
          </a:xfrm>
          <a:prstGeom prst="diagStrip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7629522" y="4497477"/>
            <a:ext cx="1600203" cy="584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4784897" y="5256691"/>
            <a:ext cx="1730200" cy="1960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2028825" y="5204302"/>
            <a:ext cx="19716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7705719" y="5174991"/>
            <a:ext cx="1800228" cy="4415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2488331" y="482548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m</a:t>
            </a:r>
            <a:r>
              <a:rPr lang="it-IT" dirty="0"/>
              <a:t> </a:t>
            </a:r>
            <a:r>
              <a:rPr lang="it-IT" dirty="0" err="1"/>
              <a:t>beam</a:t>
            </a:r>
            <a:endParaRPr lang="en-GB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320485" y="470354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m</a:t>
            </a:r>
            <a:r>
              <a:rPr lang="it-IT" dirty="0"/>
              <a:t> </a:t>
            </a:r>
            <a:r>
              <a:rPr lang="it-IT" dirty="0" err="1"/>
              <a:t>beam</a:t>
            </a:r>
            <a:endParaRPr lang="en-GB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498816" y="441848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m</a:t>
            </a:r>
            <a:r>
              <a:rPr lang="it-IT" dirty="0"/>
              <a:t> </a:t>
            </a:r>
            <a:r>
              <a:rPr lang="it-IT" dirty="0" err="1"/>
              <a:t>beam</a:t>
            </a:r>
            <a:endParaRPr lang="en-GB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5262698" y="5317889"/>
            <a:ext cx="10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Radiation</a:t>
            </a:r>
            <a:endParaRPr lang="en-GB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8063628" y="5327016"/>
            <a:ext cx="10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Radiation</a:t>
            </a:r>
            <a:endParaRPr lang="en-GB" dirty="0"/>
          </a:p>
        </p:txBody>
      </p:sp>
      <p:sp>
        <p:nvSpPr>
          <p:cNvPr id="31" name="Rettangolo 30"/>
          <p:cNvSpPr/>
          <p:nvPr/>
        </p:nvSpPr>
        <p:spPr>
          <a:xfrm rot="19876781">
            <a:off x="9261950" y="4095582"/>
            <a:ext cx="101334" cy="6458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asellaDiTesto 31"/>
          <p:cNvSpPr txBox="1"/>
          <p:nvPr/>
        </p:nvSpPr>
        <p:spPr>
          <a:xfrm>
            <a:off x="9312617" y="4083585"/>
            <a:ext cx="81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 strip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9541679" y="4825483"/>
            <a:ext cx="98597" cy="6990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asellaDiTesto 33"/>
          <p:cNvSpPr txBox="1"/>
          <p:nvPr/>
        </p:nvSpPr>
        <p:spPr>
          <a:xfrm>
            <a:off x="9751666" y="4966951"/>
            <a:ext cx="55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Ecal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3850670" y="4333825"/>
            <a:ext cx="131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Goniometer</a:t>
            </a:r>
            <a:endParaRPr lang="it-IT" dirty="0"/>
          </a:p>
          <a:p>
            <a:r>
              <a:rPr lang="it-IT" dirty="0"/>
              <a:t>&amp; </a:t>
            </a:r>
            <a:r>
              <a:rPr lang="it-IT" dirty="0" err="1"/>
              <a:t>crystal</a:t>
            </a:r>
            <a:endParaRPr lang="en-GB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6725266" y="5010149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Dipole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72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243" y="98994"/>
            <a:ext cx="10515600" cy="1325563"/>
          </a:xfrm>
        </p:spPr>
        <p:txBody>
          <a:bodyPr/>
          <a:lstStyle/>
          <a:p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Ecal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radiation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measurements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          </a:t>
            </a:r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it-IT" sz="1600" dirty="0" err="1">
                <a:solidFill>
                  <a:schemeClr val="bg2">
                    <a:lumMod val="50000"/>
                  </a:schemeClr>
                </a:solidFill>
              </a:rPr>
              <a:t>G.Hall</a:t>
            </a:r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22" y="1908958"/>
            <a:ext cx="2762472" cy="259214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43" y="4615524"/>
            <a:ext cx="2665557" cy="163246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49185" y="1963303"/>
            <a:ext cx="43224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Reminder: ECAL readout architecture</a:t>
            </a:r>
          </a:p>
          <a:p>
            <a:r>
              <a:rPr lang="en-GB" dirty="0"/>
              <a:t>• One Serenity for tracker and ECAL</a:t>
            </a:r>
          </a:p>
          <a:p>
            <a:r>
              <a:rPr lang="en-GB" dirty="0"/>
              <a:t>• FE board uses existing MGPA preamps</a:t>
            </a:r>
          </a:p>
          <a:p>
            <a:r>
              <a:rPr lang="en-GB" dirty="0"/>
              <a:t>• FPGA to be on external FC7</a:t>
            </a:r>
          </a:p>
          <a:p>
            <a:r>
              <a:rPr lang="en-GB" dirty="0"/>
              <a:t>– modest firmware requirements</a:t>
            </a:r>
          </a:p>
          <a:p>
            <a:r>
              <a:rPr lang="en-GB" dirty="0"/>
              <a:t>• APDs larger than original CMS devices</a:t>
            </a:r>
          </a:p>
          <a:p>
            <a:r>
              <a:rPr lang="en-GB" dirty="0"/>
              <a:t>– Can run with same gain (adjustable by HV)</a:t>
            </a:r>
          </a:p>
          <a:p>
            <a:r>
              <a:rPr lang="en-GB" dirty="0"/>
              <a:t>• ADC – 16-bit part selected</a:t>
            </a:r>
          </a:p>
        </p:txBody>
      </p:sp>
      <p:sp>
        <p:nvSpPr>
          <p:cNvPr id="8" name="Rettangolo 7"/>
          <p:cNvSpPr/>
          <p:nvPr/>
        </p:nvSpPr>
        <p:spPr>
          <a:xfrm>
            <a:off x="6359380" y="4450018"/>
            <a:ext cx="3612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ECAL BW requirement estimate later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977989" y="4806800"/>
            <a:ext cx="66806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Single </a:t>
            </a:r>
            <a:r>
              <a:rPr lang="it-IT" dirty="0" err="1"/>
              <a:t>Serenity</a:t>
            </a:r>
            <a:r>
              <a:rPr lang="it-IT" dirty="0"/>
              <a:t> </a:t>
            </a:r>
            <a:r>
              <a:rPr lang="it-IT" dirty="0" err="1"/>
              <a:t>communicates</a:t>
            </a:r>
            <a:r>
              <a:rPr lang="it-IT" dirty="0"/>
              <a:t> with front-</a:t>
            </a:r>
            <a:r>
              <a:rPr lang="it-IT" dirty="0" err="1"/>
              <a:t>ends</a:t>
            </a:r>
            <a:r>
              <a:rPr lang="it-IT" dirty="0"/>
              <a:t> in the test </a:t>
            </a:r>
            <a:r>
              <a:rPr lang="it-IT" dirty="0" err="1"/>
              <a:t>run</a:t>
            </a:r>
            <a:endParaRPr lang="it-IT" dirty="0"/>
          </a:p>
          <a:p>
            <a:r>
              <a:rPr lang="it-IT" dirty="0"/>
              <a:t>-</a:t>
            </a:r>
            <a:r>
              <a:rPr lang="it-IT" dirty="0" err="1"/>
              <a:t>Expected</a:t>
            </a:r>
            <a:r>
              <a:rPr lang="it-IT" dirty="0"/>
              <a:t> </a:t>
            </a:r>
            <a:r>
              <a:rPr lang="it-IT" dirty="0" err="1"/>
              <a:t>event</a:t>
            </a:r>
            <a:r>
              <a:rPr lang="it-IT" dirty="0"/>
              <a:t> </a:t>
            </a:r>
            <a:r>
              <a:rPr lang="it-IT" dirty="0" err="1"/>
              <a:t>size</a:t>
            </a:r>
            <a:r>
              <a:rPr lang="it-IT" dirty="0"/>
              <a:t> : 1Kb (</a:t>
            </a:r>
            <a:r>
              <a:rPr lang="it-IT" dirty="0" err="1"/>
              <a:t>Tk</a:t>
            </a:r>
            <a:r>
              <a:rPr lang="it-IT" dirty="0"/>
              <a:t>)</a:t>
            </a:r>
          </a:p>
          <a:p>
            <a:r>
              <a:rPr lang="it-IT" dirty="0"/>
              <a:t>-Output data split </a:t>
            </a:r>
            <a:r>
              <a:rPr lang="it-IT" dirty="0" err="1"/>
              <a:t>across</a:t>
            </a:r>
            <a:r>
              <a:rPr lang="it-IT" dirty="0"/>
              <a:t> 4 </a:t>
            </a:r>
            <a:r>
              <a:rPr lang="it-IT" dirty="0" err="1"/>
              <a:t>servers</a:t>
            </a:r>
            <a:r>
              <a:rPr lang="it-IT" dirty="0"/>
              <a:t> via 10 </a:t>
            </a:r>
            <a:r>
              <a:rPr lang="it-IT" dirty="0" err="1"/>
              <a:t>Gbps</a:t>
            </a:r>
            <a:r>
              <a:rPr lang="it-IT" dirty="0"/>
              <a:t> Ethernet (UDP)</a:t>
            </a:r>
          </a:p>
          <a:p>
            <a:r>
              <a:rPr lang="it-IT" dirty="0"/>
              <a:t>-</a:t>
            </a:r>
            <a:r>
              <a:rPr lang="it-IT" dirty="0" err="1"/>
              <a:t>Empty</a:t>
            </a:r>
            <a:r>
              <a:rPr lang="it-IT" dirty="0"/>
              <a:t> </a:t>
            </a:r>
            <a:r>
              <a:rPr lang="it-IT" dirty="0" err="1"/>
              <a:t>frames</a:t>
            </a:r>
            <a:r>
              <a:rPr lang="it-IT" dirty="0"/>
              <a:t> from </a:t>
            </a:r>
            <a:r>
              <a:rPr lang="it-IT" dirty="0" err="1"/>
              <a:t>beam</a:t>
            </a:r>
            <a:r>
              <a:rPr lang="it-IT" dirty="0"/>
              <a:t> gaps </a:t>
            </a:r>
            <a:r>
              <a:rPr lang="it-IT" dirty="0" err="1"/>
              <a:t>forwarded</a:t>
            </a:r>
            <a:r>
              <a:rPr lang="it-IT" dirty="0"/>
              <a:t> in </a:t>
            </a:r>
            <a:r>
              <a:rPr lang="it-IT" dirty="0" err="1"/>
              <a:t>addiction</a:t>
            </a:r>
            <a:r>
              <a:rPr lang="it-IT" dirty="0"/>
              <a:t> to in </a:t>
            </a:r>
            <a:r>
              <a:rPr lang="it-IT" dirty="0" err="1"/>
              <a:t>spill</a:t>
            </a:r>
            <a:r>
              <a:rPr lang="it-IT" dirty="0"/>
              <a:t> data</a:t>
            </a:r>
          </a:p>
          <a:p>
            <a:r>
              <a:rPr lang="it-IT" dirty="0"/>
              <a:t>-From </a:t>
            </a:r>
            <a:r>
              <a:rPr lang="it-IT" dirty="0" err="1"/>
              <a:t>switch</a:t>
            </a:r>
            <a:r>
              <a:rPr lang="it-IT" dirty="0"/>
              <a:t> to EOS/CTA with 20Gbps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43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3) </a:t>
            </a:r>
            <a:r>
              <a:rPr lang="it-IT" dirty="0" err="1">
                <a:solidFill>
                  <a:srgbClr val="0070C0"/>
                </a:solidFill>
              </a:rPr>
              <a:t>Protons</a:t>
            </a:r>
            <a:r>
              <a:rPr lang="it-IT" dirty="0">
                <a:solidFill>
                  <a:srgbClr val="0070C0"/>
                </a:solidFill>
              </a:rPr>
              <a:t> and </a:t>
            </a:r>
            <a:r>
              <a:rPr lang="it-IT" dirty="0" err="1">
                <a:solidFill>
                  <a:srgbClr val="0070C0"/>
                </a:solidFill>
              </a:rPr>
              <a:t>muon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merging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706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1190</TotalTime>
  <Words>1523</Words>
  <Application>Microsoft Macintosh PowerPoint</Application>
  <PresentationFormat>Widescreen</PresentationFormat>
  <Paragraphs>182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Calibri Light</vt:lpstr>
      <vt:lpstr>Cambria Math</vt:lpstr>
      <vt:lpstr>Symbol</vt:lpstr>
      <vt:lpstr>Wingdings</vt:lpstr>
      <vt:lpstr>Retrospettivo</vt:lpstr>
      <vt:lpstr> Accelerator physics with crystals – UA9 (CERN) collaboration</vt:lpstr>
      <vt:lpstr>Crystals are one of the most interesting technology to be study for the future accelerator technology</vt:lpstr>
      <vt:lpstr>UA9 Scientific Activity from 2009 -2019 : Where ?</vt:lpstr>
      <vt:lpstr>UA9 Summary 2009 - 2019</vt:lpstr>
      <vt:lpstr>Crystals Future 2021 - 2026</vt:lpstr>
      <vt:lpstr>1) Crystal characterization with muons</vt:lpstr>
      <vt:lpstr>SET UP</vt:lpstr>
      <vt:lpstr>Ecal – radiation measurements           (G.Hall)</vt:lpstr>
      <vt:lpstr>3) Protons and muon merging</vt:lpstr>
      <vt:lpstr>PowerPoint Presentation</vt:lpstr>
      <vt:lpstr>PowerPoint Presentation</vt:lpstr>
      <vt:lpstr>Example : Merging in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UA9 Summary</dc:title>
  <dc:creator>fabrizio murtas</dc:creator>
  <cp:lastModifiedBy>Gianluca Cavoto</cp:lastModifiedBy>
  <cp:revision>67</cp:revision>
  <dcterms:created xsi:type="dcterms:W3CDTF">2021-10-10T12:12:00Z</dcterms:created>
  <dcterms:modified xsi:type="dcterms:W3CDTF">2021-11-09T11:24:32Z</dcterms:modified>
</cp:coreProperties>
</file>