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Lst>
  <p:sldIdLst>
    <p:sldId id="257" r:id="rId2"/>
    <p:sldId id="261" r:id="rId3"/>
    <p:sldId id="262" r:id="rId4"/>
    <p:sldId id="294" r:id="rId5"/>
    <p:sldId id="284" r:id="rId6"/>
    <p:sldId id="291" r:id="rId7"/>
    <p:sldId id="292" r:id="rId8"/>
    <p:sldId id="296" r:id="rId9"/>
    <p:sldId id="293" r:id="rId10"/>
    <p:sldId id="295" r:id="rId11"/>
    <p:sldId id="298" r:id="rId12"/>
    <p:sldId id="297" r:id="rId13"/>
    <p:sldId id="263" r:id="rId14"/>
    <p:sldId id="286" r:id="rId15"/>
    <p:sldId id="288" r:id="rId16"/>
    <p:sldId id="287" r:id="rId17"/>
    <p:sldId id="289" r:id="rId18"/>
    <p:sldId id="29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181"/>
    <a:srgbClr val="FFDF79"/>
    <a:srgbClr val="FFD85D"/>
    <a:srgbClr val="FFD1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0" d="100"/>
          <a:sy n="80" d="100"/>
        </p:scale>
        <p:origin x="710" y="58"/>
      </p:cViewPr>
      <p:guideLst>
        <p:guide orient="horz" pos="34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dvecchia\Desktop\Coronavirus\Presenz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it-IT" sz="2000"/>
              <a:t>PRESENZE</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SETT!$A$36</c:f>
              <c:strCache>
                <c:ptCount val="1"/>
                <c:pt idx="0">
                  <c:v>20-set-21</c:v>
                </c:pt>
              </c:strCache>
            </c:strRef>
          </c:tx>
          <c:spPr>
            <a:solidFill>
              <a:schemeClr val="accent1"/>
            </a:solidFill>
            <a:ln>
              <a:noFill/>
            </a:ln>
            <a:effectLst/>
          </c:spPr>
          <c:invertIfNegative val="0"/>
          <c:cat>
            <c:strRef>
              <c:f>SETT!$B$35:$F$35</c:f>
              <c:strCache>
                <c:ptCount val="4"/>
                <c:pt idx="0">
                  <c:v>Ricercatori/Tecnologi</c:v>
                </c:pt>
                <c:pt idx="1">
                  <c:v>Tecnici</c:v>
                </c:pt>
                <c:pt idx="2">
                  <c:v>amministrativi</c:v>
                </c:pt>
                <c:pt idx="3">
                  <c:v>TOTALE</c:v>
                </c:pt>
              </c:strCache>
            </c:strRef>
          </c:cat>
          <c:val>
            <c:numRef>
              <c:f>SETT!$B$36:$F$36</c:f>
              <c:numCache>
                <c:formatCode>0%</c:formatCode>
                <c:ptCount val="4"/>
                <c:pt idx="0">
                  <c:v>0.64</c:v>
                </c:pt>
                <c:pt idx="1">
                  <c:v>0.73</c:v>
                </c:pt>
                <c:pt idx="2">
                  <c:v>0.68</c:v>
                </c:pt>
                <c:pt idx="3">
                  <c:v>0.67</c:v>
                </c:pt>
              </c:numCache>
            </c:numRef>
          </c:val>
          <c:extLst>
            <c:ext xmlns:c16="http://schemas.microsoft.com/office/drawing/2014/chart" uri="{C3380CC4-5D6E-409C-BE32-E72D297353CC}">
              <c16:uniqueId val="{00000000-A55B-4F58-AB02-606F8962ED43}"/>
            </c:ext>
          </c:extLst>
        </c:ser>
        <c:ser>
          <c:idx val="1"/>
          <c:order val="1"/>
          <c:tx>
            <c:strRef>
              <c:f>SETT!$A$37</c:f>
              <c:strCache>
                <c:ptCount val="1"/>
                <c:pt idx="0">
                  <c:v>21-ott-21</c:v>
                </c:pt>
              </c:strCache>
            </c:strRef>
          </c:tx>
          <c:spPr>
            <a:solidFill>
              <a:schemeClr val="accent2"/>
            </a:solidFill>
            <a:ln>
              <a:noFill/>
            </a:ln>
            <a:effectLst/>
          </c:spPr>
          <c:invertIfNegative val="0"/>
          <c:cat>
            <c:strRef>
              <c:f>SETT!$B$35:$F$35</c:f>
              <c:strCache>
                <c:ptCount val="4"/>
                <c:pt idx="0">
                  <c:v>Ricercatori/Tecnologi</c:v>
                </c:pt>
                <c:pt idx="1">
                  <c:v>Tecnici</c:v>
                </c:pt>
                <c:pt idx="2">
                  <c:v>amministrativi</c:v>
                </c:pt>
                <c:pt idx="3">
                  <c:v>TOTALE</c:v>
                </c:pt>
              </c:strCache>
            </c:strRef>
          </c:cat>
          <c:val>
            <c:numRef>
              <c:f>SETT!$B$37:$F$37</c:f>
              <c:numCache>
                <c:formatCode>0%</c:formatCode>
                <c:ptCount val="4"/>
                <c:pt idx="0">
                  <c:v>0.68</c:v>
                </c:pt>
                <c:pt idx="1">
                  <c:v>0.62</c:v>
                </c:pt>
                <c:pt idx="2">
                  <c:v>0.75</c:v>
                </c:pt>
                <c:pt idx="3">
                  <c:v>0.71</c:v>
                </c:pt>
              </c:numCache>
            </c:numRef>
          </c:val>
          <c:extLst>
            <c:ext xmlns:c16="http://schemas.microsoft.com/office/drawing/2014/chart" uri="{C3380CC4-5D6E-409C-BE32-E72D297353CC}">
              <c16:uniqueId val="{00000001-A55B-4F58-AB02-606F8962ED43}"/>
            </c:ext>
          </c:extLst>
        </c:ser>
        <c:ser>
          <c:idx val="2"/>
          <c:order val="2"/>
          <c:tx>
            <c:strRef>
              <c:f>SETT!$A$38</c:f>
              <c:strCache>
                <c:ptCount val="1"/>
                <c:pt idx="0">
                  <c:v>18 novembbre</c:v>
                </c:pt>
              </c:strCache>
            </c:strRef>
          </c:tx>
          <c:spPr>
            <a:solidFill>
              <a:schemeClr val="accent3"/>
            </a:solidFill>
            <a:ln>
              <a:noFill/>
            </a:ln>
            <a:effectLst/>
          </c:spPr>
          <c:invertIfNegative val="0"/>
          <c:cat>
            <c:strRef>
              <c:f>SETT!$B$35:$F$35</c:f>
              <c:strCache>
                <c:ptCount val="4"/>
                <c:pt idx="0">
                  <c:v>Ricercatori/Tecnologi</c:v>
                </c:pt>
                <c:pt idx="1">
                  <c:v>Tecnici</c:v>
                </c:pt>
                <c:pt idx="2">
                  <c:v>amministrativi</c:v>
                </c:pt>
                <c:pt idx="3">
                  <c:v>TOTALE</c:v>
                </c:pt>
              </c:strCache>
            </c:strRef>
          </c:cat>
          <c:val>
            <c:numRef>
              <c:f>SETT!$B$38:$F$38</c:f>
              <c:numCache>
                <c:formatCode>0%</c:formatCode>
                <c:ptCount val="4"/>
                <c:pt idx="0">
                  <c:v>0.62</c:v>
                </c:pt>
                <c:pt idx="1">
                  <c:v>0.69</c:v>
                </c:pt>
                <c:pt idx="2">
                  <c:v>0.71</c:v>
                </c:pt>
                <c:pt idx="3">
                  <c:v>0.66</c:v>
                </c:pt>
              </c:numCache>
            </c:numRef>
          </c:val>
          <c:extLst>
            <c:ext xmlns:c16="http://schemas.microsoft.com/office/drawing/2014/chart" uri="{C3380CC4-5D6E-409C-BE32-E72D297353CC}">
              <c16:uniqueId val="{00000002-A55B-4F58-AB02-606F8962ED43}"/>
            </c:ext>
          </c:extLst>
        </c:ser>
        <c:dLbls>
          <c:showLegendKey val="0"/>
          <c:showVal val="0"/>
          <c:showCatName val="0"/>
          <c:showSerName val="0"/>
          <c:showPercent val="0"/>
          <c:showBubbleSize val="0"/>
        </c:dLbls>
        <c:gapWidth val="219"/>
        <c:overlap val="-27"/>
        <c:axId val="795104879"/>
        <c:axId val="795106543"/>
      </c:barChart>
      <c:catAx>
        <c:axId val="7951048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it-IT"/>
          </a:p>
        </c:txPr>
        <c:crossAx val="795106543"/>
        <c:crosses val="autoZero"/>
        <c:auto val="1"/>
        <c:lblAlgn val="ctr"/>
        <c:lblOffset val="100"/>
        <c:noMultiLvlLbl val="0"/>
      </c:catAx>
      <c:valAx>
        <c:axId val="79510654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it-IT"/>
          </a:p>
        </c:txPr>
        <c:crossAx val="7951048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b="1"/>
      </a:pPr>
      <a:endParaRPr lang="it-IT"/>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B813D10-D63D-4A16-825F-112D7F5AD6E1}" type="datetimeFigureOut">
              <a:rPr lang="it-IT" smtClean="0"/>
              <a:t>15/12/2021</a:t>
            </a:fld>
            <a:endParaRPr lang="it-IT"/>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it-IT"/>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DB56F6-C384-4E3C-A064-4BF6C3FD0801}" type="slidenum">
              <a:rPr lang="it-IT" smtClean="0"/>
              <a:t>‹N›</a:t>
            </a:fld>
            <a:endParaRPr lang="it-IT"/>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26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B813D10-D63D-4A16-825F-112D7F5AD6E1}" type="datetimeFigureOut">
              <a:rPr lang="it-IT" smtClean="0"/>
              <a:t>15/12/2021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DB56F6-C384-4E3C-A064-4BF6C3FD0801}" type="slidenum">
              <a:rPr lang="it-IT" smtClean="0"/>
              <a:t>‹N›</a:t>
            </a:fld>
            <a:endParaRPr lang="it-IT"/>
          </a:p>
        </p:txBody>
      </p:sp>
    </p:spTree>
    <p:extLst>
      <p:ext uri="{BB962C8B-B14F-4D97-AF65-F5344CB8AC3E}">
        <p14:creationId xmlns:p14="http://schemas.microsoft.com/office/powerpoint/2010/main" val="2974368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B813D10-D63D-4A16-825F-112D7F5AD6E1}" type="datetimeFigureOut">
              <a:rPr lang="it-IT" smtClean="0"/>
              <a:t>15/12/2021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DB56F6-C384-4E3C-A064-4BF6C3FD0801}" type="slidenum">
              <a:rPr lang="it-IT" smtClean="0"/>
              <a:t>‹N›</a:t>
            </a:fld>
            <a:endParaRPr lang="it-IT"/>
          </a:p>
        </p:txBody>
      </p:sp>
    </p:spTree>
    <p:extLst>
      <p:ext uri="{BB962C8B-B14F-4D97-AF65-F5344CB8AC3E}">
        <p14:creationId xmlns:p14="http://schemas.microsoft.com/office/powerpoint/2010/main" val="2643530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B813D10-D63D-4A16-825F-112D7F5AD6E1}" type="datetimeFigureOut">
              <a:rPr lang="it-IT" smtClean="0"/>
              <a:t>15/12/2021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DB56F6-C384-4E3C-A064-4BF6C3FD0801}" type="slidenum">
              <a:rPr lang="it-IT" smtClean="0"/>
              <a:t>‹N›</a:t>
            </a:fld>
            <a:endParaRPr lang="it-IT"/>
          </a:p>
        </p:txBody>
      </p:sp>
    </p:spTree>
    <p:extLst>
      <p:ext uri="{BB962C8B-B14F-4D97-AF65-F5344CB8AC3E}">
        <p14:creationId xmlns:p14="http://schemas.microsoft.com/office/powerpoint/2010/main" val="276270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B813D10-D63D-4A16-825F-112D7F5AD6E1}" type="datetimeFigureOut">
              <a:rPr lang="it-IT" smtClean="0"/>
              <a:t>15/12/2021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DB56F6-C384-4E3C-A064-4BF6C3FD0801}" type="slidenum">
              <a:rPr lang="it-IT" smtClean="0"/>
              <a:t>‹N›</a:t>
            </a:fld>
            <a:endParaRPr lang="it-IT"/>
          </a:p>
        </p:txBody>
      </p:sp>
    </p:spTree>
    <p:extLst>
      <p:ext uri="{BB962C8B-B14F-4D97-AF65-F5344CB8AC3E}">
        <p14:creationId xmlns:p14="http://schemas.microsoft.com/office/powerpoint/2010/main" val="101191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B813D10-D63D-4A16-825F-112D7F5AD6E1}" type="datetimeFigureOut">
              <a:rPr lang="it-IT" smtClean="0"/>
              <a:t>15/12/2021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DB56F6-C384-4E3C-A064-4BF6C3FD0801}" type="slidenum">
              <a:rPr lang="it-IT" smtClean="0"/>
              <a:t>‹N›</a:t>
            </a:fld>
            <a:endParaRPr lang="it-IT"/>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3986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B813D10-D63D-4A16-825F-112D7F5AD6E1}" type="datetimeFigureOut">
              <a:rPr lang="it-IT" smtClean="0"/>
              <a:t>15/12/2021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FDB56F6-C384-4E3C-A064-4BF6C3FD0801}" type="slidenum">
              <a:rPr lang="it-IT" smtClean="0"/>
              <a:t>‹N›</a:t>
            </a:fld>
            <a:endParaRPr lang="it-IT"/>
          </a:p>
        </p:txBody>
      </p:sp>
    </p:spTree>
    <p:extLst>
      <p:ext uri="{BB962C8B-B14F-4D97-AF65-F5344CB8AC3E}">
        <p14:creationId xmlns:p14="http://schemas.microsoft.com/office/powerpoint/2010/main" val="39574221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B813D10-D63D-4A16-825F-112D7F5AD6E1}" type="datetimeFigureOut">
              <a:rPr lang="it-IT" smtClean="0"/>
              <a:t>15/12/2021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FDB56F6-C384-4E3C-A064-4BF6C3FD0801}" type="slidenum">
              <a:rPr lang="it-IT" smtClean="0"/>
              <a:t>‹N›</a:t>
            </a:fld>
            <a:endParaRPr lang="it-IT"/>
          </a:p>
        </p:txBody>
      </p:sp>
    </p:spTree>
    <p:extLst>
      <p:ext uri="{BB962C8B-B14F-4D97-AF65-F5344CB8AC3E}">
        <p14:creationId xmlns:p14="http://schemas.microsoft.com/office/powerpoint/2010/main" val="1516754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2B813D10-D63D-4A16-825F-112D7F5AD6E1}" type="datetimeFigureOut">
              <a:rPr lang="it-IT" smtClean="0"/>
              <a:t>15/12/2021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FDB56F6-C384-4E3C-A064-4BF6C3FD0801}" type="slidenum">
              <a:rPr lang="it-IT" smtClean="0"/>
              <a:t>‹N›</a:t>
            </a:fld>
            <a:endParaRPr lang="it-IT"/>
          </a:p>
        </p:txBody>
      </p:sp>
    </p:spTree>
    <p:extLst>
      <p:ext uri="{BB962C8B-B14F-4D97-AF65-F5344CB8AC3E}">
        <p14:creationId xmlns:p14="http://schemas.microsoft.com/office/powerpoint/2010/main" val="41727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13D10-D63D-4A16-825F-112D7F5AD6E1}" type="datetimeFigureOut">
              <a:rPr lang="it-IT" smtClean="0"/>
              <a:t>15/12/2021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FDB56F6-C384-4E3C-A064-4BF6C3FD0801}" type="slidenum">
              <a:rPr lang="it-IT" smtClean="0"/>
              <a:t>‹N›</a:t>
            </a:fld>
            <a:endParaRPr lang="it-IT"/>
          </a:p>
        </p:txBody>
      </p:sp>
    </p:spTree>
    <p:extLst>
      <p:ext uri="{BB962C8B-B14F-4D97-AF65-F5344CB8AC3E}">
        <p14:creationId xmlns:p14="http://schemas.microsoft.com/office/powerpoint/2010/main" val="133095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B813D10-D63D-4A16-825F-112D7F5AD6E1}" type="datetimeFigureOut">
              <a:rPr lang="it-IT" smtClean="0"/>
              <a:t>15/12/2021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FDB56F6-C384-4E3C-A064-4BF6C3FD0801}" type="slidenum">
              <a:rPr lang="it-IT" smtClean="0"/>
              <a:t>‹N›</a:t>
            </a:fld>
            <a:endParaRPr lang="it-IT"/>
          </a:p>
        </p:txBody>
      </p:sp>
    </p:spTree>
    <p:extLst>
      <p:ext uri="{BB962C8B-B14F-4D97-AF65-F5344CB8AC3E}">
        <p14:creationId xmlns:p14="http://schemas.microsoft.com/office/powerpoint/2010/main" val="82003022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B813D10-D63D-4A16-825F-112D7F5AD6E1}" type="datetimeFigureOut">
              <a:rPr lang="it-IT" smtClean="0"/>
              <a:t>15/12/2021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FDB56F6-C384-4E3C-A064-4BF6C3FD0801}" type="slidenum">
              <a:rPr lang="it-IT" smtClean="0"/>
              <a:t>‹N›</a:t>
            </a:fld>
            <a:endParaRPr lang="it-IT"/>
          </a:p>
        </p:txBody>
      </p:sp>
    </p:spTree>
    <p:extLst>
      <p:ext uri="{BB962C8B-B14F-4D97-AF65-F5344CB8AC3E}">
        <p14:creationId xmlns:p14="http://schemas.microsoft.com/office/powerpoint/2010/main" val="3493054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B813D10-D63D-4A16-825F-112D7F5AD6E1}" type="datetimeFigureOut">
              <a:rPr lang="it-IT" smtClean="0"/>
              <a:t>15/12/2021</a:t>
            </a:fld>
            <a:endParaRPr lang="it-IT"/>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DB56F6-C384-4E3C-A064-4BF6C3FD0801}" type="slidenum">
              <a:rPr lang="it-IT" smtClean="0"/>
              <a:t>‹N›</a:t>
            </a:fld>
            <a:endParaRPr lang="it-IT"/>
          </a:p>
        </p:txBody>
      </p:sp>
    </p:spTree>
    <p:extLst>
      <p:ext uri="{BB962C8B-B14F-4D97-AF65-F5344CB8AC3E}">
        <p14:creationId xmlns:p14="http://schemas.microsoft.com/office/powerpoint/2010/main" val="3316288926"/>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 id="2147484109" r:id="rId1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e.ch/en/covid-19-travelling-and-entry-switzerland" TargetMode="External"/><Relationship Id="rId2" Type="http://schemas.openxmlformats.org/officeDocument/2006/relationships/hyperlink" Target="https://swissplf.admin.ch/formular" TargetMode="External"/><Relationship Id="rId1" Type="http://schemas.openxmlformats.org/officeDocument/2006/relationships/slideLayout" Target="../slideLayouts/slideLayout12.xml"/><Relationship Id="rId4" Type="http://schemas.openxmlformats.org/officeDocument/2006/relationships/hyperlink" Target="https://www.bag.admin.ch/bag/it/home/krankheiten/ausbrueche-epidemien-pandemien/aktuelle-ausbrueche-epidemien/novel-cov/empfehlungen-fuer-reisende/quarantaene-einreisende.html#-1803384471"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www.viaggiaresicuri.it/" TargetMode="External"/><Relationship Id="rId2" Type="http://schemas.openxmlformats.org/officeDocument/2006/relationships/hyperlink" Target="http://www.viaggiaresicuri.it/approfondimento/saluteinviaggio/coronavirus/L%27Italia"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a:spLocks noGrp="1"/>
          </p:cNvSpPr>
          <p:nvPr>
            <p:ph type="ctrTitle"/>
          </p:nvPr>
        </p:nvSpPr>
        <p:spPr>
          <a:xfrm>
            <a:off x="522446" y="1133857"/>
            <a:ext cx="11147108" cy="3772280"/>
          </a:xfrm>
        </p:spPr>
        <p:txBody>
          <a:bodyPr>
            <a:normAutofit/>
          </a:bodyPr>
          <a:lstStyle/>
          <a:p>
            <a:r>
              <a:rPr lang="it-IT" sz="5400" b="1" dirty="0">
                <a:latin typeface="Arial" panose="020B0604020202020204" pitchFamily="34" charset="0"/>
                <a:cs typeface="Arial" panose="020B0604020202020204" pitchFamily="34" charset="0"/>
              </a:rPr>
              <a:t>EMERGENZA CORONAVIRUS</a:t>
            </a:r>
            <a:br>
              <a:rPr lang="it-IT" sz="5400" b="1" dirty="0">
                <a:latin typeface="Arial" panose="020B0604020202020204" pitchFamily="34" charset="0"/>
                <a:cs typeface="Arial" panose="020B0604020202020204" pitchFamily="34" charset="0"/>
              </a:rPr>
            </a:br>
            <a:br>
              <a:rPr lang="it-IT" sz="5400" b="1" dirty="0">
                <a:latin typeface="Arial" panose="020B0604020202020204" pitchFamily="34" charset="0"/>
                <a:cs typeface="Arial" panose="020B0604020202020204" pitchFamily="34" charset="0"/>
              </a:rPr>
            </a:br>
            <a:r>
              <a:rPr lang="it-IT" sz="5400" b="1" dirty="0">
                <a:latin typeface="Arial" panose="020B0604020202020204" pitchFamily="34" charset="0"/>
                <a:cs typeface="Arial" panose="020B0604020202020204" pitchFamily="34" charset="0"/>
              </a:rPr>
              <a:t>AGGIORNAMENTO</a:t>
            </a:r>
          </a:p>
        </p:txBody>
      </p:sp>
    </p:spTree>
    <p:extLst>
      <p:ext uri="{BB962C8B-B14F-4D97-AF65-F5344CB8AC3E}">
        <p14:creationId xmlns:p14="http://schemas.microsoft.com/office/powerpoint/2010/main" val="3089411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a:spLocks noGrp="1"/>
          </p:cNvSpPr>
          <p:nvPr>
            <p:ph type="title"/>
          </p:nvPr>
        </p:nvSpPr>
        <p:spPr>
          <a:xfrm>
            <a:off x="913775" y="782347"/>
            <a:ext cx="10364451" cy="1596177"/>
          </a:xfrm>
        </p:spPr>
        <p:txBody>
          <a:bodyPr>
            <a:normAutofit fontScale="90000"/>
          </a:bodyPr>
          <a:lstStyle/>
          <a:p>
            <a:r>
              <a:rPr lang="it-IT" sz="3600" b="1" dirty="0">
                <a:latin typeface="Arial" panose="020B0604020202020204" pitchFamily="34" charset="0"/>
                <a:cs typeface="Arial" panose="020B0604020202020204" pitchFamily="34" charset="0"/>
              </a:rPr>
              <a:t>CONTROLLO DEL GREEN PASS</a:t>
            </a:r>
            <a:br>
              <a:rPr lang="it-IT" sz="3600" b="1" dirty="0">
                <a:latin typeface="Arial" panose="020B0604020202020204" pitchFamily="34" charset="0"/>
                <a:cs typeface="Arial" panose="020B0604020202020204" pitchFamily="34" charset="0"/>
              </a:rPr>
            </a:br>
            <a:r>
              <a:rPr lang="it-IT" sz="3600" b="1" dirty="0">
                <a:latin typeface="Arial" panose="020B0604020202020204" pitchFamily="34" charset="0"/>
                <a:cs typeface="Arial" panose="020B0604020202020204" pitchFamily="34" charset="0"/>
              </a:rPr>
              <a:t>obbligatorio per tutti coloro che accedono nelle sedi INFN dal 15 ottobre</a:t>
            </a:r>
            <a:br>
              <a:rPr lang="it-IT" sz="3600" b="1" dirty="0">
                <a:latin typeface="Arial" panose="020B0604020202020204" pitchFamily="34" charset="0"/>
                <a:cs typeface="Arial" panose="020B0604020202020204" pitchFamily="34" charset="0"/>
              </a:rPr>
            </a:br>
            <a:endParaRPr lang="it-IT" sz="3600" b="1" i="1" dirty="0">
              <a:latin typeface="Arial" panose="020B0604020202020204" pitchFamily="34" charset="0"/>
              <a:cs typeface="Arial" panose="020B0604020202020204" pitchFamily="34" charset="0"/>
            </a:endParaRPr>
          </a:p>
        </p:txBody>
      </p:sp>
      <p:sp>
        <p:nvSpPr>
          <p:cNvPr id="4" name="Segnaposto contenuto 2"/>
          <p:cNvSpPr>
            <a:spLocks noGrp="1"/>
          </p:cNvSpPr>
          <p:nvPr>
            <p:ph sz="quarter" idx="13"/>
          </p:nvPr>
        </p:nvSpPr>
        <p:spPr>
          <a:xfrm>
            <a:off x="695325" y="2670048"/>
            <a:ext cx="10801350" cy="2837688"/>
          </a:xfrm>
        </p:spPr>
        <p:txBody>
          <a:bodyPr>
            <a:noAutofit/>
          </a:bodyPr>
          <a:lstStyle/>
          <a:p>
            <a:pPr marL="357188" indent="-357188">
              <a:buFont typeface="Wingdings 3" panose="05040102010807070707" pitchFamily="18" charset="2"/>
              <a:buChar char=""/>
            </a:pPr>
            <a:r>
              <a:rPr lang="it-IT" b="1" dirty="0"/>
              <a:t>Definire le modalità operative per l'organizzazione delle verifiche.</a:t>
            </a:r>
          </a:p>
          <a:p>
            <a:pPr marL="357188" indent="-357188">
              <a:buFont typeface="Wingdings 3" panose="05040102010807070707" pitchFamily="18" charset="2"/>
              <a:buChar char=""/>
            </a:pPr>
            <a:r>
              <a:rPr lang="it-IT" b="1" dirty="0"/>
              <a:t>Soggetti incaricati con atto scritto dell'accertamento e della contestazione delle violazioni.</a:t>
            </a:r>
          </a:p>
          <a:p>
            <a:pPr marL="357188" indent="-357188">
              <a:buFont typeface="Wingdings 3" panose="05040102010807070707" pitchFamily="18" charset="2"/>
              <a:buChar char=""/>
            </a:pPr>
            <a:r>
              <a:rPr lang="it-IT" b="1" dirty="0"/>
              <a:t>Prioritariamente, svolgere il relativo controllo all’accesso, a campione o a tappeto. </a:t>
            </a:r>
          </a:p>
          <a:p>
            <a:pPr marL="357188" indent="-357188">
              <a:buFont typeface="Wingdings 3" panose="05040102010807070707" pitchFamily="18" charset="2"/>
              <a:buChar char=""/>
            </a:pPr>
            <a:r>
              <a:rPr lang="it-IT" b="1" dirty="0"/>
              <a:t>Quando le esigenze organizzative o strutturali non consentano di svolgere tale modalità di verifica, sono comunque tenute a svolgere controlli a campione, almeno con cadenza giornaliera, in misura percentuale non inferiore al 20 per cento di quello presente in servizio. </a:t>
            </a:r>
            <a:r>
              <a:rPr lang="it-IT" b="1" dirty="0">
                <a:latin typeface="Arial" panose="020B0604020202020204" pitchFamily="34" charset="0"/>
                <a:cs typeface="Arial" panose="020B0604020202020204" pitchFamily="34" charset="0"/>
              </a:rPr>
              <a:t>o)</a:t>
            </a:r>
            <a:endParaRPr lang="it-IT" b="1" cap="none" dirty="0">
              <a:latin typeface="Arial" panose="020B0604020202020204" pitchFamily="34" charset="0"/>
              <a:cs typeface="Arial" panose="020B0604020202020204" pitchFamily="34" charset="0"/>
            </a:endParaRPr>
          </a:p>
          <a:p>
            <a:pPr marL="0" indent="0">
              <a:lnSpc>
                <a:spcPct val="100000"/>
              </a:lnSpc>
              <a:spcBef>
                <a:spcPts val="600"/>
              </a:spcBef>
              <a:buNone/>
            </a:pPr>
            <a:endParaRPr lang="it-IT" b="1"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334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a:spLocks noGrp="1"/>
          </p:cNvSpPr>
          <p:nvPr>
            <p:ph type="title"/>
          </p:nvPr>
        </p:nvSpPr>
        <p:spPr>
          <a:xfrm>
            <a:off x="913775" y="453163"/>
            <a:ext cx="10364451" cy="1596177"/>
          </a:xfrm>
        </p:spPr>
        <p:txBody>
          <a:bodyPr>
            <a:normAutofit/>
          </a:bodyPr>
          <a:lstStyle/>
          <a:p>
            <a:r>
              <a:rPr lang="it-IT" sz="3600" b="1" dirty="0">
                <a:latin typeface="Arial" panose="020B0604020202020204" pitchFamily="34" charset="0"/>
                <a:cs typeface="Arial" panose="020B0604020202020204" pitchFamily="34" charset="0"/>
              </a:rPr>
              <a:t>CONTROLLO DEL GREEN PASS</a:t>
            </a:r>
            <a:br>
              <a:rPr lang="it-IT" sz="3600" b="1" dirty="0">
                <a:latin typeface="Arial" panose="020B0604020202020204" pitchFamily="34" charset="0"/>
                <a:cs typeface="Arial" panose="020B0604020202020204" pitchFamily="34" charset="0"/>
              </a:rPr>
            </a:br>
            <a:endParaRPr lang="it-IT" sz="3600" b="1" i="1" dirty="0">
              <a:latin typeface="Arial" panose="020B0604020202020204" pitchFamily="34" charset="0"/>
              <a:cs typeface="Arial" panose="020B0604020202020204" pitchFamily="34" charset="0"/>
            </a:endParaRPr>
          </a:p>
        </p:txBody>
      </p:sp>
      <p:sp>
        <p:nvSpPr>
          <p:cNvPr id="4" name="Segnaposto contenuto 2"/>
          <p:cNvSpPr>
            <a:spLocks noGrp="1"/>
          </p:cNvSpPr>
          <p:nvPr>
            <p:ph sz="quarter" idx="13"/>
          </p:nvPr>
        </p:nvSpPr>
        <p:spPr>
          <a:xfrm>
            <a:off x="695325" y="2340864"/>
            <a:ext cx="10801350" cy="2837688"/>
          </a:xfrm>
        </p:spPr>
        <p:txBody>
          <a:bodyPr>
            <a:noAutofit/>
          </a:bodyPr>
          <a:lstStyle/>
          <a:p>
            <a:pPr marL="342900" indent="-342900">
              <a:lnSpc>
                <a:spcPct val="100000"/>
              </a:lnSpc>
              <a:spcBef>
                <a:spcPts val="600"/>
              </a:spcBef>
              <a:buFont typeface="Wingdings" panose="05000000000000000000" pitchFamily="2" charset="2"/>
              <a:buChar char="q"/>
            </a:pPr>
            <a:r>
              <a:rPr lang="it-IT" b="1" dirty="0">
                <a:latin typeface="Arial" panose="020B0604020202020204" pitchFamily="34" charset="0"/>
                <a:cs typeface="Arial" panose="020B0604020202020204" pitchFamily="34" charset="0"/>
              </a:rPr>
              <a:t>Possibilità di interrogare il portale INPS</a:t>
            </a:r>
          </a:p>
          <a:p>
            <a:pPr marL="0" indent="0">
              <a:lnSpc>
                <a:spcPct val="100000"/>
              </a:lnSpc>
              <a:spcBef>
                <a:spcPts val="600"/>
              </a:spcBef>
              <a:buNone/>
              <a:tabLst>
                <a:tab pos="357188" algn="l"/>
              </a:tabLst>
            </a:pPr>
            <a:r>
              <a:rPr lang="it-IT" b="1" dirty="0">
                <a:latin typeface="Arial" panose="020B0604020202020204" pitchFamily="34" charset="0"/>
                <a:cs typeface="Arial" panose="020B0604020202020204" pitchFamily="34" charset="0"/>
              </a:rPr>
              <a:t>	</a:t>
            </a:r>
          </a:p>
          <a:p>
            <a:pPr marL="342900" indent="-342900">
              <a:lnSpc>
                <a:spcPct val="100000"/>
              </a:lnSpc>
              <a:spcBef>
                <a:spcPts val="600"/>
              </a:spcBef>
              <a:buFont typeface="Wingdings" panose="05000000000000000000" pitchFamily="2" charset="2"/>
              <a:buChar char="q"/>
            </a:pPr>
            <a:r>
              <a:rPr lang="it-IT" b="1" dirty="0">
                <a:latin typeface="Arial" panose="020B0604020202020204" pitchFamily="34" charset="0"/>
                <a:cs typeface="Arial" panose="020B0604020202020204" pitchFamily="34" charset="0"/>
              </a:rPr>
              <a:t>Al fine  di  semplificare  e  razionalizzare  le verifiche, i lavoratori  possono  richiedere di consegnare  al  proprio  datore  di  lavoro  copia  della  propria certificazione  verde  COVID-19.  I  lavoratori  che  consegnano   la predetta  certificazione,  per  tutta  la   durata   della   relativa validità, sono esonerati  dai  controlli  da  parte  dei  rispettivi datori di lavoro. </a:t>
            </a:r>
          </a:p>
          <a:p>
            <a:pPr marL="0" lvl="1" indent="0">
              <a:lnSpc>
                <a:spcPct val="100000"/>
              </a:lnSpc>
              <a:spcBef>
                <a:spcPts val="600"/>
              </a:spcBef>
              <a:buNone/>
              <a:tabLst>
                <a:tab pos="357188" algn="l"/>
              </a:tabLst>
            </a:pPr>
            <a:r>
              <a:rPr lang="it-IT" b="1" dirty="0">
                <a:latin typeface="Arial" panose="020B0604020202020204" pitchFamily="34" charset="0"/>
                <a:cs typeface="Arial" panose="020B0604020202020204" pitchFamily="34" charset="0"/>
              </a:rPr>
              <a:t>	(seguiranno indicazioni da parte del DPO su come raccogliere e trattare il dato)</a:t>
            </a:r>
            <a:endParaRPr lang="it-IT" b="1" cap="none" dirty="0">
              <a:latin typeface="Arial" panose="020B0604020202020204" pitchFamily="34" charset="0"/>
              <a:cs typeface="Arial" panose="020B0604020202020204" pitchFamily="34" charset="0"/>
            </a:endParaRPr>
          </a:p>
          <a:p>
            <a:pPr marL="0" indent="0">
              <a:lnSpc>
                <a:spcPct val="100000"/>
              </a:lnSpc>
              <a:spcBef>
                <a:spcPts val="600"/>
              </a:spcBef>
              <a:buNone/>
            </a:pPr>
            <a:endParaRPr lang="it-IT" b="1"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249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a:spLocks noGrp="1"/>
          </p:cNvSpPr>
          <p:nvPr>
            <p:ph type="title"/>
          </p:nvPr>
        </p:nvSpPr>
        <p:spPr>
          <a:xfrm>
            <a:off x="913775" y="663475"/>
            <a:ext cx="10364451" cy="1596177"/>
          </a:xfrm>
        </p:spPr>
        <p:txBody>
          <a:bodyPr>
            <a:normAutofit/>
          </a:bodyPr>
          <a:lstStyle/>
          <a:p>
            <a:r>
              <a:rPr lang="it-IT" sz="3600" b="1" dirty="0">
                <a:latin typeface="Arial" panose="020B0604020202020204" pitchFamily="34" charset="0"/>
                <a:cs typeface="Arial" panose="020B0604020202020204" pitchFamily="34" charset="0"/>
              </a:rPr>
              <a:t>CONTROLLO DEL GREEN PASS</a:t>
            </a:r>
            <a:br>
              <a:rPr lang="it-IT" sz="3600" b="1" dirty="0">
                <a:latin typeface="Arial" panose="020B0604020202020204" pitchFamily="34" charset="0"/>
                <a:cs typeface="Arial" panose="020B0604020202020204" pitchFamily="34" charset="0"/>
              </a:rPr>
            </a:br>
            <a:r>
              <a:rPr lang="it-IT" sz="3600" b="1" dirty="0"/>
              <a:t>ESITO NEGATIVO DEI CONTROLLI</a:t>
            </a:r>
            <a:br>
              <a:rPr lang="it-IT" sz="3600" b="1" dirty="0">
                <a:latin typeface="Arial" panose="020B0604020202020204" pitchFamily="34" charset="0"/>
                <a:cs typeface="Arial" panose="020B0604020202020204" pitchFamily="34" charset="0"/>
              </a:rPr>
            </a:br>
            <a:endParaRPr lang="it-IT" sz="3600" b="1" i="1" dirty="0">
              <a:latin typeface="Arial" panose="020B0604020202020204" pitchFamily="34" charset="0"/>
              <a:cs typeface="Arial" panose="020B0604020202020204" pitchFamily="34" charset="0"/>
            </a:endParaRPr>
          </a:p>
        </p:txBody>
      </p:sp>
      <p:sp>
        <p:nvSpPr>
          <p:cNvPr id="4" name="Segnaposto contenuto 2"/>
          <p:cNvSpPr>
            <a:spLocks noGrp="1"/>
          </p:cNvSpPr>
          <p:nvPr>
            <p:ph sz="quarter" idx="13"/>
          </p:nvPr>
        </p:nvSpPr>
        <p:spPr>
          <a:xfrm>
            <a:off x="695325" y="2340864"/>
            <a:ext cx="10801350" cy="2837688"/>
          </a:xfrm>
        </p:spPr>
        <p:txBody>
          <a:bodyPr>
            <a:noAutofit/>
          </a:bodyPr>
          <a:lstStyle/>
          <a:p>
            <a:pPr marL="0" indent="0">
              <a:buNone/>
            </a:pPr>
            <a:r>
              <a:rPr lang="it-IT" sz="1800" b="1" dirty="0"/>
              <a:t>In caso di </a:t>
            </a:r>
            <a:r>
              <a:rPr lang="it-IT" sz="1800" b="1" u="sng" dirty="0"/>
              <a:t>accertamento svolto all’accesso della struttura</a:t>
            </a:r>
            <a:r>
              <a:rPr lang="it-IT" sz="1800" b="1" dirty="0"/>
              <a:t>, il personale preposto al controllo:</a:t>
            </a:r>
          </a:p>
          <a:p>
            <a:pPr marL="357188" indent="-357188">
              <a:buFont typeface="Wingdings 3" panose="05040102010807070707" pitchFamily="18" charset="2"/>
              <a:buChar char=""/>
            </a:pPr>
            <a:r>
              <a:rPr lang="it-IT" sz="1800" b="1" dirty="0"/>
              <a:t>vieterà al lavoratore l’accesso alla struttura, invitandolo ad allontanarsi; </a:t>
            </a:r>
          </a:p>
          <a:p>
            <a:pPr marL="357188" indent="-357188">
              <a:buFont typeface="Wingdings 3" panose="05040102010807070707" pitchFamily="18" charset="2"/>
              <a:buChar char=""/>
            </a:pPr>
            <a:r>
              <a:rPr lang="it-IT" sz="1800" b="1" dirty="0"/>
              <a:t>comunicherà la circostanza alla Direzione o Ufficio del personale competente per considerare la giornata come assenza ingiustificata.</a:t>
            </a:r>
          </a:p>
          <a:p>
            <a:pPr marL="0" indent="0">
              <a:buNone/>
            </a:pPr>
            <a:r>
              <a:rPr lang="it-IT" sz="1800" b="1" dirty="0"/>
              <a:t>In caso di </a:t>
            </a:r>
            <a:r>
              <a:rPr lang="it-IT" sz="1800" b="1" u="sng" dirty="0"/>
              <a:t>accertamento svolto a campione all’interno della struttura</a:t>
            </a:r>
            <a:r>
              <a:rPr lang="it-IT" sz="1800" b="1" dirty="0"/>
              <a:t> di mancato possesso della certificazione o con certificazione di positività il personale preposto controllo:  </a:t>
            </a:r>
          </a:p>
          <a:p>
            <a:pPr marL="357188" indent="-357188">
              <a:buFont typeface="Wingdings 3" panose="05040102010807070707" pitchFamily="18" charset="2"/>
              <a:buChar char=""/>
            </a:pPr>
            <a:r>
              <a:rPr lang="it-IT" sz="1800" b="1" dirty="0"/>
              <a:t>inviterà il soggetto ad allontanarsi immediatamente dalla Struttura;</a:t>
            </a:r>
          </a:p>
          <a:p>
            <a:pPr marL="357188" indent="-357188">
              <a:buFont typeface="Wingdings 3" panose="05040102010807070707" pitchFamily="18" charset="2"/>
              <a:buChar char=""/>
            </a:pPr>
            <a:r>
              <a:rPr lang="it-IT" sz="1800" b="1" dirty="0"/>
              <a:t>redigerà un apposito verbale secondo il facsimile allegato alla presente, inviandolo al Direttore che lo trasmetterà alla prefettura competente per l’irrogazione delle relative sanzioni; </a:t>
            </a:r>
          </a:p>
          <a:p>
            <a:pPr marL="357188" indent="-357188">
              <a:buFont typeface="Wingdings 3" panose="05040102010807070707" pitchFamily="18" charset="2"/>
              <a:buChar char=""/>
            </a:pPr>
            <a:r>
              <a:rPr lang="it-IT" sz="1800" b="1" dirty="0"/>
              <a:t>comunicherà la circostanza alla Direzione o Ufficio del personale competente per considerare la giornata come assenza ingiustificata.</a:t>
            </a:r>
          </a:p>
          <a:p>
            <a:pPr marL="0" indent="0">
              <a:lnSpc>
                <a:spcPct val="100000"/>
              </a:lnSpc>
              <a:spcBef>
                <a:spcPts val="600"/>
              </a:spcBef>
              <a:buNone/>
            </a:pPr>
            <a:endParaRPr lang="it-IT" sz="1800" b="1"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8573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rotWithShape="1">
          <a:blip r:embed="rId2"/>
          <a:srcRect l="2245" t="9547" r="6077"/>
          <a:stretch/>
        </p:blipFill>
        <p:spPr>
          <a:xfrm>
            <a:off x="377642" y="457200"/>
            <a:ext cx="11436715" cy="6053328"/>
          </a:xfrm>
          <a:prstGeom prst="rect">
            <a:avLst/>
          </a:prstGeom>
        </p:spPr>
      </p:pic>
    </p:spTree>
    <p:extLst>
      <p:ext uri="{BB962C8B-B14F-4D97-AF65-F5344CB8AC3E}">
        <p14:creationId xmlns:p14="http://schemas.microsoft.com/office/powerpoint/2010/main" val="2868495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8240" y="960120"/>
            <a:ext cx="9875520" cy="1481328"/>
          </a:xfrm>
        </p:spPr>
        <p:txBody>
          <a:bodyPr>
            <a:normAutofit/>
          </a:bodyPr>
          <a:lstStyle/>
          <a:p>
            <a:r>
              <a:rPr lang="it-IT" sz="3000" b="1" dirty="0">
                <a:latin typeface="Arial" panose="020B0604020202020204" pitchFamily="34" charset="0"/>
                <a:cs typeface="Arial" panose="020B0604020202020204" pitchFamily="34" charset="0"/>
              </a:rPr>
              <a:t>PERSONALE IN MISSIONE PER CONTO DELL’INFN GIOVEDI’ 19 NOVEMBRE </a:t>
            </a:r>
            <a:br>
              <a:rPr lang="it-IT" sz="3000" b="1" dirty="0">
                <a:latin typeface="Arial" panose="020B0604020202020204" pitchFamily="34" charset="0"/>
                <a:cs typeface="Arial" panose="020B0604020202020204" pitchFamily="34" charset="0"/>
              </a:rPr>
            </a:br>
            <a:r>
              <a:rPr lang="it-IT" sz="3000" b="1" dirty="0">
                <a:latin typeface="Arial" panose="020B0604020202020204" pitchFamily="34" charset="0"/>
                <a:cs typeface="Arial" panose="020B0604020202020204" pitchFamily="34" charset="0"/>
              </a:rPr>
              <a:t>DIPENDENTI E ASSOCIATI </a:t>
            </a:r>
          </a:p>
        </p:txBody>
      </p:sp>
      <p:graphicFrame>
        <p:nvGraphicFramePr>
          <p:cNvPr id="6" name="Segnaposto contenuto 5"/>
          <p:cNvGraphicFramePr>
            <a:graphicFrameLocks noGrp="1"/>
          </p:cNvGraphicFramePr>
          <p:nvPr>
            <p:ph sz="quarter" idx="13"/>
            <p:extLst>
              <p:ext uri="{D42A27DB-BD31-4B8C-83A1-F6EECF244321}">
                <p14:modId xmlns:p14="http://schemas.microsoft.com/office/powerpoint/2010/main" val="838015268"/>
              </p:ext>
            </p:extLst>
          </p:nvPr>
        </p:nvGraphicFramePr>
        <p:xfrm>
          <a:off x="914400" y="2952177"/>
          <a:ext cx="10363200" cy="2277523"/>
        </p:xfrm>
        <a:graphic>
          <a:graphicData uri="http://schemas.openxmlformats.org/drawingml/2006/table">
            <a:tbl>
              <a:tblPr firstRow="1" bandRow="1">
                <a:tableStyleId>{5C22544A-7EE6-4342-B048-85BDC9FD1C3A}</a:tableStyleId>
              </a:tblPr>
              <a:tblGrid>
                <a:gridCol w="3454400">
                  <a:extLst>
                    <a:ext uri="{9D8B030D-6E8A-4147-A177-3AD203B41FA5}">
                      <a16:colId xmlns:a16="http://schemas.microsoft.com/office/drawing/2014/main" val="2170178119"/>
                    </a:ext>
                  </a:extLst>
                </a:gridCol>
                <a:gridCol w="3454400">
                  <a:extLst>
                    <a:ext uri="{9D8B030D-6E8A-4147-A177-3AD203B41FA5}">
                      <a16:colId xmlns:a16="http://schemas.microsoft.com/office/drawing/2014/main" val="2428741877"/>
                    </a:ext>
                  </a:extLst>
                </a:gridCol>
                <a:gridCol w="3454400">
                  <a:extLst>
                    <a:ext uri="{9D8B030D-6E8A-4147-A177-3AD203B41FA5}">
                      <a16:colId xmlns:a16="http://schemas.microsoft.com/office/drawing/2014/main" val="681201336"/>
                    </a:ext>
                  </a:extLst>
                </a:gridCol>
              </a:tblGrid>
              <a:tr h="905923">
                <a:tc>
                  <a:txBody>
                    <a:bodyPr/>
                    <a:lstStyle/>
                    <a:p>
                      <a:pPr algn="ctr"/>
                      <a:endParaRPr lang="it-IT" sz="2400" dirty="0"/>
                    </a:p>
                    <a:p>
                      <a:pPr algn="ctr"/>
                      <a:r>
                        <a:rPr lang="it-IT" sz="2400" dirty="0"/>
                        <a:t>ITALIA</a:t>
                      </a:r>
                    </a:p>
                  </a:txBody>
                  <a:tcPr/>
                </a:tc>
                <a:tc>
                  <a:txBody>
                    <a:bodyPr/>
                    <a:lstStyle/>
                    <a:p>
                      <a:pPr algn="ctr"/>
                      <a:endParaRPr lang="it-IT" sz="2400" dirty="0"/>
                    </a:p>
                    <a:p>
                      <a:pPr algn="ctr"/>
                      <a:r>
                        <a:rPr lang="it-IT" sz="2400" dirty="0"/>
                        <a:t>PAESI   UE</a:t>
                      </a:r>
                      <a:endParaRPr lang="it-IT" sz="2400" baseline="0" dirty="0"/>
                    </a:p>
                    <a:p>
                      <a:pPr algn="ctr"/>
                      <a:r>
                        <a:rPr lang="it-IT" sz="1800" baseline="0" dirty="0"/>
                        <a:t>compresa SVIZZERA</a:t>
                      </a:r>
                    </a:p>
                    <a:p>
                      <a:pPr algn="ctr"/>
                      <a:endParaRPr lang="it-IT" sz="1800" dirty="0"/>
                    </a:p>
                  </a:txBody>
                  <a:tcPr/>
                </a:tc>
                <a:tc>
                  <a:txBody>
                    <a:bodyPr/>
                    <a:lstStyle/>
                    <a:p>
                      <a:pPr algn="ctr"/>
                      <a:endParaRPr lang="it-IT" sz="2400" dirty="0"/>
                    </a:p>
                    <a:p>
                      <a:pPr algn="ctr"/>
                      <a:r>
                        <a:rPr lang="it-IT" sz="2400" dirty="0"/>
                        <a:t>PAESI EXTRA UE</a:t>
                      </a:r>
                    </a:p>
                  </a:txBody>
                  <a:tcPr/>
                </a:tc>
                <a:extLst>
                  <a:ext uri="{0D108BD9-81ED-4DB2-BD59-A6C34878D82A}">
                    <a16:rowId xmlns:a16="http://schemas.microsoft.com/office/drawing/2014/main" val="1977083471"/>
                  </a:ext>
                </a:extLst>
              </a:tr>
              <a:tr h="905923">
                <a:tc>
                  <a:txBody>
                    <a:bodyPr/>
                    <a:lstStyle/>
                    <a:p>
                      <a:pPr algn="ctr"/>
                      <a:endParaRPr lang="it-IT" sz="2400" b="1" dirty="0">
                        <a:latin typeface="Arial" panose="020B0604020202020204" pitchFamily="34" charset="0"/>
                        <a:cs typeface="Arial" panose="020B0604020202020204" pitchFamily="34" charset="0"/>
                      </a:endParaRPr>
                    </a:p>
                    <a:p>
                      <a:pPr algn="ctr"/>
                      <a:r>
                        <a:rPr lang="it-IT" sz="2400" b="1" dirty="0">
                          <a:latin typeface="Arial" panose="020B0604020202020204" pitchFamily="34" charset="0"/>
                          <a:cs typeface="Arial" panose="020B0604020202020204" pitchFamily="34" charset="0"/>
                        </a:rPr>
                        <a:t>205</a:t>
                      </a:r>
                    </a:p>
                  </a:txBody>
                  <a:tcPr/>
                </a:tc>
                <a:tc>
                  <a:txBody>
                    <a:bodyPr/>
                    <a:lstStyle/>
                    <a:p>
                      <a:pPr algn="ctr"/>
                      <a:endParaRPr lang="it-IT" sz="2400" b="1" dirty="0">
                        <a:latin typeface="Arial" panose="020B0604020202020204" pitchFamily="34" charset="0"/>
                        <a:cs typeface="Arial" panose="020B0604020202020204" pitchFamily="34" charset="0"/>
                      </a:endParaRPr>
                    </a:p>
                    <a:p>
                      <a:pPr algn="ctr"/>
                      <a:r>
                        <a:rPr lang="it-IT" sz="2400" b="1" dirty="0">
                          <a:latin typeface="Arial" panose="020B0604020202020204" pitchFamily="34" charset="0"/>
                          <a:cs typeface="Arial" panose="020B0604020202020204" pitchFamily="34" charset="0"/>
                        </a:rPr>
                        <a:t>135</a:t>
                      </a:r>
                    </a:p>
                  </a:txBody>
                  <a:tcPr/>
                </a:tc>
                <a:tc>
                  <a:txBody>
                    <a:bodyPr/>
                    <a:lstStyle/>
                    <a:p>
                      <a:pPr algn="ctr"/>
                      <a:endParaRPr lang="it-IT" sz="2400" b="1" dirty="0">
                        <a:latin typeface="Arial" panose="020B0604020202020204" pitchFamily="34" charset="0"/>
                        <a:cs typeface="Arial" panose="020B0604020202020204" pitchFamily="34" charset="0"/>
                      </a:endParaRPr>
                    </a:p>
                    <a:p>
                      <a:pPr algn="ctr"/>
                      <a:r>
                        <a:rPr lang="it-IT" sz="2400" b="1" dirty="0">
                          <a:latin typeface="Arial" panose="020B0604020202020204" pitchFamily="34" charset="0"/>
                          <a:cs typeface="Arial" panose="020B0604020202020204" pitchFamily="34" charset="0"/>
                        </a:rPr>
                        <a:t>13</a:t>
                      </a:r>
                    </a:p>
                  </a:txBody>
                  <a:tcPr/>
                </a:tc>
                <a:extLst>
                  <a:ext uri="{0D108BD9-81ED-4DB2-BD59-A6C34878D82A}">
                    <a16:rowId xmlns:a16="http://schemas.microsoft.com/office/drawing/2014/main" val="1902327361"/>
                  </a:ext>
                </a:extLst>
              </a:tr>
            </a:tbl>
          </a:graphicData>
        </a:graphic>
      </p:graphicFrame>
    </p:spTree>
    <p:extLst>
      <p:ext uri="{BB962C8B-B14F-4D97-AF65-F5344CB8AC3E}">
        <p14:creationId xmlns:p14="http://schemas.microsoft.com/office/powerpoint/2010/main" val="1687741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8240" y="384048"/>
            <a:ext cx="9875520" cy="1481328"/>
          </a:xfrm>
        </p:spPr>
        <p:txBody>
          <a:bodyPr>
            <a:normAutofit/>
          </a:bodyPr>
          <a:lstStyle/>
          <a:p>
            <a:r>
              <a:rPr lang="it-IT" sz="3000" b="1" dirty="0">
                <a:latin typeface="Arial" panose="020B0604020202020204" pitchFamily="34" charset="0"/>
                <a:cs typeface="Arial" panose="020B0604020202020204" pitchFamily="34" charset="0"/>
              </a:rPr>
              <a:t>NUOVE DISPOSIZIONI PER L’INGRESSO IN SVIZZERA</a:t>
            </a:r>
          </a:p>
        </p:txBody>
      </p:sp>
      <p:sp>
        <p:nvSpPr>
          <p:cNvPr id="5" name="Segnaposto contenuto 2"/>
          <p:cNvSpPr>
            <a:spLocks noGrp="1"/>
          </p:cNvSpPr>
          <p:nvPr>
            <p:ph sz="quarter" idx="13"/>
          </p:nvPr>
        </p:nvSpPr>
        <p:spPr>
          <a:xfrm>
            <a:off x="914087" y="1801368"/>
            <a:ext cx="10363826" cy="2919983"/>
          </a:xfrm>
        </p:spPr>
        <p:txBody>
          <a:bodyPr>
            <a:noAutofit/>
          </a:bodyPr>
          <a:lstStyle/>
          <a:p>
            <a:pPr>
              <a:spcBef>
                <a:spcPts val="600"/>
              </a:spcBef>
            </a:pPr>
            <a:r>
              <a:rPr lang="it-IT" sz="1700" b="1" dirty="0"/>
              <a:t>chi entra in Svizzera deve registrarsi al sito: </a:t>
            </a:r>
            <a:r>
              <a:rPr lang="it-IT" sz="1700" b="1" dirty="0">
                <a:hlinkClick r:id="rId2"/>
              </a:rPr>
              <a:t>https://swissplf.admin.ch/formular</a:t>
            </a:r>
            <a:r>
              <a:rPr lang="it-IT" sz="1700" b="1" dirty="0"/>
              <a:t>. Il modulo va compilato al più presto 48 ore prima dell'ingresso</a:t>
            </a:r>
          </a:p>
          <a:p>
            <a:pPr>
              <a:spcBef>
                <a:spcPts val="600"/>
              </a:spcBef>
            </a:pPr>
            <a:r>
              <a:rPr lang="it-IT" sz="1700" b="1" dirty="0"/>
              <a:t>al momento dell'ingresso in Svizzera si deve disporre di un test molecolare PRC effettuato al massimo 72 ore prima dell'ingresso</a:t>
            </a:r>
          </a:p>
          <a:p>
            <a:pPr>
              <a:spcBef>
                <a:spcPts val="600"/>
              </a:spcBef>
            </a:pPr>
            <a:r>
              <a:rPr lang="it-IT" sz="1700" b="1" dirty="0"/>
              <a:t>tra il quarto e il settimo giorno di permanenza in Svizzera va effettuato un test rapido (che può essere effettato anche al Servizio medico del CERN secondo le modalità indicate). Il risultato del test e il numero del modulo di entrata  devono essere comunicati al Cantone: </a:t>
            </a:r>
            <a:r>
              <a:rPr lang="it-IT" sz="1700" b="1" dirty="0">
                <a:hlinkClick r:id="rId3"/>
              </a:rPr>
              <a:t>https://www.ge.ch/en/covid-19-travelling-and-entry-switzerland</a:t>
            </a:r>
            <a:r>
              <a:rPr lang="it-IT" sz="1700" b="1" dirty="0"/>
              <a:t>. Le persone che soggiornano in Svizzera per meno di quattro giorni non devono sottoporsi a un secondo test. </a:t>
            </a:r>
          </a:p>
          <a:p>
            <a:pPr>
              <a:spcBef>
                <a:spcPts val="600"/>
              </a:spcBef>
            </a:pPr>
            <a:r>
              <a:rPr lang="it-IT" sz="1700" b="1" dirty="0"/>
              <a:t>Gli obblighi indicati non si applicano a chi proviene da Piemonte, Valle d'Aosta, Lombardia e Trentino </a:t>
            </a:r>
            <a:r>
              <a:rPr lang="it-IT" sz="1700" b="1" dirty="0" err="1"/>
              <a:t>AltoAdige</a:t>
            </a:r>
            <a:r>
              <a:rPr lang="it-IT" sz="1700" b="1" dirty="0"/>
              <a:t> (Sezioni di Torino, Milano, Milano Bicocca, Pavia e TIFPA)</a:t>
            </a:r>
          </a:p>
          <a:p>
            <a:pPr>
              <a:spcBef>
                <a:spcPts val="600"/>
              </a:spcBef>
            </a:pPr>
            <a:r>
              <a:rPr lang="it-IT" sz="1700" b="1" dirty="0"/>
              <a:t>Chi si muove tra Francia e Svizzera si presume debba fare il test solo 72 ore prima del primo arrivo in Svizzera, poi tenga con se la documentazione per poter dimostrare che sta soggiornando/lavorando tra Francia e Svizzera.</a:t>
            </a:r>
          </a:p>
          <a:p>
            <a:pPr>
              <a:spcBef>
                <a:spcPts val="600"/>
              </a:spcBef>
            </a:pPr>
            <a:r>
              <a:rPr lang="it-IT" sz="1700" b="1" dirty="0"/>
              <a:t>Chi riesce a lavorare al CERN evitando di entrare in Svizzera non è soggetto agli obblighi indicati.</a:t>
            </a:r>
          </a:p>
          <a:p>
            <a:pPr marL="45720" indent="0">
              <a:spcBef>
                <a:spcPts val="600"/>
              </a:spcBef>
              <a:buNone/>
            </a:pPr>
            <a:endParaRPr lang="it-IT" sz="1200" b="1" dirty="0">
              <a:hlinkClick r:id="rId4"/>
            </a:endParaRPr>
          </a:p>
          <a:p>
            <a:pPr marL="45720" indent="0">
              <a:spcBef>
                <a:spcPts val="600"/>
              </a:spcBef>
              <a:buNone/>
            </a:pPr>
            <a:r>
              <a:rPr lang="it-IT" sz="1700" b="1" dirty="0">
                <a:hlinkClick r:id="rId4"/>
              </a:rPr>
              <a:t>https://www.bag.admin.ch/bag/it/home/krankheiten/ausbrueche-epidemien-pandemien/aktuelle-ausbrueche-epidemien/novel-cov/empfehlungen-fuer-reisende/quarantaene-einreisende.html#-1803384471</a:t>
            </a:r>
            <a:br>
              <a:rPr lang="it-IT" sz="1700" b="1" dirty="0"/>
            </a:br>
            <a:endParaRPr lang="it-IT" sz="1700" b="1" dirty="0"/>
          </a:p>
        </p:txBody>
      </p:sp>
    </p:spTree>
    <p:extLst>
      <p:ext uri="{BB962C8B-B14F-4D97-AF65-F5344CB8AC3E}">
        <p14:creationId xmlns:p14="http://schemas.microsoft.com/office/powerpoint/2010/main" val="367323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up)">
                                      <p:cBhvr>
                                        <p:cTn id="11" dur="500"/>
                                        <p:tgtEl>
                                          <p:spTgt spid="5">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up)">
                                      <p:cBhvr>
                                        <p:cTn id="15" dur="500"/>
                                        <p:tgtEl>
                                          <p:spTgt spid="5">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up)">
                                      <p:cBhvr>
                                        <p:cTn id="19" dur="500"/>
                                        <p:tgtEl>
                                          <p:spTgt spid="5">
                                            <p:txEl>
                                              <p:pRg st="3" end="3"/>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up)">
                                      <p:cBhvr>
                                        <p:cTn id="23" dur="500"/>
                                        <p:tgtEl>
                                          <p:spTgt spid="5">
                                            <p:txEl>
                                              <p:pRg st="4" end="4"/>
                                            </p:tx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up)">
                                      <p:cBhvr>
                                        <p:cTn id="27" dur="500"/>
                                        <p:tgtEl>
                                          <p:spTgt spid="5">
                                            <p:txEl>
                                              <p:pRg st="5" end="5"/>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wipe(up)">
                                      <p:cBhvr>
                                        <p:cTn id="3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a:spLocks noGrp="1"/>
          </p:cNvSpPr>
          <p:nvPr>
            <p:ph type="title"/>
          </p:nvPr>
        </p:nvSpPr>
        <p:spPr>
          <a:xfrm>
            <a:off x="1158240" y="786384"/>
            <a:ext cx="9875520" cy="1481328"/>
          </a:xfrm>
        </p:spPr>
        <p:txBody>
          <a:bodyPr>
            <a:normAutofit/>
          </a:bodyPr>
          <a:lstStyle/>
          <a:p>
            <a:r>
              <a:rPr lang="it-IT" sz="3000" b="1" dirty="0">
                <a:latin typeface="Arial" panose="020B0604020202020204" pitchFamily="34" charset="0"/>
                <a:cs typeface="Arial" panose="020B0604020202020204" pitchFamily="34" charset="0"/>
              </a:rPr>
              <a:t>NUOVO PROTOCOLLO MISSIONI</a:t>
            </a:r>
          </a:p>
        </p:txBody>
      </p:sp>
      <p:pic>
        <p:nvPicPr>
          <p:cNvPr id="5" name="Immagine 4"/>
          <p:cNvPicPr>
            <a:picLocks noChangeAspect="1"/>
          </p:cNvPicPr>
          <p:nvPr/>
        </p:nvPicPr>
        <p:blipFill>
          <a:blip r:embed="rId2"/>
          <a:stretch>
            <a:fillRect/>
          </a:stretch>
        </p:blipFill>
        <p:spPr>
          <a:xfrm rot="1442084">
            <a:off x="7339340" y="725552"/>
            <a:ext cx="3751191" cy="5415964"/>
          </a:xfrm>
          <a:prstGeom prst="rect">
            <a:avLst/>
          </a:prstGeom>
        </p:spPr>
      </p:pic>
      <p:sp>
        <p:nvSpPr>
          <p:cNvPr id="8" name="Titolo 1"/>
          <p:cNvSpPr txBox="1">
            <a:spLocks/>
          </p:cNvSpPr>
          <p:nvPr/>
        </p:nvSpPr>
        <p:spPr>
          <a:xfrm>
            <a:off x="1158240" y="2692870"/>
            <a:ext cx="5535168" cy="2574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it-IT" sz="2400" b="1" dirty="0">
                <a:latin typeface="Arial" panose="020B0604020202020204" pitchFamily="34" charset="0"/>
                <a:cs typeface="Arial" panose="020B0604020202020204" pitchFamily="34" charset="0"/>
              </a:rPr>
              <a:t>DAL 6 DICEMBRE SONO AUTORIZZATE LE MISSIONI SOLO AL PERSONALE CHE DICHIARA IL POSSESSO DEL GREEN PASS «RAFFORZATO»</a:t>
            </a:r>
          </a:p>
        </p:txBody>
      </p:sp>
    </p:spTree>
    <p:extLst>
      <p:ext uri="{BB962C8B-B14F-4D97-AF65-F5344CB8AC3E}">
        <p14:creationId xmlns:p14="http://schemas.microsoft.com/office/powerpoint/2010/main" val="3479979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p:cNvSpPr>
            <a:spLocks noGrp="1"/>
          </p:cNvSpPr>
          <p:nvPr>
            <p:ph type="title"/>
          </p:nvPr>
        </p:nvSpPr>
        <p:spPr>
          <a:xfrm>
            <a:off x="1158240" y="100584"/>
            <a:ext cx="9875520" cy="1481328"/>
          </a:xfrm>
        </p:spPr>
        <p:txBody>
          <a:bodyPr>
            <a:normAutofit/>
          </a:bodyPr>
          <a:lstStyle/>
          <a:p>
            <a:r>
              <a:rPr lang="it-IT" sz="3000" b="1" dirty="0">
                <a:latin typeface="Arial" panose="020B0604020202020204" pitchFamily="34" charset="0"/>
                <a:cs typeface="Arial" panose="020B0604020202020204" pitchFamily="34" charset="0"/>
              </a:rPr>
              <a:t>PROTOCOLLO MISSIONI</a:t>
            </a:r>
          </a:p>
        </p:txBody>
      </p:sp>
      <p:sp>
        <p:nvSpPr>
          <p:cNvPr id="10" name="Segnaposto contenuto 2"/>
          <p:cNvSpPr>
            <a:spLocks noGrp="1"/>
          </p:cNvSpPr>
          <p:nvPr>
            <p:ph sz="quarter" idx="13"/>
          </p:nvPr>
        </p:nvSpPr>
        <p:spPr>
          <a:xfrm>
            <a:off x="914087" y="1271016"/>
            <a:ext cx="10363826" cy="2919983"/>
          </a:xfrm>
        </p:spPr>
        <p:txBody>
          <a:bodyPr>
            <a:noAutofit/>
          </a:bodyPr>
          <a:lstStyle/>
          <a:p>
            <a:pPr marL="45720" indent="0">
              <a:spcBef>
                <a:spcPts val="600"/>
              </a:spcBef>
              <a:buNone/>
            </a:pPr>
            <a:r>
              <a:rPr lang="it-IT" sz="1600" b="1" dirty="0"/>
              <a:t>Nell’ autorizzare la missione, il Responsabile dei Fondi attesta di:</a:t>
            </a:r>
          </a:p>
          <a:p>
            <a:pPr lvl="0">
              <a:spcBef>
                <a:spcPts val="600"/>
              </a:spcBef>
            </a:pPr>
            <a:r>
              <a:rPr lang="it-IT" sz="1600" b="1" dirty="0"/>
              <a:t>essersi informato sulla normativa vigente per i rientri dall’estero. Le informazioni possono essere reperite al sito: </a:t>
            </a:r>
            <a:r>
              <a:rPr lang="it-IT" sz="1600" b="1" u="sng" dirty="0">
                <a:hlinkClick r:id="rId2"/>
              </a:rPr>
              <a:t>http://www.viaggiaresicuri.it/approfondimento/saluteinviaggio/coronavirus/L'Italia</a:t>
            </a:r>
            <a:endParaRPr lang="it-IT" sz="1600" b="1" dirty="0"/>
          </a:p>
          <a:p>
            <a:pPr lvl="0">
              <a:spcBef>
                <a:spcPts val="600"/>
              </a:spcBef>
            </a:pPr>
            <a:r>
              <a:rPr lang="it-IT" sz="1600" b="1" dirty="0"/>
              <a:t>aver acquisito informazioni precise sulle procedure necessarie per accedere al Paese di destinazione. Per ottenere queste informazioni si rinvia al sito: </a:t>
            </a:r>
            <a:r>
              <a:rPr lang="it-IT" sz="1600" b="1" u="sng" dirty="0">
                <a:hlinkClick r:id="rId3"/>
              </a:rPr>
              <a:t>http://www.viaggiaresicuri.it/</a:t>
            </a:r>
            <a:endParaRPr lang="it-IT" sz="1600" b="1" dirty="0"/>
          </a:p>
          <a:p>
            <a:pPr lvl="0">
              <a:spcBef>
                <a:spcPts val="600"/>
              </a:spcBef>
            </a:pPr>
            <a:r>
              <a:rPr lang="it-IT" sz="1600" b="1" dirty="0"/>
              <a:t>essersi assicurato che il Laboratorio o il sito sperimentale di destinazione autorizzi l’accesso del personale in missione;</a:t>
            </a:r>
          </a:p>
          <a:p>
            <a:pPr lvl="0">
              <a:spcBef>
                <a:spcPts val="600"/>
              </a:spcBef>
            </a:pPr>
            <a:r>
              <a:rPr lang="it-IT" sz="1600" b="1" dirty="0"/>
              <a:t>aver reso noto al personale in missione i riferimenti da contattare (referenti interni ai laboratori e Autorità Sanitarie locali) in caso il lavoratore sviluppi febbre, sintomi influenzali o di infezione respiratoria. Tali riferimenti andranno individuati in collaborazione con i referenti del Laboratorio o del sito sperimentale di destinazione;</a:t>
            </a:r>
          </a:p>
          <a:p>
            <a:pPr lvl="0">
              <a:spcBef>
                <a:spcPts val="600"/>
              </a:spcBef>
            </a:pPr>
            <a:r>
              <a:rPr lang="it-IT" sz="1600" b="1" dirty="0"/>
              <a:t>aver ottenuto dal Laboratorio o dal sito sperimentale di destinazione le procedure operative messe in atto per ridurre la diffusione del COVID-19 di cui i lavoratori dovranno prendere visione prima di partire. Sarà necessario conoscere quali DPI sono necessari per fronteggiare l’emergenza COVID-19 in relazione all’attività da svolgere e se questi sono messi a disposizione dal Laboratorio o dal sito sperimentale di destinazione oppure il lavoratore li deve portare con sé. In ogni caso al lavoratore vanno forniti, a cura dell’INFN, anche i DPI (mascherine, detergente mani, ecc.) necessari per il viaggio e il soggiorno;</a:t>
            </a:r>
          </a:p>
          <a:p>
            <a:pPr lvl="0">
              <a:spcBef>
                <a:spcPts val="600"/>
              </a:spcBef>
            </a:pPr>
            <a:r>
              <a:rPr lang="it-IT" sz="1600" b="1" dirty="0"/>
              <a:t>essersi assicurato che presso il sito di destinazione ci sia la disponibilità di un alloggio in cui il lavoratore in missione possa trascorrere anche eventuali periodi di quarantena o di malattia da COVID-19, disponendo della necessaria assistenza;</a:t>
            </a:r>
          </a:p>
          <a:p>
            <a:pPr>
              <a:spcBef>
                <a:spcPts val="600"/>
              </a:spcBef>
            </a:pPr>
            <a:r>
              <a:rPr lang="it-IT" sz="1600" b="1" dirty="0"/>
              <a:t>essersi accertato che il lavoratore disponga delle necessarie coperture sanitarie (soprattutto per il personale straniero o nell’eccezionale caso di trasferte extraeuropee).</a:t>
            </a:r>
            <a:br>
              <a:rPr lang="it-IT" sz="1600" b="1" dirty="0"/>
            </a:br>
            <a:endParaRPr lang="it-IT" sz="1600" b="1" dirty="0"/>
          </a:p>
        </p:txBody>
      </p:sp>
    </p:spTree>
    <p:extLst>
      <p:ext uri="{BB962C8B-B14F-4D97-AF65-F5344CB8AC3E}">
        <p14:creationId xmlns:p14="http://schemas.microsoft.com/office/powerpoint/2010/main" val="311708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wipe(up)">
                                      <p:cBhvr>
                                        <p:cTn id="11" dur="500"/>
                                        <p:tgtEl>
                                          <p:spTgt spid="10">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wipe(up)">
                                      <p:cBhvr>
                                        <p:cTn id="15" dur="500"/>
                                        <p:tgtEl>
                                          <p:spTgt spid="10">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wipe(up)">
                                      <p:cBhvr>
                                        <p:cTn id="19" dur="500"/>
                                        <p:tgtEl>
                                          <p:spTgt spid="10">
                                            <p:txEl>
                                              <p:pRg st="3" end="3"/>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wipe(up)">
                                      <p:cBhvr>
                                        <p:cTn id="23" dur="500"/>
                                        <p:tgtEl>
                                          <p:spTgt spid="10">
                                            <p:txEl>
                                              <p:pRg st="4" end="4"/>
                                            </p:tx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wipe(up)">
                                      <p:cBhvr>
                                        <p:cTn id="27" dur="500"/>
                                        <p:tgtEl>
                                          <p:spTgt spid="10">
                                            <p:txEl>
                                              <p:pRg st="5" end="5"/>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animEffect transition="in" filter="wipe(up)">
                                      <p:cBhvr>
                                        <p:cTn id="31" dur="500"/>
                                        <p:tgtEl>
                                          <p:spTgt spid="10">
                                            <p:txEl>
                                              <p:pRg st="6" end="6"/>
                                            </p:tx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animEffect transition="in" filter="wipe(up)">
                                      <p:cBhvr>
                                        <p:cTn id="35"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p:cNvSpPr>
            <a:spLocks noGrp="1"/>
          </p:cNvSpPr>
          <p:nvPr>
            <p:ph type="title"/>
          </p:nvPr>
        </p:nvSpPr>
        <p:spPr>
          <a:xfrm>
            <a:off x="1158240" y="100584"/>
            <a:ext cx="9875520" cy="1481328"/>
          </a:xfrm>
        </p:spPr>
        <p:txBody>
          <a:bodyPr>
            <a:normAutofit/>
          </a:bodyPr>
          <a:lstStyle/>
          <a:p>
            <a:r>
              <a:rPr lang="it-IT" sz="3000" b="1" dirty="0">
                <a:latin typeface="Arial" panose="020B0604020202020204" pitchFamily="34" charset="0"/>
                <a:cs typeface="Arial" panose="020B0604020202020204" pitchFamily="34" charset="0"/>
              </a:rPr>
              <a:t>PROTOCOLLO MISSIONI</a:t>
            </a:r>
          </a:p>
        </p:txBody>
      </p:sp>
      <p:sp>
        <p:nvSpPr>
          <p:cNvPr id="2" name="Segnaposto contenuto 1"/>
          <p:cNvSpPr>
            <a:spLocks noGrp="1"/>
          </p:cNvSpPr>
          <p:nvPr>
            <p:ph sz="quarter" idx="13"/>
          </p:nvPr>
        </p:nvSpPr>
        <p:spPr>
          <a:xfrm>
            <a:off x="685800" y="1288100"/>
            <a:ext cx="10820400" cy="3424107"/>
          </a:xfrm>
        </p:spPr>
        <p:txBody>
          <a:bodyPr>
            <a:noAutofit/>
          </a:bodyPr>
          <a:lstStyle/>
          <a:p>
            <a:pPr marL="45720" indent="0">
              <a:buNone/>
            </a:pPr>
            <a:r>
              <a:rPr lang="it-IT" sz="1600" b="1" dirty="0"/>
              <a:t>l lavoratore, oltre ad essere a conoscenza delle generali norme di comportamento necessarie per limitare la diffusione del COVID-19, da attuare sempre, anche al di fuori del Laboratorio o del sito sperimentale di destinazione, deve inoltre sapere che:</a:t>
            </a:r>
          </a:p>
          <a:p>
            <a:pPr lvl="0">
              <a:spcBef>
                <a:spcPts val="600"/>
              </a:spcBef>
            </a:pPr>
            <a:r>
              <a:rPr lang="it-IT" sz="1600" b="1" dirty="0"/>
              <a:t>non può partire in presenza di febbre (oltre 37.5°) o altri sintomi influenzali e che in questo caso dovrà avvisare il proprio medico di famiglia e/o l’autorità sanitaria e dovrà avvisare tempestivamente il proprio datore di lavoro;</a:t>
            </a:r>
          </a:p>
          <a:p>
            <a:pPr lvl="0">
              <a:spcBef>
                <a:spcPts val="600"/>
              </a:spcBef>
            </a:pPr>
            <a:r>
              <a:rPr lang="it-IT" sz="1600" b="1" dirty="0"/>
              <a:t>non può partire se sussistono condizioni di pericolo (provenienza da zone a rischio, contatto con persone positive al virus nei giorni precedenti, ecc.);</a:t>
            </a:r>
          </a:p>
          <a:p>
            <a:pPr lvl="0">
              <a:spcBef>
                <a:spcPts val="600"/>
              </a:spcBef>
            </a:pPr>
            <a:r>
              <a:rPr lang="it-IT" sz="1600" b="1" dirty="0"/>
              <a:t>più volte, durante il tempo di missione, potrà essere sottoposto al controllo della temperatura corporea e alla richiesta di esibire il Certificato Verde Covid-19. </a:t>
            </a:r>
          </a:p>
          <a:p>
            <a:pPr marL="45720" indent="0">
              <a:buNone/>
            </a:pPr>
            <a:r>
              <a:rPr lang="it-IT" sz="1600" b="1" dirty="0"/>
              <a:t>Nel caso in cui il lavoratore, durante il periodo di missione, sviluppi febbre e sintomi influenzali o di infezione respiratoria quali tosse, dovrà contattare immediatamente il proprio Direttore, le Autorità Sanitarie locali e i referenti del Laboratorio o del sito sperimentale dove si trova. Fino a quando non riceverà precise indicazioni dalle Autorità Sanitarie, resterà in isolamento, osservando le note misure di distanziamento sociale, di igiene e di protezione. Il lavoratore, se riscontrato positivo al COVID-19, dovrà darne comunicazione immediata al proprio Direttore e ai referenti del Laboratorio o del sito sperimentale di destinazione. Attraverso le Autorità Sanitarie locali o attraverso altre modalità comunicate dai laboratori esteri, si dovrà stabilire in quale modo e dove dovrà svolgersi il periodo di quarantena. Il lavoratore dovrà collaborare con le Autorità Sanitarie locali per individuare eventuali contatti stretti, anche al fine di informare della propria positività gli eventuali alberghi, ristoranti o altri locali frequentati.</a:t>
            </a:r>
          </a:p>
          <a:p>
            <a:pPr marL="45720" indent="0">
              <a:buNone/>
            </a:pPr>
            <a:r>
              <a:rPr lang="it-IT" sz="1600" b="1" u="sng" dirty="0"/>
              <a:t>E’ importante che il lavoratore sia a conoscenza del fatto che potrebbe essergli chiesto di</a:t>
            </a:r>
            <a:r>
              <a:rPr lang="it-IT" sz="1600" b="1" dirty="0"/>
              <a:t> </a:t>
            </a:r>
            <a:r>
              <a:rPr lang="it-IT" sz="1600" b="1" u="sng" dirty="0"/>
              <a:t>trascorrere l'intero periodo di quarantena nella località in cui si trova, sia nel caso risulti</a:t>
            </a:r>
            <a:r>
              <a:rPr lang="it-IT" sz="1600" b="1" dirty="0"/>
              <a:t> </a:t>
            </a:r>
            <a:r>
              <a:rPr lang="it-IT" sz="1600" b="1" u="sng" dirty="0"/>
              <a:t>positivo al Covid-19, sia in caso di contatto stretto con persona positiva, sia in qualunque</a:t>
            </a:r>
            <a:r>
              <a:rPr lang="it-IT" sz="1600" b="1" dirty="0"/>
              <a:t> </a:t>
            </a:r>
            <a:r>
              <a:rPr lang="it-IT" sz="1600" b="1" u="sng" dirty="0"/>
              <a:t>altro caso venga imposto l’isolamento fiduciario dalle competenti autorità.</a:t>
            </a:r>
            <a:endParaRPr lang="it-IT" sz="1600" b="1" dirty="0"/>
          </a:p>
          <a:p>
            <a:endParaRPr lang="it-IT" sz="1600" b="1" dirty="0"/>
          </a:p>
        </p:txBody>
      </p:sp>
    </p:spTree>
    <p:extLst>
      <p:ext uri="{BB962C8B-B14F-4D97-AF65-F5344CB8AC3E}">
        <p14:creationId xmlns:p14="http://schemas.microsoft.com/office/powerpoint/2010/main" val="2209962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913774" y="1267741"/>
            <a:ext cx="10364451" cy="4620995"/>
          </a:xfrm>
        </p:spPr>
        <p:txBody>
          <a:bodyPr>
            <a:normAutofit/>
          </a:bodyPr>
          <a:lstStyle/>
          <a:p>
            <a:r>
              <a:rPr lang="it-IT" b="1" dirty="0">
                <a:latin typeface="Arial" panose="020B0604020202020204" pitchFamily="34" charset="0"/>
                <a:cs typeface="Arial" panose="020B0604020202020204" pitchFamily="34" charset="0"/>
              </a:rPr>
              <a:t>Positivi</a:t>
            </a:r>
            <a:br>
              <a:rPr lang="it-IT" b="1" dirty="0">
                <a:latin typeface="Arial" panose="020B0604020202020204" pitchFamily="34" charset="0"/>
                <a:cs typeface="Arial" panose="020B0604020202020204" pitchFamily="34" charset="0"/>
              </a:rPr>
            </a:br>
            <a:br>
              <a:rPr lang="it-IT" b="1" dirty="0">
                <a:latin typeface="Arial" panose="020B0604020202020204" pitchFamily="34" charset="0"/>
                <a:cs typeface="Arial" panose="020B0604020202020204" pitchFamily="34" charset="0"/>
              </a:rPr>
            </a:br>
            <a:r>
              <a:rPr lang="it-IT" b="1" dirty="0">
                <a:solidFill>
                  <a:srgbClr val="FF0000"/>
                </a:solidFill>
                <a:latin typeface="Arial" panose="020B0604020202020204" pitchFamily="34" charset="0"/>
                <a:cs typeface="Arial" panose="020B0604020202020204" pitchFamily="34" charset="0"/>
              </a:rPr>
              <a:t>153 </a:t>
            </a:r>
            <a:r>
              <a:rPr lang="it-IT" b="1" dirty="0">
                <a:latin typeface="Arial" panose="020B0604020202020204" pitchFamily="34" charset="0"/>
                <a:cs typeface="Arial" panose="020B0604020202020204" pitchFamily="34" charset="0"/>
              </a:rPr>
              <a:t>da settembre 2020</a:t>
            </a:r>
            <a:br>
              <a:rPr lang="it-IT" b="1" dirty="0">
                <a:latin typeface="Arial" panose="020B0604020202020204" pitchFamily="34" charset="0"/>
                <a:cs typeface="Arial" panose="020B0604020202020204" pitchFamily="34" charset="0"/>
              </a:rPr>
            </a:br>
            <a:br>
              <a:rPr lang="it-IT" b="1" dirty="0">
                <a:latin typeface="Arial" panose="020B0604020202020204" pitchFamily="34" charset="0"/>
                <a:cs typeface="Arial" panose="020B0604020202020204" pitchFamily="34" charset="0"/>
              </a:rPr>
            </a:br>
            <a:br>
              <a:rPr lang="it-IT" b="1" dirty="0">
                <a:latin typeface="Arial" panose="020B0604020202020204" pitchFamily="34" charset="0"/>
                <a:cs typeface="Arial" panose="020B0604020202020204" pitchFamily="34" charset="0"/>
              </a:rPr>
            </a:br>
            <a:r>
              <a:rPr lang="it-IT" sz="2400" b="1" dirty="0">
                <a:latin typeface="Arial" panose="020B0604020202020204" pitchFamily="34" charset="0"/>
                <a:cs typeface="Arial" panose="020B0604020202020204" pitchFamily="34" charset="0"/>
              </a:rPr>
              <a:t>5 CASI COLLEGATI A TRASAFERTE</a:t>
            </a:r>
            <a:br>
              <a:rPr lang="it-IT" sz="2400" b="1" dirty="0">
                <a:latin typeface="Arial" panose="020B0604020202020204" pitchFamily="34" charset="0"/>
                <a:cs typeface="Arial" panose="020B0604020202020204" pitchFamily="34" charset="0"/>
              </a:rPr>
            </a:br>
            <a:r>
              <a:rPr lang="it-IT" sz="2400" b="1" dirty="0">
                <a:latin typeface="Arial" panose="020B0604020202020204" pitchFamily="34" charset="0"/>
                <a:cs typeface="Arial" panose="020B0604020202020204" pitchFamily="34" charset="0"/>
              </a:rPr>
              <a:t>2 CASI DI CONTAGIO INTERNO (LEGATI ALLA PAUSA PRANZO)</a:t>
            </a:r>
            <a:br>
              <a:rPr lang="it-IT" sz="2400" b="1" dirty="0">
                <a:latin typeface="Arial" panose="020B0604020202020204" pitchFamily="34" charset="0"/>
                <a:cs typeface="Arial" panose="020B0604020202020204" pitchFamily="34" charset="0"/>
              </a:rPr>
            </a:br>
            <a:r>
              <a:rPr lang="it-IT" sz="2400" b="1" dirty="0">
                <a:latin typeface="Arial" panose="020B0604020202020204" pitchFamily="34" charset="0"/>
                <a:cs typeface="Arial" panose="020B0604020202020204" pitchFamily="34" charset="0"/>
              </a:rPr>
              <a:t>4 CASI RICOLLEGABILI A PAUSE-PRANZO ESTERNE ALL’INFN</a:t>
            </a:r>
            <a:endParaRPr lang="it-IT"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32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co 4"/>
          <p:cNvGraphicFramePr>
            <a:graphicFrameLocks/>
          </p:cNvGraphicFramePr>
          <p:nvPr>
            <p:extLst>
              <p:ext uri="{D42A27DB-BD31-4B8C-83A1-F6EECF244321}">
                <p14:modId xmlns:p14="http://schemas.microsoft.com/office/powerpoint/2010/main" val="1053435345"/>
              </p:ext>
            </p:extLst>
          </p:nvPr>
        </p:nvGraphicFramePr>
        <p:xfrm>
          <a:off x="1491996" y="905069"/>
          <a:ext cx="9208008" cy="50683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083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1102943" y="392929"/>
            <a:ext cx="9986113" cy="6072142"/>
          </a:xfrm>
          <a:prstGeom prst="rect">
            <a:avLst/>
          </a:prstGeom>
        </p:spPr>
      </p:pic>
    </p:spTree>
    <p:extLst>
      <p:ext uri="{BB962C8B-B14F-4D97-AF65-F5344CB8AC3E}">
        <p14:creationId xmlns:p14="http://schemas.microsoft.com/office/powerpoint/2010/main" val="1407919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rotWithShape="1">
          <a:blip r:embed="rId2"/>
          <a:srcRect l="2889" t="9287" r="8284"/>
          <a:stretch/>
        </p:blipFill>
        <p:spPr>
          <a:xfrm>
            <a:off x="495654" y="384049"/>
            <a:ext cx="11200691" cy="6136260"/>
          </a:xfrm>
          <a:prstGeom prst="rect">
            <a:avLst/>
          </a:prstGeom>
        </p:spPr>
      </p:pic>
    </p:spTree>
    <p:extLst>
      <p:ext uri="{BB962C8B-B14F-4D97-AF65-F5344CB8AC3E}">
        <p14:creationId xmlns:p14="http://schemas.microsoft.com/office/powerpoint/2010/main" val="41966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913774" y="2962656"/>
            <a:ext cx="10363826" cy="2919983"/>
          </a:xfrm>
        </p:spPr>
        <p:txBody>
          <a:bodyPr>
            <a:noAutofit/>
          </a:bodyPr>
          <a:lstStyle/>
          <a:p>
            <a:pPr marL="357188" indent="-311150">
              <a:buFont typeface="Wingdings" panose="05000000000000000000" pitchFamily="2" charset="2"/>
              <a:buChar char="q"/>
            </a:pPr>
            <a:r>
              <a:rPr lang="it-IT" sz="2000" b="1" dirty="0"/>
              <a:t>Massimo rispetto dei protocolli </a:t>
            </a:r>
            <a:r>
              <a:rPr lang="it-IT" sz="2000" b="1" dirty="0" err="1"/>
              <a:t>Covid</a:t>
            </a:r>
            <a:r>
              <a:rPr lang="it-IT" sz="2000" b="1" dirty="0"/>
              <a:t> all'interno dei luoghi di lavoro: uso della mascherina sempre, in ogni ambiente condiviso; osservanza del distanziamento e dell'igiene personale</a:t>
            </a:r>
            <a:endParaRPr lang="it-IT" sz="2000" dirty="0"/>
          </a:p>
          <a:p>
            <a:pPr marL="357188" indent="-311150">
              <a:buFont typeface="Wingdings" panose="05000000000000000000" pitchFamily="2" charset="2"/>
              <a:buChar char="q"/>
            </a:pPr>
            <a:r>
              <a:rPr lang="it-IT" sz="2000" b="1" dirty="0"/>
              <a:t>Missioni all'estero: </a:t>
            </a:r>
            <a:r>
              <a:rPr lang="it-IT" sz="2000" b="1" u="sng" dirty="0"/>
              <a:t>ristabilire un criterio di massima precauzione</a:t>
            </a:r>
            <a:r>
              <a:rPr lang="it-IT" sz="2000" b="1" dirty="0"/>
              <a:t>, evitando trasferte per attività che possono essere svolte anche da remoto (quali ad esempio partecipazioni a Conferenze e Convegni, riunioni non essenziali ecc.) o che possono essere facilmente rinviate</a:t>
            </a:r>
          </a:p>
          <a:p>
            <a:pPr marL="357188" indent="-311150">
              <a:buFont typeface="Wingdings" panose="05000000000000000000" pitchFamily="2" charset="2"/>
              <a:buChar char="q"/>
            </a:pPr>
            <a:r>
              <a:rPr lang="it-IT" sz="2000" b="1" dirty="0"/>
              <a:t>Missioni in Italia e riunioni in presenza: evitare occasioni di contagio e valutare il rischio di possibili quarantene che potrebbero poi rallentare l’attività</a:t>
            </a:r>
            <a:br>
              <a:rPr lang="it-IT" sz="2000" b="1" dirty="0"/>
            </a:br>
            <a:endParaRPr lang="it-IT" sz="2000" dirty="0"/>
          </a:p>
        </p:txBody>
      </p:sp>
      <p:sp>
        <p:nvSpPr>
          <p:cNvPr id="5" name="Rettangolo 4"/>
          <p:cNvSpPr/>
          <p:nvPr/>
        </p:nvSpPr>
        <p:spPr>
          <a:xfrm>
            <a:off x="913774" y="877824"/>
            <a:ext cx="3621024" cy="1598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t>NECESSITA’ DI UNA PIENA RIPRESA DELLE ATTIVITA’</a:t>
            </a:r>
          </a:p>
        </p:txBody>
      </p:sp>
      <p:sp>
        <p:nvSpPr>
          <p:cNvPr id="7" name="Rettangolo 6"/>
          <p:cNvSpPr/>
          <p:nvPr/>
        </p:nvSpPr>
        <p:spPr>
          <a:xfrm>
            <a:off x="7656576" y="877824"/>
            <a:ext cx="3621024" cy="1598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t>NECESSITA’ DI LIMITARE CONTAGI </a:t>
            </a:r>
          </a:p>
          <a:p>
            <a:pPr algn="ctr"/>
            <a:r>
              <a:rPr lang="it-IT" sz="2800" b="1" dirty="0"/>
              <a:t>E QUARANTENE</a:t>
            </a:r>
          </a:p>
        </p:txBody>
      </p:sp>
      <p:sp>
        <p:nvSpPr>
          <p:cNvPr id="6" name="Freccia bidirezionale orizzontale 5"/>
          <p:cNvSpPr/>
          <p:nvPr/>
        </p:nvSpPr>
        <p:spPr>
          <a:xfrm>
            <a:off x="4864608" y="1120013"/>
            <a:ext cx="2496312" cy="122085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FF0000"/>
                </a:solidFill>
              </a:rPr>
              <a:t>VALUTAZIONE RISCHIO</a:t>
            </a:r>
          </a:p>
        </p:txBody>
      </p:sp>
    </p:spTree>
    <p:extLst>
      <p:ext uri="{BB962C8B-B14F-4D97-AF65-F5344CB8AC3E}">
        <p14:creationId xmlns:p14="http://schemas.microsoft.com/office/powerpoint/2010/main" val="8266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outVertical)">
                                      <p:cBhvr>
                                        <p:cTn id="15" dur="500"/>
                                        <p:tgtEl>
                                          <p:spTgt spid="6"/>
                                        </p:tgtEl>
                                      </p:cBhvr>
                                    </p:animEffect>
                                  </p:childTnLst>
                                </p:cTn>
                              </p:par>
                            </p:childTnLst>
                          </p:cTn>
                        </p:par>
                        <p:par>
                          <p:cTn id="16" fill="hold">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up)">
                                      <p:cBhvr>
                                        <p:cTn id="19" dur="500"/>
                                        <p:tgtEl>
                                          <p:spTgt spid="3">
                                            <p:txEl>
                                              <p:pRg st="0" end="0"/>
                                            </p:txEl>
                                          </p:spTgt>
                                        </p:tgtEl>
                                      </p:cBhvr>
                                    </p:animEffect>
                                  </p:childTnLst>
                                </p:cTn>
                              </p:par>
                            </p:childTnLst>
                          </p:cTn>
                        </p:par>
                        <p:par>
                          <p:cTn id="20" fill="hold">
                            <p:stCondLst>
                              <p:cond delay="1000"/>
                            </p:stCondLst>
                            <p:childTnLst>
                              <p:par>
                                <p:cTn id="21" presetID="22" presetClass="entr" presetSubtype="1"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up)">
                                      <p:cBhvr>
                                        <p:cTn id="23" dur="500"/>
                                        <p:tgtEl>
                                          <p:spTgt spid="3">
                                            <p:txEl>
                                              <p:pRg st="1" end="1"/>
                                            </p:txEl>
                                          </p:spTgt>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up)">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100" b="1" dirty="0">
                <a:latin typeface="Arial" panose="020B0604020202020204" pitchFamily="34" charset="0"/>
                <a:cs typeface="Arial" panose="020B0604020202020204" pitchFamily="34" charset="0"/>
              </a:rPr>
              <a:t>Campagne  di  informazione  e  sensibilizzazione  sulla </a:t>
            </a:r>
            <a:br>
              <a:rPr lang="it-IT" sz="3100" b="1" dirty="0">
                <a:latin typeface="Arial" panose="020B0604020202020204" pitchFamily="34" charset="0"/>
                <a:cs typeface="Arial" panose="020B0604020202020204" pitchFamily="34" charset="0"/>
              </a:rPr>
            </a:br>
            <a:r>
              <a:rPr lang="it-IT" sz="3100" b="1" dirty="0">
                <a:latin typeface="Arial" panose="020B0604020202020204" pitchFamily="34" charset="0"/>
                <a:cs typeface="Arial" panose="020B0604020202020204" pitchFamily="34" charset="0"/>
              </a:rPr>
              <a:t>vaccinazione anti-SARS-CoV-2 nei luoghi di lavoro </a:t>
            </a:r>
            <a:br>
              <a:rPr lang="it-IT" sz="2800" b="1" dirty="0">
                <a:latin typeface="Arial" panose="020B0604020202020204" pitchFamily="34" charset="0"/>
                <a:cs typeface="Arial" panose="020B0604020202020204" pitchFamily="34" charset="0"/>
              </a:rPr>
            </a:br>
            <a:r>
              <a:rPr lang="it-IT" sz="2000" b="1" dirty="0">
                <a:latin typeface="Arial" panose="020B0604020202020204" pitchFamily="34" charset="0"/>
                <a:cs typeface="Arial" panose="020B0604020202020204" pitchFamily="34" charset="0"/>
              </a:rPr>
              <a:t>art. 4 bis Legge 19 novembre 2021, n. 165</a:t>
            </a:r>
            <a:br>
              <a:rPr lang="it-IT" sz="2000" b="1" dirty="0">
                <a:latin typeface="Arial" panose="020B0604020202020204" pitchFamily="34" charset="0"/>
                <a:cs typeface="Arial" panose="020B0604020202020204" pitchFamily="34" charset="0"/>
              </a:rPr>
            </a:br>
            <a:r>
              <a:rPr lang="it-IT" sz="2000" b="1" dirty="0">
                <a:latin typeface="Arial" panose="020B0604020202020204" pitchFamily="34" charset="0"/>
                <a:cs typeface="Arial" panose="020B0604020202020204" pitchFamily="34" charset="0"/>
              </a:rPr>
              <a:t>Conversione in legge, con modificazioni, del decreto-legge 21 settembre 2021, n. 127</a:t>
            </a:r>
            <a:endParaRPr lang="it-IT" sz="2000" dirty="0">
              <a:latin typeface="Arial" panose="020B0604020202020204" pitchFamily="34" charset="0"/>
              <a:cs typeface="Arial" panose="020B0604020202020204" pitchFamily="34" charset="0"/>
            </a:endParaRPr>
          </a:p>
        </p:txBody>
      </p:sp>
      <p:sp>
        <p:nvSpPr>
          <p:cNvPr id="3" name="Segnaposto contenuto 2"/>
          <p:cNvSpPr>
            <a:spLocks noGrp="1"/>
          </p:cNvSpPr>
          <p:nvPr>
            <p:ph sz="quarter" idx="13"/>
          </p:nvPr>
        </p:nvSpPr>
        <p:spPr>
          <a:xfrm>
            <a:off x="913774" y="2670048"/>
            <a:ext cx="10363826" cy="3121151"/>
          </a:xfrm>
        </p:spPr>
        <p:txBody>
          <a:bodyPr>
            <a:normAutofit/>
          </a:bodyPr>
          <a:lstStyle/>
          <a:p>
            <a:pPr marL="357188" indent="-311150">
              <a:buFont typeface="Wingdings" panose="05000000000000000000" pitchFamily="2" charset="2"/>
              <a:buChar char="q"/>
            </a:pPr>
            <a:r>
              <a:rPr lang="it-IT" b="1" dirty="0"/>
              <a:t>Al fine di garantire il più elevato livello di copertura vaccinale e al fine di proteggere, in modo specifico, i soggetti a rischio, fino alla data di cessazione dello stato di emergenza, i datori di lavoro pubblici e privati possono promuovere campagne di informazione e sensibilizzazione sulla necessità e sull'importanza della vaccinazione anti-SARS-CoV-2. Le campagne di informazione sono dirette alla tutela della salute dei dipendenti e al contrasto e al contenimento della diffusione dell'infezione da SARS-CoV-2 negli ambienti di lavoro.</a:t>
            </a:r>
          </a:p>
          <a:p>
            <a:pPr marL="357188" indent="-311150">
              <a:buFont typeface="Wingdings" panose="05000000000000000000" pitchFamily="2" charset="2"/>
              <a:buChar char="q"/>
            </a:pPr>
            <a:r>
              <a:rPr lang="it-IT" b="1" dirty="0"/>
              <a:t>Per le finalità di cui al presente articolo i datori di lavoro si avvalgono del medico competente</a:t>
            </a:r>
            <a:endParaRPr lang="it-IT" dirty="0"/>
          </a:p>
        </p:txBody>
      </p:sp>
    </p:spTree>
    <p:extLst>
      <p:ext uri="{BB962C8B-B14F-4D97-AF65-F5344CB8AC3E}">
        <p14:creationId xmlns:p14="http://schemas.microsoft.com/office/powerpoint/2010/main" val="283124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100" b="1" dirty="0">
                <a:latin typeface="Arial" panose="020B0604020202020204" pitchFamily="34" charset="0"/>
                <a:cs typeface="Arial" panose="020B0604020202020204" pitchFamily="34" charset="0"/>
              </a:rPr>
              <a:t>Campagne  di  informazione  e  sensibilizzazione  sulla </a:t>
            </a:r>
            <a:br>
              <a:rPr lang="it-IT" sz="3100" b="1" dirty="0">
                <a:latin typeface="Arial" panose="020B0604020202020204" pitchFamily="34" charset="0"/>
                <a:cs typeface="Arial" panose="020B0604020202020204" pitchFamily="34" charset="0"/>
              </a:rPr>
            </a:br>
            <a:r>
              <a:rPr lang="it-IT" sz="3100" b="1" dirty="0">
                <a:latin typeface="Arial" panose="020B0604020202020204" pitchFamily="34" charset="0"/>
                <a:cs typeface="Arial" panose="020B0604020202020204" pitchFamily="34" charset="0"/>
              </a:rPr>
              <a:t>vaccinazione anti-SARS-CoV-2 nei luoghi di lavoro </a:t>
            </a:r>
            <a:br>
              <a:rPr lang="it-IT" sz="2800" b="1" dirty="0">
                <a:latin typeface="Arial" panose="020B0604020202020204" pitchFamily="34" charset="0"/>
                <a:cs typeface="Arial" panose="020B0604020202020204" pitchFamily="34" charset="0"/>
              </a:rPr>
            </a:br>
            <a:r>
              <a:rPr lang="it-IT" sz="2000" b="1" dirty="0">
                <a:latin typeface="Arial" panose="020B0604020202020204" pitchFamily="34" charset="0"/>
                <a:cs typeface="Arial" panose="020B0604020202020204" pitchFamily="34" charset="0"/>
              </a:rPr>
              <a:t>art. 4 bis Legge 19 novembre 2021, n. 165</a:t>
            </a:r>
            <a:br>
              <a:rPr lang="it-IT" sz="2000" b="1" dirty="0">
                <a:latin typeface="Arial" panose="020B0604020202020204" pitchFamily="34" charset="0"/>
                <a:cs typeface="Arial" panose="020B0604020202020204" pitchFamily="34" charset="0"/>
              </a:rPr>
            </a:br>
            <a:r>
              <a:rPr lang="it-IT" sz="2000" b="1" dirty="0">
                <a:latin typeface="Arial" panose="020B0604020202020204" pitchFamily="34" charset="0"/>
                <a:cs typeface="Arial" panose="020B0604020202020204" pitchFamily="34" charset="0"/>
              </a:rPr>
              <a:t>Conversione in legge, con modificazioni, del decreto-legge 21 settembre 2021, n. 127</a:t>
            </a:r>
            <a:endParaRPr lang="it-IT" sz="2000" dirty="0">
              <a:latin typeface="Arial" panose="020B0604020202020204" pitchFamily="34" charset="0"/>
              <a:cs typeface="Arial" panose="020B0604020202020204" pitchFamily="34" charset="0"/>
            </a:endParaRPr>
          </a:p>
        </p:txBody>
      </p:sp>
      <p:sp>
        <p:nvSpPr>
          <p:cNvPr id="3" name="Segnaposto contenuto 2"/>
          <p:cNvSpPr>
            <a:spLocks noGrp="1"/>
          </p:cNvSpPr>
          <p:nvPr>
            <p:ph sz="quarter" idx="13"/>
          </p:nvPr>
        </p:nvSpPr>
        <p:spPr>
          <a:xfrm>
            <a:off x="913774" y="2670048"/>
            <a:ext cx="10363826" cy="3121151"/>
          </a:xfrm>
        </p:spPr>
        <p:txBody>
          <a:bodyPr>
            <a:normAutofit/>
          </a:bodyPr>
          <a:lstStyle/>
          <a:p>
            <a:pPr marL="357188" indent="-311150">
              <a:buFont typeface="Wingdings" panose="05000000000000000000" pitchFamily="2" charset="2"/>
              <a:buChar char="q"/>
            </a:pPr>
            <a:r>
              <a:rPr lang="it-IT" b="1" dirty="0"/>
              <a:t>Al fine di garantire il più elevato livello di copertura vaccinale e al fine di proteggere, in modo specifico, i soggetti a rischio, fino alla data di cessazione dello stato di emergenza, i datori di lavoro pubblici e privati possono promuovere campagne di informazione e sensibilizzazione sulla necessità e sull'importanza della vaccinazione anti-SARS-CoV-2. Le campagne di informazione sono dirette alla tutela della salute dei dipendenti e al contrasto e al contenimento della diffusione dell'infezione da SARS-CoV-2 negli ambienti di lavoro.</a:t>
            </a:r>
          </a:p>
          <a:p>
            <a:pPr marL="357188" indent="-311150">
              <a:buFont typeface="Wingdings" panose="05000000000000000000" pitchFamily="2" charset="2"/>
              <a:buChar char="q"/>
            </a:pPr>
            <a:r>
              <a:rPr lang="it-IT" b="1" dirty="0"/>
              <a:t>Per le finalità di cui al presente articolo i datori di lavoro si avvalgono del medico competente</a:t>
            </a:r>
            <a:endParaRPr lang="it-IT" dirty="0"/>
          </a:p>
        </p:txBody>
      </p:sp>
    </p:spTree>
    <p:extLst>
      <p:ext uri="{BB962C8B-B14F-4D97-AF65-F5344CB8AC3E}">
        <p14:creationId xmlns:p14="http://schemas.microsoft.com/office/powerpoint/2010/main" val="155875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2"/>
          <a:stretch>
            <a:fillRect/>
          </a:stretch>
        </p:blipFill>
        <p:spPr>
          <a:xfrm>
            <a:off x="453175" y="755084"/>
            <a:ext cx="11285650" cy="5590851"/>
          </a:xfrm>
          <a:prstGeom prst="rect">
            <a:avLst/>
          </a:prstGeom>
        </p:spPr>
      </p:pic>
    </p:spTree>
    <p:extLst>
      <p:ext uri="{BB962C8B-B14F-4D97-AF65-F5344CB8AC3E}">
        <p14:creationId xmlns:p14="http://schemas.microsoft.com/office/powerpoint/2010/main" val="2640608776"/>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Base</Template>
  <TotalTime>1195</TotalTime>
  <Words>1753</Words>
  <Application>Microsoft Office PowerPoint</Application>
  <PresentationFormat>Widescreen</PresentationFormat>
  <Paragraphs>75</Paragraphs>
  <Slides>18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Arial</vt:lpstr>
      <vt:lpstr>Corbel</vt:lpstr>
      <vt:lpstr>Wingdings</vt:lpstr>
      <vt:lpstr>Wingdings 3</vt:lpstr>
      <vt:lpstr>Base</vt:lpstr>
      <vt:lpstr>EMERGENZA CORONAVIRUS  AGGIORNAMENTO</vt:lpstr>
      <vt:lpstr>Positivi  153 da settembre 2020   5 CASI COLLEGATI A TRASAFERTE 2 CASI DI CONTAGIO INTERNO (LEGATI ALLA PAUSA PRANZO) 4 CASI RICOLLEGABILI A PAUSE-PRANZO ESTERNE ALL’INFN</vt:lpstr>
      <vt:lpstr>Presentazione standard di PowerPoint</vt:lpstr>
      <vt:lpstr>Presentazione standard di PowerPoint</vt:lpstr>
      <vt:lpstr>Presentazione standard di PowerPoint</vt:lpstr>
      <vt:lpstr>Presentazione standard di PowerPoint</vt:lpstr>
      <vt:lpstr>Campagne  di  informazione  e  sensibilizzazione  sulla  vaccinazione anti-SARS-CoV-2 nei luoghi di lavoro  art. 4 bis Legge 19 novembre 2021, n. 165 Conversione in legge, con modificazioni, del decreto-legge 21 settembre 2021, n. 127</vt:lpstr>
      <vt:lpstr>Campagne  di  informazione  e  sensibilizzazione  sulla  vaccinazione anti-SARS-CoV-2 nei luoghi di lavoro  art. 4 bis Legge 19 novembre 2021, n. 165 Conversione in legge, con modificazioni, del decreto-legge 21 settembre 2021, n. 127</vt:lpstr>
      <vt:lpstr>Presentazione standard di PowerPoint</vt:lpstr>
      <vt:lpstr>CONTROLLO DEL GREEN PASS obbligatorio per tutti coloro che accedono nelle sedi INFN dal 15 ottobre </vt:lpstr>
      <vt:lpstr>CONTROLLO DEL GREEN PASS </vt:lpstr>
      <vt:lpstr>CONTROLLO DEL GREEN PASS ESITO NEGATIVO DEI CONTROLLI </vt:lpstr>
      <vt:lpstr>Presentazione standard di PowerPoint</vt:lpstr>
      <vt:lpstr>PERSONALE IN MISSIONE PER CONTO DELL’INFN GIOVEDI’ 19 NOVEMBRE  DIPENDENTI E ASSOCIATI </vt:lpstr>
      <vt:lpstr>NUOVE DISPOSIZIONI PER L’INGRESSO IN SVIZZERA</vt:lpstr>
      <vt:lpstr>NUOVO PROTOCOLLO MISSIONI</vt:lpstr>
      <vt:lpstr>PROTOCOLLO MISSIONI</vt:lpstr>
      <vt:lpstr>PROTOCOLLO MISSIONI</vt:lpstr>
    </vt:vector>
  </TitlesOfParts>
  <Company>INFN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Marta Dalla Vecchia</dc:creator>
  <cp:lastModifiedBy>Marta Dalla Vecchia</cp:lastModifiedBy>
  <cp:revision>124</cp:revision>
  <dcterms:created xsi:type="dcterms:W3CDTF">2021-06-21T12:58:15Z</dcterms:created>
  <dcterms:modified xsi:type="dcterms:W3CDTF">2021-12-15T13:53:18Z</dcterms:modified>
</cp:coreProperties>
</file>