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media/image30.jpg" ContentType="image/jpe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78" r:id="rId1"/>
    <p:sldMasterId id="2147483693" r:id="rId2"/>
    <p:sldMasterId id="2147483660" r:id="rId3"/>
    <p:sldMasterId id="2147483672" r:id="rId4"/>
  </p:sldMasterIdLst>
  <p:notesMasterIdLst>
    <p:notesMasterId r:id="rId46"/>
  </p:notesMasterIdLst>
  <p:handoutMasterIdLst>
    <p:handoutMasterId r:id="rId47"/>
  </p:handoutMasterIdLst>
  <p:sldIdLst>
    <p:sldId id="433" r:id="rId5"/>
    <p:sldId id="434" r:id="rId6"/>
    <p:sldId id="435" r:id="rId7"/>
    <p:sldId id="437" r:id="rId8"/>
    <p:sldId id="494" r:id="rId9"/>
    <p:sldId id="425" r:id="rId10"/>
    <p:sldId id="397" r:id="rId11"/>
    <p:sldId id="476" r:id="rId12"/>
    <p:sldId id="387" r:id="rId13"/>
    <p:sldId id="482" r:id="rId14"/>
    <p:sldId id="481" r:id="rId15"/>
    <p:sldId id="478" r:id="rId16"/>
    <p:sldId id="484" r:id="rId17"/>
    <p:sldId id="474" r:id="rId18"/>
    <p:sldId id="479" r:id="rId19"/>
    <p:sldId id="445" r:id="rId20"/>
    <p:sldId id="430" r:id="rId21"/>
    <p:sldId id="447" r:id="rId22"/>
    <p:sldId id="492" r:id="rId23"/>
    <p:sldId id="446" r:id="rId24"/>
    <p:sldId id="450" r:id="rId25"/>
    <p:sldId id="461" r:id="rId26"/>
    <p:sldId id="487" r:id="rId27"/>
    <p:sldId id="466" r:id="rId28"/>
    <p:sldId id="495" r:id="rId29"/>
    <p:sldId id="490" r:id="rId30"/>
    <p:sldId id="457" r:id="rId31"/>
    <p:sldId id="491" r:id="rId32"/>
    <p:sldId id="496" r:id="rId33"/>
    <p:sldId id="467" r:id="rId34"/>
    <p:sldId id="459" r:id="rId35"/>
    <p:sldId id="389" r:id="rId36"/>
    <p:sldId id="464" r:id="rId37"/>
    <p:sldId id="485" r:id="rId38"/>
    <p:sldId id="486" r:id="rId39"/>
    <p:sldId id="473" r:id="rId40"/>
    <p:sldId id="409" r:id="rId41"/>
    <p:sldId id="405" r:id="rId42"/>
    <p:sldId id="468" r:id="rId43"/>
    <p:sldId id="442" r:id="rId44"/>
    <p:sldId id="440" r:id="rId45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9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9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9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9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900" kern="1200">
        <a:solidFill>
          <a:schemeClr val="bg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521415D9-36F7-43E2-AB2F-B90AF26B5E84}">
      <p14:sectionLst xmlns:p14="http://schemas.microsoft.com/office/powerpoint/2010/main">
        <p14:section name="Sezione predefinita" id="{304081F1-AE3B-443C-BBA8-18FBD00DBBD7}">
          <p14:sldIdLst>
            <p14:sldId id="433"/>
            <p14:sldId id="434"/>
            <p14:sldId id="435"/>
            <p14:sldId id="437"/>
            <p14:sldId id="494"/>
            <p14:sldId id="425"/>
            <p14:sldId id="397"/>
            <p14:sldId id="476"/>
            <p14:sldId id="387"/>
            <p14:sldId id="482"/>
            <p14:sldId id="481"/>
            <p14:sldId id="478"/>
            <p14:sldId id="484"/>
            <p14:sldId id="474"/>
            <p14:sldId id="479"/>
            <p14:sldId id="445"/>
            <p14:sldId id="430"/>
            <p14:sldId id="447"/>
            <p14:sldId id="492"/>
            <p14:sldId id="446"/>
            <p14:sldId id="450"/>
            <p14:sldId id="461"/>
            <p14:sldId id="487"/>
            <p14:sldId id="466"/>
            <p14:sldId id="495"/>
            <p14:sldId id="490"/>
            <p14:sldId id="457"/>
            <p14:sldId id="491"/>
            <p14:sldId id="496"/>
            <p14:sldId id="467"/>
            <p14:sldId id="459"/>
            <p14:sldId id="389"/>
            <p14:sldId id="464"/>
            <p14:sldId id="485"/>
            <p14:sldId id="486"/>
            <p14:sldId id="473"/>
            <p14:sldId id="409"/>
            <p14:sldId id="405"/>
            <p14:sldId id="468"/>
            <p14:sldId id="442"/>
            <p14:sldId id="44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728">
          <p15:clr>
            <a:srgbClr val="A4A3A4"/>
          </p15:clr>
        </p15:guide>
        <p15:guide id="3" orient="horz" pos="336">
          <p15:clr>
            <a:srgbClr val="A4A3A4"/>
          </p15:clr>
        </p15:guide>
        <p15:guide id="4" orient="horz" pos="552">
          <p15:clr>
            <a:srgbClr val="A4A3A4"/>
          </p15:clr>
        </p15:guide>
        <p15:guide id="5" orient="horz" pos="3984">
          <p15:clr>
            <a:srgbClr val="A4A3A4"/>
          </p15:clr>
        </p15:guide>
        <p15:guide id="6" pos="2880">
          <p15:clr>
            <a:srgbClr val="A4A3A4"/>
          </p15:clr>
        </p15:guide>
        <p15:guide id="7" pos="1484">
          <p15:clr>
            <a:srgbClr val="A4A3A4"/>
          </p15:clr>
        </p15:guide>
        <p15:guide id="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ia giuliano" initials="lg" lastIdx="3" clrIdx="0">
    <p:extLst>
      <p:ext uri="{19B8F6BF-5375-455C-9EA6-DF929625EA0E}">
        <p15:presenceInfo xmlns:p15="http://schemas.microsoft.com/office/powerpoint/2012/main" userId="lucia giuliano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1D7C"/>
    <a:srgbClr val="7ADEFF"/>
    <a:srgbClr val="67B367"/>
    <a:srgbClr val="282A83"/>
    <a:srgbClr val="E76A12"/>
    <a:srgbClr val="E6E6E6"/>
    <a:srgbClr val="A8A3A5"/>
    <a:srgbClr val="E90DBA"/>
    <a:srgbClr val="D0FFFD"/>
    <a:srgbClr val="A1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99490" autoAdjust="0"/>
  </p:normalViewPr>
  <p:slideViewPr>
    <p:cSldViewPr>
      <p:cViewPr varScale="1">
        <p:scale>
          <a:sx n="116" d="100"/>
          <a:sy n="116" d="100"/>
        </p:scale>
        <p:origin x="1086" y="108"/>
      </p:cViewPr>
      <p:guideLst>
        <p:guide orient="horz" pos="2160"/>
        <p:guide orient="horz" pos="1728"/>
        <p:guide orient="horz" pos="336"/>
        <p:guide orient="horz" pos="552"/>
        <p:guide orient="horz" pos="3984"/>
        <p:guide pos="2880"/>
        <p:guide pos="1484"/>
        <p:guide/>
      </p:guideLst>
    </p:cSldViewPr>
  </p:slideViewPr>
  <p:outlineViewPr>
    <p:cViewPr>
      <p:scale>
        <a:sx n="66" d="100"/>
        <a:sy n="66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2118"/>
    </p:cViewPr>
  </p:sorterViewPr>
  <p:notesViewPr>
    <p:cSldViewPr>
      <p:cViewPr varScale="1">
        <p:scale>
          <a:sx n="110" d="100"/>
          <a:sy n="110" d="100"/>
        </p:scale>
        <p:origin x="-1688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41C8315-FC04-4963-89C0-91855151CC50}" type="doc">
      <dgm:prSet loTypeId="urn:microsoft.com/office/officeart/2005/8/layout/hProcess9" loCatId="process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it-IT"/>
        </a:p>
      </dgm:t>
    </dgm:pt>
    <dgm:pt modelId="{A3316BD6-32E7-49A4-9C2F-11712F706F9E}">
      <dgm:prSet custT="1"/>
      <dgm:spPr/>
      <dgm:t>
        <a:bodyPr/>
        <a:lstStyle/>
        <a:p>
          <a:pPr rtl="0"/>
          <a:r>
            <a:rPr lang="en-US" sz="2400" kern="1200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rPr>
            <a:t>Understanding the FLASH RT limits (min/max dose/time)</a:t>
          </a:r>
          <a:endParaRPr lang="it-IT" sz="2400" kern="1200" dirty="0">
            <a:solidFill>
              <a:srgbClr val="002060"/>
            </a:solidFill>
            <a:latin typeface="Bell MT" panose="02020503060305020303" pitchFamily="18" charset="0"/>
            <a:ea typeface="+mn-ea"/>
            <a:cs typeface="Calibri"/>
          </a:endParaRPr>
        </a:p>
      </dgm:t>
    </dgm:pt>
    <dgm:pt modelId="{BF9A5618-D9FC-4BEC-9E4B-70ADAAE6D69B}" type="parTrans" cxnId="{36555414-FD21-49D7-9A03-D23A504C7737}">
      <dgm:prSet/>
      <dgm:spPr/>
      <dgm:t>
        <a:bodyPr/>
        <a:lstStyle/>
        <a:p>
          <a:endParaRPr lang="it-IT"/>
        </a:p>
      </dgm:t>
    </dgm:pt>
    <dgm:pt modelId="{7691124F-E299-4C67-AAE9-866C23CDDAD5}" type="sibTrans" cxnId="{36555414-FD21-49D7-9A03-D23A504C7737}">
      <dgm:prSet/>
      <dgm:spPr/>
      <dgm:t>
        <a:bodyPr/>
        <a:lstStyle/>
        <a:p>
          <a:endParaRPr lang="it-IT"/>
        </a:p>
      </dgm:t>
    </dgm:pt>
    <dgm:pt modelId="{89A73069-10F4-4E6B-9EB9-9E1E48442FA7}">
      <dgm:prSet custT="1"/>
      <dgm:spPr/>
      <dgm:t>
        <a:bodyPr/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rPr>
            <a:t>Clarifying bio mechanisms underlying FLASH effect</a:t>
          </a:r>
          <a:endParaRPr lang="it-IT" sz="2400" kern="1200" dirty="0">
            <a:solidFill>
              <a:srgbClr val="002060"/>
            </a:solidFill>
            <a:latin typeface="Bell MT" panose="02020503060305020303" pitchFamily="18" charset="0"/>
            <a:ea typeface="ＭＳ Ｐゴシック"/>
            <a:cs typeface="Calibri"/>
          </a:endParaRPr>
        </a:p>
      </dgm:t>
    </dgm:pt>
    <dgm:pt modelId="{675ACB37-2C4E-457E-BFFA-4CE86239D9E7}" type="parTrans" cxnId="{8796C013-3A37-4118-BF96-AA981600036B}">
      <dgm:prSet/>
      <dgm:spPr/>
      <dgm:t>
        <a:bodyPr/>
        <a:lstStyle/>
        <a:p>
          <a:endParaRPr lang="it-IT"/>
        </a:p>
      </dgm:t>
    </dgm:pt>
    <dgm:pt modelId="{EE234630-FE07-4EDB-9898-BFDDFC0B17C7}" type="sibTrans" cxnId="{8796C013-3A37-4118-BF96-AA981600036B}">
      <dgm:prSet/>
      <dgm:spPr/>
      <dgm:t>
        <a:bodyPr/>
        <a:lstStyle/>
        <a:p>
          <a:endParaRPr lang="it-IT"/>
        </a:p>
      </dgm:t>
    </dgm:pt>
    <dgm:pt modelId="{0659CFB6-0133-4E96-B4AC-76327B49ED6E}">
      <dgm:prSet custT="1"/>
      <dgm:spPr/>
      <dgm:t>
        <a:bodyPr/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 err="1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rPr>
            <a:t>Defining</a:t>
          </a:r>
          <a:r>
            <a:rPr lang="it-IT" sz="2400" kern="1200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rPr>
            <a:t> </a:t>
          </a:r>
          <a:r>
            <a:rPr lang="it-IT" sz="2400" kern="1200" dirty="0" err="1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rPr>
            <a:t>conditions</a:t>
          </a:r>
          <a:r>
            <a:rPr lang="it-IT" sz="2400" kern="1200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rPr>
            <a:t> </a:t>
          </a:r>
          <a:r>
            <a:rPr lang="en-US" sz="2400" kern="1200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rPr>
            <a:t>for clinical practice </a:t>
          </a:r>
        </a:p>
      </dgm:t>
    </dgm:pt>
    <dgm:pt modelId="{CC1775C9-B254-4E80-91F9-B706C2ECCC97}" type="parTrans" cxnId="{3F16A252-0B22-46D1-B076-092A29EB966D}">
      <dgm:prSet/>
      <dgm:spPr/>
      <dgm:t>
        <a:bodyPr/>
        <a:lstStyle/>
        <a:p>
          <a:endParaRPr lang="it-IT"/>
        </a:p>
      </dgm:t>
    </dgm:pt>
    <dgm:pt modelId="{88258CCB-3DB1-4322-9553-50A4E9A06AFE}" type="sibTrans" cxnId="{3F16A252-0B22-46D1-B076-092A29EB966D}">
      <dgm:prSet/>
      <dgm:spPr/>
      <dgm:t>
        <a:bodyPr/>
        <a:lstStyle/>
        <a:p>
          <a:endParaRPr lang="it-IT"/>
        </a:p>
      </dgm:t>
    </dgm:pt>
    <dgm:pt modelId="{9A82C4A8-60A1-47CF-8D8A-29C48F7F11CB}">
      <dgm:prSet custT="1"/>
      <dgm:spPr>
        <a:solidFill>
          <a:srgbClr val="FF0000"/>
        </a:solidFill>
      </dgm:spPr>
      <dgm:t>
        <a:bodyPr/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rPr>
            <a:t>First accelerator for clinical use</a:t>
          </a:r>
          <a:endParaRPr lang="it-IT" sz="2400" kern="1200" dirty="0">
            <a:solidFill>
              <a:srgbClr val="002060"/>
            </a:solidFill>
            <a:latin typeface="Bell MT" panose="02020503060305020303" pitchFamily="18" charset="0"/>
            <a:ea typeface="ＭＳ Ｐゴシック"/>
            <a:cs typeface="Calibri"/>
          </a:endParaRPr>
        </a:p>
      </dgm:t>
    </dgm:pt>
    <dgm:pt modelId="{9798F97C-B638-48C8-8E0E-223E162B4C12}" type="parTrans" cxnId="{7C07483A-AC73-4A56-AAA7-BFBE82F9A47D}">
      <dgm:prSet/>
      <dgm:spPr/>
      <dgm:t>
        <a:bodyPr/>
        <a:lstStyle/>
        <a:p>
          <a:endParaRPr lang="it-IT"/>
        </a:p>
      </dgm:t>
    </dgm:pt>
    <dgm:pt modelId="{373212A3-E03E-4461-BD2F-66B11862ADBE}" type="sibTrans" cxnId="{7C07483A-AC73-4A56-AAA7-BFBE82F9A47D}">
      <dgm:prSet/>
      <dgm:spPr/>
      <dgm:t>
        <a:bodyPr/>
        <a:lstStyle/>
        <a:p>
          <a:endParaRPr lang="it-IT"/>
        </a:p>
      </dgm:t>
    </dgm:pt>
    <dgm:pt modelId="{8BADA034-F4CB-4127-B5FC-FF1C530A9CB0}" type="pres">
      <dgm:prSet presAssocID="{941C8315-FC04-4963-89C0-91855151CC50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C7FDFEFC-9A77-44F7-B42C-6D44B846F2FA}" type="pres">
      <dgm:prSet presAssocID="{941C8315-FC04-4963-89C0-91855151CC50}" presName="arrow" presStyleLbl="bgShp" presStyleIdx="0" presStyleCnt="1"/>
      <dgm:spPr/>
    </dgm:pt>
    <dgm:pt modelId="{C6B26885-54DF-4679-BEE0-15E6364CAECB}" type="pres">
      <dgm:prSet presAssocID="{941C8315-FC04-4963-89C0-91855151CC50}" presName="linearProcess" presStyleCnt="0"/>
      <dgm:spPr/>
    </dgm:pt>
    <dgm:pt modelId="{2369F9F1-02D2-41DD-A79E-7221905EFA2F}" type="pres">
      <dgm:prSet presAssocID="{A3316BD6-32E7-49A4-9C2F-11712F706F9E}" presName="textNode" presStyleLbl="node1" presStyleIdx="0" presStyleCnt="4" custScaleX="118369" custScaleY="110098" custLinFactX="11670" custLinFactNeighborX="100000" custLinFactNeighborY="-60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EEC704B-6B81-4475-AC4F-AF6B65619E88}" type="pres">
      <dgm:prSet presAssocID="{7691124F-E299-4C67-AAE9-866C23CDDAD5}" presName="sibTrans" presStyleCnt="0"/>
      <dgm:spPr/>
    </dgm:pt>
    <dgm:pt modelId="{487A1C3A-1BC4-42B4-8D80-F5983428DA77}" type="pres">
      <dgm:prSet presAssocID="{89A73069-10F4-4E6B-9EB9-9E1E48442FA7}" presName="textNode" presStyleLbl="node1" presStyleIdx="1" presStyleCnt="4" custScaleX="103239" custScaleY="116830" custLinFactX="417" custLinFactNeighborX="100000" custLinFactNeighborY="606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D615062D-A2C6-4A26-B8FA-51B1AAF7A7E3}" type="pres">
      <dgm:prSet presAssocID="{EE234630-FE07-4EDB-9898-BFDDFC0B17C7}" presName="sibTrans" presStyleCnt="0"/>
      <dgm:spPr/>
    </dgm:pt>
    <dgm:pt modelId="{4BC600B1-270E-441E-9479-B87CF1C4EF0C}" type="pres">
      <dgm:prSet presAssocID="{0659CFB6-0133-4E96-B4AC-76327B49ED6E}" presName="textNode" presStyleLbl="node1" presStyleIdx="2" presStyleCnt="4" custScaleX="114503" custScaleY="109676" custLinFactNeighborX="38719" custLinFactNeighborY="3033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ECAFC115-1674-490A-83A3-63086B1409E9}" type="pres">
      <dgm:prSet presAssocID="{88258CCB-3DB1-4322-9553-50A4E9A06AFE}" presName="sibTrans" presStyleCnt="0"/>
      <dgm:spPr/>
    </dgm:pt>
    <dgm:pt modelId="{B1160FA8-F185-45F8-B4CF-A3DE464080A4}" type="pres">
      <dgm:prSet presAssocID="{9A82C4A8-60A1-47CF-8D8A-29C48F7F11CB}" presName="textNode" presStyleLbl="node1" presStyleIdx="3" presStyleCnt="4" custScaleX="92830" custScaleY="98704" custLinFactNeighborX="-30716" custLinFactNeighborY="2427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</dgm:ptLst>
  <dgm:cxnLst>
    <dgm:cxn modelId="{B8C380B0-EDA8-4E8D-B6A7-B4BECBC3ABB0}" type="presOf" srcId="{941C8315-FC04-4963-89C0-91855151CC50}" destId="{8BADA034-F4CB-4127-B5FC-FF1C530A9CB0}" srcOrd="0" destOrd="0" presId="urn:microsoft.com/office/officeart/2005/8/layout/hProcess9"/>
    <dgm:cxn modelId="{B2920803-1C54-4DBE-9913-C58AFBD00EB9}" type="presOf" srcId="{9A82C4A8-60A1-47CF-8D8A-29C48F7F11CB}" destId="{B1160FA8-F185-45F8-B4CF-A3DE464080A4}" srcOrd="0" destOrd="0" presId="urn:microsoft.com/office/officeart/2005/8/layout/hProcess9"/>
    <dgm:cxn modelId="{8796C013-3A37-4118-BF96-AA981600036B}" srcId="{941C8315-FC04-4963-89C0-91855151CC50}" destId="{89A73069-10F4-4E6B-9EB9-9E1E48442FA7}" srcOrd="1" destOrd="0" parTransId="{675ACB37-2C4E-457E-BFFA-4CE86239D9E7}" sibTransId="{EE234630-FE07-4EDB-9898-BFDDFC0B17C7}"/>
    <dgm:cxn modelId="{36555414-FD21-49D7-9A03-D23A504C7737}" srcId="{941C8315-FC04-4963-89C0-91855151CC50}" destId="{A3316BD6-32E7-49A4-9C2F-11712F706F9E}" srcOrd="0" destOrd="0" parTransId="{BF9A5618-D9FC-4BEC-9E4B-70ADAAE6D69B}" sibTransId="{7691124F-E299-4C67-AAE9-866C23CDDAD5}"/>
    <dgm:cxn modelId="{7D4F8496-843B-492A-92AA-C0C4ADF4B15F}" type="presOf" srcId="{89A73069-10F4-4E6B-9EB9-9E1E48442FA7}" destId="{487A1C3A-1BC4-42B4-8D80-F5983428DA77}" srcOrd="0" destOrd="0" presId="urn:microsoft.com/office/officeart/2005/8/layout/hProcess9"/>
    <dgm:cxn modelId="{7C07483A-AC73-4A56-AAA7-BFBE82F9A47D}" srcId="{941C8315-FC04-4963-89C0-91855151CC50}" destId="{9A82C4A8-60A1-47CF-8D8A-29C48F7F11CB}" srcOrd="3" destOrd="0" parTransId="{9798F97C-B638-48C8-8E0E-223E162B4C12}" sibTransId="{373212A3-E03E-4461-BD2F-66B11862ADBE}"/>
    <dgm:cxn modelId="{3F16A252-0B22-46D1-B076-092A29EB966D}" srcId="{941C8315-FC04-4963-89C0-91855151CC50}" destId="{0659CFB6-0133-4E96-B4AC-76327B49ED6E}" srcOrd="2" destOrd="0" parTransId="{CC1775C9-B254-4E80-91F9-B706C2ECCC97}" sibTransId="{88258CCB-3DB1-4322-9553-50A4E9A06AFE}"/>
    <dgm:cxn modelId="{E328E37C-1469-4DDD-B565-6AC57BFDBA7E}" type="presOf" srcId="{0659CFB6-0133-4E96-B4AC-76327B49ED6E}" destId="{4BC600B1-270E-441E-9479-B87CF1C4EF0C}" srcOrd="0" destOrd="0" presId="urn:microsoft.com/office/officeart/2005/8/layout/hProcess9"/>
    <dgm:cxn modelId="{5CC081B3-6E0E-4AEB-BFCD-FEADA95894ED}" type="presOf" srcId="{A3316BD6-32E7-49A4-9C2F-11712F706F9E}" destId="{2369F9F1-02D2-41DD-A79E-7221905EFA2F}" srcOrd="0" destOrd="0" presId="urn:microsoft.com/office/officeart/2005/8/layout/hProcess9"/>
    <dgm:cxn modelId="{0CDA583F-3E95-43B3-8020-AFA419FE4579}" type="presParOf" srcId="{8BADA034-F4CB-4127-B5FC-FF1C530A9CB0}" destId="{C7FDFEFC-9A77-44F7-B42C-6D44B846F2FA}" srcOrd="0" destOrd="0" presId="urn:microsoft.com/office/officeart/2005/8/layout/hProcess9"/>
    <dgm:cxn modelId="{6C796BF9-0B1D-4FC3-8DB9-D8242CFB646B}" type="presParOf" srcId="{8BADA034-F4CB-4127-B5FC-FF1C530A9CB0}" destId="{C6B26885-54DF-4679-BEE0-15E6364CAECB}" srcOrd="1" destOrd="0" presId="urn:microsoft.com/office/officeart/2005/8/layout/hProcess9"/>
    <dgm:cxn modelId="{9277E87A-AA7A-4F1B-8798-3E31117C7D27}" type="presParOf" srcId="{C6B26885-54DF-4679-BEE0-15E6364CAECB}" destId="{2369F9F1-02D2-41DD-A79E-7221905EFA2F}" srcOrd="0" destOrd="0" presId="urn:microsoft.com/office/officeart/2005/8/layout/hProcess9"/>
    <dgm:cxn modelId="{ABEF15C6-3EF9-4BA6-9D9A-BB6778E82172}" type="presParOf" srcId="{C6B26885-54DF-4679-BEE0-15E6364CAECB}" destId="{DEEC704B-6B81-4475-AC4F-AF6B65619E88}" srcOrd="1" destOrd="0" presId="urn:microsoft.com/office/officeart/2005/8/layout/hProcess9"/>
    <dgm:cxn modelId="{60E9F6FD-2335-458E-85B7-F472101CF663}" type="presParOf" srcId="{C6B26885-54DF-4679-BEE0-15E6364CAECB}" destId="{487A1C3A-1BC4-42B4-8D80-F5983428DA77}" srcOrd="2" destOrd="0" presId="urn:microsoft.com/office/officeart/2005/8/layout/hProcess9"/>
    <dgm:cxn modelId="{3155F4FF-EFE8-4824-8629-F2CFB0A1C644}" type="presParOf" srcId="{C6B26885-54DF-4679-BEE0-15E6364CAECB}" destId="{D615062D-A2C6-4A26-B8FA-51B1AAF7A7E3}" srcOrd="3" destOrd="0" presId="urn:microsoft.com/office/officeart/2005/8/layout/hProcess9"/>
    <dgm:cxn modelId="{CE181843-FD35-4060-8631-E631E3F22933}" type="presParOf" srcId="{C6B26885-54DF-4679-BEE0-15E6364CAECB}" destId="{4BC600B1-270E-441E-9479-B87CF1C4EF0C}" srcOrd="4" destOrd="0" presId="urn:microsoft.com/office/officeart/2005/8/layout/hProcess9"/>
    <dgm:cxn modelId="{C6E912D0-49A6-4CBF-BDEA-E2725E690861}" type="presParOf" srcId="{C6B26885-54DF-4679-BEE0-15E6364CAECB}" destId="{ECAFC115-1674-490A-83A3-63086B1409E9}" srcOrd="5" destOrd="0" presId="urn:microsoft.com/office/officeart/2005/8/layout/hProcess9"/>
    <dgm:cxn modelId="{88B2CA5A-7E2E-4E36-A48B-B83033E85629}" type="presParOf" srcId="{C6B26885-54DF-4679-BEE0-15E6364CAECB}" destId="{B1160FA8-F185-45F8-B4CF-A3DE464080A4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FDFEFC-9A77-44F7-B42C-6D44B846F2FA}">
      <dsp:nvSpPr>
        <dsp:cNvPr id="0" name=""/>
        <dsp:cNvSpPr/>
      </dsp:nvSpPr>
      <dsp:spPr>
        <a:xfrm>
          <a:off x="702934" y="0"/>
          <a:ext cx="7966594" cy="3689181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69F9F1-02D2-41DD-A79E-7221905EFA2F}">
      <dsp:nvSpPr>
        <dsp:cNvPr id="0" name=""/>
        <dsp:cNvSpPr/>
      </dsp:nvSpPr>
      <dsp:spPr>
        <a:xfrm>
          <a:off x="523657" y="1023290"/>
          <a:ext cx="2345305" cy="1624685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rPr>
            <a:t>Understanding the FLASH RT limits (min/max dose/time)</a:t>
          </a:r>
          <a:endParaRPr lang="it-IT" sz="2400" kern="1200" dirty="0">
            <a:solidFill>
              <a:srgbClr val="002060"/>
            </a:solidFill>
            <a:latin typeface="Bell MT" panose="02020503060305020303" pitchFamily="18" charset="0"/>
            <a:ea typeface="+mn-ea"/>
            <a:cs typeface="Calibri"/>
          </a:endParaRPr>
        </a:p>
      </dsp:txBody>
      <dsp:txXfrm>
        <a:off x="602968" y="1102601"/>
        <a:ext cx="2186683" cy="1466063"/>
      </dsp:txXfrm>
    </dsp:sp>
    <dsp:sp modelId="{487A1C3A-1BC4-42B4-8D80-F5983428DA77}">
      <dsp:nvSpPr>
        <dsp:cNvPr id="0" name=""/>
        <dsp:cNvSpPr/>
      </dsp:nvSpPr>
      <dsp:spPr>
        <a:xfrm>
          <a:off x="2934771" y="991519"/>
          <a:ext cx="2045526" cy="172402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rPr>
            <a:t>Clarifying bio mechanisms underlying FLASH effect</a:t>
          </a:r>
          <a:endParaRPr lang="it-IT" sz="2400" kern="1200" dirty="0">
            <a:solidFill>
              <a:srgbClr val="002060"/>
            </a:solidFill>
            <a:latin typeface="Bell MT" panose="02020503060305020303" pitchFamily="18" charset="0"/>
            <a:ea typeface="ＭＳ Ｐゴシック"/>
            <a:cs typeface="Calibri"/>
          </a:endParaRPr>
        </a:p>
      </dsp:txBody>
      <dsp:txXfrm>
        <a:off x="3018931" y="1075679"/>
        <a:ext cx="1877206" cy="1555708"/>
      </dsp:txXfrm>
    </dsp:sp>
    <dsp:sp modelId="{4BC600B1-270E-441E-9479-B87CF1C4EF0C}">
      <dsp:nvSpPr>
        <dsp:cNvPr id="0" name=""/>
        <dsp:cNvSpPr/>
      </dsp:nvSpPr>
      <dsp:spPr>
        <a:xfrm>
          <a:off x="5083845" y="1080118"/>
          <a:ext cx="2268706" cy="161845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 err="1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rPr>
            <a:t>Defining</a:t>
          </a:r>
          <a:r>
            <a:rPr lang="it-IT" sz="2400" kern="1200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rPr>
            <a:t> </a:t>
          </a:r>
          <a:r>
            <a:rPr lang="it-IT" sz="2400" kern="1200" dirty="0" err="1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rPr>
            <a:t>conditions</a:t>
          </a:r>
          <a:r>
            <a:rPr lang="it-IT" sz="2400" kern="1200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rPr>
            <a:t> </a:t>
          </a:r>
          <a:r>
            <a:rPr lang="en-US" sz="2400" kern="1200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rPr>
            <a:t>for clinical practice </a:t>
          </a:r>
        </a:p>
      </dsp:txBody>
      <dsp:txXfrm>
        <a:off x="5162852" y="1159125"/>
        <a:ext cx="2110692" cy="1460444"/>
      </dsp:txXfrm>
    </dsp:sp>
    <dsp:sp modelId="{B1160FA8-F185-45F8-B4CF-A3DE464080A4}">
      <dsp:nvSpPr>
        <dsp:cNvPr id="0" name=""/>
        <dsp:cNvSpPr/>
      </dsp:nvSpPr>
      <dsp:spPr>
        <a:xfrm>
          <a:off x="7440814" y="1152131"/>
          <a:ext cx="1839287" cy="1456547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rPr>
            <a:t>First accelerator for clinical use</a:t>
          </a:r>
          <a:endParaRPr lang="it-IT" sz="2400" kern="1200" dirty="0">
            <a:solidFill>
              <a:srgbClr val="002060"/>
            </a:solidFill>
            <a:latin typeface="Bell MT" panose="02020503060305020303" pitchFamily="18" charset="0"/>
            <a:ea typeface="ＭＳ Ｐゴシック"/>
            <a:cs typeface="Calibri"/>
          </a:endParaRPr>
        </a:p>
      </dsp:txBody>
      <dsp:txXfrm>
        <a:off x="7511917" y="1223234"/>
        <a:ext cx="1697081" cy="13143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BBEB713E-6DF2-DF43-AAD7-DB6BA10430F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38506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1"/>
                </a:solidFill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1"/>
                </a:solidFill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FE330379-EB2D-3245-821C-EE7EDDA79ADA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45414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330379-EB2D-3245-821C-EE7EDDA79ADA}" type="slidenum">
              <a:rPr lang="it-IT" smtClean="0"/>
              <a:pPr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4778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6AF0E6-C138-4B1E-ADCF-7F54151BB55B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74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59A8A6-FF73-4749-9B6C-768A10A56F02}" type="datetime1">
              <a:rPr lang="it-IT" altLang="it-IT" smtClean="0">
                <a:solidFill>
                  <a:srgbClr val="FFFFFF"/>
                </a:solidFill>
              </a:rPr>
              <a:t>17/11/2021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FFFFFF"/>
                </a:solidFill>
              </a:rPr>
              <a:t>Pagina </a:t>
            </a:r>
            <a:fld id="{8EC91429-F293-4803-9340-86F931FC6FBF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988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3EE5348-7468-4CDE-872B-9697E0C3E1F7}" type="datetime1">
              <a:rPr lang="it-IT" altLang="it-IT" smtClean="0">
                <a:solidFill>
                  <a:srgbClr val="FFFFFF"/>
                </a:solidFill>
              </a:rPr>
              <a:t>17/11/2021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FFFFFF"/>
                </a:solidFill>
              </a:rPr>
              <a:t>Pagina </a:t>
            </a:r>
            <a:fld id="{29823C77-BC6D-4E54-944F-32013E46FFD9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7655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786563" y="409575"/>
            <a:ext cx="1889125" cy="54578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116013" y="409575"/>
            <a:ext cx="5518150" cy="54578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62021E-DB37-476A-AA7F-577ADC0A16A9}" type="datetime1">
              <a:rPr lang="it-IT" altLang="it-IT" smtClean="0">
                <a:solidFill>
                  <a:srgbClr val="FFFFFF"/>
                </a:solidFill>
              </a:rPr>
              <a:t>17/11/2021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FFFFFF"/>
                </a:solidFill>
              </a:rPr>
              <a:t>Pagina </a:t>
            </a:r>
            <a:fld id="{EC559719-D24E-49B4-86A3-4E50405865E3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716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AA22727-A886-4697-8E04-934E5B6CF8F3}" type="datetime1">
              <a:rPr lang="it-IT" altLang="it-IT" smtClean="0">
                <a:solidFill>
                  <a:srgbClr val="FFFFFF"/>
                </a:solidFill>
              </a:rPr>
              <a:t>17/11/2021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FFFFFF"/>
                </a:solidFill>
              </a:rPr>
              <a:t>Pagina </a:t>
            </a:r>
            <a:fld id="{8B9BA543-3E33-478B-B1FF-A4F5765FBAB5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844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3CA44E4-0183-4470-8290-3D4FAF228E39}" type="datetime1">
              <a:rPr lang="it-IT" altLang="it-IT" smtClean="0">
                <a:solidFill>
                  <a:srgbClr val="FFFFFF"/>
                </a:solidFill>
              </a:rPr>
              <a:t>17/11/2021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FFFFFF"/>
                </a:solidFill>
              </a:rPr>
              <a:t>Pagina </a:t>
            </a:r>
            <a:fld id="{9BE2DDDF-A82D-4153-82E3-3293DF944027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632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hart" preserve="1">
  <p:cSld name="Titolo e gra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6013" y="409575"/>
            <a:ext cx="7559675" cy="5048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grafico 2"/>
          <p:cNvSpPr>
            <a:spLocks noGrp="1"/>
          </p:cNvSpPr>
          <p:nvPr>
            <p:ph type="chart" idx="1"/>
          </p:nvPr>
        </p:nvSpPr>
        <p:spPr>
          <a:xfrm>
            <a:off x="1116013" y="1752600"/>
            <a:ext cx="7559675" cy="4114800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3434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E99CCCE-B664-442C-8FB2-C80679057656}" type="datetime1">
              <a:rPr lang="it-IT" altLang="it-IT" smtClean="0">
                <a:solidFill>
                  <a:srgbClr val="FFFFFF"/>
                </a:solidFill>
              </a:rPr>
              <a:t>17/11/2021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1219200" y="61468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1468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FFFFFF"/>
                </a:solidFill>
              </a:rPr>
              <a:t>Pagina </a:t>
            </a:r>
            <a:fld id="{BB2AED34-9584-48F5-81E0-003B466D37A8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862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DFFFCD04-259A-6944-BF7E-DDCEEFC43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xmlns="" id="{AC9A8CEA-64E7-FD4A-B3DD-4A018C6255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9BDFC102-2174-0C44-9C4A-2EF53705F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61004F-D975-4C04-A082-B1034C03BF6D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17/11/2021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38D7D1BD-5D18-4B4B-85CD-8B27F6402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4FDC8BF0-220A-BE4A-BDA1-1CEB8218B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3871-045F-2549-96DA-65E6F401FAC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906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B5139CE0-A18A-C74C-AA06-22E9C5179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2A7C2C30-2659-9148-82C8-857BB6A8B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514140C1-2B8D-6846-97AD-CD5F7CE00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7014F-D25D-4AD4-A524-284BDBA750E0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17/11/2021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7231F49-72CE-FA48-B493-C763A3794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E33BA6EB-9661-484A-B54A-5015BF99C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3871-045F-2549-96DA-65E6F401FAC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629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A5538DB-225D-2A46-A4F1-13DC4371A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8B0CDBBB-26CC-FA46-A925-68C4A77D2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FDBF9AA2-01AC-394D-A4C1-BDF26AC94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75A5D-BDA3-4A4A-9D39-2182A2E8A532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17/11/2021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7C542322-71DD-B04F-B47A-EFD365634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D0D52C78-B8F7-7748-B14A-59794233C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3871-045F-2549-96DA-65E6F401FAC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0517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A4FC8120-1C0E-EF47-8BD1-578ABB4F4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A415DA50-4298-E84E-9FCF-4EA12533F3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5667E700-0FFE-894B-8214-A13071F7D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74163309-F329-8846-989E-EEA88B1C9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FDE4F9-8408-4241-B15F-404755614024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17/11/2021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FBC4B95F-CD19-D94C-B9CA-EBAB766AA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24925BC7-A04E-D64A-B445-D6F0D94D1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3871-045F-2549-96DA-65E6F401FAC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2632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882E6CBF-C1D6-5F44-AF0A-196744648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ADFDA975-7F5B-E948-AC2F-A2752C8A49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xmlns="" id="{BF402B73-C798-0A40-AEF8-607C5330C2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xmlns="" id="{7160B705-081E-A24E-A928-F093CCCCEE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82438CB0-897D-5542-AD69-C79903D9F7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xmlns="" id="{6A2123B9-32A3-8A43-BF06-05827602A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EAD7C-173B-4347-8468-5A984F453A37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17/11/2021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xmlns="" id="{8B6BF83A-F31F-9848-BA5D-BEF2FA81C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xmlns="" id="{7DE32BA2-F11A-5944-844D-CF3D8A51F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3871-045F-2549-96DA-65E6F401FAC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163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F2DC15-96C1-4C1C-A03C-B93816DC1C1F}" type="datetime1">
              <a:rPr lang="it-IT" altLang="it-IT" smtClean="0">
                <a:solidFill>
                  <a:srgbClr val="FFFFFF"/>
                </a:solidFill>
              </a:rPr>
              <a:t>17/11/2021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FFFFFF"/>
                </a:solidFill>
              </a:rPr>
              <a:t>Pagina </a:t>
            </a:r>
            <a:fld id="{F951A53A-9FE3-480A-88C3-23874CFF8B89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8476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875ABEC-1745-9D4B-A0CB-363521D35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xmlns="" id="{11D627FA-6658-494A-A9BC-45D780C3A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02B5-2BAC-4957-AB33-327E880BEF30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17/11/2021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xmlns="" id="{48475F56-966C-E24A-988D-2A0342408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xmlns="" id="{51EE0AB7-CE64-534B-AD36-8297ADD20F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3871-045F-2549-96DA-65E6F401FAC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7220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xmlns="" id="{A2D1A07C-65DB-854A-9EFE-97E007F5B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C934CD-23E1-4BFF-9936-4BDE02BEDC35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17/11/2021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xmlns="" id="{018EC6CC-1606-7F47-A1D0-F0AC67FB8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EB96699B-AC84-394F-A5D3-36D8884C8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3871-045F-2549-96DA-65E6F401FAC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092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8F05503-8503-5C4D-92C9-BBB3F5C1CD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8C3AD4DA-60D8-3D41-93A6-C1D758514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CC5CF76E-C42E-8240-9BEF-A804AFBA96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109CDA04-52ED-C140-BC65-2AC5472C9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B2C3B-9AD2-4882-932E-FEABFA34F680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17/11/2021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C9B1F00D-2C7A-E342-91F0-7A0CB896F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0921810A-1B50-F145-BD9A-CFD2ABF49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3871-045F-2549-96DA-65E6F401FAC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8522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1AAF6148-A810-E147-BD28-A3F84D4011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xmlns="" id="{23F7B233-4568-C343-A9DA-1207116EA3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xmlns="" id="{F3201139-8F7F-B94B-8922-17A2E53B6D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xmlns="" id="{FE98763D-04E8-7947-AB69-1DE7B1F48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2A305-DFFE-45FD-914A-3B9A78F57804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17/11/2021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xmlns="" id="{7BEF2F77-6500-1D47-9757-671E849BB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xmlns="" id="{E5DD4D69-7F33-E94A-B87C-B27375DD3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3871-045F-2549-96DA-65E6F401FAC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016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FD1197A8-B8D0-4142-9058-59B9A9341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B928CB23-EC92-3A44-95CE-C3D2945D8C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95142EC2-E439-A544-99C1-726B82D94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F9DC9-7612-4F88-AF3C-56FBE7455E63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17/11/2021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B7C0267-37C4-4443-9791-467F398F2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72B4F9B4-A6AC-7643-B444-182515C45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3871-045F-2549-96DA-65E6F401FAC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3148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xmlns="" id="{4B9C13AE-5844-9C46-BB9E-7C0F723F91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xmlns="" id="{EBE87BBA-F5E2-5F4A-ACB6-814C71DD70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C41A6BA0-96C3-1843-B101-5488FD14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E347B-3EF2-4958-8CDC-FB5B07A86EC9}" type="datetime1">
              <a:rPr lang="it-IT" smtClean="0">
                <a:solidFill>
                  <a:prstClr val="black">
                    <a:tint val="75000"/>
                  </a:prstClr>
                </a:solidFill>
              </a:rPr>
              <a:t>17/11/2021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8BB38383-2BB3-4343-AA94-4F6C94C18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DAE8852A-DEA5-1742-99C1-FE26836BC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3871-045F-2549-96DA-65E6F401FAC2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575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13.03.2020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FAD9-129A-470A-AF9F-CA1E79DA68A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613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/>
              <a:t>13.03.2020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FAD9-129A-470A-AF9F-CA1E79DA68A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89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7E2CF-D594-4425-A672-91F535938DD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62BA-F16C-4CD2-A4D3-36FD04A11B4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623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17E2CF-D594-4425-A672-91F535938DD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A862BA-F16C-4CD2-A4D3-36FD04A11B4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077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92AE11-AF68-4525-970F-696AC795CC33}" type="datetime1">
              <a:rPr lang="it-IT" altLang="it-IT" smtClean="0">
                <a:solidFill>
                  <a:srgbClr val="FFFFFF"/>
                </a:solidFill>
              </a:rPr>
              <a:t>17/11/2021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FFFFFF"/>
                </a:solidFill>
              </a:rPr>
              <a:t>Pagina </a:t>
            </a:r>
            <a:fld id="{39ECC153-1944-4D73-855B-A95C9FE0097D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637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116013" y="1752600"/>
            <a:ext cx="3703637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972050" y="1752600"/>
            <a:ext cx="3703638" cy="41148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8ED55B-D6E5-4FD9-B6CD-17B42C314684}" type="datetime1">
              <a:rPr lang="it-IT" altLang="it-IT" smtClean="0">
                <a:solidFill>
                  <a:srgbClr val="FFFFFF"/>
                </a:solidFill>
              </a:rPr>
              <a:t>17/11/2021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FFFFFF"/>
                </a:solidFill>
              </a:rPr>
              <a:t>Pagina </a:t>
            </a:r>
            <a:fld id="{6A18E9B5-EBF0-4CC2-8346-15A2960EDBF4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4857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5ADA8C6-1371-4989-BF6D-F32EB6C7D1BD}" type="datetime1">
              <a:rPr lang="it-IT" altLang="it-IT" smtClean="0">
                <a:solidFill>
                  <a:srgbClr val="FFFFFF"/>
                </a:solidFill>
              </a:rPr>
              <a:t>17/11/2021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FFFFFF"/>
                </a:solidFill>
              </a:rPr>
              <a:t>Pagina </a:t>
            </a:r>
            <a:fld id="{91747E36-B2D9-49A3-A3B8-7215311A9684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2676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F5F069-5C11-4EB3-90B3-703F7392BE39}" type="datetime1">
              <a:rPr lang="it-IT" altLang="it-IT" smtClean="0">
                <a:solidFill>
                  <a:srgbClr val="FFFFFF"/>
                </a:solidFill>
              </a:rPr>
              <a:t>17/11/2021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FFFFFF"/>
                </a:solidFill>
              </a:rPr>
              <a:t>Pagina </a:t>
            </a:r>
            <a:fld id="{33E682C3-EC03-4543-A2D2-3C470F5136CA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626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E1CE5F2-CF3F-4F4E-AEE9-5D3075A2C002}" type="datetime1">
              <a:rPr lang="it-IT" altLang="it-IT" smtClean="0">
                <a:solidFill>
                  <a:srgbClr val="FFFFFF"/>
                </a:solidFill>
              </a:rPr>
              <a:t>17/11/2021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FFFFFF"/>
                </a:solidFill>
              </a:rPr>
              <a:t>Pagina </a:t>
            </a:r>
            <a:fld id="{E637044E-57ED-4CF6-84E6-ECEF191CD16A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000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DE9EA5-61A5-42D5-A7FB-B07FF8842506}" type="datetime1">
              <a:rPr lang="it-IT" altLang="it-IT" smtClean="0">
                <a:solidFill>
                  <a:srgbClr val="FFFFFF"/>
                </a:solidFill>
              </a:rPr>
              <a:t>17/11/2021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FFFFFF"/>
                </a:solidFill>
              </a:rPr>
              <a:t>Pagina </a:t>
            </a:r>
            <a:fld id="{A5EEF2CB-C76E-4414-9FD6-281E8631AEB1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385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0470BF7-FC3B-427A-B12A-E4A102966951}" type="datetime1">
              <a:rPr lang="it-IT" altLang="it-IT" smtClean="0">
                <a:solidFill>
                  <a:srgbClr val="FFFFFF"/>
                </a:solidFill>
              </a:rPr>
              <a:t>17/11/2021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>
                <a:solidFill>
                  <a:srgbClr val="FFFFFF"/>
                </a:solidFill>
              </a:rPr>
              <a:t>Pagina </a:t>
            </a:r>
            <a:fld id="{76133B9D-4CD2-4492-BE15-60656A13C4E0}" type="slidenum">
              <a:rPr lang="it-IT" altLang="it-IT">
                <a:solidFill>
                  <a:srgbClr val="FFFFFF"/>
                </a:solidFill>
              </a:rPr>
              <a:pPr/>
              <a:t>‹N›</a:t>
            </a:fld>
            <a:endParaRPr lang="it-IT" altLang="it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838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9" name="Group 15"/>
          <p:cNvGrpSpPr>
            <a:grpSpLocks/>
          </p:cNvGrpSpPr>
          <p:nvPr/>
        </p:nvGrpSpPr>
        <p:grpSpPr bwMode="auto">
          <a:xfrm>
            <a:off x="0" y="6096000"/>
            <a:ext cx="9144000" cy="762000"/>
            <a:chOff x="0" y="3840"/>
            <a:chExt cx="5760" cy="480"/>
          </a:xfrm>
        </p:grpSpPr>
        <p:sp>
          <p:nvSpPr>
            <p:cNvPr id="1037" name="Rectangle 13"/>
            <p:cNvSpPr>
              <a:spLocks noChangeArrowheads="1"/>
            </p:cNvSpPr>
            <p:nvPr userDrawn="1"/>
          </p:nvSpPr>
          <p:spPr bwMode="auto">
            <a:xfrm>
              <a:off x="0" y="3984"/>
              <a:ext cx="5760" cy="336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38" name="Rectangle 14"/>
            <p:cNvSpPr>
              <a:spLocks noChangeArrowheads="1"/>
            </p:cNvSpPr>
            <p:nvPr userDrawn="1"/>
          </p:nvSpPr>
          <p:spPr bwMode="auto">
            <a:xfrm>
              <a:off x="768" y="3840"/>
              <a:ext cx="4992" cy="480"/>
            </a:xfrm>
            <a:prstGeom prst="rect">
              <a:avLst/>
            </a:prstGeom>
            <a:solidFill>
              <a:srgbClr val="8224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endParaRPr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16013" y="409575"/>
            <a:ext cx="7559675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6013" y="1752600"/>
            <a:ext cx="75596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343400" y="6146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100"/>
            </a:lvl1pPr>
          </a:lstStyle>
          <a:p>
            <a:fld id="{84984E8E-9473-49D5-B86B-17A2F1A8DEFB}" type="datetime1">
              <a:rPr lang="it-IT" altLang="it-IT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17/11/2021</a:t>
            </a:fld>
            <a:endParaRPr lang="it-IT" altLang="it-IT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219200" y="6146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/>
            </a:lvl1pPr>
          </a:lstStyle>
          <a:p>
            <a:endParaRPr lang="it-IT" altLang="it-IT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1468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100"/>
            </a:lvl1pPr>
          </a:lstStyle>
          <a:p>
            <a:r>
              <a:rPr lang="it-IT" altLang="it-IT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Pagina </a:t>
            </a:r>
            <a:fld id="{CD98153E-9282-488C-8A25-42DD08A95CAE}" type="slidenum">
              <a:rPr lang="it-IT" altLang="it-IT" smtClean="0">
                <a:solidFill>
                  <a:srgbClr val="FFFFFF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/>
              <a:t>‹N›</a:t>
            </a:fld>
            <a:endParaRPr lang="it-IT" altLang="it-IT">
              <a:solidFill>
                <a:srgbClr val="FFFFFF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363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2400" b="1" kern="1200">
          <a:solidFill>
            <a:srgbClr val="82243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rgbClr val="822433"/>
          </a:solidFill>
          <a:latin typeface="Arial" panose="020B060402020202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822433"/>
        </a:buClr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600" kern="1200">
          <a:solidFill>
            <a:srgbClr val="000000"/>
          </a:solidFill>
          <a:latin typeface="+mn-lt"/>
          <a:ea typeface="+mn-ea"/>
          <a:cs typeface="+mn-cs"/>
        </a:defRPr>
      </a:lvl3pPr>
      <a:lvl4pPr marL="1562100" indent="-228600" algn="l" rtl="0" fontAlgn="base">
        <a:spcBef>
          <a:spcPct val="20000"/>
        </a:spcBef>
        <a:spcAft>
          <a:spcPct val="0"/>
        </a:spcAft>
        <a:buChar char="–"/>
        <a:defRPr sz="1400" kern="1200">
          <a:solidFill>
            <a:srgbClr val="000000"/>
          </a:solidFill>
          <a:latin typeface="+mn-lt"/>
          <a:ea typeface="+mn-ea"/>
          <a:cs typeface="+mn-cs"/>
        </a:defRPr>
      </a:lvl4pPr>
      <a:lvl5pPr marL="1981200" indent="-228600" algn="l" rtl="0" fontAlgn="base">
        <a:spcBef>
          <a:spcPct val="20000"/>
        </a:spcBef>
        <a:spcAft>
          <a:spcPct val="0"/>
        </a:spcAft>
        <a:buChar char="»"/>
        <a:defRPr sz="12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xmlns="" id="{899F66A7-120A-884D-B2C1-7A80F9A8B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xmlns="" id="{11A8C931-9DF4-7A43-886C-9E6E00C28A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22FA2383-EDB8-0B40-96E8-B202F225E2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D80C8902-FC19-41BF-BEB3-0D61C0DF37FC}" type="datetime1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t>17/11/2021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27853FBF-F951-B54A-BE0D-A3A1688B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CF7F2631-7FE0-9547-8C58-77139579E1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F2B03871-045F-2549-96DA-65E6F401FAC2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775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
Secondo livello
Terzo livello
Quarto livello
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13.03.2020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3FAD9-129A-470A-AF9F-CA1E79DA68A0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241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7E2CF-D594-4425-A672-91F535938DDC}" type="datetimeFigureOut">
              <a:rPr lang="en-US" smtClean="0"/>
              <a:t>11/17/2021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862BA-F16C-4CD2-A4D3-36FD04A11B42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871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8.png"/><Relationship Id="rId7" Type="http://schemas.openxmlformats.org/officeDocument/2006/relationships/image" Target="../media/image3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jpg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1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39.png"/><Relationship Id="rId4" Type="http://schemas.openxmlformats.org/officeDocument/2006/relationships/image" Target="../media/image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39.png"/><Relationship Id="rId4" Type="http://schemas.openxmlformats.org/officeDocument/2006/relationships/image" Target="../media/image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emf"/><Relationship Id="rId4" Type="http://schemas.openxmlformats.org/officeDocument/2006/relationships/image" Target="../media/image73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>
              <a:solidFill>
                <a:srgbClr val="1D1D7C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sp useBgFill="1">
        <p:nvSpPr>
          <p:cNvPr id="6" name="Rectangle 24">
            <a:extLst>
              <a:ext uri="{FF2B5EF4-FFF2-40B4-BE49-F238E27FC236}">
                <a16:creationId xmlns:a16="http://schemas.microsoft.com/office/drawing/2014/main" xmlns="" id="{1BB867FF-FC45-48F7-8104-F89BE54909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reeform: Shape 26">
            <a:extLst>
              <a:ext uri="{FF2B5EF4-FFF2-40B4-BE49-F238E27FC236}">
                <a16:creationId xmlns:a16="http://schemas.microsoft.com/office/drawing/2014/main" xmlns="" id="{8BB56887-D0D5-4F0C-9E19-7247EB83C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56521" y="1"/>
            <a:ext cx="851299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" name="object 2"/>
          <p:cNvSpPr txBox="1">
            <a:spLocks/>
          </p:cNvSpPr>
          <p:nvPr/>
        </p:nvSpPr>
        <p:spPr bwMode="auto">
          <a:xfrm>
            <a:off x="621120" y="1643123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93305" rIns="0" bIns="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FontTx/>
              <a:buNone/>
            </a:pPr>
            <a:r>
              <a:rPr lang="en-US" sz="4400" b="1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Accelerators for FLASH radiotherapy</a:t>
            </a:r>
            <a:endParaRPr lang="it-IT" sz="4400" b="1" dirty="0">
              <a:solidFill>
                <a:srgbClr val="002060"/>
              </a:solidFill>
              <a:latin typeface="Bell MT" panose="02020503060305020303" pitchFamily="18" charset="0"/>
              <a:cs typeface="Calibri"/>
            </a:endParaRPr>
          </a:p>
        </p:txBody>
      </p:sp>
      <p:sp>
        <p:nvSpPr>
          <p:cNvPr id="9" name="object 3"/>
          <p:cNvSpPr txBox="1"/>
          <p:nvPr/>
        </p:nvSpPr>
        <p:spPr>
          <a:xfrm>
            <a:off x="91869" y="3681372"/>
            <a:ext cx="8960261" cy="1942008"/>
          </a:xfrm>
          <a:prstGeom prst="rect">
            <a:avLst/>
          </a:prstGeom>
        </p:spPr>
        <p:txBody>
          <a:bodyPr vert="horz" wrap="square" lIns="0" tIns="117286" rIns="0" bIns="0" rtlCol="0">
            <a:spAutoFit/>
          </a:bodyPr>
          <a:lstStyle/>
          <a:p>
            <a:pPr algn="just" eaLnBrk="1" hangingPunct="1">
              <a:spcBef>
                <a:spcPts val="924"/>
              </a:spcBef>
            </a:pPr>
            <a:r>
              <a:rPr lang="it-IT" sz="2400" dirty="0">
                <a:solidFill>
                  <a:srgbClr val="1D1D7C"/>
                </a:solidFill>
                <a:latin typeface="Bell MT" panose="02020503060305020303" pitchFamily="18" charset="0"/>
                <a:ea typeface="+mn-ea"/>
                <a:cs typeface="Calibri"/>
              </a:rPr>
              <a:t>				           		           Supervisor</a:t>
            </a:r>
          </a:p>
          <a:p>
            <a:pPr algn="just" eaLnBrk="1" hangingPunct="1">
              <a:spcBef>
                <a:spcPts val="924"/>
              </a:spcBef>
            </a:pPr>
            <a:r>
              <a:rPr lang="it-IT" sz="2400" dirty="0">
                <a:solidFill>
                  <a:srgbClr val="1D1D7C"/>
                </a:solidFill>
                <a:latin typeface="Bell MT" panose="02020503060305020303" pitchFamily="18" charset="0"/>
                <a:ea typeface="+mn-ea"/>
                <a:cs typeface="Calibri"/>
              </a:rPr>
              <a:t>          Lucia Giuliano 			        	           </a:t>
            </a:r>
            <a:r>
              <a:rPr sz="2400" b="1" dirty="0">
                <a:solidFill>
                  <a:srgbClr val="1D1D7C"/>
                </a:solidFill>
                <a:latin typeface="Bell MT" panose="02020503060305020303" pitchFamily="18" charset="0"/>
                <a:ea typeface="+mn-ea"/>
                <a:cs typeface="Calibri"/>
              </a:rPr>
              <a:t>Luigi Palumbo</a:t>
            </a:r>
            <a:endParaRPr lang="en-US" sz="2400" b="1" dirty="0">
              <a:solidFill>
                <a:srgbClr val="1D1D7C"/>
              </a:solidFill>
              <a:latin typeface="Bell MT" panose="02020503060305020303" pitchFamily="18" charset="0"/>
              <a:ea typeface="+mn-ea"/>
              <a:cs typeface="Calibri"/>
            </a:endParaRPr>
          </a:p>
          <a:p>
            <a:pPr algn="just" eaLnBrk="1" hangingPunct="1">
              <a:spcBef>
                <a:spcPts val="924"/>
              </a:spcBef>
            </a:pPr>
            <a:r>
              <a:rPr lang="en-US" sz="2400" b="1" dirty="0">
                <a:solidFill>
                  <a:srgbClr val="1D1D7C"/>
                </a:solidFill>
                <a:latin typeface="Bell MT" panose="02020503060305020303" pitchFamily="18" charset="0"/>
                <a:ea typeface="+mn-ea"/>
                <a:cs typeface="Calibri"/>
              </a:rPr>
              <a:t>							</a:t>
            </a:r>
            <a:r>
              <a:rPr lang="en-US" sz="2400" dirty="0">
                <a:solidFill>
                  <a:srgbClr val="1D1D7C"/>
                </a:solidFill>
                <a:latin typeface="Bell MT" panose="02020503060305020303" pitchFamily="18" charset="0"/>
                <a:ea typeface="+mn-ea"/>
                <a:cs typeface="Calibri"/>
              </a:rPr>
              <a:t>Co-supervisor</a:t>
            </a:r>
            <a:endParaRPr lang="it-IT" sz="2400" dirty="0">
              <a:solidFill>
                <a:srgbClr val="1D1D7C"/>
              </a:solidFill>
              <a:latin typeface="Bell MT" panose="02020503060305020303" pitchFamily="18" charset="0"/>
              <a:ea typeface="+mn-ea"/>
              <a:cs typeface="Calibri"/>
            </a:endParaRPr>
          </a:p>
          <a:p>
            <a:pPr algn="just" eaLnBrk="1" hangingPunct="1">
              <a:spcBef>
                <a:spcPts val="924"/>
              </a:spcBef>
            </a:pPr>
            <a:r>
              <a:rPr lang="it-IT" sz="2400" b="1" dirty="0">
                <a:solidFill>
                  <a:srgbClr val="1D1D7C"/>
                </a:solidFill>
                <a:latin typeface="Bell MT" panose="02020503060305020303" pitchFamily="18" charset="0"/>
                <a:ea typeface="+mn-ea"/>
                <a:cs typeface="Calibri"/>
              </a:rPr>
              <a:t>						           Luigi </a:t>
            </a:r>
            <a:r>
              <a:rPr lang="it-IT" sz="2400" b="1" dirty="0" err="1">
                <a:solidFill>
                  <a:srgbClr val="1D1D7C"/>
                </a:solidFill>
                <a:latin typeface="Bell MT" panose="02020503060305020303" pitchFamily="18" charset="0"/>
                <a:ea typeface="+mn-ea"/>
                <a:cs typeface="Calibri"/>
              </a:rPr>
              <a:t>Faillace</a:t>
            </a:r>
            <a:r>
              <a:rPr lang="it-IT" sz="2400" b="1" dirty="0">
                <a:solidFill>
                  <a:srgbClr val="1D1D7C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  <a:endParaRPr sz="2400" b="1" dirty="0">
              <a:solidFill>
                <a:srgbClr val="1D1D7C"/>
              </a:solidFill>
              <a:latin typeface="Bell MT" panose="02020503060305020303" pitchFamily="18" charset="0"/>
              <a:ea typeface="+mn-ea"/>
              <a:cs typeface="Calibri"/>
            </a:endParaRPr>
          </a:p>
        </p:txBody>
      </p:sp>
      <p:sp>
        <p:nvSpPr>
          <p:cNvPr id="10" name="object 4"/>
          <p:cNvSpPr txBox="1"/>
          <p:nvPr/>
        </p:nvSpPr>
        <p:spPr>
          <a:xfrm>
            <a:off x="2448664" y="5638998"/>
            <a:ext cx="4650778" cy="318743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2700" algn="ctr" eaLnBrk="1" hangingPunct="1">
              <a:spcBef>
                <a:spcPts val="100"/>
              </a:spcBef>
            </a:pPr>
            <a:endParaRPr sz="2000" i="1" dirty="0">
              <a:solidFill>
                <a:srgbClr val="00206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11" name="object 7"/>
          <p:cNvSpPr/>
          <p:nvPr/>
        </p:nvSpPr>
        <p:spPr>
          <a:xfrm>
            <a:off x="5964251" y="0"/>
            <a:ext cx="3113708" cy="1222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xmlns="" id="{E0772017-D488-406A-A167-B60F207E9357}"/>
              </a:ext>
            </a:extLst>
          </p:cNvPr>
          <p:cNvSpPr/>
          <p:nvPr/>
        </p:nvSpPr>
        <p:spPr>
          <a:xfrm>
            <a:off x="1994106" y="5917419"/>
            <a:ext cx="52947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XXXIV </a:t>
            </a:r>
            <a:r>
              <a:rPr lang="en-US" sz="20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ciclo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- PhD school in accelerator physics</a:t>
            </a:r>
          </a:p>
        </p:txBody>
      </p:sp>
      <p:pic>
        <p:nvPicPr>
          <p:cNvPr id="1026" name="Picture 2" descr="Istituto nazionale di fisica nucleare - Wikipedia">
            <a:extLst>
              <a:ext uri="{FF2B5EF4-FFF2-40B4-BE49-F238E27FC236}">
                <a16:creationId xmlns:a16="http://schemas.microsoft.com/office/drawing/2014/main" xmlns="" id="{AF944F11-4C17-4B74-8C27-CF3DCC3F4D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66" y="118165"/>
            <a:ext cx="1720893" cy="107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241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solidFill>
                  <a:srgbClr val="FFFFFF"/>
                </a:solidFill>
              </a:rPr>
              <a:t>Pagina </a:t>
            </a:r>
            <a:fld id="{F951A53A-9FE3-480A-88C3-23874CFF8B89}" type="slidenum">
              <a:rPr lang="it-IT" altLang="it-IT" smtClean="0">
                <a:solidFill>
                  <a:srgbClr val="FFFFFF"/>
                </a:solidFill>
              </a:rPr>
              <a:pPr/>
              <a:t>10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11" name="Rettangolo 6">
            <a:extLst>
              <a:ext uri="{FF2B5EF4-FFF2-40B4-BE49-F238E27FC236}">
                <a16:creationId xmlns:a16="http://schemas.microsoft.com/office/drawing/2014/main" xmlns="" id="{77513B9C-E0A4-442A-9F2E-205F512A6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3365" y="-22748"/>
            <a:ext cx="8928546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FontTx/>
              <a:buNone/>
              <a:defRPr/>
            </a:pPr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+mj-cs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Bunching section </a:t>
            </a:r>
            <a:endParaRPr lang="it-IT" altLang="it-IT" sz="3600" b="1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endParaRP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xmlns="" id="{4F2EC771-FC33-491A-B239-0A469D1DE7F6}"/>
              </a:ext>
            </a:extLst>
          </p:cNvPr>
          <p:cNvSpPr/>
          <p:nvPr/>
        </p:nvSpPr>
        <p:spPr>
          <a:xfrm>
            <a:off x="6876256" y="81301"/>
            <a:ext cx="2008925" cy="720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xmlns="" id="{6A2B1D24-7704-4FFA-B439-058DC21D269D}"/>
              </a:ext>
            </a:extLst>
          </p:cNvPr>
          <p:cNvSpPr txBox="1"/>
          <p:nvPr/>
        </p:nvSpPr>
        <p:spPr>
          <a:xfrm>
            <a:off x="39210" y="1063815"/>
            <a:ext cx="910478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GB" sz="2400" dirty="0">
              <a:solidFill>
                <a:srgbClr val="1D1D7C"/>
              </a:solidFill>
              <a:latin typeface="Bell MT" panose="02020503060305020303" pitchFamily="18" charset="0"/>
              <a:ea typeface="ＭＳ Ｐゴシック"/>
              <a:cs typeface="Calibri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endParaRP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xmlns="" id="{B701375B-D385-43CB-B64A-626355B16DA0}"/>
              </a:ext>
            </a:extLst>
          </p:cNvPr>
          <p:cNvSpPr txBox="1"/>
          <p:nvPr/>
        </p:nvSpPr>
        <p:spPr>
          <a:xfrm>
            <a:off x="28575" y="3006992"/>
            <a:ext cx="511175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000" b="1" dirty="0">
                <a:solidFill>
                  <a:schemeClr val="tx1">
                    <a:lumMod val="50000"/>
                  </a:schemeClr>
                </a:solidFill>
              </a:rPr>
              <a:t>V/m</a:t>
            </a:r>
            <a:endParaRPr lang="it-IT" sz="1000" b="1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xmlns="" id="{C2F7293D-842A-4967-807C-DF642BC5EF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1" y="801381"/>
            <a:ext cx="2413248" cy="3075290"/>
          </a:xfrm>
          <a:prstGeom prst="rect">
            <a:avLst/>
          </a:prstGeom>
          <a:ln>
            <a:solidFill>
              <a:srgbClr val="1D1D7C"/>
            </a:solidFill>
          </a:ln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xmlns="" id="{951C7A38-D2E1-4AC8-8E25-B9061E957352}"/>
              </a:ext>
            </a:extLst>
          </p:cNvPr>
          <p:cNvSpPr txBox="1"/>
          <p:nvPr/>
        </p:nvSpPr>
        <p:spPr>
          <a:xfrm>
            <a:off x="2745420" y="801381"/>
            <a:ext cx="6165458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L= </a:t>
            </a:r>
            <a:r>
              <a:rPr lang="en-GB" sz="2400" b="1" dirty="0">
                <a:solidFill>
                  <a:srgbClr val="1D1D7C"/>
                </a:solidFill>
                <a:latin typeface="Symbol" panose="05050102010706020507" pitchFamily="18" charset="2"/>
                <a:ea typeface="ＭＳ Ｐゴシック"/>
                <a:cs typeface="Calibri"/>
              </a:rPr>
              <a:t>lb</a:t>
            </a:r>
            <a:r>
              <a:rPr lang="en-GB" sz="2400" b="1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/2 </a:t>
            </a:r>
            <a:r>
              <a:rPr lang="en-GB" sz="2400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allows to synchronize the beam passage in each cell with the accelerating field, granting a continuous acceleration process.</a:t>
            </a:r>
          </a:p>
          <a:p>
            <a:pPr algn="l"/>
            <a:endParaRPr lang="en-GB" sz="2400" dirty="0">
              <a:solidFill>
                <a:srgbClr val="1D1D7C"/>
              </a:solidFill>
              <a:latin typeface="Bell MT" panose="02020503060305020303" pitchFamily="18" charset="0"/>
              <a:ea typeface="ＭＳ Ｐゴシック"/>
              <a:cs typeface="Calibri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b="1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Bunching section </a:t>
            </a:r>
            <a:r>
              <a:rPr lang="en-GB" sz="2400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is designed to match the </a:t>
            </a:r>
            <a:r>
              <a:rPr lang="en-GB" sz="2400" i="1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low</a:t>
            </a:r>
            <a:r>
              <a:rPr lang="en-GB" sz="2400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</a:t>
            </a:r>
            <a:r>
              <a:rPr lang="en-GB" sz="2400" i="1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energy</a:t>
            </a:r>
            <a:r>
              <a:rPr lang="en-GB" sz="2400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</a:t>
            </a:r>
            <a:r>
              <a:rPr lang="en-GB" sz="2400" i="1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charges</a:t>
            </a:r>
            <a:r>
              <a:rPr lang="en-GB" sz="2400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continuously emitted by the gun (12kV) with the </a:t>
            </a:r>
            <a:r>
              <a:rPr lang="en-GB" sz="2400" dirty="0" err="1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linac</a:t>
            </a:r>
            <a:r>
              <a:rPr lang="en-GB" sz="2400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         the particles lost at the entrance of the </a:t>
            </a:r>
            <a:r>
              <a:rPr lang="en-GB" sz="2400" dirty="0" err="1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linac</a:t>
            </a:r>
            <a:r>
              <a:rPr lang="en-GB" sz="2400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are dramatically reduced.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6C4BC86F-C66C-4336-8D57-961994D6BE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17" y="4670348"/>
            <a:ext cx="9104789" cy="1476452"/>
          </a:xfrm>
          <a:prstGeom prst="rect">
            <a:avLst/>
          </a:prstGeom>
          <a:ln>
            <a:solidFill>
              <a:srgbClr val="1D1D7C"/>
            </a:solidFill>
          </a:ln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xmlns="" id="{7245C61C-9FA0-41F6-9482-AE9ADE015A5E}"/>
              </a:ext>
            </a:extLst>
          </p:cNvPr>
          <p:cNvCxnSpPr>
            <a:cxnSpLocks/>
          </p:cNvCxnSpPr>
          <p:nvPr/>
        </p:nvCxnSpPr>
        <p:spPr bwMode="auto">
          <a:xfrm>
            <a:off x="7020272" y="3645024"/>
            <a:ext cx="504056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7650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6F0DE9EA-613E-40FC-ABC7-4CA49320A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solidFill>
                  <a:srgbClr val="FFFFFF"/>
                </a:solidFill>
              </a:rPr>
              <a:t>Pagina </a:t>
            </a:r>
            <a:fld id="{F951A53A-9FE3-480A-88C3-23874CFF8B89}" type="slidenum">
              <a:rPr lang="it-IT" altLang="it-IT" smtClean="0">
                <a:solidFill>
                  <a:srgbClr val="FFFFFF"/>
                </a:solidFill>
              </a:rPr>
              <a:pPr/>
              <a:t>11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8" name="Rettangolo 6">
            <a:extLst>
              <a:ext uri="{FF2B5EF4-FFF2-40B4-BE49-F238E27FC236}">
                <a16:creationId xmlns:a16="http://schemas.microsoft.com/office/drawing/2014/main" xmlns="" id="{78F043B4-0726-4741-A5C7-09D260878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141" y="0"/>
            <a:ext cx="8352928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FontTx/>
              <a:buNone/>
              <a:defRPr/>
            </a:pPr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+mj-cs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Sequential tuning for </a:t>
            </a:r>
            <a:r>
              <a:rPr lang="en-US" sz="3600" b="1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linac</a:t>
            </a:r>
            <a:r>
              <a:rPr lang="en-US" sz="3600" b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RF design </a:t>
            </a:r>
            <a:endParaRPr lang="it-IT" altLang="it-IT" sz="3600" b="1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xmlns="" id="{23AF58A4-2444-48CD-A059-31E9C9BCEAE1}"/>
              </a:ext>
            </a:extLst>
          </p:cNvPr>
          <p:cNvSpPr/>
          <p:nvPr/>
        </p:nvSpPr>
        <p:spPr>
          <a:xfrm>
            <a:off x="8676456" y="30504"/>
            <a:ext cx="1769658" cy="6039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A1008245-4AE8-4D46-9DFC-79AA28A59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033" y="4437112"/>
            <a:ext cx="7902167" cy="2339413"/>
          </a:xfrm>
          <a:prstGeom prst="rect">
            <a:avLst/>
          </a:prstGeom>
          <a:ln>
            <a:solidFill>
              <a:srgbClr val="1D1D7C"/>
            </a:solidFill>
          </a:ln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4B25D41C-5869-44D2-9C67-963A9E25FE5B}"/>
              </a:ext>
            </a:extLst>
          </p:cNvPr>
          <p:cNvSpPr txBox="1"/>
          <p:nvPr/>
        </p:nvSpPr>
        <p:spPr>
          <a:xfrm>
            <a:off x="58526" y="688628"/>
            <a:ext cx="890244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After the tuning of the single cells , the simulation of the whole structure was carried out using the </a:t>
            </a:r>
            <a:r>
              <a:rPr lang="en-GB" sz="2400" i="1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sequential tuning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We progressively synchronize multiple cells  modifying the radius of the last added cell to obtain:</a:t>
            </a:r>
          </a:p>
          <a:p>
            <a:pPr algn="l"/>
            <a:r>
              <a:rPr lang="en-GB" sz="2400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	- π/2 mode resonance frequency around 2,998 GHz</a:t>
            </a:r>
          </a:p>
          <a:p>
            <a:pPr algn="l"/>
            <a:r>
              <a:rPr lang="en-GB" sz="2400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	- field flatness 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522C6538-4AF0-4FDF-A1CF-14DE03A849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033" y="2924944"/>
            <a:ext cx="7902167" cy="1457608"/>
          </a:xfrm>
          <a:prstGeom prst="rect">
            <a:avLst/>
          </a:prstGeom>
          <a:ln>
            <a:solidFill>
              <a:srgbClr val="1D1D7C"/>
            </a:solidFill>
          </a:ln>
        </p:spPr>
      </p:pic>
    </p:spTree>
    <p:extLst>
      <p:ext uri="{BB962C8B-B14F-4D97-AF65-F5344CB8AC3E}">
        <p14:creationId xmlns:p14="http://schemas.microsoft.com/office/powerpoint/2010/main" val="37789625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6">
            <a:extLst>
              <a:ext uri="{FF2B5EF4-FFF2-40B4-BE49-F238E27FC236}">
                <a16:creationId xmlns:a16="http://schemas.microsoft.com/office/drawing/2014/main" xmlns="" id="{77513B9C-E0A4-442A-9F2E-205F512A6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12576" y="30052"/>
            <a:ext cx="8928546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FontTx/>
              <a:buNone/>
              <a:defRPr/>
            </a:pPr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+mj-cs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Power supplied waveguide</a:t>
            </a:r>
            <a:endParaRPr lang="it-IT" altLang="it-IT" sz="3600" b="1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9321C092-11BC-4107-AF2E-C75626E66547}"/>
              </a:ext>
            </a:extLst>
          </p:cNvPr>
          <p:cNvSpPr txBox="1"/>
          <p:nvPr/>
        </p:nvSpPr>
        <p:spPr>
          <a:xfrm>
            <a:off x="133464" y="4291024"/>
            <a:ext cx="887706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The RF waveguide is inserted in the middle cell </a:t>
            </a:r>
            <a:r>
              <a:rPr lang="en-GB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allows </a:t>
            </a: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to </a:t>
            </a:r>
            <a:r>
              <a:rPr lang="en-GB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delete half of the </a:t>
            </a:r>
            <a:r>
              <a:rPr lang="en-GB" sz="24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linac</a:t>
            </a:r>
            <a:r>
              <a:rPr lang="en-GB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resonant not excited modes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The </a:t>
            </a:r>
            <a:r>
              <a:rPr lang="en-GB" sz="24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linac</a:t>
            </a:r>
            <a:r>
              <a:rPr lang="en-GB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resulted untuned: several iterations have been required to obtain a good field flatness using the </a:t>
            </a:r>
            <a:r>
              <a:rPr lang="en-GB" sz="2400" b="1" i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frequency domain solver </a:t>
            </a:r>
            <a:r>
              <a:rPr lang="en-GB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of CST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70" y="799828"/>
            <a:ext cx="8657261" cy="3195118"/>
          </a:xfrm>
          <a:prstGeom prst="rect">
            <a:avLst/>
          </a:prstGeom>
          <a:ln>
            <a:solidFill>
              <a:srgbClr val="282A83"/>
            </a:solidFill>
          </a:ln>
        </p:spPr>
      </p:pic>
      <p:sp>
        <p:nvSpPr>
          <p:cNvPr id="12" name="object 7">
            <a:extLst>
              <a:ext uri="{FF2B5EF4-FFF2-40B4-BE49-F238E27FC236}">
                <a16:creationId xmlns:a16="http://schemas.microsoft.com/office/drawing/2014/main" xmlns="" id="{4F2EC771-FC33-491A-B239-0A469D1DE7F6}"/>
              </a:ext>
            </a:extLst>
          </p:cNvPr>
          <p:cNvSpPr/>
          <p:nvPr/>
        </p:nvSpPr>
        <p:spPr>
          <a:xfrm>
            <a:off x="7125137" y="17858"/>
            <a:ext cx="2008925" cy="720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997366" y="6370748"/>
            <a:ext cx="1905000" cy="457200"/>
          </a:xfrm>
        </p:spPr>
        <p:txBody>
          <a:bodyPr/>
          <a:lstStyle/>
          <a:p>
            <a:fld id="{F951A53A-9FE3-480A-88C3-23874CFF8B89}" type="slidenum">
              <a:rPr lang="it-IT" altLang="it-IT" smtClean="0">
                <a:solidFill>
                  <a:srgbClr val="FF0000"/>
                </a:solidFill>
              </a:rPr>
              <a:pPr/>
              <a:t>12</a:t>
            </a:fld>
            <a:endParaRPr lang="it-IT" alt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881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6">
            <a:extLst>
              <a:ext uri="{FF2B5EF4-FFF2-40B4-BE49-F238E27FC236}">
                <a16:creationId xmlns:a16="http://schemas.microsoft.com/office/drawing/2014/main" xmlns="" id="{77513B9C-E0A4-442A-9F2E-205F512A6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612576" y="30052"/>
            <a:ext cx="8928546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FontTx/>
              <a:buNone/>
              <a:defRPr/>
            </a:pPr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+mj-cs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Coupling hole optimization </a:t>
            </a:r>
            <a:endParaRPr lang="it-IT" altLang="it-IT" sz="3600" b="1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9321C092-11BC-4107-AF2E-C75626E66547}"/>
              </a:ext>
            </a:extLst>
          </p:cNvPr>
          <p:cNvSpPr txBox="1"/>
          <p:nvPr/>
        </p:nvSpPr>
        <p:spPr>
          <a:xfrm>
            <a:off x="3851697" y="1536174"/>
            <a:ext cx="52038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To design the coupler one has to follow an iterative procedure:</a:t>
            </a:r>
          </a:p>
          <a:p>
            <a:endParaRPr lang="en-GB" sz="2400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fix the slot dimension between the waveguide and the coupler cell,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simulate the structure retuning the coupler cell,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calculate the coupling coefficient,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if the coupling is not the desired one, start again from 1.</a:t>
            </a: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xmlns="" id="{4F2EC771-FC33-491A-B239-0A469D1DE7F6}"/>
              </a:ext>
            </a:extLst>
          </p:cNvPr>
          <p:cNvSpPr/>
          <p:nvPr/>
        </p:nvSpPr>
        <p:spPr>
          <a:xfrm>
            <a:off x="7125137" y="17858"/>
            <a:ext cx="2008925" cy="720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997366" y="6370748"/>
            <a:ext cx="1905000" cy="457200"/>
          </a:xfrm>
        </p:spPr>
        <p:txBody>
          <a:bodyPr/>
          <a:lstStyle/>
          <a:p>
            <a:fld id="{F951A53A-9FE3-480A-88C3-23874CFF8B89}" type="slidenum">
              <a:rPr lang="it-IT" altLang="it-IT" smtClean="0">
                <a:solidFill>
                  <a:srgbClr val="FF0000"/>
                </a:solidFill>
              </a:rPr>
              <a:pPr/>
              <a:t>13</a:t>
            </a:fld>
            <a:endParaRPr lang="it-IT" altLang="it-IT" dirty="0">
              <a:solidFill>
                <a:srgbClr val="FF0000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4E842EFD-B434-435A-A644-E5C0DB612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994927"/>
            <a:ext cx="3382704" cy="5374739"/>
          </a:xfrm>
          <a:prstGeom prst="rect">
            <a:avLst/>
          </a:prstGeom>
          <a:ln>
            <a:solidFill>
              <a:srgbClr val="282A83"/>
            </a:solidFill>
          </a:ln>
        </p:spPr>
      </p:pic>
      <p:sp>
        <p:nvSpPr>
          <p:cNvPr id="2" name="Freccia in giù 1">
            <a:extLst>
              <a:ext uri="{FF2B5EF4-FFF2-40B4-BE49-F238E27FC236}">
                <a16:creationId xmlns:a16="http://schemas.microsoft.com/office/drawing/2014/main" xmlns="" id="{6D3247F9-808F-4CBB-8163-33D1C1301F81}"/>
              </a:ext>
            </a:extLst>
          </p:cNvPr>
          <p:cNvSpPr/>
          <p:nvPr/>
        </p:nvSpPr>
        <p:spPr bwMode="auto">
          <a:xfrm>
            <a:off x="6211295" y="5445223"/>
            <a:ext cx="484632" cy="657155"/>
          </a:xfrm>
          <a:prstGeom prst="downArrow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9517C223-3528-46E8-B0B8-B82B9D97B2F5}"/>
              </a:ext>
            </a:extLst>
          </p:cNvPr>
          <p:cNvSpPr txBox="1"/>
          <p:nvPr/>
        </p:nvSpPr>
        <p:spPr>
          <a:xfrm>
            <a:off x="5677947" y="6102379"/>
            <a:ext cx="14471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Calibri"/>
              </a:rPr>
              <a:t>b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ll MT" panose="02020503060305020303" pitchFamily="18" charset="0"/>
                <a:ea typeface="ＭＳ Ｐゴシック"/>
                <a:cs typeface="Calibri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ll MT" panose="02020503060305020303" pitchFamily="18" charset="0"/>
                <a:ea typeface="ＭＳ Ｐゴシック"/>
                <a:cs typeface="Calibri"/>
              </a:rPr>
              <a:t>= 1,52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03645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solidFill>
                  <a:srgbClr val="1000AC"/>
                </a:solidFill>
              </a:rPr>
              <a:t>Pagina </a:t>
            </a:r>
            <a:fld id="{F951A53A-9FE3-480A-88C3-23874CFF8B89}" type="slidenum">
              <a:rPr lang="it-IT" altLang="it-IT" smtClean="0">
                <a:solidFill>
                  <a:srgbClr val="1000AC"/>
                </a:solidFill>
              </a:rPr>
              <a:pPr/>
              <a:t>14</a:t>
            </a:fld>
            <a:endParaRPr lang="it-IT" altLang="it-IT">
              <a:solidFill>
                <a:srgbClr val="1000AC"/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8C624DF7-12B9-487C-BDF0-78403C8522DD}"/>
              </a:ext>
            </a:extLst>
          </p:cNvPr>
          <p:cNvSpPr/>
          <p:nvPr/>
        </p:nvSpPr>
        <p:spPr>
          <a:xfrm>
            <a:off x="-1836712" y="22531"/>
            <a:ext cx="12288091" cy="519897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Beam dynamics simulation S-band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FC09A5E6-D51B-4804-933E-1D07FF6E9A76}"/>
              </a:ext>
            </a:extLst>
          </p:cNvPr>
          <p:cNvSpPr txBox="1"/>
          <p:nvPr/>
        </p:nvSpPr>
        <p:spPr>
          <a:xfrm>
            <a:off x="107473" y="3832981"/>
            <a:ext cx="4572001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The </a:t>
            </a:r>
            <a:r>
              <a:rPr lang="it-IT" sz="2400" b="1" i="1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phase</a:t>
            </a:r>
            <a:r>
              <a:rPr lang="it-IT" sz="2400" b="1" i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  <a:r>
              <a:rPr lang="it-IT" sz="2400" b="1" i="1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space</a:t>
            </a:r>
            <a:r>
              <a:rPr lang="it-IT" sz="2400" b="1" i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plots </a:t>
            </a: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show the longitudinal distribution (in degrees) of the electron beam, beam spot, the energy spread, the energy as a function of the length of the beam at the entrance of the </a:t>
            </a:r>
            <a:r>
              <a:rPr lang="en-US" sz="24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linac</a:t>
            </a: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(top) and at the exit (right).</a:t>
            </a: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xmlns="" id="{EAA205DE-11AF-4012-BB96-B5D60805D2BE}"/>
              </a:ext>
            </a:extLst>
          </p:cNvPr>
          <p:cNvSpPr/>
          <p:nvPr/>
        </p:nvSpPr>
        <p:spPr>
          <a:xfrm>
            <a:off x="7452320" y="52363"/>
            <a:ext cx="1691679" cy="6053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1236" y="687568"/>
            <a:ext cx="4376182" cy="2952975"/>
          </a:xfrm>
          <a:prstGeom prst="rect">
            <a:avLst/>
          </a:prstGeom>
          <a:ln>
            <a:solidFill>
              <a:srgbClr val="1D1D7C"/>
            </a:solidFill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87568"/>
            <a:ext cx="4679504" cy="2952975"/>
          </a:xfrm>
          <a:prstGeom prst="rect">
            <a:avLst/>
          </a:prstGeom>
          <a:ln>
            <a:solidFill>
              <a:srgbClr val="1D1D7C"/>
            </a:solidFill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236" y="3832981"/>
            <a:ext cx="4365106" cy="2842038"/>
          </a:xfrm>
          <a:prstGeom prst="rect">
            <a:avLst/>
          </a:prstGeom>
          <a:ln>
            <a:solidFill>
              <a:srgbClr val="1D1D7C"/>
            </a:solidFill>
          </a:ln>
        </p:spPr>
      </p:pic>
      <p:sp>
        <p:nvSpPr>
          <p:cNvPr id="13" name="TextBox 7">
            <a:extLst>
              <a:ext uri="{FF2B5EF4-FFF2-40B4-BE49-F238E27FC236}">
                <a16:creationId xmlns:a16="http://schemas.microsoft.com/office/drawing/2014/main" xmlns="" id="{69B5F2AB-F1EC-4D9E-9FB7-45EBB0B27395}"/>
              </a:ext>
            </a:extLst>
          </p:cNvPr>
          <p:cNvSpPr txBox="1"/>
          <p:nvPr/>
        </p:nvSpPr>
        <p:spPr>
          <a:xfrm>
            <a:off x="4945068" y="3832981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Long. Distribution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(</a:t>
            </a:r>
            <a:r>
              <a:rPr lang="en-US" sz="700" b="1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Microbunch</a:t>
            </a:r>
            <a:r>
              <a:rPr lang="en-US" sz="7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xmlns="" id="{13B04617-744C-450E-9447-5349AA560FD8}"/>
              </a:ext>
            </a:extLst>
          </p:cNvPr>
          <p:cNvSpPr txBox="1"/>
          <p:nvPr/>
        </p:nvSpPr>
        <p:spPr>
          <a:xfrm>
            <a:off x="5147207" y="5354214"/>
            <a:ext cx="12987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</a:t>
            </a:r>
            <a:r>
              <a:rPr lang="en-US" sz="10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 (keV) vs </a:t>
            </a:r>
            <a:r>
              <a:rPr lang="en-US" sz="10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 (deg)</a:t>
            </a:r>
            <a:endParaRPr lang="en-US" sz="105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4">
            <a:extLst>
              <a:ext uri="{FF2B5EF4-FFF2-40B4-BE49-F238E27FC236}">
                <a16:creationId xmlns:a16="http://schemas.microsoft.com/office/drawing/2014/main" xmlns="" id="{CDB86832-188C-4269-81EC-5D765AB80C5C}"/>
              </a:ext>
            </a:extLst>
          </p:cNvPr>
          <p:cNvSpPr txBox="1"/>
          <p:nvPr/>
        </p:nvSpPr>
        <p:spPr>
          <a:xfrm>
            <a:off x="7826669" y="6273978"/>
            <a:ext cx="1263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100" b="1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Energy Spectrum</a:t>
            </a:r>
            <a:endParaRPr lang="en-US" sz="1100" b="1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xmlns="" id="{CDB86832-188C-4269-81EC-5D765AB80C5C}"/>
              </a:ext>
            </a:extLst>
          </p:cNvPr>
          <p:cNvSpPr txBox="1"/>
          <p:nvPr/>
        </p:nvSpPr>
        <p:spPr>
          <a:xfrm>
            <a:off x="3275856" y="3181000"/>
            <a:ext cx="1263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100" b="1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Energy Spectrum</a:t>
            </a:r>
            <a:endParaRPr lang="en-US" sz="1100" b="1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88736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0A87360-537E-48FD-8B2F-85AB5195F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2CB7B5D5-1147-453F-9DCA-3DF377932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0751B851-56DF-4E1C-AE03-76AAA4981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solidFill>
                  <a:srgbClr val="FFFFFF"/>
                </a:solidFill>
              </a:rPr>
              <a:t>Pagina </a:t>
            </a:r>
            <a:fld id="{F951A53A-9FE3-480A-88C3-23874CFF8B89}" type="slidenum">
              <a:rPr lang="it-IT" altLang="it-IT" smtClean="0">
                <a:solidFill>
                  <a:srgbClr val="FFFFFF"/>
                </a:solidFill>
              </a:rPr>
              <a:pPr/>
              <a:t>15</a:t>
            </a:fld>
            <a:endParaRPr lang="it-IT" altLang="it-IT">
              <a:solidFill>
                <a:srgbClr val="FFFFFF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5D6F2B92-505D-4357-968A-40DC463BC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07" y="1159385"/>
            <a:ext cx="8176747" cy="5323726"/>
          </a:xfrm>
          <a:prstGeom prst="rect">
            <a:avLst/>
          </a:prstGeom>
          <a:ln>
            <a:solidFill>
              <a:srgbClr val="1D1D7C"/>
            </a:solidFill>
          </a:ln>
        </p:spPr>
      </p:pic>
      <p:sp>
        <p:nvSpPr>
          <p:cNvPr id="6" name="TextBox 7">
            <a:extLst>
              <a:ext uri="{FF2B5EF4-FFF2-40B4-BE49-F238E27FC236}">
                <a16:creationId xmlns:a16="http://schemas.microsoft.com/office/drawing/2014/main" xmlns="" id="{9AEFF6F5-12C4-46D2-A36B-76DB522C7CC4}"/>
              </a:ext>
            </a:extLst>
          </p:cNvPr>
          <p:cNvSpPr txBox="1"/>
          <p:nvPr/>
        </p:nvSpPr>
        <p:spPr>
          <a:xfrm>
            <a:off x="708040" y="1387985"/>
            <a:ext cx="12682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Long. Distribution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(</a:t>
            </a:r>
            <a:r>
              <a:rPr lang="en-US" sz="1100" b="1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Microbunch</a:t>
            </a:r>
            <a:r>
              <a:rPr lang="en-US" sz="11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xmlns="" id="{6A906AE7-3231-43F6-AF02-1D8F4B424DC3}"/>
              </a:ext>
            </a:extLst>
          </p:cNvPr>
          <p:cNvSpPr txBox="1"/>
          <p:nvPr/>
        </p:nvSpPr>
        <p:spPr>
          <a:xfrm>
            <a:off x="741440" y="3933056"/>
            <a:ext cx="260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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 (keV) vs </a:t>
            </a:r>
            <a:r>
              <a:rPr lang="en-US" sz="18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 (deg)</a:t>
            </a:r>
            <a:endParaRPr lang="en-US" sz="180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14">
            <a:extLst>
              <a:ext uri="{FF2B5EF4-FFF2-40B4-BE49-F238E27FC236}">
                <a16:creationId xmlns:a16="http://schemas.microsoft.com/office/drawing/2014/main" xmlns="" id="{03F872BE-EC4A-4710-B426-1DF20BFB89F8}"/>
              </a:ext>
            </a:extLst>
          </p:cNvPr>
          <p:cNvSpPr txBox="1"/>
          <p:nvPr/>
        </p:nvSpPr>
        <p:spPr>
          <a:xfrm>
            <a:off x="5943001" y="5804608"/>
            <a:ext cx="2061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600" b="1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Energy Spectrum</a:t>
            </a:r>
            <a:endParaRPr lang="en-US" sz="1600" b="1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0488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27BAE629-E128-45A8-8CED-4D08DF71E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5878" y="14589"/>
            <a:ext cx="6050944" cy="1206246"/>
          </a:xfrm>
        </p:spPr>
        <p:txBody>
          <a:bodyPr vert="horz" wrap="square" lIns="68580" tIns="34290" rIns="68580" bIns="34290" numCol="1" rtlCol="0" anchor="ctr" anchorCtr="0" compatLnSpc="1">
            <a:prstTxWarp prst="textNoShape">
              <a:avLst/>
            </a:prstTxWarp>
            <a:norm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FLASH regime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A2387A80-39E5-4DE2-B7D3-CA96CFC659F0}"/>
              </a:ext>
            </a:extLst>
          </p:cNvPr>
          <p:cNvSpPr/>
          <p:nvPr/>
        </p:nvSpPr>
        <p:spPr>
          <a:xfrm>
            <a:off x="95414" y="834685"/>
            <a:ext cx="8953170" cy="175739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pPr marL="342900" indent="-342900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1500" dirty="0">
              <a:solidFill>
                <a:srgbClr val="002060"/>
              </a:solidFill>
              <a:latin typeface="Cambria Math" panose="02040503050406030204" pitchFamily="18" charset="0"/>
            </a:endParaRPr>
          </a:p>
          <a:p>
            <a:pPr indent="-171450">
              <a:spcAft>
                <a:spcPts val="450"/>
              </a:spcAft>
              <a:buFont typeface="Arial" panose="020B0604020202020204" pitchFamily="34" charset="0"/>
              <a:buChar char="•"/>
            </a:pPr>
            <a:endParaRPr lang="en-US" sz="225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5AAE9118-0436-4488-AC4A-C14DF6A7B6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-2" y="2515507"/>
            <a:ext cx="9144002" cy="3485243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ounded Rectangle 26">
            <a:extLst>
              <a:ext uri="{FF2B5EF4-FFF2-40B4-BE49-F238E27FC236}">
                <a16:creationId xmlns:a16="http://schemas.microsoft.com/office/drawing/2014/main" xmlns="" id="{1B10F861-B8F1-49C7-BD58-EAB20CEE7F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41173" y="2674621"/>
            <a:ext cx="4210177" cy="294773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sp>
        <p:nvSpPr>
          <p:cNvPr id="41" name="Rounded Rectangle 16">
            <a:extLst>
              <a:ext uri="{FF2B5EF4-FFF2-40B4-BE49-F238E27FC236}">
                <a16:creationId xmlns:a16="http://schemas.microsoft.com/office/drawing/2014/main" xmlns="" id="{61F6E425-22AB-4DA2-8FAC-58ADB58EF6C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691062" y="2674621"/>
            <a:ext cx="4210177" cy="2947736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B2D10E86-42CA-4204-B9EC-3889A1BD32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58"/>
          <a:stretch/>
        </p:blipFill>
        <p:spPr>
          <a:xfrm>
            <a:off x="254999" y="3222402"/>
            <a:ext cx="4123710" cy="2086762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0" y="1223571"/>
            <a:ext cx="88851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The definition of FLASH regime requires the specification of different inter-dependent temporal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parameters</a:t>
            </a:r>
            <a:endParaRPr lang="it-IT" sz="2400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xmlns="" id="{02CC3845-BC00-4B22-ADE1-87331453028D}"/>
              </a:ext>
            </a:extLst>
          </p:cNvPr>
          <p:cNvSpPr/>
          <p:nvPr/>
        </p:nvSpPr>
        <p:spPr>
          <a:xfrm>
            <a:off x="7039659" y="114605"/>
            <a:ext cx="2008925" cy="720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xmlns="" id="{4C869EF4-7BFA-48D4-BBD4-4D09BE01CDB1}"/>
              </a:ext>
            </a:extLst>
          </p:cNvPr>
          <p:cNvSpPr/>
          <p:nvPr/>
        </p:nvSpPr>
        <p:spPr>
          <a:xfrm>
            <a:off x="395536" y="6104554"/>
            <a:ext cx="45152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FLASH </a:t>
            </a:r>
            <a:r>
              <a:rPr lang="it-IT" sz="2400" b="1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parameters</a:t>
            </a:r>
            <a:endParaRPr lang="it-IT" sz="2400" b="1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05E1B772-8AC2-4160-B31D-45AF0EEA1B3E}"/>
              </a:ext>
            </a:extLst>
          </p:cNvPr>
          <p:cNvSpPr/>
          <p:nvPr/>
        </p:nvSpPr>
        <p:spPr>
          <a:xfrm>
            <a:off x="4589506" y="6104555"/>
            <a:ext cx="45152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EF4000 </a:t>
            </a:r>
            <a:r>
              <a:rPr lang="it-IT" sz="2400" b="1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parameters</a:t>
            </a:r>
            <a:endParaRPr lang="it-IT" sz="2400" b="1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7323A9C7-E9F1-4E08-BECC-56FF8B967A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423"/>
          <a:stretch/>
        </p:blipFill>
        <p:spPr>
          <a:xfrm>
            <a:off x="4716016" y="3258930"/>
            <a:ext cx="4157922" cy="1998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81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171"/>
    </mc:Choice>
    <mc:Fallback xmlns="">
      <p:transition spd="slow" advTm="3617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302834" y="81301"/>
            <a:ext cx="7559675" cy="504825"/>
          </a:xfrm>
        </p:spPr>
        <p:txBody>
          <a:bodyPr/>
          <a:lstStyle/>
          <a:p>
            <a:pPr algn="ctr"/>
            <a:r>
              <a:rPr lang="it-IT" sz="36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Realization</a:t>
            </a:r>
            <a:r>
              <a:rPr lang="it-IT" sz="36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of ElettronFlash4000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solidFill>
                  <a:srgbClr val="FFFFFF"/>
                </a:solidFill>
              </a:rPr>
              <a:t>Pagina </a:t>
            </a:r>
            <a:fld id="{F951A53A-9FE3-480A-88C3-23874CFF8B89}" type="slidenum">
              <a:rPr lang="it-IT" altLang="it-IT" smtClean="0">
                <a:solidFill>
                  <a:srgbClr val="FFFFFF"/>
                </a:solidFill>
              </a:rPr>
              <a:pPr/>
              <a:t>17</a:t>
            </a:fld>
            <a:endParaRPr lang="it-IT" altLang="it-IT">
              <a:solidFill>
                <a:srgbClr val="FFFFFF"/>
              </a:solidFill>
            </a:endParaRPr>
          </a:p>
        </p:txBody>
      </p:sp>
      <p:pic>
        <p:nvPicPr>
          <p:cNvPr id="5" name="Immagine 6">
            <a:extLst>
              <a:ext uri="{FF2B5EF4-FFF2-40B4-BE49-F238E27FC236}">
                <a16:creationId xmlns:a16="http://schemas.microsoft.com/office/drawing/2014/main" xmlns="" id="{8AEA6E04-07FC-409E-8D1E-38AC5CD44B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14" b="7828"/>
          <a:stretch>
            <a:fillRect/>
          </a:stretch>
        </p:blipFill>
        <p:spPr bwMode="auto">
          <a:xfrm>
            <a:off x="5195831" y="1203688"/>
            <a:ext cx="3689350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4B428479-3BCC-496D-A62F-4C05683CA8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1" t="35825" r="16402" b="35825"/>
          <a:stretch>
            <a:fillRect/>
          </a:stretch>
        </p:blipFill>
        <p:spPr bwMode="auto">
          <a:xfrm>
            <a:off x="683568" y="1707542"/>
            <a:ext cx="1693862" cy="1238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BC5AD116-8298-4BBC-8F71-E1D09022442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4052" y="1760015"/>
            <a:ext cx="2388235" cy="1209040"/>
          </a:xfrm>
          <a:prstGeom prst="rect">
            <a:avLst/>
          </a:prstGeom>
          <a:ln>
            <a:solidFill>
              <a:srgbClr val="1D1D7C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3929" y="3518838"/>
            <a:ext cx="5786789" cy="3227107"/>
          </a:xfrm>
          <a:prstGeom prst="rect">
            <a:avLst/>
          </a:prstGeom>
          <a:ln>
            <a:solidFill>
              <a:srgbClr val="1D1D7C"/>
            </a:solidFill>
          </a:ln>
        </p:spPr>
      </p:pic>
      <p:sp>
        <p:nvSpPr>
          <p:cNvPr id="11" name="CasellaDiTesto 10"/>
          <p:cNvSpPr txBox="1"/>
          <p:nvPr/>
        </p:nvSpPr>
        <p:spPr>
          <a:xfrm>
            <a:off x="1979712" y="3030509"/>
            <a:ext cx="5745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Linac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installed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at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Curie Institute 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259632" y="801324"/>
            <a:ext cx="6964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Accelerating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cells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and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clamped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linac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before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brazing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</a:p>
        </p:txBody>
      </p:sp>
      <p:sp>
        <p:nvSpPr>
          <p:cNvPr id="13" name="object 7">
            <a:extLst>
              <a:ext uri="{FF2B5EF4-FFF2-40B4-BE49-F238E27FC236}">
                <a16:creationId xmlns:a16="http://schemas.microsoft.com/office/drawing/2014/main" xmlns="" id="{B0208F22-DECC-47DE-A06B-C522B2E43CA1}"/>
              </a:ext>
            </a:extLst>
          </p:cNvPr>
          <p:cNvSpPr/>
          <p:nvPr/>
        </p:nvSpPr>
        <p:spPr>
          <a:xfrm>
            <a:off x="6876256" y="81301"/>
            <a:ext cx="2008925" cy="7200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FF7207E1-52EB-4B67-ADAD-181FF2B730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6376" y="5804125"/>
            <a:ext cx="1013579" cy="941820"/>
          </a:xfrm>
          <a:prstGeom prst="rect">
            <a:avLst/>
          </a:prstGeom>
        </p:spPr>
      </p:pic>
      <p:pic>
        <p:nvPicPr>
          <p:cNvPr id="15" name="Picture 2" descr="S.I.T. Sordina IORT Technologies S.p.A. | LinkedIn">
            <a:extLst>
              <a:ext uri="{FF2B5EF4-FFF2-40B4-BE49-F238E27FC236}">
                <a16:creationId xmlns:a16="http://schemas.microsoft.com/office/drawing/2014/main" xmlns="" id="{9C734BD0-3D1E-4792-B75F-8C2683D47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958" y="6046203"/>
            <a:ext cx="730496" cy="730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02575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2AB1E28-09F2-4CC8-AFE1-640BAA509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8533" y="34298"/>
            <a:ext cx="7835900" cy="608208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In vivo and vitro experimental set-up</a:t>
            </a:r>
            <a:r>
              <a:rPr lang="en-US" sz="2400" dirty="0">
                <a:solidFill>
                  <a:schemeClr val="accent6">
                    <a:lumMod val="50000"/>
                    <a:lumOff val="50000"/>
                  </a:schemeClr>
                </a:solidFill>
              </a:rPr>
              <a:t/>
            </a:r>
            <a:br>
              <a:rPr lang="en-US" sz="2400" dirty="0">
                <a:solidFill>
                  <a:schemeClr val="accent6">
                    <a:lumMod val="50000"/>
                    <a:lumOff val="50000"/>
                  </a:schemeClr>
                </a:solidFill>
              </a:rPr>
            </a:br>
            <a:endParaRPr lang="en-GB" sz="24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9BFAEE03-3ABA-4F60-942F-ACB92D98CB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61366" y="847390"/>
            <a:ext cx="2686980" cy="529806"/>
          </a:xfrm>
        </p:spPr>
        <p:txBody>
          <a:bodyPr/>
          <a:lstStyle/>
          <a:p>
            <a:pPr marL="0" indent="0" algn="ctr" defTabSz="457200">
              <a:lnSpc>
                <a:spcPts val="2800"/>
              </a:lnSpc>
              <a:spcBef>
                <a:spcPts val="0"/>
              </a:spcBef>
              <a:buNone/>
            </a:pPr>
            <a:r>
              <a:rPr lang="it-IT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In vitro</a:t>
            </a:r>
            <a:endParaRPr lang="en-GB" dirty="0">
              <a:solidFill>
                <a:srgbClr val="002060"/>
              </a:solidFill>
              <a:latin typeface="Bell MT" panose="02020503060305020303" pitchFamily="18" charset="0"/>
              <a:cs typeface="Calibri"/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108D8491-1BD6-4C2E-8755-6B85DD950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182C-549C-41BB-91C0-989010742836}" type="datetime4">
              <a:rPr lang="fr-FR" smtClean="0"/>
              <a:pPr/>
              <a:t>17 novembre 2021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DC75C1ED-B4C0-4249-B875-5BBFAADF0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 dirty="0"/>
              <a:t>Institut Curie </a:t>
            </a:r>
            <a:endParaRPr lang="en-US" i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7893E3EE-EDA6-45B8-BADF-953B2DFF6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026" name="Immagine 44">
            <a:extLst>
              <a:ext uri="{FF2B5EF4-FFF2-40B4-BE49-F238E27FC236}">
                <a16:creationId xmlns:a16="http://schemas.microsoft.com/office/drawing/2014/main" xmlns="" id="{3E674762-5E8F-490A-8CE4-9473EF9B9E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80" y="1268760"/>
            <a:ext cx="3752604" cy="2403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" name="Immagine 54">
            <a:extLst>
              <a:ext uri="{FF2B5EF4-FFF2-40B4-BE49-F238E27FC236}">
                <a16:creationId xmlns:a16="http://schemas.microsoft.com/office/drawing/2014/main" xmlns="" id="{0091A2FE-6BA9-4AFB-8D28-74C8D6590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1105" y="2655351"/>
            <a:ext cx="4456308" cy="3869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7BCC284A-0049-469E-A079-12925E178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223" y="3878535"/>
            <a:ext cx="2914650" cy="2790825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055D3098-86A7-4A9B-BBC9-C57A5BE37E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1866" y="1473644"/>
            <a:ext cx="2460234" cy="1295723"/>
          </a:xfrm>
          <a:prstGeom prst="rect">
            <a:avLst/>
          </a:prstGeom>
        </p:spPr>
      </p:pic>
      <p:sp>
        <p:nvSpPr>
          <p:cNvPr id="12" name="Segnaposto contenuto 2">
            <a:extLst>
              <a:ext uri="{FF2B5EF4-FFF2-40B4-BE49-F238E27FC236}">
                <a16:creationId xmlns:a16="http://schemas.microsoft.com/office/drawing/2014/main" xmlns="" id="{D7CA6036-48EC-4D0C-B5BD-059AC1EA8B3A}"/>
              </a:ext>
            </a:extLst>
          </p:cNvPr>
          <p:cNvSpPr txBox="1">
            <a:spLocks/>
          </p:cNvSpPr>
          <p:nvPr/>
        </p:nvSpPr>
        <p:spPr>
          <a:xfrm>
            <a:off x="955058" y="847787"/>
            <a:ext cx="2686980" cy="52980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457200" rtl="0" eaLnBrk="1" latinLnBrk="0" hangingPunct="1">
              <a:lnSpc>
                <a:spcPts val="2800"/>
              </a:lnSpc>
              <a:spcBef>
                <a:spcPts val="0"/>
              </a:spcBef>
              <a:buFontTx/>
              <a:buNone/>
              <a:defRPr sz="2200" b="1" kern="1200">
                <a:solidFill>
                  <a:srgbClr val="EE822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68275" indent="0" algn="l" defTabSz="457200" rtl="0" eaLnBrk="1" latinLnBrk="0" hangingPunct="1">
              <a:lnSpc>
                <a:spcPts val="1600"/>
              </a:lnSpc>
              <a:spcBef>
                <a:spcPts val="600"/>
              </a:spcBef>
              <a:buFontTx/>
              <a:buNone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320675" indent="-7938" algn="l" defTabSz="457200" rtl="0" eaLnBrk="1" latinLnBrk="0" hangingPunct="1">
              <a:lnSpc>
                <a:spcPts val="1800"/>
              </a:lnSpc>
              <a:spcBef>
                <a:spcPts val="600"/>
              </a:spcBef>
              <a:buFontTx/>
              <a:buNone/>
              <a:defRPr sz="16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579438" indent="0" algn="l" defTabSz="457200" rtl="0" eaLnBrk="1" latinLnBrk="0" hangingPunct="1">
              <a:lnSpc>
                <a:spcPts val="1600"/>
              </a:lnSpc>
              <a:spcBef>
                <a:spcPts val="300"/>
              </a:spcBef>
              <a:buFontTx/>
              <a:buNone/>
              <a:defRPr sz="1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739775" indent="-7938" algn="l" defTabSz="457200" rtl="0" eaLnBrk="1" latinLnBrk="0" hangingPunct="1">
              <a:lnSpc>
                <a:spcPts val="1600"/>
              </a:lnSpc>
              <a:spcBef>
                <a:spcPts val="300"/>
              </a:spcBef>
              <a:buFontTx/>
              <a:buNone/>
              <a:defRPr sz="1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2400" b="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In vivo</a:t>
            </a:r>
            <a:endParaRPr lang="en-GB" sz="2400" b="0" dirty="0">
              <a:solidFill>
                <a:srgbClr val="002060"/>
              </a:solidFill>
              <a:latin typeface="Bell MT" panose="02020503060305020303" pitchFamily="18" charset="0"/>
              <a:cs typeface="Calibri"/>
            </a:endParaRPr>
          </a:p>
        </p:txBody>
      </p:sp>
      <p:pic>
        <p:nvPicPr>
          <p:cNvPr id="13" name="Picture 13" descr="IC - logo.psd">
            <a:extLst>
              <a:ext uri="{FF2B5EF4-FFF2-40B4-BE49-F238E27FC236}">
                <a16:creationId xmlns:a16="http://schemas.microsoft.com/office/drawing/2014/main" xmlns="" id="{9DA149FD-8D70-4743-AADA-B0E3B7E29F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143" y="0"/>
            <a:ext cx="770857" cy="778770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F52DA7C0-79A0-4713-BA0A-FF44D8099F76}"/>
              </a:ext>
            </a:extLst>
          </p:cNvPr>
          <p:cNvSpPr/>
          <p:nvPr/>
        </p:nvSpPr>
        <p:spPr bwMode="auto">
          <a:xfrm>
            <a:off x="206152" y="1268760"/>
            <a:ext cx="4456308" cy="5554942"/>
          </a:xfrm>
          <a:prstGeom prst="rect">
            <a:avLst/>
          </a:prstGeom>
          <a:noFill/>
          <a:ln w="28575">
            <a:solidFill>
              <a:srgbClr val="E90DBA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3940CCBB-07C8-40DB-8F8E-EEE6195ECB49}"/>
              </a:ext>
            </a:extLst>
          </p:cNvPr>
          <p:cNvSpPr/>
          <p:nvPr/>
        </p:nvSpPr>
        <p:spPr bwMode="auto">
          <a:xfrm>
            <a:off x="4741883" y="1268760"/>
            <a:ext cx="4195965" cy="5554942"/>
          </a:xfrm>
          <a:prstGeom prst="rect">
            <a:avLst/>
          </a:prstGeom>
          <a:noFill/>
          <a:ln w="28575">
            <a:solidFill>
              <a:srgbClr val="E90DBA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8632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5F4C298-725A-463F-8471-632E7835A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0123" y="2924175"/>
            <a:ext cx="6031382" cy="1296913"/>
          </a:xfrm>
          <a:solidFill>
            <a:srgbClr val="E6E6E6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/>
          <a:lstStyle/>
          <a:p>
            <a:pPr algn="ctr"/>
            <a:r>
              <a:rPr lang="en-US" sz="4000" dirty="0">
                <a:solidFill>
                  <a:srgbClr val="E76A12"/>
                </a:solidFill>
                <a:latin typeface="Bell MT" panose="02020503060305020303" pitchFamily="18" charset="0"/>
                <a:ea typeface="+mn-ea"/>
                <a:cs typeface="Calibri"/>
              </a:rPr>
              <a:t>Commissioning at Curie </a:t>
            </a:r>
            <a:r>
              <a:rPr lang="en-US" sz="4000" dirty="0" err="1">
                <a:solidFill>
                  <a:srgbClr val="E76A12"/>
                </a:solidFill>
                <a:latin typeface="Bell MT" panose="02020503060305020303" pitchFamily="18" charset="0"/>
                <a:ea typeface="+mn-ea"/>
                <a:cs typeface="Calibri"/>
              </a:rPr>
              <a:t>Institut</a:t>
            </a:r>
            <a:endParaRPr lang="en-US" sz="4000" dirty="0">
              <a:solidFill>
                <a:srgbClr val="E76A12"/>
              </a:solidFill>
              <a:latin typeface="Bell MT" panose="02020503060305020303" pitchFamily="18" charset="0"/>
              <a:ea typeface="+mn-ea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F178061-3535-4F19-9283-9234950A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solidFill>
                  <a:srgbClr val="FFFFFF"/>
                </a:solidFill>
              </a:rPr>
              <a:t>Pagina </a:t>
            </a:r>
            <a:fld id="{F951A53A-9FE3-480A-88C3-23874CFF8B89}" type="slidenum">
              <a:rPr lang="it-IT" altLang="it-IT" smtClean="0">
                <a:solidFill>
                  <a:srgbClr val="FFFFFF"/>
                </a:solidFill>
              </a:rPr>
              <a:pPr/>
              <a:t>19</a:t>
            </a:fld>
            <a:endParaRPr lang="it-IT" altLang="it-IT">
              <a:solidFill>
                <a:srgbClr val="FFFFFF"/>
              </a:solidFill>
            </a:endParaRPr>
          </a:p>
        </p:txBody>
      </p:sp>
      <p:pic>
        <p:nvPicPr>
          <p:cNvPr id="6" name="Picture 13" descr="IC - logo.psd">
            <a:extLst>
              <a:ext uri="{FF2B5EF4-FFF2-40B4-BE49-F238E27FC236}">
                <a16:creationId xmlns:a16="http://schemas.microsoft.com/office/drawing/2014/main" xmlns="" id="{9C205345-AE63-4AB9-A889-93A6220D1C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76872"/>
            <a:ext cx="2300571" cy="232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67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solidFill>
                  <a:srgbClr val="FFFFFF"/>
                </a:solidFill>
              </a:rPr>
              <a:t>Pagina </a:t>
            </a:r>
            <a:fld id="{F951A53A-9FE3-480A-88C3-23874CFF8B89}" type="slidenum">
              <a:rPr lang="it-IT" altLang="it-IT" smtClean="0">
                <a:solidFill>
                  <a:srgbClr val="FFFFFF"/>
                </a:solidFill>
              </a:rPr>
              <a:pPr/>
              <a:t>2</a:t>
            </a:fld>
            <a:endParaRPr lang="it-IT" altLang="it-IT">
              <a:solidFill>
                <a:srgbClr val="FFFFFF"/>
              </a:solidFill>
            </a:endParaRPr>
          </a:p>
        </p:txBody>
      </p:sp>
      <p:sp useBgFill="1">
        <p:nvSpPr>
          <p:cNvPr id="5" name="Rectangle 24">
            <a:extLst>
              <a:ext uri="{FF2B5EF4-FFF2-40B4-BE49-F238E27FC236}">
                <a16:creationId xmlns:a16="http://schemas.microsoft.com/office/drawing/2014/main" xmlns="" id="{1BB867FF-FC45-48F7-8104-F89BE54909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26">
            <a:extLst>
              <a:ext uri="{FF2B5EF4-FFF2-40B4-BE49-F238E27FC236}">
                <a16:creationId xmlns:a16="http://schemas.microsoft.com/office/drawing/2014/main" xmlns="" id="{8BB56887-D0D5-4F0C-9E19-7247EB83C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56521" y="1"/>
            <a:ext cx="851299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object 2"/>
          <p:cNvSpPr txBox="1">
            <a:spLocks/>
          </p:cNvSpPr>
          <p:nvPr/>
        </p:nvSpPr>
        <p:spPr bwMode="auto">
          <a:xfrm>
            <a:off x="636180" y="59258"/>
            <a:ext cx="7886700" cy="137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93305" rIns="0" bIns="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1780"/>
              </a:spcBef>
              <a:buFontTx/>
              <a:buNone/>
            </a:pPr>
            <a:r>
              <a:rPr lang="en-US" sz="4400" b="1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Contents</a:t>
            </a:r>
            <a:r>
              <a:rPr lang="en-US" sz="3600" b="1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 </a:t>
            </a:r>
          </a:p>
        </p:txBody>
      </p:sp>
      <p:sp>
        <p:nvSpPr>
          <p:cNvPr id="8" name="object 4"/>
          <p:cNvSpPr txBox="1"/>
          <p:nvPr/>
        </p:nvSpPr>
        <p:spPr>
          <a:xfrm>
            <a:off x="2448664" y="5638998"/>
            <a:ext cx="4650778" cy="318743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2700" algn="ctr" eaLnBrk="1" hangingPunct="1">
              <a:spcBef>
                <a:spcPts val="100"/>
              </a:spcBef>
            </a:pPr>
            <a:endParaRPr sz="2000" i="1" dirty="0">
              <a:solidFill>
                <a:srgbClr val="00206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9" name="object 7"/>
          <p:cNvSpPr/>
          <p:nvPr/>
        </p:nvSpPr>
        <p:spPr>
          <a:xfrm>
            <a:off x="6876256" y="81301"/>
            <a:ext cx="2008925" cy="720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xmlns="" id="{3E980771-659F-4118-84F3-0816B6D6C4DC}"/>
              </a:ext>
            </a:extLst>
          </p:cNvPr>
          <p:cNvSpPr txBox="1">
            <a:spLocks/>
          </p:cNvSpPr>
          <p:nvPr/>
        </p:nvSpPr>
        <p:spPr bwMode="auto">
          <a:xfrm>
            <a:off x="24325" y="1264716"/>
            <a:ext cx="9110410" cy="533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93305" rIns="0" bIns="0" numCol="1" rtlCol="0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160000"/>
              </a:lnSpc>
              <a:spcBef>
                <a:spcPts val="1780"/>
              </a:spcBef>
              <a:buClr>
                <a:srgbClr val="002060"/>
              </a:buClr>
            </a:pPr>
            <a:r>
              <a:rPr lang="en-US" sz="28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The FLASH therapy</a:t>
            </a:r>
          </a:p>
          <a:p>
            <a:pPr eaLnBrk="1" hangingPunct="1">
              <a:lnSpc>
                <a:spcPct val="160000"/>
              </a:lnSpc>
              <a:spcBef>
                <a:spcPts val="1780"/>
              </a:spcBef>
              <a:buClr>
                <a:srgbClr val="002060"/>
              </a:buClr>
            </a:pPr>
            <a:r>
              <a:rPr lang="en-US" sz="28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7 MeV </a:t>
            </a:r>
            <a:r>
              <a:rPr lang="en-US" sz="2800" b="1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S-band </a:t>
            </a:r>
            <a:r>
              <a:rPr lang="en-US" sz="2800" dirty="0" err="1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linac</a:t>
            </a:r>
            <a:r>
              <a:rPr lang="en-US" sz="28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 for Flash therapy: study, design and  realization</a:t>
            </a:r>
          </a:p>
          <a:p>
            <a:pPr eaLnBrk="1" hangingPunct="1">
              <a:lnSpc>
                <a:spcPct val="160000"/>
              </a:lnSpc>
              <a:spcBef>
                <a:spcPts val="1780"/>
              </a:spcBef>
              <a:buClr>
                <a:srgbClr val="002060"/>
              </a:buClr>
            </a:pPr>
            <a:r>
              <a:rPr lang="en-US" sz="28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Dosimetry and beam monitoring at Curie Institute (</a:t>
            </a:r>
            <a:r>
              <a:rPr lang="en-US" sz="2800" dirty="0" err="1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Orsay</a:t>
            </a:r>
            <a:r>
              <a:rPr lang="en-US" sz="28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)</a:t>
            </a:r>
          </a:p>
          <a:p>
            <a:pPr eaLnBrk="1" hangingPunct="1">
              <a:lnSpc>
                <a:spcPct val="160000"/>
              </a:lnSpc>
              <a:spcBef>
                <a:spcPts val="1780"/>
              </a:spcBef>
              <a:buClr>
                <a:srgbClr val="002060"/>
              </a:buClr>
            </a:pPr>
            <a:r>
              <a:rPr lang="en-US" sz="28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12 MeV </a:t>
            </a:r>
            <a:r>
              <a:rPr lang="en-US" sz="2800" b="1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C –band </a:t>
            </a:r>
            <a:r>
              <a:rPr lang="en-US" sz="28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structures</a:t>
            </a:r>
          </a:p>
          <a:p>
            <a:pPr eaLnBrk="1" hangingPunct="1">
              <a:lnSpc>
                <a:spcPct val="160000"/>
              </a:lnSpc>
              <a:spcBef>
                <a:spcPts val="1780"/>
              </a:spcBef>
              <a:buClr>
                <a:srgbClr val="002060"/>
              </a:buClr>
            </a:pPr>
            <a:r>
              <a:rPr lang="en-US" sz="28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Future perspectives: VHEE FLASH</a:t>
            </a:r>
          </a:p>
          <a:p>
            <a:pPr eaLnBrk="1" hangingPunct="1">
              <a:lnSpc>
                <a:spcPct val="160000"/>
              </a:lnSpc>
              <a:spcBef>
                <a:spcPts val="1780"/>
              </a:spcBef>
              <a:buClr>
                <a:srgbClr val="002060"/>
              </a:buClr>
            </a:pPr>
            <a:r>
              <a:rPr lang="en-US" sz="28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Conclusion</a:t>
            </a:r>
          </a:p>
          <a:p>
            <a:pPr eaLnBrk="1" hangingPunct="1">
              <a:lnSpc>
                <a:spcPct val="160000"/>
              </a:lnSpc>
              <a:spcBef>
                <a:spcPts val="1780"/>
              </a:spcBef>
              <a:buClr>
                <a:srgbClr val="002060"/>
              </a:buClr>
            </a:pPr>
            <a:endParaRPr lang="en-US" sz="2800" dirty="0">
              <a:solidFill>
                <a:srgbClr val="002060"/>
              </a:solidFill>
              <a:latin typeface="Bell MT" panose="02020503060305020303" pitchFamily="18" charset="0"/>
              <a:cs typeface="Calibri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6670" y="6109948"/>
            <a:ext cx="797555" cy="74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731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53A3AEB5-677A-4E7C-9B0B-7C93EC644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188" y="0"/>
            <a:ext cx="7835900" cy="608208"/>
          </a:xfrm>
        </p:spPr>
        <p:txBody>
          <a:bodyPr/>
          <a:lstStyle/>
          <a:p>
            <a:pPr algn="ctr"/>
            <a:r>
              <a:rPr lang="fr-FR" sz="36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ElectronFlash4000</a:t>
            </a:r>
            <a:endParaRPr lang="en-GB" sz="3600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1172DFC0-B9E5-4EA3-AA45-DD20A29F78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182C-549C-41BB-91C0-989010742836}" type="datetime4">
              <a:rPr lang="fr-FR" smtClean="0"/>
              <a:pPr/>
              <a:t>17 novembre 2021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1F9F0862-AD19-4998-BAAB-4BD3B56F0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/>
              <a:t>Institut Curie </a:t>
            </a:r>
            <a:r>
              <a:rPr lang="fr-FR"/>
              <a:t>- nom de l'émetteur - </a:t>
            </a:r>
            <a:r>
              <a:rPr lang="fr-FR" i="1"/>
              <a:t>Titre de la présentation</a:t>
            </a:r>
            <a:endParaRPr lang="en-US" i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C3CAFD0B-E25A-4C3B-8568-AAC6B3EBF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4197EDAA-B7EE-4AAB-9DF6-CDA663611A36}"/>
              </a:ext>
            </a:extLst>
          </p:cNvPr>
          <p:cNvSpPr txBox="1"/>
          <p:nvPr/>
        </p:nvSpPr>
        <p:spPr>
          <a:xfrm>
            <a:off x="-403448" y="608208"/>
            <a:ext cx="9036495" cy="2013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2675" lvl="4" indent="-34290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PMMA applicators allow to irradiate different field. </a:t>
            </a:r>
          </a:p>
          <a:p>
            <a:pPr marL="1082675" lvl="4" indent="-34290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Varying  the  applicator 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the dose range can be changed.</a:t>
            </a:r>
          </a:p>
          <a:p>
            <a:pPr marL="1082675" lvl="4" indent="-34290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Maximum dose: 30 </a:t>
            </a:r>
            <a:r>
              <a:rPr lang="en-US" sz="20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Gy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per pulse in </a:t>
            </a:r>
            <a:r>
              <a:rPr lang="en-US" sz="2000" dirty="0">
                <a:solidFill>
                  <a:srgbClr val="002060"/>
                </a:solidFill>
                <a:latin typeface="Berlin Sans FB" panose="020E0602020502020306" pitchFamily="34" charset="0"/>
                <a:ea typeface="+mn-ea"/>
                <a:cs typeface="Calibri"/>
              </a:rPr>
              <a:t>Ø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10 mm.</a:t>
            </a:r>
          </a:p>
          <a:p>
            <a:pPr marL="1082675" lvl="4" indent="-342900">
              <a:lnSpc>
                <a:spcPct val="150000"/>
              </a:lnSpc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Mean dose-rate: 0.05 </a:t>
            </a:r>
            <a:r>
              <a:rPr lang="en-US" sz="20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Gy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/s (Conv) and up to 1000 </a:t>
            </a:r>
            <a:r>
              <a:rPr lang="en-US" sz="20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Gy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/s (FLASH).  </a:t>
            </a:r>
            <a:endParaRPr lang="en-GB" sz="2000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endParaRPr>
          </a:p>
        </p:txBody>
      </p:sp>
      <p:pic>
        <p:nvPicPr>
          <p:cNvPr id="7" name="Espace réservé du contenu 4" descr="156034537_248600280244241_6471146516063206869_n">
            <a:extLst>
              <a:ext uri="{FF2B5EF4-FFF2-40B4-BE49-F238E27FC236}">
                <a16:creationId xmlns:a16="http://schemas.microsoft.com/office/drawing/2014/main" xmlns="" id="{3508F17A-9D24-4258-B192-DBB56B260C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462" y="2834551"/>
            <a:ext cx="5301076" cy="397580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Picture 13" descr="IC - logo.psd">
            <a:extLst>
              <a:ext uri="{FF2B5EF4-FFF2-40B4-BE49-F238E27FC236}">
                <a16:creationId xmlns:a16="http://schemas.microsoft.com/office/drawing/2014/main" xmlns="" id="{016636A6-70A8-49B2-9B66-686575426C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25431"/>
            <a:ext cx="709433" cy="71671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7538" y="2834551"/>
            <a:ext cx="3857434" cy="2063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62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CBF2F10-427C-4EB9-898D-3E17FCE61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50" y="0"/>
            <a:ext cx="7835900" cy="608208"/>
          </a:xfrm>
        </p:spPr>
        <p:txBody>
          <a:bodyPr/>
          <a:lstStyle/>
          <a:p>
            <a:pPr algn="ctr"/>
            <a:r>
              <a:rPr lang="it-IT" sz="28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Dosimetry</a:t>
            </a:r>
            <a:r>
              <a:rPr lang="it-IT" sz="2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with </a:t>
            </a:r>
            <a:r>
              <a:rPr lang="it-IT" sz="28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Radiocromic</a:t>
            </a:r>
            <a:r>
              <a:rPr lang="it-IT" sz="2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  <a:r>
              <a:rPr lang="it-IT" sz="28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films</a:t>
            </a:r>
            <a:r>
              <a:rPr lang="it-IT" sz="2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  <a:r>
              <a:rPr lang="it-IT" sz="2800" dirty="0">
                <a:solidFill>
                  <a:srgbClr val="822434"/>
                </a:solidFill>
                <a:latin typeface="Amasis MT Pro Medium" panose="020B0604020202020204" pitchFamily="18" charset="0"/>
                <a:ea typeface="+mn-ea"/>
              </a:rPr>
              <a:t/>
            </a:r>
            <a:br>
              <a:rPr lang="it-IT" sz="2800" dirty="0">
                <a:solidFill>
                  <a:srgbClr val="822434"/>
                </a:solidFill>
                <a:latin typeface="Amasis MT Pro Medium" panose="020B0604020202020204" pitchFamily="18" charset="0"/>
                <a:ea typeface="+mn-ea"/>
              </a:rPr>
            </a:br>
            <a:endParaRPr lang="en-US" sz="2800" dirty="0">
              <a:solidFill>
                <a:srgbClr val="822434"/>
              </a:solidFill>
              <a:latin typeface="Amasis MT Pro Medium" panose="020B0604020202020204" pitchFamily="18" charset="0"/>
              <a:ea typeface="+mn-ea"/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2A59D383-D74A-41B7-A8AC-DF9A1CAD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182C-549C-41BB-91C0-989010742836}" type="datetime4">
              <a:rPr lang="fr-FR" smtClean="0"/>
              <a:pPr/>
              <a:t>17 novembre 2021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0CA0779B-6D40-4E56-9212-2DB209B1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48" y="6646409"/>
            <a:ext cx="5502126" cy="248493"/>
          </a:xfrm>
        </p:spPr>
        <p:txBody>
          <a:bodyPr/>
          <a:lstStyle/>
          <a:p>
            <a:r>
              <a:rPr lang="fr-FR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Ph. </a:t>
            </a:r>
            <a:r>
              <a:rPr lang="fr-FR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Courtesy</a:t>
            </a:r>
            <a:r>
              <a:rPr lang="fr-FR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of Sophie Heinrich</a:t>
            </a:r>
            <a:endParaRPr lang="en-US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0A46A12-7F94-4AC6-BCEE-BDB2D64F0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8" name="Image 3" descr="Souris_1.jpg">
            <a:extLst>
              <a:ext uri="{FF2B5EF4-FFF2-40B4-BE49-F238E27FC236}">
                <a16:creationId xmlns:a16="http://schemas.microsoft.com/office/drawing/2014/main" xmlns="" id="{23BEB54D-3954-4A07-8342-90B7A84FDC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9"/>
          <a:stretch/>
        </p:blipFill>
        <p:spPr>
          <a:xfrm>
            <a:off x="0" y="1144566"/>
            <a:ext cx="5143500" cy="4445569"/>
          </a:xfrm>
          <a:prstGeom prst="rect">
            <a:avLst/>
          </a:prstGeom>
        </p:spPr>
      </p:pic>
      <p:pic>
        <p:nvPicPr>
          <p:cNvPr id="19" name="Image 2" descr="Radiographie souris.jpg">
            <a:extLst>
              <a:ext uri="{FF2B5EF4-FFF2-40B4-BE49-F238E27FC236}">
                <a16:creationId xmlns:a16="http://schemas.microsoft.com/office/drawing/2014/main" xmlns="" id="{ED60E5F0-A840-4FBD-8730-14FFD89E9E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025" y="1091553"/>
            <a:ext cx="2635941" cy="240554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Segnaposto contenuto 2">
            <a:extLst>
              <a:ext uri="{FF2B5EF4-FFF2-40B4-BE49-F238E27FC236}">
                <a16:creationId xmlns:a16="http://schemas.microsoft.com/office/drawing/2014/main" xmlns="" id="{06594855-1C55-4E1B-9189-CF09FC265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24" y="3765280"/>
            <a:ext cx="3963975" cy="1663166"/>
          </a:xfrm>
          <a:ln w="28575">
            <a:solidFill>
              <a:srgbClr val="92D050"/>
            </a:solidFill>
          </a:ln>
        </p:spPr>
        <p:txBody>
          <a:bodyPr/>
          <a:lstStyle/>
          <a:p>
            <a:pPr lvl="1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They can read dose &gt; 40 </a:t>
            </a:r>
            <a:r>
              <a:rPr lang="en-US" dirty="0" err="1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Gy</a:t>
            </a:r>
            <a:r>
              <a:rPr lang="en-US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 </a:t>
            </a:r>
          </a:p>
          <a:p>
            <a:pPr lvl="1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No dependence on beam energy </a:t>
            </a:r>
          </a:p>
          <a:p>
            <a:pPr lvl="1">
              <a:lnSpc>
                <a:spcPts val="28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No dependence on dose rate 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Bell MT" panose="02020503060305020303" pitchFamily="18" charset="0"/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Bell MT" panose="02020503060305020303" pitchFamily="18" charset="0"/>
              <a:cs typeface="Calibri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15254EC2-74BF-46B6-8323-1D28D812E352}"/>
              </a:ext>
            </a:extLst>
          </p:cNvPr>
          <p:cNvSpPr/>
          <p:nvPr/>
        </p:nvSpPr>
        <p:spPr>
          <a:xfrm>
            <a:off x="0" y="5610441"/>
            <a:ext cx="9068457" cy="1015663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The films must be verified by a second dosimeter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Analysis require long time (24h to scanner film and several time to analyzed them)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Current precision on dose with film dosimetry &gt; 5%</a:t>
            </a:r>
          </a:p>
        </p:txBody>
      </p:sp>
      <p:pic>
        <p:nvPicPr>
          <p:cNvPr id="16" name="Picture 13" descr="IC - logo.psd">
            <a:extLst>
              <a:ext uri="{FF2B5EF4-FFF2-40B4-BE49-F238E27FC236}">
                <a16:creationId xmlns:a16="http://schemas.microsoft.com/office/drawing/2014/main" xmlns="" id="{016636A6-70A8-49B2-9B66-686575426C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25431"/>
            <a:ext cx="709433" cy="716715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E5A4C833-F286-4F5B-8E7C-4873F75EA7D4}"/>
              </a:ext>
            </a:extLst>
          </p:cNvPr>
          <p:cNvSpPr txBox="1"/>
          <p:nvPr/>
        </p:nvSpPr>
        <p:spPr>
          <a:xfrm>
            <a:off x="-828600" y="623319"/>
            <a:ext cx="971043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3"/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Conventional dosimeters are not suitable for FLASH irradiation</a:t>
            </a:r>
          </a:p>
        </p:txBody>
      </p:sp>
    </p:spTree>
    <p:extLst>
      <p:ext uri="{BB962C8B-B14F-4D97-AF65-F5344CB8AC3E}">
        <p14:creationId xmlns:p14="http://schemas.microsoft.com/office/powerpoint/2010/main" val="3692345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FLASH_FILMbecameBLACK">
            <a:hlinkClick r:id="" action="ppaction://media"/>
            <a:extLst>
              <a:ext uri="{FF2B5EF4-FFF2-40B4-BE49-F238E27FC236}">
                <a16:creationId xmlns:a16="http://schemas.microsoft.com/office/drawing/2014/main" xmlns="" id="{D4AAC944-64D7-44E7-8BC1-87D531B26373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5510" end="19401"/>
                </p14:media>
              </p:ext>
            </p:extLst>
          </p:nvPr>
        </p:nvPicPr>
        <p:blipFill rotWithShape="1">
          <a:blip r:embed="rId4"/>
          <a:srcRect l="4080" t="26250" r="20920"/>
          <a:stretch/>
        </p:blipFill>
        <p:spPr>
          <a:xfrm>
            <a:off x="0" y="116632"/>
            <a:ext cx="9143980" cy="6321893"/>
          </a:xfrm>
          <a:noFill/>
        </p:spPr>
      </p:pic>
      <p:sp>
        <p:nvSpPr>
          <p:cNvPr id="4" name="Segnaposto data 3" hidden="1">
            <a:extLst>
              <a:ext uri="{FF2B5EF4-FFF2-40B4-BE49-F238E27FC236}">
                <a16:creationId xmlns:a16="http://schemas.microsoft.com/office/drawing/2014/main" xmlns="" id="{6A1B86C7-6FF7-4768-975B-E76A72409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16E182C-549C-41BB-91C0-989010742836}" type="datetime4">
              <a:rPr lang="fr-FR" smtClean="0"/>
              <a:pPr>
                <a:spcAft>
                  <a:spcPts val="600"/>
                </a:spcAft>
              </a:pPr>
              <a:t>17 novembre 2021</a:t>
            </a:fld>
            <a:endParaRPr lang="en-US"/>
          </a:p>
        </p:txBody>
      </p:sp>
      <p:sp>
        <p:nvSpPr>
          <p:cNvPr id="6" name="Segnaposto numero diapositiva 5" hidden="1">
            <a:extLst>
              <a:ext uri="{FF2B5EF4-FFF2-40B4-BE49-F238E27FC236}">
                <a16:creationId xmlns:a16="http://schemas.microsoft.com/office/drawing/2014/main" xmlns="" id="{C2AE9558-DBBF-481C-AD32-A2531AAB0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5E366EBC-928B-1F4D-BCBB-31473BB08F84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pic>
        <p:nvPicPr>
          <p:cNvPr id="8" name="Picture 13" descr="IC - logo.psd">
            <a:extLst>
              <a:ext uri="{FF2B5EF4-FFF2-40B4-BE49-F238E27FC236}">
                <a16:creationId xmlns:a16="http://schemas.microsoft.com/office/drawing/2014/main" xmlns="" id="{016636A6-70A8-49B2-9B66-686575426C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25431"/>
            <a:ext cx="709433" cy="716715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xmlns="" id="{962CF722-4A4F-453D-842F-2ED378BC3CA9}"/>
              </a:ext>
            </a:extLst>
          </p:cNvPr>
          <p:cNvCxnSpPr/>
          <p:nvPr/>
        </p:nvCxnSpPr>
        <p:spPr bwMode="auto">
          <a:xfrm>
            <a:off x="2703316" y="5373216"/>
            <a:ext cx="2664296" cy="0"/>
          </a:xfrm>
          <a:prstGeom prst="straightConnector1">
            <a:avLst/>
          </a:prstGeom>
          <a:ln w="57150">
            <a:solidFill>
              <a:srgbClr val="E90DBA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2332C65-0E2C-4215-9E48-47DF9E39F5B1}"/>
              </a:ext>
            </a:extLst>
          </p:cNvPr>
          <p:cNvSpPr txBox="1"/>
          <p:nvPr/>
        </p:nvSpPr>
        <p:spPr>
          <a:xfrm>
            <a:off x="1906489" y="4989062"/>
            <a:ext cx="23414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IRRADIATED SAMPLE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29182D2-8383-489A-8944-52BBBC521D7A}"/>
              </a:ext>
            </a:extLst>
          </p:cNvPr>
          <p:cNvSpPr txBox="1"/>
          <p:nvPr/>
        </p:nvSpPr>
        <p:spPr>
          <a:xfrm>
            <a:off x="1763688" y="3100816"/>
            <a:ext cx="2271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RADIOCROMIC FILM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DD01330B-786C-43EE-910F-C77E1929AE1B}"/>
              </a:ext>
            </a:extLst>
          </p:cNvPr>
          <p:cNvCxnSpPr>
            <a:cxnSpLocks/>
          </p:cNvCxnSpPr>
          <p:nvPr/>
        </p:nvCxnSpPr>
        <p:spPr bwMode="auto">
          <a:xfrm>
            <a:off x="3347864" y="3429000"/>
            <a:ext cx="1800200" cy="576064"/>
          </a:xfrm>
          <a:prstGeom prst="straightConnector1">
            <a:avLst/>
          </a:prstGeom>
          <a:ln w="57150">
            <a:solidFill>
              <a:srgbClr val="E90DBA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270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7020609E-0068-4C33-8356-5A6DA31EC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24" t="50000" b="12238"/>
          <a:stretch/>
        </p:blipFill>
        <p:spPr>
          <a:xfrm>
            <a:off x="302522" y="1180776"/>
            <a:ext cx="4323164" cy="153454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CBF2F10-427C-4EB9-898D-3E17FCE61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351" y="-12931"/>
            <a:ext cx="7835900" cy="608208"/>
          </a:xfrm>
        </p:spPr>
        <p:txBody>
          <a:bodyPr/>
          <a:lstStyle/>
          <a:p>
            <a:pPr algn="ctr"/>
            <a:r>
              <a:rPr lang="it-IT" sz="28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MonteCarlo</a:t>
            </a:r>
            <a:r>
              <a:rPr lang="it-IT" sz="2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  <a:r>
              <a:rPr lang="it-IT" sz="28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simulations</a:t>
            </a:r>
            <a:r>
              <a:rPr lang="it-IT" sz="2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with FLUKA</a:t>
            </a:r>
            <a:endParaRPr lang="en-US" sz="2800" dirty="0">
              <a:solidFill>
                <a:srgbClr val="822434"/>
              </a:solidFill>
              <a:latin typeface="Amasis MT Pro Medium" panose="020B0604020202020204" pitchFamily="18" charset="0"/>
              <a:ea typeface="+mn-ea"/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2A59D383-D74A-41B7-A8AC-DF9A1CAD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182C-549C-41BB-91C0-989010742836}" type="datetime4">
              <a:rPr lang="fr-FR" smtClean="0"/>
              <a:pPr/>
              <a:t>17 novembre 2021</a:t>
            </a:fld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0A46A12-7F94-4AC6-BCEE-BDB2D64F0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3" name="Picture 13" descr="IC - logo.psd">
            <a:extLst>
              <a:ext uri="{FF2B5EF4-FFF2-40B4-BE49-F238E27FC236}">
                <a16:creationId xmlns:a16="http://schemas.microsoft.com/office/drawing/2014/main" xmlns="" id="{016636A6-70A8-49B2-9B66-686575426C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25431"/>
            <a:ext cx="709433" cy="71671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933FFF36-71BD-4101-A816-C518AEA109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1429"/>
          <a:stretch/>
        </p:blipFill>
        <p:spPr>
          <a:xfrm>
            <a:off x="4521304" y="1138396"/>
            <a:ext cx="4286250" cy="166550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81068223-94A7-4618-AE64-87B6DBBE6F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004"/>
          <a:stretch/>
        </p:blipFill>
        <p:spPr>
          <a:xfrm>
            <a:off x="467544" y="3308003"/>
            <a:ext cx="2879235" cy="2357276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0C7C8B8A-025E-450F-BAD0-3046BDB90F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000"/>
          <a:stretch/>
        </p:blipFill>
        <p:spPr>
          <a:xfrm>
            <a:off x="4533136" y="3326664"/>
            <a:ext cx="2886662" cy="2406592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xmlns="" id="{DDB963EB-9684-4FDC-8242-49B58C662C51}"/>
              </a:ext>
            </a:extLst>
          </p:cNvPr>
          <p:cNvSpPr txBox="1"/>
          <p:nvPr/>
        </p:nvSpPr>
        <p:spPr>
          <a:xfrm>
            <a:off x="302522" y="5606957"/>
            <a:ext cx="835184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Two dimensional projection of the dose deposition inside the PMMA phantom for an electrons beam having 7 MeV nominal energy, obtained with the A-d30 (left) andA-d120(right). The  z linear scale represents the dose released in GeV/g/primary units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A8030829-6D1E-4D4F-AF9A-B572C3538916}"/>
              </a:ext>
            </a:extLst>
          </p:cNvPr>
          <p:cNvSpPr txBox="1"/>
          <p:nvPr/>
        </p:nvSpPr>
        <p:spPr>
          <a:xfrm>
            <a:off x="274947" y="2682540"/>
            <a:ext cx="81653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2D visualization of the FLUKA simulation geometry used for the A-d120 (right) and A-d30 (left) simulation. The beam travels in the z direction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xmlns="" id="{4A604EA2-92D7-4B79-BE3C-EA364C66AD30}"/>
              </a:ext>
            </a:extLst>
          </p:cNvPr>
          <p:cNvSpPr txBox="1"/>
          <p:nvPr/>
        </p:nvSpPr>
        <p:spPr>
          <a:xfrm>
            <a:off x="191714" y="569330"/>
            <a:ext cx="895228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We have evaluated the </a:t>
            </a:r>
            <a:r>
              <a:rPr lang="en-GB" sz="20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dosimetric</a:t>
            </a:r>
            <a:r>
              <a:rPr lang="en-GB" sz="20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quantities to be compared to experimental measurements by means of the FLUKA- Monte Carlo software.</a:t>
            </a:r>
          </a:p>
        </p:txBody>
      </p:sp>
      <p:sp>
        <p:nvSpPr>
          <p:cNvPr id="25" name="object 7">
            <a:extLst>
              <a:ext uri="{FF2B5EF4-FFF2-40B4-BE49-F238E27FC236}">
                <a16:creationId xmlns:a16="http://schemas.microsoft.com/office/drawing/2014/main" xmlns="" id="{18A13C51-910D-4A2D-8D10-C1C829CE510C}"/>
              </a:ext>
            </a:extLst>
          </p:cNvPr>
          <p:cNvSpPr/>
          <p:nvPr/>
        </p:nvSpPr>
        <p:spPr>
          <a:xfrm>
            <a:off x="0" y="16348"/>
            <a:ext cx="1475656" cy="60820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08C8C420-0C3B-4563-B497-661E678A32E0}"/>
              </a:ext>
            </a:extLst>
          </p:cNvPr>
          <p:cNvSpPr txBox="1"/>
          <p:nvPr/>
        </p:nvSpPr>
        <p:spPr>
          <a:xfrm>
            <a:off x="2915816" y="5339863"/>
            <a:ext cx="5959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cm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xmlns="" id="{6F928FF3-991E-4AFB-B9AD-12360600DCD3}"/>
              </a:ext>
            </a:extLst>
          </p:cNvPr>
          <p:cNvSpPr txBox="1"/>
          <p:nvPr/>
        </p:nvSpPr>
        <p:spPr>
          <a:xfrm>
            <a:off x="169551" y="3351486"/>
            <a:ext cx="5959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cm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xmlns="" id="{88F3A4D4-CB98-4FAD-965D-2873517B120E}"/>
              </a:ext>
            </a:extLst>
          </p:cNvPr>
          <p:cNvSpPr txBox="1"/>
          <p:nvPr/>
        </p:nvSpPr>
        <p:spPr>
          <a:xfrm>
            <a:off x="6995829" y="5434788"/>
            <a:ext cx="5098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cm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xmlns="" id="{E044EA5E-B312-475A-BE54-26798D1CC224}"/>
              </a:ext>
            </a:extLst>
          </p:cNvPr>
          <p:cNvSpPr txBox="1"/>
          <p:nvPr/>
        </p:nvSpPr>
        <p:spPr>
          <a:xfrm>
            <a:off x="4279642" y="3308003"/>
            <a:ext cx="5098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2083933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CBF2F10-427C-4EB9-898D-3E17FCE61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50" y="0"/>
            <a:ext cx="7835900" cy="608208"/>
          </a:xfrm>
        </p:spPr>
        <p:txBody>
          <a:bodyPr/>
          <a:lstStyle/>
          <a:p>
            <a:pPr algn="ctr"/>
            <a:r>
              <a:rPr lang="it-IT" sz="2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PDD with </a:t>
            </a:r>
            <a:r>
              <a:rPr lang="it-IT" sz="28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Radiocromic</a:t>
            </a:r>
            <a:r>
              <a:rPr lang="it-IT" sz="2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  <a:r>
              <a:rPr lang="it-IT" sz="28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films</a:t>
            </a:r>
            <a:r>
              <a:rPr lang="it-IT" sz="2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  <a:r>
              <a:rPr lang="it-IT" sz="2800" dirty="0">
                <a:solidFill>
                  <a:srgbClr val="822434"/>
                </a:solidFill>
                <a:latin typeface="Amasis MT Pro Medium" panose="020B0604020202020204" pitchFamily="18" charset="0"/>
                <a:ea typeface="+mn-ea"/>
              </a:rPr>
              <a:t/>
            </a:r>
            <a:br>
              <a:rPr lang="it-IT" sz="2800" dirty="0">
                <a:solidFill>
                  <a:srgbClr val="822434"/>
                </a:solidFill>
                <a:latin typeface="Amasis MT Pro Medium" panose="020B0604020202020204" pitchFamily="18" charset="0"/>
                <a:ea typeface="+mn-ea"/>
              </a:rPr>
            </a:br>
            <a:endParaRPr lang="en-US" sz="2800" dirty="0">
              <a:solidFill>
                <a:srgbClr val="822434"/>
              </a:solidFill>
              <a:latin typeface="Amasis MT Pro Medium" panose="020B0604020202020204" pitchFamily="18" charset="0"/>
              <a:ea typeface="+mn-ea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0A46A12-7F94-4AC6-BCEE-BDB2D64F0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Rettangolo 4"/>
          <p:cNvSpPr/>
          <p:nvPr/>
        </p:nvSpPr>
        <p:spPr>
          <a:xfrm>
            <a:off x="4540624" y="5800449"/>
            <a:ext cx="44238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Measured (dotted red line) and simulated (blue line) PDD in the PMMA phantom</a:t>
            </a:r>
            <a:endParaRPr lang="it-IT" sz="2000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endParaRPr>
          </a:p>
        </p:txBody>
      </p:sp>
      <p:pic>
        <p:nvPicPr>
          <p:cNvPr id="13" name="Picture 13" descr="IC - logo.psd">
            <a:extLst>
              <a:ext uri="{FF2B5EF4-FFF2-40B4-BE49-F238E27FC236}">
                <a16:creationId xmlns:a16="http://schemas.microsoft.com/office/drawing/2014/main" xmlns="" id="{016636A6-70A8-49B2-9B66-686575426C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544"/>
            <a:ext cx="709433" cy="716715"/>
          </a:xfrm>
          <a:prstGeom prst="rect">
            <a:avLst/>
          </a:prstGeom>
        </p:spPr>
      </p:pic>
      <p:sp>
        <p:nvSpPr>
          <p:cNvPr id="14" name="object 7">
            <a:extLst>
              <a:ext uri="{FF2B5EF4-FFF2-40B4-BE49-F238E27FC236}">
                <a16:creationId xmlns:a16="http://schemas.microsoft.com/office/drawing/2014/main" xmlns="" id="{B0208F22-DECC-47DE-A06B-C522B2E43CA1}"/>
              </a:ext>
            </a:extLst>
          </p:cNvPr>
          <p:cNvSpPr/>
          <p:nvPr/>
        </p:nvSpPr>
        <p:spPr>
          <a:xfrm>
            <a:off x="7092280" y="8414"/>
            <a:ext cx="2008925" cy="720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D382E5E8-5150-4E17-91E8-B3C1CB358B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895"/>
          <a:stretch/>
        </p:blipFill>
        <p:spPr>
          <a:xfrm>
            <a:off x="4482244" y="1703586"/>
            <a:ext cx="4443946" cy="4231102"/>
          </a:xfrm>
          <a:prstGeom prst="rect">
            <a:avLst/>
          </a:prstGeom>
        </p:spPr>
      </p:pic>
      <p:pic>
        <p:nvPicPr>
          <p:cNvPr id="9" name="Immagine 11">
            <a:extLst>
              <a:ext uri="{FF2B5EF4-FFF2-40B4-BE49-F238E27FC236}">
                <a16:creationId xmlns:a16="http://schemas.microsoft.com/office/drawing/2014/main" xmlns="" id="{CCF461EB-E5F8-4393-ACE1-58F9739A6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0"/>
          <a:stretch/>
        </p:blipFill>
        <p:spPr bwMode="auto">
          <a:xfrm rot="5400000">
            <a:off x="547700" y="2078907"/>
            <a:ext cx="3251806" cy="3068602"/>
          </a:xfrm>
          <a:prstGeom prst="rect">
            <a:avLst/>
          </a:prstGeom>
          <a:noFill/>
          <a:ln w="9525">
            <a:solidFill>
              <a:srgbClr val="1D1D7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6">
            <a:extLst>
              <a:ext uri="{FF2B5EF4-FFF2-40B4-BE49-F238E27FC236}">
                <a16:creationId xmlns:a16="http://schemas.microsoft.com/office/drawing/2014/main" xmlns="" id="{9F906A52-E15B-4C46-91EB-A965C2AD90F0}"/>
              </a:ext>
            </a:extLst>
          </p:cNvPr>
          <p:cNvSpPr/>
          <p:nvPr/>
        </p:nvSpPr>
        <p:spPr>
          <a:xfrm>
            <a:off x="539552" y="5733256"/>
            <a:ext cx="33123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PDD on radiocromic film irradiated with 7MeV 1Pulse 4</a:t>
            </a:r>
            <a:r>
              <a:rPr lang="it-IT" sz="2000" dirty="0">
                <a:solidFill>
                  <a:srgbClr val="002060"/>
                </a:solidFill>
                <a:latin typeface="Symbol" panose="05050102010706020507" pitchFamily="18" charset="2"/>
                <a:ea typeface="ＭＳ Ｐゴシック"/>
                <a:cs typeface="Calibri"/>
              </a:rPr>
              <a:t>m</a:t>
            </a:r>
            <a:r>
              <a:rPr lang="it-IT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s A-d30</a:t>
            </a:r>
          </a:p>
        </p:txBody>
      </p:sp>
      <p:sp>
        <p:nvSpPr>
          <p:cNvPr id="11" name="Rettangolo 4">
            <a:extLst>
              <a:ext uri="{FF2B5EF4-FFF2-40B4-BE49-F238E27FC236}">
                <a16:creationId xmlns:a16="http://schemas.microsoft.com/office/drawing/2014/main" xmlns="" id="{62471D77-5459-4CAC-A872-5525F6A7F743}"/>
              </a:ext>
            </a:extLst>
          </p:cNvPr>
          <p:cNvSpPr/>
          <p:nvPr/>
        </p:nvSpPr>
        <p:spPr>
          <a:xfrm>
            <a:off x="0" y="943828"/>
            <a:ext cx="896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Percentage Depth Dose 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obtained for the 7 MeV electrons beam collimated with the A-d30 (left)</a:t>
            </a:r>
            <a:endParaRPr lang="it-IT" sz="2000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8492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CBF2F10-427C-4EB9-898D-3E17FCE61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50" y="0"/>
            <a:ext cx="7835900" cy="608208"/>
          </a:xfrm>
        </p:spPr>
        <p:txBody>
          <a:bodyPr/>
          <a:lstStyle/>
          <a:p>
            <a:pPr algn="ctr"/>
            <a:r>
              <a:rPr lang="it-IT" sz="2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PDD with </a:t>
            </a:r>
            <a:r>
              <a:rPr lang="it-IT" sz="28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Radiocromic</a:t>
            </a:r>
            <a:r>
              <a:rPr lang="it-IT" sz="2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  <a:r>
              <a:rPr lang="it-IT" sz="28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films</a:t>
            </a:r>
            <a:r>
              <a:rPr lang="it-IT" sz="2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  <a:r>
              <a:rPr lang="it-IT" sz="2800" dirty="0">
                <a:solidFill>
                  <a:srgbClr val="822434"/>
                </a:solidFill>
                <a:latin typeface="Amasis MT Pro Medium" panose="020B0604020202020204" pitchFamily="18" charset="0"/>
                <a:ea typeface="+mn-ea"/>
              </a:rPr>
              <a:t/>
            </a:r>
            <a:br>
              <a:rPr lang="it-IT" sz="2800" dirty="0">
                <a:solidFill>
                  <a:srgbClr val="822434"/>
                </a:solidFill>
                <a:latin typeface="Amasis MT Pro Medium" panose="020B0604020202020204" pitchFamily="18" charset="0"/>
                <a:ea typeface="+mn-ea"/>
              </a:rPr>
            </a:br>
            <a:endParaRPr lang="en-US" sz="2800" dirty="0">
              <a:solidFill>
                <a:srgbClr val="822434"/>
              </a:solidFill>
              <a:latin typeface="Amasis MT Pro Medium" panose="020B0604020202020204" pitchFamily="18" charset="0"/>
              <a:ea typeface="+mn-ea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0A46A12-7F94-4AC6-BCEE-BDB2D64F0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Rettangolo 4"/>
          <p:cNvSpPr/>
          <p:nvPr/>
        </p:nvSpPr>
        <p:spPr>
          <a:xfrm>
            <a:off x="4540624" y="5800449"/>
            <a:ext cx="44238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Measured (dotted red line) and simulated (blue line) PDD in the PMMA phantom</a:t>
            </a:r>
            <a:endParaRPr lang="it-IT" sz="2000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endParaRPr>
          </a:p>
        </p:txBody>
      </p:sp>
      <p:pic>
        <p:nvPicPr>
          <p:cNvPr id="13" name="Picture 13" descr="IC - logo.psd">
            <a:extLst>
              <a:ext uri="{FF2B5EF4-FFF2-40B4-BE49-F238E27FC236}">
                <a16:creationId xmlns:a16="http://schemas.microsoft.com/office/drawing/2014/main" xmlns="" id="{016636A6-70A8-49B2-9B66-686575426C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544"/>
            <a:ext cx="709433" cy="716715"/>
          </a:xfrm>
          <a:prstGeom prst="rect">
            <a:avLst/>
          </a:prstGeom>
        </p:spPr>
      </p:pic>
      <p:sp>
        <p:nvSpPr>
          <p:cNvPr id="14" name="object 7">
            <a:extLst>
              <a:ext uri="{FF2B5EF4-FFF2-40B4-BE49-F238E27FC236}">
                <a16:creationId xmlns:a16="http://schemas.microsoft.com/office/drawing/2014/main" xmlns="" id="{B0208F22-DECC-47DE-A06B-C522B2E43CA1}"/>
              </a:ext>
            </a:extLst>
          </p:cNvPr>
          <p:cNvSpPr/>
          <p:nvPr/>
        </p:nvSpPr>
        <p:spPr>
          <a:xfrm>
            <a:off x="7092280" y="8414"/>
            <a:ext cx="2008925" cy="720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D382E5E8-5150-4E17-91E8-B3C1CB358B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6895"/>
          <a:stretch/>
        </p:blipFill>
        <p:spPr>
          <a:xfrm>
            <a:off x="4482244" y="1703586"/>
            <a:ext cx="4443946" cy="4231102"/>
          </a:xfrm>
          <a:prstGeom prst="rect">
            <a:avLst/>
          </a:prstGeom>
        </p:spPr>
      </p:pic>
      <p:pic>
        <p:nvPicPr>
          <p:cNvPr id="9" name="Immagine 11">
            <a:extLst>
              <a:ext uri="{FF2B5EF4-FFF2-40B4-BE49-F238E27FC236}">
                <a16:creationId xmlns:a16="http://schemas.microsoft.com/office/drawing/2014/main" xmlns="" id="{CCF461EB-E5F8-4393-ACE1-58F9739A68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0"/>
          <a:stretch/>
        </p:blipFill>
        <p:spPr bwMode="auto">
          <a:xfrm rot="5400000">
            <a:off x="547700" y="2078907"/>
            <a:ext cx="3251806" cy="3068602"/>
          </a:xfrm>
          <a:prstGeom prst="rect">
            <a:avLst/>
          </a:prstGeom>
          <a:noFill/>
          <a:ln w="9525">
            <a:solidFill>
              <a:srgbClr val="1D1D7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tangolo 6">
            <a:extLst>
              <a:ext uri="{FF2B5EF4-FFF2-40B4-BE49-F238E27FC236}">
                <a16:creationId xmlns:a16="http://schemas.microsoft.com/office/drawing/2014/main" xmlns="" id="{9F906A52-E15B-4C46-91EB-A965C2AD90F0}"/>
              </a:ext>
            </a:extLst>
          </p:cNvPr>
          <p:cNvSpPr/>
          <p:nvPr/>
        </p:nvSpPr>
        <p:spPr>
          <a:xfrm>
            <a:off x="539552" y="5733256"/>
            <a:ext cx="33123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PDD on radiocromic film irradiated with 7MeV 1Pulse 4</a:t>
            </a:r>
            <a:r>
              <a:rPr lang="it-IT" sz="2000" dirty="0">
                <a:solidFill>
                  <a:srgbClr val="002060"/>
                </a:solidFill>
                <a:latin typeface="Symbol" panose="05050102010706020507" pitchFamily="18" charset="2"/>
                <a:ea typeface="ＭＳ Ｐゴシック"/>
                <a:cs typeface="Calibri"/>
              </a:rPr>
              <a:t>m</a:t>
            </a:r>
            <a:r>
              <a:rPr lang="it-IT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s A-d30</a:t>
            </a:r>
          </a:p>
        </p:txBody>
      </p:sp>
      <p:sp>
        <p:nvSpPr>
          <p:cNvPr id="11" name="Rettangolo 4">
            <a:extLst>
              <a:ext uri="{FF2B5EF4-FFF2-40B4-BE49-F238E27FC236}">
                <a16:creationId xmlns:a16="http://schemas.microsoft.com/office/drawing/2014/main" xmlns="" id="{62471D77-5459-4CAC-A872-5525F6A7F743}"/>
              </a:ext>
            </a:extLst>
          </p:cNvPr>
          <p:cNvSpPr/>
          <p:nvPr/>
        </p:nvSpPr>
        <p:spPr>
          <a:xfrm>
            <a:off x="0" y="943828"/>
            <a:ext cx="896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Percentage Depth Dose 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obtained for the 7 MeV electrons beam collimated with the A-d30 (left)</a:t>
            </a:r>
            <a:endParaRPr lang="it-IT" sz="2000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85356EA-0E6F-4943-AA66-DFAC220E3A9B}"/>
              </a:ext>
            </a:extLst>
          </p:cNvPr>
          <p:cNvCxnSpPr/>
          <p:nvPr/>
        </p:nvCxnSpPr>
        <p:spPr bwMode="auto">
          <a:xfrm>
            <a:off x="1458202" y="3590780"/>
            <a:ext cx="1457614" cy="0"/>
          </a:xfrm>
          <a:prstGeom prst="line">
            <a:avLst/>
          </a:prstGeom>
          <a:noFill/>
          <a:ln w="38100" cap="flat" cmpd="sng" algn="ctr">
            <a:solidFill>
              <a:srgbClr val="E90DBA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421A1669-7EA2-4C63-A719-6EF4A0D5FAC4}"/>
              </a:ext>
            </a:extLst>
          </p:cNvPr>
          <p:cNvCxnSpPr/>
          <p:nvPr/>
        </p:nvCxnSpPr>
        <p:spPr bwMode="auto">
          <a:xfrm>
            <a:off x="5188207" y="2893470"/>
            <a:ext cx="2232248" cy="0"/>
          </a:xfrm>
          <a:prstGeom prst="line">
            <a:avLst/>
          </a:prstGeom>
          <a:noFill/>
          <a:ln w="38100" cap="flat" cmpd="sng" algn="ctr">
            <a:solidFill>
              <a:srgbClr val="E90DBA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65F0BDA8-4761-4D98-B36B-2C27053AB76C}"/>
              </a:ext>
            </a:extLst>
          </p:cNvPr>
          <p:cNvCxnSpPr>
            <a:cxnSpLocks/>
          </p:cNvCxnSpPr>
          <p:nvPr/>
        </p:nvCxnSpPr>
        <p:spPr bwMode="auto">
          <a:xfrm flipH="1">
            <a:off x="1403648" y="2149569"/>
            <a:ext cx="18421" cy="2575575"/>
          </a:xfrm>
          <a:prstGeom prst="line">
            <a:avLst/>
          </a:prstGeom>
          <a:ln w="38100">
            <a:solidFill>
              <a:srgbClr val="E90DBA"/>
            </a:solidFill>
            <a:headEnd type="arrow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9FC497D-C174-4120-832A-055C8E50298C}"/>
              </a:ext>
            </a:extLst>
          </p:cNvPr>
          <p:cNvSpPr txBox="1"/>
          <p:nvPr/>
        </p:nvSpPr>
        <p:spPr>
          <a:xfrm>
            <a:off x="1166067" y="3509817"/>
            <a:ext cx="2560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E90DBA"/>
                </a:solidFill>
              </a:rPr>
              <a:t>0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4C411498-F295-40F5-9260-1AAF88E653FC}"/>
              </a:ext>
            </a:extLst>
          </p:cNvPr>
          <p:cNvSpPr/>
          <p:nvPr/>
        </p:nvSpPr>
        <p:spPr bwMode="auto">
          <a:xfrm>
            <a:off x="5077901" y="2818981"/>
            <a:ext cx="144015" cy="122154"/>
          </a:xfrm>
          <a:prstGeom prst="ellipse">
            <a:avLst/>
          </a:prstGeom>
          <a:solidFill>
            <a:srgbClr val="E90DBA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C434DB55-0799-4428-B5E8-21FCF058F307}"/>
              </a:ext>
            </a:extLst>
          </p:cNvPr>
          <p:cNvSpPr/>
          <p:nvPr/>
        </p:nvSpPr>
        <p:spPr bwMode="auto">
          <a:xfrm>
            <a:off x="5848160" y="2149569"/>
            <a:ext cx="144015" cy="122154"/>
          </a:xfrm>
          <a:prstGeom prst="ellipse">
            <a:avLst/>
          </a:prstGeom>
          <a:solidFill>
            <a:srgbClr val="E90DBA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2E023878-6D96-4AAD-8C87-6C8AC558F2B7}"/>
              </a:ext>
            </a:extLst>
          </p:cNvPr>
          <p:cNvSpPr/>
          <p:nvPr/>
        </p:nvSpPr>
        <p:spPr bwMode="auto">
          <a:xfrm>
            <a:off x="6553200" y="3589707"/>
            <a:ext cx="144015" cy="122154"/>
          </a:xfrm>
          <a:prstGeom prst="ellipse">
            <a:avLst/>
          </a:prstGeom>
          <a:solidFill>
            <a:srgbClr val="E90DBA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0BBEC265-FD66-4B76-8959-879F675A263A}"/>
              </a:ext>
            </a:extLst>
          </p:cNvPr>
          <p:cNvSpPr txBox="1"/>
          <p:nvPr/>
        </p:nvSpPr>
        <p:spPr>
          <a:xfrm>
            <a:off x="5193850" y="2959122"/>
            <a:ext cx="524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E90DBA"/>
                </a:solidFill>
              </a:rPr>
              <a:t>R80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B198F57E-58FE-4FB5-9ADB-EC1797D1BC4A}"/>
              </a:ext>
            </a:extLst>
          </p:cNvPr>
          <p:cNvSpPr txBox="1"/>
          <p:nvPr/>
        </p:nvSpPr>
        <p:spPr>
          <a:xfrm>
            <a:off x="5636644" y="1798081"/>
            <a:ext cx="9165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E90DBA"/>
                </a:solidFill>
              </a:rPr>
              <a:t>R100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8C1E0DB4-3AFC-4905-A52D-99BEEA8C07AB}"/>
              </a:ext>
            </a:extLst>
          </p:cNvPr>
          <p:cNvSpPr txBox="1"/>
          <p:nvPr/>
        </p:nvSpPr>
        <p:spPr>
          <a:xfrm>
            <a:off x="6697215" y="3625233"/>
            <a:ext cx="524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E90DBA"/>
                </a:solidFill>
              </a:rPr>
              <a:t>R50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61B911F-5357-41F5-8851-285BDE861F0C}"/>
              </a:ext>
            </a:extLst>
          </p:cNvPr>
          <p:cNvSpPr txBox="1"/>
          <p:nvPr/>
        </p:nvSpPr>
        <p:spPr>
          <a:xfrm>
            <a:off x="960953" y="2348880"/>
            <a:ext cx="51488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E90DBA"/>
                </a:solidFill>
              </a:rPr>
              <a:t>Dose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308BD24F-688C-421C-BADA-203FE654D5FC}"/>
              </a:ext>
            </a:extLst>
          </p:cNvPr>
          <p:cNvSpPr txBox="1"/>
          <p:nvPr/>
        </p:nvSpPr>
        <p:spPr>
          <a:xfrm>
            <a:off x="2822810" y="3588305"/>
            <a:ext cx="457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E90DBA"/>
                </a:solidFill>
              </a:rPr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1115259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  <p:bldP spid="25" grpId="0" animBg="1"/>
      <p:bldP spid="26" grpId="0" animBg="1"/>
      <p:bldP spid="28" grpId="0"/>
      <p:bldP spid="29" grpId="0"/>
      <p:bldP spid="30" grpId="0"/>
      <p:bldP spid="39" grpId="0"/>
      <p:bldP spid="4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>
            <a:extLst>
              <a:ext uri="{FF2B5EF4-FFF2-40B4-BE49-F238E27FC236}">
                <a16:creationId xmlns:a16="http://schemas.microsoft.com/office/drawing/2014/main" xmlns="" id="{D4568F9A-3DFD-44BB-B630-3208E81764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82" y="796169"/>
            <a:ext cx="2470570" cy="580713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CBF2F10-427C-4EB9-898D-3E17FCE61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50" y="0"/>
            <a:ext cx="7835900" cy="608208"/>
          </a:xfrm>
        </p:spPr>
        <p:txBody>
          <a:bodyPr/>
          <a:lstStyle/>
          <a:p>
            <a:pPr algn="ctr"/>
            <a:r>
              <a:rPr lang="it-IT" sz="2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Dose </a:t>
            </a:r>
            <a:r>
              <a:rPr lang="it-IT" sz="28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profiles</a:t>
            </a:r>
            <a:r>
              <a:rPr lang="it-IT" sz="2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with </a:t>
            </a:r>
            <a:r>
              <a:rPr lang="it-IT" sz="28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Radiocromic</a:t>
            </a:r>
            <a:r>
              <a:rPr lang="it-IT" sz="2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  <a:r>
              <a:rPr lang="it-IT" sz="28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films</a:t>
            </a:r>
            <a:r>
              <a:rPr lang="it-IT" sz="2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  <a:r>
              <a:rPr lang="it-IT" sz="2800" dirty="0">
                <a:solidFill>
                  <a:srgbClr val="822434"/>
                </a:solidFill>
                <a:latin typeface="Amasis MT Pro Medium" panose="020B0604020202020204" pitchFamily="18" charset="0"/>
                <a:ea typeface="+mn-ea"/>
              </a:rPr>
              <a:t/>
            </a:r>
            <a:br>
              <a:rPr lang="it-IT" sz="2800" dirty="0">
                <a:solidFill>
                  <a:srgbClr val="822434"/>
                </a:solidFill>
                <a:latin typeface="Amasis MT Pro Medium" panose="020B0604020202020204" pitchFamily="18" charset="0"/>
                <a:ea typeface="+mn-ea"/>
              </a:rPr>
            </a:br>
            <a:endParaRPr lang="en-US" sz="2800" dirty="0">
              <a:solidFill>
                <a:srgbClr val="822434"/>
              </a:solidFill>
              <a:latin typeface="Amasis MT Pro Medium" panose="020B0604020202020204" pitchFamily="18" charset="0"/>
              <a:ea typeface="+mn-ea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r="49173"/>
          <a:stretch/>
        </p:blipFill>
        <p:spPr>
          <a:xfrm>
            <a:off x="4952084" y="1544910"/>
            <a:ext cx="4052246" cy="3716520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875864" y="5098847"/>
            <a:ext cx="6128466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Dose profiles obtained at R100, R80 and R50 measured (dotted line) and simulated (continuous line) for the 7 MeV electrons beam collimated with the A-d30</a:t>
            </a:r>
          </a:p>
          <a:p>
            <a:r>
              <a:rPr lang="en-US" sz="11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with</a:t>
            </a:r>
          </a:p>
          <a:p>
            <a:r>
              <a:rPr lang="en-US" sz="11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R100 max dose deposition</a:t>
            </a:r>
          </a:p>
          <a:p>
            <a:r>
              <a:rPr lang="en-US" sz="11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R80 80% dose deposition</a:t>
            </a:r>
          </a:p>
          <a:p>
            <a:r>
              <a:rPr lang="en-US" sz="11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R50 50% dose deposition</a:t>
            </a:r>
            <a:endParaRPr lang="it-IT" sz="1800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xmlns="" id="{B0208F22-DECC-47DE-A06B-C522B2E43CA1}"/>
              </a:ext>
            </a:extLst>
          </p:cNvPr>
          <p:cNvSpPr/>
          <p:nvPr/>
        </p:nvSpPr>
        <p:spPr>
          <a:xfrm>
            <a:off x="7567822" y="5908"/>
            <a:ext cx="1547664" cy="6251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pic>
        <p:nvPicPr>
          <p:cNvPr id="9" name="Picture 13" descr="IC - logo.psd">
            <a:extLst>
              <a:ext uri="{FF2B5EF4-FFF2-40B4-BE49-F238E27FC236}">
                <a16:creationId xmlns:a16="http://schemas.microsoft.com/office/drawing/2014/main" xmlns="" id="{016636A6-70A8-49B2-9B66-686575426C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5" y="-18518"/>
            <a:ext cx="574167" cy="58006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tangolo 6">
                <a:extLst>
                  <a:ext uri="{FF2B5EF4-FFF2-40B4-BE49-F238E27FC236}">
                    <a16:creationId xmlns:a16="http://schemas.microsoft.com/office/drawing/2014/main" xmlns="" id="{CB40782A-C473-431A-8091-26A6F4AF5576}"/>
                  </a:ext>
                </a:extLst>
              </p:cNvPr>
              <p:cNvSpPr/>
              <p:nvPr/>
            </p:nvSpPr>
            <p:spPr>
              <a:xfrm>
                <a:off x="2835561" y="680833"/>
                <a:ext cx="5768887" cy="26258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000" dirty="0">
                    <a:solidFill>
                      <a:srgbClr val="002060"/>
                    </a:solidFill>
                    <a:latin typeface="Bell MT" panose="02020503060305020303" pitchFamily="18" charset="0"/>
                    <a:ea typeface="ＭＳ Ｐゴシック"/>
                    <a:cs typeface="Calibri"/>
                  </a:rPr>
                  <a:t>Radiocromic film irradiated with 7MeV 1Pulse 4</a:t>
                </a:r>
                <a:r>
                  <a:rPr lang="it-IT" sz="2000" dirty="0">
                    <a:solidFill>
                      <a:srgbClr val="002060"/>
                    </a:solidFill>
                    <a:latin typeface="Symbol" panose="05050102010706020507" pitchFamily="18" charset="2"/>
                    <a:ea typeface="ＭＳ Ｐゴシック"/>
                    <a:cs typeface="Calibri"/>
                  </a:rPr>
                  <a:t>m</a:t>
                </a:r>
                <a:r>
                  <a:rPr lang="it-IT" sz="2000" dirty="0">
                    <a:solidFill>
                      <a:srgbClr val="002060"/>
                    </a:solidFill>
                    <a:latin typeface="Bell MT" panose="02020503060305020303" pitchFamily="18" charset="0"/>
                    <a:ea typeface="ＭＳ Ｐゴシック"/>
                    <a:cs typeface="Calibri"/>
                  </a:rPr>
                  <a:t>s A-d30</a:t>
                </a:r>
                <a:endParaRPr lang="it-IT" sz="2000" b="1" dirty="0">
                  <a:solidFill>
                    <a:srgbClr val="002060"/>
                  </a:solidFill>
                  <a:latin typeface="Bell MT" panose="02020503060305020303" pitchFamily="18" charset="0"/>
                  <a:ea typeface="ＭＳ Ｐゴシック"/>
                  <a:cs typeface="Calibri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000" b="1" dirty="0">
                    <a:solidFill>
                      <a:srgbClr val="FF0000"/>
                    </a:solidFill>
                    <a:latin typeface="Bell MT" panose="02020503060305020303" pitchFamily="18" charset="0"/>
                    <a:ea typeface="ＭＳ Ｐゴシック"/>
                    <a:cs typeface="Calibri"/>
                  </a:rPr>
                  <a:t>all the dose in one single pulse (&gt;&gt; </a:t>
                </a:r>
                <a:r>
                  <a:rPr lang="it-IT" sz="2400" b="1" dirty="0">
                    <a:solidFill>
                      <a:srgbClr val="FF0000"/>
                    </a:solidFill>
                    <a:latin typeface="Bell MT" panose="02020503060305020303" pitchFamily="18" charset="0"/>
                    <a:ea typeface="ＭＳ Ｐゴシック"/>
                    <a:cs typeface="Calibri"/>
                  </a:rPr>
                  <a:t>1Gy</a:t>
                </a:r>
                <a:r>
                  <a:rPr lang="it-IT" sz="2000" b="1" dirty="0">
                    <a:solidFill>
                      <a:srgbClr val="FF0000"/>
                    </a:solidFill>
                    <a:latin typeface="Bell MT" panose="02020503060305020303" pitchFamily="18" charset="0"/>
                    <a:ea typeface="ＭＳ Ｐゴシック"/>
                    <a:cs typeface="Calibri"/>
                  </a:rPr>
                  <a:t>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000" b="1" dirty="0">
                    <a:solidFill>
                      <a:srgbClr val="FF0000"/>
                    </a:solidFill>
                    <a:latin typeface="Bell MT" panose="02020503060305020303" pitchFamily="18" charset="0"/>
                    <a:ea typeface="ＭＳ Ｐゴシック"/>
                    <a:cs typeface="Calibri"/>
                  </a:rPr>
                  <a:t>Max 19 </a:t>
                </a:r>
                <a:r>
                  <a:rPr lang="it-IT" sz="2000" b="1" dirty="0" err="1">
                    <a:solidFill>
                      <a:srgbClr val="FF0000"/>
                    </a:solidFill>
                    <a:latin typeface="Bell MT" panose="02020503060305020303" pitchFamily="18" charset="0"/>
                    <a:ea typeface="ＭＳ Ｐゴシック"/>
                    <a:cs typeface="Calibri"/>
                  </a:rPr>
                  <a:t>Gy</a:t>
                </a:r>
                <a:endParaRPr lang="it-IT" sz="2000" b="1" dirty="0">
                  <a:solidFill>
                    <a:srgbClr val="FF0000"/>
                  </a:solidFill>
                  <a:latin typeface="Bell MT" panose="02020503060305020303" pitchFamily="18" charset="0"/>
                  <a:ea typeface="ＭＳ Ｐゴシック"/>
                  <a:cs typeface="Calibri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000" b="1" dirty="0">
                    <a:solidFill>
                      <a:srgbClr val="FF0000"/>
                    </a:solidFill>
                    <a:latin typeface="Bell MT" panose="02020503060305020303" pitchFamily="18" charset="0"/>
                    <a:ea typeface="ＭＳ Ｐゴシック"/>
                    <a:cs typeface="Calibri"/>
                  </a:rPr>
                  <a:t>R50 &gt; 1Gy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it-IT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/>
                            <a:cs typeface="Calibri"/>
                          </a:rPr>
                        </m:ctrlPr>
                      </m:accPr>
                      <m:e>
                        <m:r>
                          <a:rPr lang="en-US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/>
                            <a:cs typeface="Calibri"/>
                          </a:rPr>
                          <m:t>𝑫</m:t>
                        </m:r>
                      </m:e>
                    </m:acc>
                  </m:oMath>
                </a14:m>
                <a:r>
                  <a:rPr lang="it-IT" sz="1600" b="1" dirty="0">
                    <a:solidFill>
                      <a:srgbClr val="FF0000"/>
                    </a:solidFill>
                    <a:latin typeface="Bell MT" panose="02020503060305020303" pitchFamily="18" charset="0"/>
                    <a:ea typeface="ＭＳ Ｐゴシック"/>
                    <a:cs typeface="Calibri"/>
                  </a:rPr>
                  <a:t>p</a:t>
                </a:r>
                <a:r>
                  <a:rPr lang="it-IT" sz="2000" b="1" dirty="0">
                    <a:solidFill>
                      <a:srgbClr val="FF0000"/>
                    </a:solidFill>
                    <a:latin typeface="Bell MT" panose="02020503060305020303" pitchFamily="18" charset="0"/>
                    <a:ea typeface="ＭＳ Ｐゴシック"/>
                    <a:cs typeface="Calibri"/>
                  </a:rPr>
                  <a:t> &gt;10^6 Gy/s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000" b="1" dirty="0">
                    <a:solidFill>
                      <a:srgbClr val="FF0000"/>
                    </a:solidFill>
                    <a:latin typeface="Bell MT" panose="02020503060305020303" pitchFamily="18" charset="0"/>
                    <a:ea typeface="ＭＳ Ｐゴシック"/>
                    <a:cs typeface="Calibri"/>
                  </a:rPr>
                  <a:t>Pulse width ~</a:t>
                </a:r>
                <a:r>
                  <a:rPr lang="it-IT" sz="2000" b="1" dirty="0">
                    <a:solidFill>
                      <a:srgbClr val="FF0000"/>
                    </a:solidFill>
                    <a:latin typeface="Symbol" panose="05050102010706020507" pitchFamily="18" charset="2"/>
                    <a:ea typeface="ＭＳ Ｐゴシック"/>
                    <a:cs typeface="Calibri"/>
                  </a:rPr>
                  <a:t>m</a:t>
                </a:r>
                <a:r>
                  <a:rPr lang="it-IT" sz="2000" b="1" dirty="0">
                    <a:solidFill>
                      <a:srgbClr val="FF0000"/>
                    </a:solidFill>
                    <a:latin typeface="Bell MT" panose="02020503060305020303" pitchFamily="18" charset="0"/>
                    <a:ea typeface="ＭＳ Ｐゴシック"/>
                    <a:cs typeface="Calibri"/>
                  </a:rPr>
                  <a:t>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it-IT" sz="2000" b="1" dirty="0">
                  <a:solidFill>
                    <a:srgbClr val="FF0000"/>
                  </a:solidFill>
                  <a:latin typeface="Bell MT" panose="02020503060305020303" pitchFamily="18" charset="0"/>
                  <a:ea typeface="ＭＳ Ｐゴシック"/>
                  <a:cs typeface="Calibri"/>
                </a:endParaRPr>
              </a:p>
            </p:txBody>
          </p:sp>
        </mc:Choice>
        <mc:Fallback xmlns="">
          <p:sp>
            <p:nvSpPr>
              <p:cNvPr id="11" name="Rettangolo 6">
                <a:extLst>
                  <a:ext uri="{FF2B5EF4-FFF2-40B4-BE49-F238E27FC236}">
                    <a16:creationId xmlns:a16="http://schemas.microsoft.com/office/drawing/2014/main" id="{CB40782A-C473-431A-8091-26A6F4AF55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5561" y="680833"/>
                <a:ext cx="5768887" cy="2625847"/>
              </a:xfrm>
              <a:prstGeom prst="rect">
                <a:avLst/>
              </a:prstGeom>
              <a:blipFill>
                <a:blip r:embed="rId6"/>
                <a:stretch>
                  <a:fillRect l="-1057" t="-18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row: Down 2">
            <a:extLst>
              <a:ext uri="{FF2B5EF4-FFF2-40B4-BE49-F238E27FC236}">
                <a16:creationId xmlns:a16="http://schemas.microsoft.com/office/drawing/2014/main" xmlns="" id="{EFC900D2-1192-4BF7-A7CF-5256ECB08AD5}"/>
              </a:ext>
            </a:extLst>
          </p:cNvPr>
          <p:cNvSpPr/>
          <p:nvPr/>
        </p:nvSpPr>
        <p:spPr bwMode="auto">
          <a:xfrm>
            <a:off x="395536" y="1340768"/>
            <a:ext cx="421401" cy="432048"/>
          </a:xfrm>
          <a:prstGeom prst="down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7EF49F35-EB3F-4CB0-B2CC-F7D6586D2435}"/>
              </a:ext>
            </a:extLst>
          </p:cNvPr>
          <p:cNvCxnSpPr>
            <a:cxnSpLocks/>
          </p:cNvCxnSpPr>
          <p:nvPr/>
        </p:nvCxnSpPr>
        <p:spPr bwMode="auto">
          <a:xfrm>
            <a:off x="1115616" y="1844824"/>
            <a:ext cx="730382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Rettangolo 6">
            <a:extLst>
              <a:ext uri="{FF2B5EF4-FFF2-40B4-BE49-F238E27FC236}">
                <a16:creationId xmlns:a16="http://schemas.microsoft.com/office/drawing/2014/main" xmlns="" id="{EB957C3F-98DB-4449-97C9-D9F325475067}"/>
              </a:ext>
            </a:extLst>
          </p:cNvPr>
          <p:cNvSpPr/>
          <p:nvPr/>
        </p:nvSpPr>
        <p:spPr>
          <a:xfrm>
            <a:off x="1129905" y="1812103"/>
            <a:ext cx="76680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dirty="0">
                <a:solidFill>
                  <a:srgbClr val="D0FFFD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30 mm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F168DA0-1E98-465B-9BC2-12F95045AB4E}"/>
              </a:ext>
            </a:extLst>
          </p:cNvPr>
          <p:cNvSpPr txBox="1"/>
          <p:nvPr/>
        </p:nvSpPr>
        <p:spPr>
          <a:xfrm>
            <a:off x="358659" y="785994"/>
            <a:ext cx="916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D0FFFD"/>
                </a:solidFill>
              </a:rPr>
              <a:t>R100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xmlns="" id="{F227FF12-5F63-4400-9B57-FFFAF960DB79}"/>
              </a:ext>
            </a:extLst>
          </p:cNvPr>
          <p:cNvSpPr txBox="1"/>
          <p:nvPr/>
        </p:nvSpPr>
        <p:spPr>
          <a:xfrm>
            <a:off x="395536" y="3010505"/>
            <a:ext cx="916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D0FFFD"/>
                </a:solidFill>
              </a:rPr>
              <a:t>R80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xmlns="" id="{F7ABED6A-FCE6-4D32-A2DC-49C676D96D2F}"/>
              </a:ext>
            </a:extLst>
          </p:cNvPr>
          <p:cNvSpPr txBox="1"/>
          <p:nvPr/>
        </p:nvSpPr>
        <p:spPr>
          <a:xfrm>
            <a:off x="405294" y="4898738"/>
            <a:ext cx="916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D0FFFD"/>
                </a:solidFill>
              </a:rPr>
              <a:t>R50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xmlns="" id="{BA59C835-44B4-4720-A437-F811E12D1E10}"/>
              </a:ext>
            </a:extLst>
          </p:cNvPr>
          <p:cNvSpPr/>
          <p:nvPr/>
        </p:nvSpPr>
        <p:spPr bwMode="auto">
          <a:xfrm>
            <a:off x="358659" y="691331"/>
            <a:ext cx="4663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xmlns="" id="{799A64AF-D469-4C52-9A15-678EDD509662}"/>
              </a:ext>
            </a:extLst>
          </p:cNvPr>
          <p:cNvSpPr/>
          <p:nvPr/>
        </p:nvSpPr>
        <p:spPr bwMode="auto">
          <a:xfrm>
            <a:off x="293297" y="785994"/>
            <a:ext cx="2440025" cy="2224511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xmlns="" id="{9650E49F-2D31-4056-AB32-A1F217A2C5F6}"/>
              </a:ext>
            </a:extLst>
          </p:cNvPr>
          <p:cNvSpPr/>
          <p:nvPr/>
        </p:nvSpPr>
        <p:spPr bwMode="auto">
          <a:xfrm>
            <a:off x="284627" y="3041983"/>
            <a:ext cx="2440025" cy="1782329"/>
          </a:xfrm>
          <a:prstGeom prst="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0714AA7E-67CD-4DAA-84B4-ABEA7F1A3853}"/>
              </a:ext>
            </a:extLst>
          </p:cNvPr>
          <p:cNvSpPr/>
          <p:nvPr/>
        </p:nvSpPr>
        <p:spPr bwMode="auto">
          <a:xfrm>
            <a:off x="262752" y="4896462"/>
            <a:ext cx="2470570" cy="1689185"/>
          </a:xfrm>
          <a:prstGeom prst="rect">
            <a:avLst/>
          </a:prstGeom>
          <a:noFill/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4" name="Freccia a destra 23">
            <a:extLst>
              <a:ext uri="{FF2B5EF4-FFF2-40B4-BE49-F238E27FC236}">
                <a16:creationId xmlns:a16="http://schemas.microsoft.com/office/drawing/2014/main" xmlns="" id="{E1147469-AF54-4D54-9CAF-3BD6D63D39A6}"/>
              </a:ext>
            </a:extLst>
          </p:cNvPr>
          <p:cNvSpPr/>
          <p:nvPr/>
        </p:nvSpPr>
        <p:spPr bwMode="auto">
          <a:xfrm>
            <a:off x="3431971" y="3010505"/>
            <a:ext cx="1182333" cy="778535"/>
          </a:xfrm>
          <a:prstGeom prst="rightArrow">
            <a:avLst>
              <a:gd name="adj1" fmla="val 22655"/>
              <a:gd name="adj2" fmla="val 50000"/>
            </a:avLst>
          </a:prstGeom>
          <a:solidFill>
            <a:schemeClr val="tx1">
              <a:lumMod val="60000"/>
              <a:lumOff val="40000"/>
            </a:scheme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004433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0CF3F4A8-888D-4FD7-843A-1D6EB46FA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862" y="59435"/>
            <a:ext cx="8289986" cy="608208"/>
          </a:xfrm>
        </p:spPr>
        <p:txBody>
          <a:bodyPr/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Measurement with Faraday Cup A-d30 </a:t>
            </a:r>
            <a:br>
              <a:rPr lang="en-US" sz="2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</a:br>
            <a:endParaRPr lang="en-US" sz="2800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9135B8EC-29EE-43C4-8BC2-450E9E944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283" y="448785"/>
            <a:ext cx="8676456" cy="45993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098082CD-3021-400B-A336-FC9171D19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182C-549C-41BB-91C0-989010742836}" type="datetime4">
              <a:rPr lang="fr-FR" smtClean="0"/>
              <a:pPr/>
              <a:t>17 novembre 2021</a:t>
            </a:fld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9B198F5F-8FAE-44E3-94B3-40533DBB5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32FBE882-4059-44EC-940C-578D3B992E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776" r="918" b="5954"/>
          <a:stretch/>
        </p:blipFill>
        <p:spPr>
          <a:xfrm>
            <a:off x="4851401" y="667643"/>
            <a:ext cx="3248992" cy="271291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389" y="3573016"/>
            <a:ext cx="3462427" cy="323111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548680"/>
            <a:ext cx="3287849" cy="3163641"/>
          </a:xfrm>
          <a:prstGeom prst="rect">
            <a:avLst/>
          </a:prstGeom>
        </p:spPr>
      </p:pic>
      <p:pic>
        <p:nvPicPr>
          <p:cNvPr id="14" name="Picture 13" descr="IC - logo.psd">
            <a:extLst>
              <a:ext uri="{FF2B5EF4-FFF2-40B4-BE49-F238E27FC236}">
                <a16:creationId xmlns:a16="http://schemas.microsoft.com/office/drawing/2014/main" xmlns="" id="{016636A6-70A8-49B2-9B66-686575426C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25431"/>
            <a:ext cx="709433" cy="716715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73AE4F6C-0948-41E7-9E84-87888016EF6E}"/>
              </a:ext>
            </a:extLst>
          </p:cNvPr>
          <p:cNvSpPr/>
          <p:nvPr/>
        </p:nvSpPr>
        <p:spPr>
          <a:xfrm>
            <a:off x="3877402" y="3730018"/>
            <a:ext cx="5351595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Bell MT" panose="02020503060305020303" pitchFamily="18" charset="0"/>
                <a:ea typeface="+mn-ea"/>
                <a:cs typeface="Calibri"/>
              </a:rPr>
              <a:t>We are always in FLASH regime</a:t>
            </a:r>
            <a:endParaRPr lang="en-US" sz="2400" b="1" dirty="0">
              <a:solidFill>
                <a:srgbClr val="FF0000"/>
              </a:solidFill>
              <a:latin typeface="Bell MT" panose="02020503060305020303" pitchFamily="18" charset="0"/>
              <a:ea typeface="ＭＳ Ｐゴシック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Linear proportionality of the </a:t>
            </a:r>
            <a:r>
              <a:rPr lang="en-US" sz="2000" b="1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dose 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related to the </a:t>
            </a:r>
            <a:r>
              <a:rPr lang="en-US" sz="2000" b="1" i="1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pulse width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Linear proportionality of the </a:t>
            </a:r>
            <a:r>
              <a:rPr lang="en-US" sz="2000" b="1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nC</a:t>
            </a:r>
            <a:r>
              <a:rPr lang="en-US" sz="2000" b="1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with the</a:t>
            </a:r>
            <a:r>
              <a:rPr lang="en-US" sz="2000" b="1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dose per pulse</a:t>
            </a:r>
            <a:endParaRPr lang="en-US" sz="2000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19 </a:t>
            </a:r>
            <a:r>
              <a:rPr lang="en-US" sz="20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Gy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per pulse 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corresponding 160nC 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at 7 MeV in </a:t>
            </a:r>
            <a:r>
              <a:rPr lang="en-US" sz="2000" dirty="0">
                <a:solidFill>
                  <a:srgbClr val="002060"/>
                </a:solidFill>
                <a:latin typeface="Berlin Sans FB" panose="020E0602020502020306" pitchFamily="34" charset="0"/>
                <a:ea typeface="+mn-ea"/>
                <a:cs typeface="Calibri"/>
              </a:rPr>
              <a:t>Ø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30 mm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6 </a:t>
            </a:r>
            <a:r>
              <a:rPr lang="en-US" sz="20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Gy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per pulse 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corresponding 80nC 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at 5 MeV in </a:t>
            </a:r>
            <a:r>
              <a:rPr lang="en-US" sz="2000" dirty="0">
                <a:solidFill>
                  <a:srgbClr val="002060"/>
                </a:solidFill>
                <a:latin typeface="Berlin Sans FB" panose="020E0602020502020306" pitchFamily="34" charset="0"/>
                <a:ea typeface="+mn-ea"/>
                <a:cs typeface="Calibri"/>
              </a:rPr>
              <a:t>Ø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30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CE995E33-E08B-4ABC-8249-143860F4C613}"/>
              </a:ext>
            </a:extLst>
          </p:cNvPr>
          <p:cNvSpPr txBox="1"/>
          <p:nvPr/>
        </p:nvSpPr>
        <p:spPr>
          <a:xfrm>
            <a:off x="2689984" y="5042579"/>
            <a:ext cx="880404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Bell MT" panose="02020503060305020303" pitchFamily="18" charset="0"/>
                <a:ea typeface="+mn-ea"/>
                <a:cs typeface="Calibri"/>
              </a:rPr>
              <a:t>FLASH regime</a:t>
            </a:r>
            <a:endParaRPr lang="en-US" sz="1400" b="1" dirty="0">
              <a:solidFill>
                <a:schemeClr val="tx1">
                  <a:lumMod val="50000"/>
                </a:schemeClr>
              </a:solidFill>
              <a:latin typeface="Bell MT" panose="02020503060305020303" pitchFamily="18" charset="0"/>
              <a:ea typeface="ＭＳ Ｐゴシック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45475A3-CD3A-4DA2-A480-945236FA478D}"/>
              </a:ext>
            </a:extLst>
          </p:cNvPr>
          <p:cNvSpPr txBox="1"/>
          <p:nvPr/>
        </p:nvSpPr>
        <p:spPr>
          <a:xfrm>
            <a:off x="2627784" y="2384667"/>
            <a:ext cx="880404" cy="523220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Bell MT" panose="02020503060305020303" pitchFamily="18" charset="0"/>
                <a:ea typeface="+mn-ea"/>
                <a:cs typeface="Calibri"/>
              </a:rPr>
              <a:t>FLASH regime</a:t>
            </a:r>
            <a:endParaRPr lang="en-US" sz="1400" b="1" dirty="0">
              <a:solidFill>
                <a:schemeClr val="tx1">
                  <a:lumMod val="50000"/>
                </a:schemeClr>
              </a:solidFill>
              <a:latin typeface="Bell MT" panose="02020503060305020303" pitchFamily="18" charset="0"/>
              <a:ea typeface="ＭＳ Ｐ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790056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1BEA88CA-8529-4821-83FE-1736BF596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404" y="1669206"/>
            <a:ext cx="1495425" cy="3857625"/>
          </a:xfrm>
          <a:prstGeom prst="rect">
            <a:avLst/>
          </a:prstGeom>
          <a:ln>
            <a:solidFill>
              <a:srgbClr val="282A83"/>
            </a:solidFill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CBF2F10-427C-4EB9-898D-3E17FCE61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50" y="0"/>
            <a:ext cx="7835900" cy="608208"/>
          </a:xfrm>
        </p:spPr>
        <p:txBody>
          <a:bodyPr/>
          <a:lstStyle/>
          <a:p>
            <a:pPr algn="ctr"/>
            <a:r>
              <a:rPr lang="it-IT" sz="2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PDD with </a:t>
            </a:r>
            <a:r>
              <a:rPr lang="it-IT" sz="28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Radiocromic</a:t>
            </a:r>
            <a:r>
              <a:rPr lang="it-IT" sz="2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  <a:r>
              <a:rPr lang="it-IT" sz="28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films</a:t>
            </a:r>
            <a:r>
              <a:rPr lang="it-IT" sz="2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  <a:r>
              <a:rPr lang="it-IT" sz="2800" dirty="0">
                <a:solidFill>
                  <a:srgbClr val="822434"/>
                </a:solidFill>
                <a:latin typeface="Amasis MT Pro Medium" panose="020B0604020202020204" pitchFamily="18" charset="0"/>
                <a:ea typeface="+mn-ea"/>
              </a:rPr>
              <a:t/>
            </a:r>
            <a:br>
              <a:rPr lang="it-IT" sz="2800" dirty="0">
                <a:solidFill>
                  <a:srgbClr val="822434"/>
                </a:solidFill>
                <a:latin typeface="Amasis MT Pro Medium" panose="020B0604020202020204" pitchFamily="18" charset="0"/>
                <a:ea typeface="+mn-ea"/>
              </a:rPr>
            </a:br>
            <a:endParaRPr lang="en-US" sz="2800" dirty="0">
              <a:solidFill>
                <a:srgbClr val="822434"/>
              </a:solidFill>
              <a:latin typeface="Amasis MT Pro Medium" panose="020B0604020202020204" pitchFamily="18" charset="0"/>
              <a:ea typeface="+mn-ea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0A46A12-7F94-4AC6-BCEE-BDB2D64F0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5" name="Rettangolo 4"/>
          <p:cNvSpPr/>
          <p:nvPr/>
        </p:nvSpPr>
        <p:spPr>
          <a:xfrm>
            <a:off x="3779912" y="5821323"/>
            <a:ext cx="53212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Measured (dotted red line) and simulated (blue line) PDD in the PMMA phantom</a:t>
            </a:r>
            <a:endParaRPr lang="it-IT" sz="2000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endParaRPr>
          </a:p>
        </p:txBody>
      </p:sp>
      <p:pic>
        <p:nvPicPr>
          <p:cNvPr id="13" name="Picture 13" descr="IC - logo.psd">
            <a:extLst>
              <a:ext uri="{FF2B5EF4-FFF2-40B4-BE49-F238E27FC236}">
                <a16:creationId xmlns:a16="http://schemas.microsoft.com/office/drawing/2014/main" xmlns="" id="{016636A6-70A8-49B2-9B66-686575426C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7" y="-4352"/>
            <a:ext cx="936104" cy="945713"/>
          </a:xfrm>
          <a:prstGeom prst="rect">
            <a:avLst/>
          </a:prstGeom>
        </p:spPr>
      </p:pic>
      <p:sp>
        <p:nvSpPr>
          <p:cNvPr id="14" name="object 7">
            <a:extLst>
              <a:ext uri="{FF2B5EF4-FFF2-40B4-BE49-F238E27FC236}">
                <a16:creationId xmlns:a16="http://schemas.microsoft.com/office/drawing/2014/main" xmlns="" id="{B0208F22-DECC-47DE-A06B-C522B2E43CA1}"/>
              </a:ext>
            </a:extLst>
          </p:cNvPr>
          <p:cNvSpPr/>
          <p:nvPr/>
        </p:nvSpPr>
        <p:spPr>
          <a:xfrm>
            <a:off x="7092280" y="8414"/>
            <a:ext cx="2008925" cy="7200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D382E5E8-5150-4E17-91E8-B3C1CB358B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32"/>
          <a:stretch/>
        </p:blipFill>
        <p:spPr>
          <a:xfrm>
            <a:off x="4563658" y="1364588"/>
            <a:ext cx="4146924" cy="4398714"/>
          </a:xfrm>
          <a:prstGeom prst="rect">
            <a:avLst/>
          </a:prstGeom>
        </p:spPr>
      </p:pic>
      <p:sp>
        <p:nvSpPr>
          <p:cNvPr id="10" name="Rettangolo 6">
            <a:extLst>
              <a:ext uri="{FF2B5EF4-FFF2-40B4-BE49-F238E27FC236}">
                <a16:creationId xmlns:a16="http://schemas.microsoft.com/office/drawing/2014/main" xmlns="" id="{9F906A52-E15B-4C46-91EB-A965C2AD90F0}"/>
              </a:ext>
            </a:extLst>
          </p:cNvPr>
          <p:cNvSpPr/>
          <p:nvPr/>
        </p:nvSpPr>
        <p:spPr>
          <a:xfrm>
            <a:off x="131612" y="5638968"/>
            <a:ext cx="31388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PDD on radiocromic film irradiated with 7MeV 3Pulse 4</a:t>
            </a:r>
            <a:r>
              <a:rPr lang="it-IT" sz="2000" dirty="0">
                <a:solidFill>
                  <a:srgbClr val="002060"/>
                </a:solidFill>
                <a:latin typeface="Symbol" panose="05050102010706020507" pitchFamily="18" charset="2"/>
                <a:ea typeface="ＭＳ Ｐゴシック"/>
                <a:cs typeface="Calibri"/>
              </a:rPr>
              <a:t>m</a:t>
            </a:r>
            <a:r>
              <a:rPr lang="it-IT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s A-d120</a:t>
            </a:r>
          </a:p>
        </p:txBody>
      </p:sp>
      <p:sp>
        <p:nvSpPr>
          <p:cNvPr id="11" name="Rettangolo 4">
            <a:extLst>
              <a:ext uri="{FF2B5EF4-FFF2-40B4-BE49-F238E27FC236}">
                <a16:creationId xmlns:a16="http://schemas.microsoft.com/office/drawing/2014/main" xmlns="" id="{62471D77-5459-4CAC-A872-5525F6A7F743}"/>
              </a:ext>
            </a:extLst>
          </p:cNvPr>
          <p:cNvSpPr/>
          <p:nvPr/>
        </p:nvSpPr>
        <p:spPr>
          <a:xfrm>
            <a:off x="0" y="810756"/>
            <a:ext cx="896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Percentage Depth Dose obtained 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for the 7 MeV electrons beam collimated with the A-d30 (left)</a:t>
            </a:r>
            <a:endParaRPr lang="it-IT" sz="2000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89728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1BEA88CA-8529-4821-83FE-1736BF596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404" y="1669206"/>
            <a:ext cx="1495425" cy="3857625"/>
          </a:xfrm>
          <a:prstGeom prst="rect">
            <a:avLst/>
          </a:prstGeom>
          <a:ln>
            <a:solidFill>
              <a:srgbClr val="282A83"/>
            </a:solidFill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CBF2F10-427C-4EB9-898D-3E17FCE61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050" y="0"/>
            <a:ext cx="7835900" cy="608208"/>
          </a:xfrm>
        </p:spPr>
        <p:txBody>
          <a:bodyPr/>
          <a:lstStyle/>
          <a:p>
            <a:pPr algn="ctr"/>
            <a:r>
              <a:rPr lang="it-IT" sz="2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PDD with </a:t>
            </a:r>
            <a:r>
              <a:rPr lang="it-IT" sz="28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Radiocromic</a:t>
            </a:r>
            <a:r>
              <a:rPr lang="it-IT" sz="2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  <a:r>
              <a:rPr lang="it-IT" sz="28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films</a:t>
            </a:r>
            <a:r>
              <a:rPr lang="it-IT" sz="2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  <a:r>
              <a:rPr lang="it-IT" sz="2800" dirty="0">
                <a:solidFill>
                  <a:srgbClr val="822434"/>
                </a:solidFill>
                <a:latin typeface="Amasis MT Pro Medium" panose="020B0604020202020204" pitchFamily="18" charset="0"/>
                <a:ea typeface="+mn-ea"/>
              </a:rPr>
              <a:t/>
            </a:r>
            <a:br>
              <a:rPr lang="it-IT" sz="2800" dirty="0">
                <a:solidFill>
                  <a:srgbClr val="822434"/>
                </a:solidFill>
                <a:latin typeface="Amasis MT Pro Medium" panose="020B0604020202020204" pitchFamily="18" charset="0"/>
                <a:ea typeface="+mn-ea"/>
              </a:rPr>
            </a:br>
            <a:endParaRPr lang="en-US" sz="2800" dirty="0">
              <a:solidFill>
                <a:srgbClr val="822434"/>
              </a:solidFill>
              <a:latin typeface="Amasis MT Pro Medium" panose="020B0604020202020204" pitchFamily="18" charset="0"/>
              <a:ea typeface="+mn-ea"/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0A46A12-7F94-4AC6-BCEE-BDB2D64F0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5" name="Rettangolo 4"/>
          <p:cNvSpPr/>
          <p:nvPr/>
        </p:nvSpPr>
        <p:spPr>
          <a:xfrm>
            <a:off x="3779912" y="5821323"/>
            <a:ext cx="532129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Measured (dotted red line) and simulated (blue line) PDD in the PMMA phantom</a:t>
            </a:r>
            <a:endParaRPr lang="it-IT" sz="2000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endParaRPr>
          </a:p>
        </p:txBody>
      </p:sp>
      <p:pic>
        <p:nvPicPr>
          <p:cNvPr id="13" name="Picture 13" descr="IC - logo.psd">
            <a:extLst>
              <a:ext uri="{FF2B5EF4-FFF2-40B4-BE49-F238E27FC236}">
                <a16:creationId xmlns:a16="http://schemas.microsoft.com/office/drawing/2014/main" xmlns="" id="{016636A6-70A8-49B2-9B66-686575426C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7" y="-4352"/>
            <a:ext cx="936104" cy="945713"/>
          </a:xfrm>
          <a:prstGeom prst="rect">
            <a:avLst/>
          </a:prstGeom>
        </p:spPr>
      </p:pic>
      <p:sp>
        <p:nvSpPr>
          <p:cNvPr id="14" name="object 7">
            <a:extLst>
              <a:ext uri="{FF2B5EF4-FFF2-40B4-BE49-F238E27FC236}">
                <a16:creationId xmlns:a16="http://schemas.microsoft.com/office/drawing/2014/main" xmlns="" id="{B0208F22-DECC-47DE-A06B-C522B2E43CA1}"/>
              </a:ext>
            </a:extLst>
          </p:cNvPr>
          <p:cNvSpPr/>
          <p:nvPr/>
        </p:nvSpPr>
        <p:spPr>
          <a:xfrm>
            <a:off x="7092280" y="8414"/>
            <a:ext cx="2008925" cy="7200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D382E5E8-5150-4E17-91E8-B3C1CB358B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32"/>
          <a:stretch/>
        </p:blipFill>
        <p:spPr>
          <a:xfrm>
            <a:off x="4563658" y="1364588"/>
            <a:ext cx="4146924" cy="4398714"/>
          </a:xfrm>
          <a:prstGeom prst="rect">
            <a:avLst/>
          </a:prstGeom>
        </p:spPr>
      </p:pic>
      <p:sp>
        <p:nvSpPr>
          <p:cNvPr id="10" name="Rettangolo 6">
            <a:extLst>
              <a:ext uri="{FF2B5EF4-FFF2-40B4-BE49-F238E27FC236}">
                <a16:creationId xmlns:a16="http://schemas.microsoft.com/office/drawing/2014/main" xmlns="" id="{9F906A52-E15B-4C46-91EB-A965C2AD90F0}"/>
              </a:ext>
            </a:extLst>
          </p:cNvPr>
          <p:cNvSpPr/>
          <p:nvPr/>
        </p:nvSpPr>
        <p:spPr>
          <a:xfrm>
            <a:off x="131612" y="5638968"/>
            <a:ext cx="313881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PDD on radiocromic film irradiated with 7MeV 3Pulse 4</a:t>
            </a:r>
            <a:r>
              <a:rPr lang="it-IT" sz="2000" dirty="0">
                <a:solidFill>
                  <a:srgbClr val="002060"/>
                </a:solidFill>
                <a:latin typeface="Symbol" panose="05050102010706020507" pitchFamily="18" charset="2"/>
                <a:ea typeface="ＭＳ Ｐゴシック"/>
                <a:cs typeface="Calibri"/>
              </a:rPr>
              <a:t>m</a:t>
            </a:r>
            <a:r>
              <a:rPr lang="it-IT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s A-d120</a:t>
            </a:r>
          </a:p>
        </p:txBody>
      </p:sp>
      <p:sp>
        <p:nvSpPr>
          <p:cNvPr id="11" name="Rettangolo 4">
            <a:extLst>
              <a:ext uri="{FF2B5EF4-FFF2-40B4-BE49-F238E27FC236}">
                <a16:creationId xmlns:a16="http://schemas.microsoft.com/office/drawing/2014/main" xmlns="" id="{62471D77-5459-4CAC-A872-5525F6A7F743}"/>
              </a:ext>
            </a:extLst>
          </p:cNvPr>
          <p:cNvSpPr/>
          <p:nvPr/>
        </p:nvSpPr>
        <p:spPr>
          <a:xfrm>
            <a:off x="0" y="810756"/>
            <a:ext cx="896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Percentage Depth Dose obtained 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for the 7 MeV electrons beam collimated with the A-d30 (left)</a:t>
            </a:r>
            <a:endParaRPr lang="it-IT" sz="2000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085356EA-0E6F-4943-AA66-DFAC220E3A9B}"/>
              </a:ext>
            </a:extLst>
          </p:cNvPr>
          <p:cNvCxnSpPr/>
          <p:nvPr/>
        </p:nvCxnSpPr>
        <p:spPr bwMode="auto">
          <a:xfrm>
            <a:off x="786404" y="3385544"/>
            <a:ext cx="1409332" cy="7302"/>
          </a:xfrm>
          <a:prstGeom prst="line">
            <a:avLst/>
          </a:prstGeom>
          <a:noFill/>
          <a:ln w="57150" cap="flat" cmpd="sng" algn="ctr">
            <a:solidFill>
              <a:srgbClr val="E90DBA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421A1669-7EA2-4C63-A719-6EF4A0D5FAC4}"/>
              </a:ext>
            </a:extLst>
          </p:cNvPr>
          <p:cNvCxnSpPr/>
          <p:nvPr/>
        </p:nvCxnSpPr>
        <p:spPr bwMode="auto">
          <a:xfrm>
            <a:off x="5131377" y="2708920"/>
            <a:ext cx="2232248" cy="0"/>
          </a:xfrm>
          <a:prstGeom prst="line">
            <a:avLst/>
          </a:prstGeom>
          <a:noFill/>
          <a:ln w="57150" cap="flat" cmpd="sng" algn="ctr">
            <a:solidFill>
              <a:srgbClr val="E90DBA"/>
            </a:solidFill>
            <a:prstDash val="sysDot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xmlns="" id="{380E31E0-7AB7-4937-99A1-AB1B68D3D384}"/>
              </a:ext>
            </a:extLst>
          </p:cNvPr>
          <p:cNvSpPr/>
          <p:nvPr/>
        </p:nvSpPr>
        <p:spPr bwMode="auto">
          <a:xfrm>
            <a:off x="5016155" y="2599958"/>
            <a:ext cx="230441" cy="217923"/>
          </a:xfrm>
          <a:prstGeom prst="ellipse">
            <a:avLst/>
          </a:prstGeom>
          <a:solidFill>
            <a:srgbClr val="E90DBA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7A24D7C8-525B-4E09-B57B-BE87DE96D23F}"/>
              </a:ext>
            </a:extLst>
          </p:cNvPr>
          <p:cNvSpPr/>
          <p:nvPr/>
        </p:nvSpPr>
        <p:spPr bwMode="auto">
          <a:xfrm>
            <a:off x="6479094" y="3337250"/>
            <a:ext cx="190269" cy="169309"/>
          </a:xfrm>
          <a:prstGeom prst="ellipse">
            <a:avLst/>
          </a:prstGeom>
          <a:solidFill>
            <a:srgbClr val="E90DBA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9C114073-0E6A-4BE5-AA8B-B2484B3297CE}"/>
              </a:ext>
            </a:extLst>
          </p:cNvPr>
          <p:cNvSpPr/>
          <p:nvPr/>
        </p:nvSpPr>
        <p:spPr bwMode="auto">
          <a:xfrm>
            <a:off x="5796136" y="1879816"/>
            <a:ext cx="207099" cy="200775"/>
          </a:xfrm>
          <a:prstGeom prst="ellipse">
            <a:avLst/>
          </a:prstGeom>
          <a:solidFill>
            <a:srgbClr val="E90DBA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63720E6-BB3D-4C53-8089-F43606A1B793}"/>
              </a:ext>
            </a:extLst>
          </p:cNvPr>
          <p:cNvSpPr txBox="1"/>
          <p:nvPr/>
        </p:nvSpPr>
        <p:spPr>
          <a:xfrm>
            <a:off x="5131376" y="2729849"/>
            <a:ext cx="524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E90DBA"/>
                </a:solidFill>
              </a:rPr>
              <a:t>R80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847E91A1-E624-489B-A0AF-1F500157263F}"/>
              </a:ext>
            </a:extLst>
          </p:cNvPr>
          <p:cNvSpPr txBox="1"/>
          <p:nvPr/>
        </p:nvSpPr>
        <p:spPr>
          <a:xfrm>
            <a:off x="5636644" y="1578687"/>
            <a:ext cx="916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E90DBA"/>
                </a:solidFill>
              </a:rPr>
              <a:t>R100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ED8F6B2-5A0B-4355-91C6-2ADA1ADCCA43}"/>
              </a:ext>
            </a:extLst>
          </p:cNvPr>
          <p:cNvSpPr txBox="1"/>
          <p:nvPr/>
        </p:nvSpPr>
        <p:spPr>
          <a:xfrm>
            <a:off x="6669363" y="3321020"/>
            <a:ext cx="5246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E90DBA"/>
                </a:solidFill>
              </a:rPr>
              <a:t>R50</a:t>
            </a:r>
          </a:p>
        </p:txBody>
      </p:sp>
      <p:cxnSp>
        <p:nvCxnSpPr>
          <p:cNvPr id="24" name="Straight Connector 19">
            <a:extLst>
              <a:ext uri="{FF2B5EF4-FFF2-40B4-BE49-F238E27FC236}">
                <a16:creationId xmlns:a16="http://schemas.microsoft.com/office/drawing/2014/main" xmlns="" id="{98CEF51A-8560-4F88-AB2D-7E3EE6C39F29}"/>
              </a:ext>
            </a:extLst>
          </p:cNvPr>
          <p:cNvCxnSpPr>
            <a:cxnSpLocks/>
          </p:cNvCxnSpPr>
          <p:nvPr/>
        </p:nvCxnSpPr>
        <p:spPr bwMode="auto">
          <a:xfrm>
            <a:off x="773621" y="1557069"/>
            <a:ext cx="0" cy="4081899"/>
          </a:xfrm>
          <a:prstGeom prst="line">
            <a:avLst/>
          </a:prstGeom>
          <a:ln w="38100">
            <a:solidFill>
              <a:srgbClr val="E90DBA"/>
            </a:solidFill>
            <a:headEnd type="arrow" w="med" len="med"/>
            <a:tailEnd type="none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TextBox 22">
            <a:extLst>
              <a:ext uri="{FF2B5EF4-FFF2-40B4-BE49-F238E27FC236}">
                <a16:creationId xmlns:a16="http://schemas.microsoft.com/office/drawing/2014/main" xmlns="" id="{0123B601-E391-4C8D-968B-3BC2ABBD4B3E}"/>
              </a:ext>
            </a:extLst>
          </p:cNvPr>
          <p:cNvSpPr txBox="1"/>
          <p:nvPr/>
        </p:nvSpPr>
        <p:spPr>
          <a:xfrm>
            <a:off x="517619" y="3277430"/>
            <a:ext cx="25600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90DBA"/>
                </a:solidFill>
              </a:rPr>
              <a:t>0</a:t>
            </a:r>
          </a:p>
        </p:txBody>
      </p:sp>
      <p:sp>
        <p:nvSpPr>
          <p:cNvPr id="26" name="TextBox 38">
            <a:extLst>
              <a:ext uri="{FF2B5EF4-FFF2-40B4-BE49-F238E27FC236}">
                <a16:creationId xmlns:a16="http://schemas.microsoft.com/office/drawing/2014/main" xmlns="" id="{1D8CFB4F-7165-4D96-AAC9-46B55B3BC2E0}"/>
              </a:ext>
            </a:extLst>
          </p:cNvPr>
          <p:cNvSpPr txBox="1"/>
          <p:nvPr/>
        </p:nvSpPr>
        <p:spPr>
          <a:xfrm>
            <a:off x="200080" y="1657161"/>
            <a:ext cx="4539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E90DBA"/>
                </a:solidFill>
              </a:rPr>
              <a:t>Dose</a:t>
            </a:r>
          </a:p>
        </p:txBody>
      </p:sp>
    </p:spTree>
    <p:extLst>
      <p:ext uri="{BB962C8B-B14F-4D97-AF65-F5344CB8AC3E}">
        <p14:creationId xmlns:p14="http://schemas.microsoft.com/office/powerpoint/2010/main" val="229360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9" grpId="0"/>
      <p:bldP spid="20" grpId="0"/>
      <p:bldP spid="21" grpId="0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arrotondato 15"/>
          <p:cNvSpPr/>
          <p:nvPr/>
        </p:nvSpPr>
        <p:spPr bwMode="auto">
          <a:xfrm>
            <a:off x="142314" y="5959798"/>
            <a:ext cx="8765386" cy="86166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526" y="497864"/>
            <a:ext cx="6259952" cy="3521828"/>
          </a:xfrm>
          <a:prstGeom prst="rect">
            <a:avLst/>
          </a:prstGeom>
        </p:spPr>
      </p:pic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7239000" y="6382552"/>
            <a:ext cx="1905000" cy="457200"/>
          </a:xfrm>
        </p:spPr>
        <p:txBody>
          <a:bodyPr/>
          <a:lstStyle/>
          <a:p>
            <a:fld id="{F951A53A-9FE3-480A-88C3-23874CFF8B89}" type="slidenum">
              <a:rPr lang="it-IT" altLang="it-IT" smtClean="0">
                <a:solidFill>
                  <a:srgbClr val="1000AC"/>
                </a:solidFill>
              </a:rPr>
              <a:pPr/>
              <a:t>3</a:t>
            </a:fld>
            <a:endParaRPr lang="it-IT" altLang="it-IT" dirty="0">
              <a:solidFill>
                <a:srgbClr val="1000AC"/>
              </a:solidFill>
            </a:endParaRPr>
          </a:p>
        </p:txBody>
      </p:sp>
      <p:sp>
        <p:nvSpPr>
          <p:cNvPr id="5" name="Freeform: Shape 26">
            <a:extLst>
              <a:ext uri="{FF2B5EF4-FFF2-40B4-BE49-F238E27FC236}">
                <a16:creationId xmlns:a16="http://schemas.microsoft.com/office/drawing/2014/main" xmlns="" id="{8BB56887-D0D5-4F0C-9E19-7247EB83C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56521" y="1"/>
            <a:ext cx="851299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object 4"/>
          <p:cNvSpPr txBox="1"/>
          <p:nvPr/>
        </p:nvSpPr>
        <p:spPr>
          <a:xfrm>
            <a:off x="2448664" y="5638998"/>
            <a:ext cx="4650778" cy="318743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2700" algn="ctr" eaLnBrk="1" hangingPunct="1">
              <a:spcBef>
                <a:spcPts val="100"/>
              </a:spcBef>
            </a:pPr>
            <a:endParaRPr sz="2000" i="1" dirty="0">
              <a:solidFill>
                <a:srgbClr val="00206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7322542" y="42918"/>
            <a:ext cx="1737916" cy="5666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xmlns="" id="{07EECA6E-82C8-42EB-AF6F-40F845F15495}"/>
              </a:ext>
            </a:extLst>
          </p:cNvPr>
          <p:cNvSpPr txBox="1"/>
          <p:nvPr/>
        </p:nvSpPr>
        <p:spPr>
          <a:xfrm>
            <a:off x="127094" y="4283855"/>
            <a:ext cx="87653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FLASH THERAPY </a:t>
            </a:r>
            <a:r>
              <a:rPr lang="en-US" sz="1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is a new way to deliver the dose: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2060"/>
                </a:solidFill>
                <a:latin typeface="Symbol" panose="05050102010706020507" pitchFamily="18" charset="2"/>
                <a:ea typeface="+mn-ea"/>
                <a:cs typeface="Calibri"/>
              </a:rPr>
              <a:t>m</a:t>
            </a:r>
            <a:r>
              <a:rPr lang="en-US" sz="18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s</a:t>
            </a:r>
            <a:r>
              <a:rPr lang="en-US" sz="1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pulses of radiation,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beam-on time &lt; 100-200ms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high dose per pulse (&gt;1 </a:t>
            </a:r>
            <a:r>
              <a:rPr lang="en-US" sz="18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Gy</a:t>
            </a:r>
            <a:r>
              <a:rPr lang="en-US" sz="1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high dose rate </a:t>
            </a:r>
            <a:r>
              <a:rPr lang="en-US" sz="18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(&gt;40-100Gy/s). </a:t>
            </a:r>
            <a:endParaRPr lang="en-US" sz="1800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endParaRPr>
          </a:p>
          <a:p>
            <a:endParaRPr lang="en-US" sz="1800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endParaRPr>
          </a:p>
          <a:p>
            <a:r>
              <a:rPr lang="en-US" sz="1800" b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FLASH EFFECT </a:t>
            </a:r>
            <a:r>
              <a:rPr lang="en-US" sz="1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is the improvement of the </a:t>
            </a:r>
            <a:r>
              <a:rPr lang="en-US" sz="1800" b="1" i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healthy tissue </a:t>
            </a:r>
            <a:r>
              <a:rPr lang="en-US" sz="1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tolerance to the delivered dose. </a:t>
            </a:r>
            <a:r>
              <a:rPr lang="fr-FR" sz="1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It stems </a:t>
            </a:r>
            <a:r>
              <a:rPr lang="fr-FR" sz="18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from</a:t>
            </a:r>
            <a:r>
              <a:rPr lang="fr-FR" sz="1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a </a:t>
            </a:r>
            <a:r>
              <a:rPr lang="fr-FR" sz="18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combination</a:t>
            </a:r>
            <a:r>
              <a:rPr lang="fr-FR" sz="1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of high doses in a single, short session at </a:t>
            </a:r>
            <a:r>
              <a:rPr lang="fr-FR" sz="18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ultrahigh</a:t>
            </a:r>
            <a:r>
              <a:rPr lang="fr-FR" sz="1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dose-rate </a:t>
            </a:r>
            <a:r>
              <a:rPr lang="fr-FR" sz="18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during</a:t>
            </a:r>
            <a:r>
              <a:rPr lang="fr-FR" sz="1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the pulse .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xmlns="" id="{DE7DC523-E10C-4C7D-A3FD-EF2615C211D8}"/>
              </a:ext>
            </a:extLst>
          </p:cNvPr>
          <p:cNvSpPr/>
          <p:nvPr/>
        </p:nvSpPr>
        <p:spPr>
          <a:xfrm>
            <a:off x="5987537" y="4726221"/>
            <a:ext cx="27677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For a given dose FLASH irradiation time is over 1000 times shorter than conventional treatments.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xmlns="" id="{B033C4C0-9550-4B8F-9216-5FF2DCEBBF0D}"/>
              </a:ext>
            </a:extLst>
          </p:cNvPr>
          <p:cNvSpPr/>
          <p:nvPr/>
        </p:nvSpPr>
        <p:spPr>
          <a:xfrm>
            <a:off x="4509787" y="3957212"/>
            <a:ext cx="4572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000" dirty="0">
              <a:solidFill>
                <a:srgbClr val="002060"/>
              </a:solidFill>
              <a:latin typeface="Calibri" panose="020F0502020204030204" pitchFamily="34" charset="0"/>
            </a:endParaRPr>
          </a:p>
          <a:p>
            <a:r>
              <a:rPr lang="it-IT" sz="10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Fig</a:t>
            </a:r>
            <a:r>
              <a:rPr lang="it-IT" sz="1000" dirty="0">
                <a:solidFill>
                  <a:srgbClr val="002060"/>
                </a:solidFill>
              </a:rPr>
              <a:t>. </a:t>
            </a:r>
            <a:r>
              <a:rPr lang="it-IT" sz="10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Courtesy</a:t>
            </a:r>
            <a:r>
              <a:rPr lang="it-IT" sz="10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of Vincent </a:t>
            </a:r>
            <a:r>
              <a:rPr lang="it-IT" sz="10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Favaudon</a:t>
            </a:r>
            <a:r>
              <a:rPr lang="it-IT" sz="10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- Curie Institute 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xmlns="" id="{67135BCB-7D6C-45FB-993F-A73683727FC2}"/>
              </a:ext>
            </a:extLst>
          </p:cNvPr>
          <p:cNvSpPr txBox="1"/>
          <p:nvPr/>
        </p:nvSpPr>
        <p:spPr>
          <a:xfrm>
            <a:off x="924649" y="3853130"/>
            <a:ext cx="6601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rgbClr val="C00000"/>
                </a:solidFill>
                <a:latin typeface="Bell MT" panose="02020503060305020303" pitchFamily="18" charset="0"/>
                <a:ea typeface="+mn-ea"/>
                <a:cs typeface="Calibri"/>
              </a:rPr>
              <a:t>Temporal structure of energy deposition in the FLASH effect </a:t>
            </a:r>
            <a:endParaRPr lang="it-IT" sz="1800" b="1" dirty="0">
              <a:solidFill>
                <a:srgbClr val="C00000"/>
              </a:solidFill>
              <a:latin typeface="Bell MT" panose="02020503060305020303" pitchFamily="18" charset="0"/>
              <a:ea typeface="+mn-ea"/>
              <a:cs typeface="Calibri"/>
            </a:endParaRPr>
          </a:p>
        </p:txBody>
      </p:sp>
      <p:sp>
        <p:nvSpPr>
          <p:cNvPr id="24" name="object 2"/>
          <p:cNvSpPr txBox="1">
            <a:spLocks/>
          </p:cNvSpPr>
          <p:nvPr/>
        </p:nvSpPr>
        <p:spPr bwMode="auto">
          <a:xfrm>
            <a:off x="683568" y="-182403"/>
            <a:ext cx="7886700" cy="78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93305" rIns="0" bIns="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1780"/>
              </a:spcBef>
              <a:buFontTx/>
              <a:buNone/>
            </a:pPr>
            <a:r>
              <a:rPr lang="en-US" sz="3600" b="1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FLASH Radiotherapy</a:t>
            </a: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94" y="35865"/>
            <a:ext cx="797555" cy="741090"/>
          </a:xfrm>
          <a:prstGeom prst="rect">
            <a:avLst/>
          </a:prstGeom>
        </p:spPr>
      </p:pic>
      <p:sp>
        <p:nvSpPr>
          <p:cNvPr id="6" name="Freccia curva 5"/>
          <p:cNvSpPr/>
          <p:nvPr/>
        </p:nvSpPr>
        <p:spPr bwMode="auto">
          <a:xfrm rot="5400000">
            <a:off x="3850354" y="5180473"/>
            <a:ext cx="762448" cy="792088"/>
          </a:xfrm>
          <a:prstGeom prst="bentArrow">
            <a:avLst/>
          </a:prstGeom>
          <a:solidFill>
            <a:srgbClr val="FF0000"/>
          </a:solidFill>
          <a:ln>
            <a:noFill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21945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4">
            <a:extLst>
              <a:ext uri="{FF2B5EF4-FFF2-40B4-BE49-F238E27FC236}">
                <a16:creationId xmlns:a16="http://schemas.microsoft.com/office/drawing/2014/main" xmlns="" id="{DC02185B-DCEA-46DC-83BF-6B1D5A0640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1431"/>
          <a:stretch/>
        </p:blipFill>
        <p:spPr>
          <a:xfrm>
            <a:off x="5478986" y="1405679"/>
            <a:ext cx="3671640" cy="352405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513ED525-F8F8-4A6E-B90D-FBF8549D0F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28" b="1809"/>
          <a:stretch/>
        </p:blipFill>
        <p:spPr>
          <a:xfrm>
            <a:off x="97313" y="402940"/>
            <a:ext cx="2993641" cy="2038362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CBF2F10-427C-4EB9-898D-3E17FCE61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00" y="-92927"/>
            <a:ext cx="7835900" cy="608208"/>
          </a:xfrm>
        </p:spPr>
        <p:txBody>
          <a:bodyPr/>
          <a:lstStyle/>
          <a:p>
            <a:pPr algn="ctr"/>
            <a:r>
              <a:rPr lang="it-IT" sz="2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Dose </a:t>
            </a:r>
            <a:r>
              <a:rPr lang="it-IT" sz="28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profiles</a:t>
            </a:r>
            <a:r>
              <a:rPr lang="it-IT" sz="2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with </a:t>
            </a:r>
            <a:r>
              <a:rPr lang="it-IT" sz="28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Radiocromic</a:t>
            </a:r>
            <a:r>
              <a:rPr lang="it-IT" sz="2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  <a:r>
              <a:rPr lang="it-IT" sz="28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films</a:t>
            </a:r>
            <a:r>
              <a:rPr lang="it-IT" sz="2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  <a:r>
              <a:rPr lang="it-IT" sz="2800" dirty="0">
                <a:solidFill>
                  <a:srgbClr val="822434"/>
                </a:solidFill>
                <a:latin typeface="Amasis MT Pro Medium" panose="020B0604020202020204" pitchFamily="18" charset="0"/>
                <a:ea typeface="+mn-ea"/>
              </a:rPr>
              <a:t/>
            </a:r>
            <a:br>
              <a:rPr lang="it-IT" sz="2800" dirty="0">
                <a:solidFill>
                  <a:srgbClr val="822434"/>
                </a:solidFill>
                <a:latin typeface="Amasis MT Pro Medium" panose="020B0604020202020204" pitchFamily="18" charset="0"/>
                <a:ea typeface="+mn-ea"/>
              </a:rPr>
            </a:br>
            <a:endParaRPr lang="en-US" sz="2800" dirty="0">
              <a:solidFill>
                <a:srgbClr val="822434"/>
              </a:solidFill>
              <a:latin typeface="Amasis MT Pro Medium" panose="020B0604020202020204" pitchFamily="18" charset="0"/>
              <a:ea typeface="+mn-ea"/>
            </a:endParaRP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2A59D383-D74A-41B7-A8AC-DF9A1CAD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182C-549C-41BB-91C0-989010742836}" type="datetime4">
              <a:rPr lang="fr-FR" smtClean="0"/>
              <a:pPr/>
              <a:t>17 novembre 2021</a:t>
            </a:fld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10A46A12-7F94-4AC6-BCEE-BDB2D64F0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7" name="Rettangolo 6"/>
          <p:cNvSpPr/>
          <p:nvPr/>
        </p:nvSpPr>
        <p:spPr>
          <a:xfrm>
            <a:off x="3363299" y="5156865"/>
            <a:ext cx="56550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Dose profiles obtained at R100, R80 and R50 measured (dotted line) and simulated (continuous line) for the 7 MeV electrons beam collimated with the A-d120</a:t>
            </a: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xmlns="" id="{B0208F22-DECC-47DE-A06B-C522B2E43CA1}"/>
              </a:ext>
            </a:extLst>
          </p:cNvPr>
          <p:cNvSpPr/>
          <p:nvPr/>
        </p:nvSpPr>
        <p:spPr>
          <a:xfrm>
            <a:off x="7567822" y="5908"/>
            <a:ext cx="1547664" cy="6251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pic>
        <p:nvPicPr>
          <p:cNvPr id="9" name="Picture 13" descr="IC - logo.psd">
            <a:extLst>
              <a:ext uri="{FF2B5EF4-FFF2-40B4-BE49-F238E27FC236}">
                <a16:creationId xmlns:a16="http://schemas.microsoft.com/office/drawing/2014/main" xmlns="" id="{016636A6-70A8-49B2-9B66-686575426C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718" y="6017042"/>
            <a:ext cx="709433" cy="7167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tangolo 6">
                <a:extLst>
                  <a:ext uri="{FF2B5EF4-FFF2-40B4-BE49-F238E27FC236}">
                    <a16:creationId xmlns:a16="http://schemas.microsoft.com/office/drawing/2014/main" xmlns="" id="{CB40782A-C473-431A-8091-26A6F4AF5576}"/>
                  </a:ext>
                </a:extLst>
              </p:cNvPr>
              <p:cNvSpPr/>
              <p:nvPr/>
            </p:nvSpPr>
            <p:spPr>
              <a:xfrm>
                <a:off x="3213252" y="494526"/>
                <a:ext cx="5679591" cy="23198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2400" dirty="0">
                    <a:solidFill>
                      <a:srgbClr val="002060"/>
                    </a:solidFill>
                    <a:latin typeface="Bell MT" panose="02020503060305020303" pitchFamily="18" charset="0"/>
                    <a:ea typeface="ＭＳ Ｐゴシック"/>
                    <a:cs typeface="Calibri"/>
                  </a:rPr>
                  <a:t>Radiocromic film irradiated with 7MeV 1Pulse </a:t>
                </a:r>
                <a:r>
                  <a:rPr lang="it-IT" sz="2400" dirty="0">
                    <a:solidFill>
                      <a:srgbClr val="FF0000"/>
                    </a:solidFill>
                    <a:latin typeface="Bell MT" panose="02020503060305020303" pitchFamily="18" charset="0"/>
                    <a:ea typeface="ＭＳ Ｐゴシック"/>
                    <a:cs typeface="Calibri"/>
                  </a:rPr>
                  <a:t>4</a:t>
                </a:r>
                <a:r>
                  <a:rPr lang="it-IT" sz="2400" dirty="0">
                    <a:solidFill>
                      <a:srgbClr val="FF0000"/>
                    </a:solidFill>
                    <a:latin typeface="Symbol" panose="05050102010706020507" pitchFamily="18" charset="2"/>
                    <a:ea typeface="ＭＳ Ｐゴシック"/>
                    <a:cs typeface="Calibri"/>
                  </a:rPr>
                  <a:t>m</a:t>
                </a:r>
                <a:r>
                  <a:rPr lang="it-IT" sz="2400" dirty="0">
                    <a:solidFill>
                      <a:srgbClr val="FF0000"/>
                    </a:solidFill>
                    <a:latin typeface="Bell MT" panose="02020503060305020303" pitchFamily="18" charset="0"/>
                    <a:ea typeface="ＭＳ Ｐゴシック"/>
                    <a:cs typeface="Calibri"/>
                  </a:rPr>
                  <a:t>s</a:t>
                </a:r>
                <a:r>
                  <a:rPr lang="it-IT" sz="2400" dirty="0">
                    <a:solidFill>
                      <a:srgbClr val="002060"/>
                    </a:solidFill>
                    <a:latin typeface="Bell MT" panose="02020503060305020303" pitchFamily="18" charset="0"/>
                    <a:ea typeface="ＭＳ Ｐゴシック"/>
                    <a:cs typeface="Calibri"/>
                  </a:rPr>
                  <a:t> A-d120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400" b="1" dirty="0">
                    <a:solidFill>
                      <a:srgbClr val="FF0000"/>
                    </a:solidFill>
                    <a:latin typeface="Bell MT" panose="02020503060305020303" pitchFamily="18" charset="0"/>
                    <a:ea typeface="ＭＳ Ｐゴシック"/>
                    <a:cs typeface="Calibri"/>
                  </a:rPr>
                  <a:t>Max  3 </a:t>
                </a:r>
                <a:r>
                  <a:rPr lang="it-IT" sz="2400" b="1" dirty="0" err="1">
                    <a:solidFill>
                      <a:srgbClr val="FF0000"/>
                    </a:solidFill>
                    <a:latin typeface="Bell MT" panose="02020503060305020303" pitchFamily="18" charset="0"/>
                    <a:ea typeface="ＭＳ Ｐゴシック"/>
                    <a:cs typeface="Calibri"/>
                  </a:rPr>
                  <a:t>Gy</a:t>
                </a:r>
                <a:endParaRPr lang="it-IT" sz="2400" b="1" dirty="0">
                  <a:solidFill>
                    <a:srgbClr val="FF0000"/>
                  </a:solidFill>
                  <a:latin typeface="Bell MT" panose="02020503060305020303" pitchFamily="18" charset="0"/>
                  <a:ea typeface="ＭＳ Ｐゴシック"/>
                  <a:cs typeface="Calibri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400" b="1" dirty="0">
                    <a:solidFill>
                      <a:srgbClr val="FF0000"/>
                    </a:solidFill>
                    <a:latin typeface="Bell MT" panose="02020503060305020303" pitchFamily="18" charset="0"/>
                    <a:ea typeface="ＭＳ Ｐゴシック"/>
                    <a:cs typeface="Calibri"/>
                  </a:rPr>
                  <a:t>R50&gt; 1 </a:t>
                </a:r>
                <a:r>
                  <a:rPr lang="it-IT" sz="2400" b="1" dirty="0" err="1">
                    <a:solidFill>
                      <a:srgbClr val="FF0000"/>
                    </a:solidFill>
                    <a:latin typeface="Bell MT" panose="02020503060305020303" pitchFamily="18" charset="0"/>
                    <a:ea typeface="ＭＳ Ｐゴシック"/>
                    <a:cs typeface="Calibri"/>
                  </a:rPr>
                  <a:t>Gy</a:t>
                </a:r>
                <a:r>
                  <a:rPr lang="it-IT" sz="2400" b="1" dirty="0">
                    <a:solidFill>
                      <a:srgbClr val="FF0000"/>
                    </a:solidFill>
                    <a:latin typeface="Bell MT" panose="02020503060305020303" pitchFamily="18" charset="0"/>
                    <a:ea typeface="ＭＳ Ｐゴシック"/>
                    <a:cs typeface="Calibri"/>
                  </a:rPr>
                  <a:t> </a:t>
                </a:r>
                <a:endParaRPr lang="it-IT" sz="2400" b="1" dirty="0">
                  <a:solidFill>
                    <a:srgbClr val="002060"/>
                  </a:solidFill>
                  <a:latin typeface="Bell MT" panose="02020503060305020303" pitchFamily="18" charset="0"/>
                  <a:ea typeface="ＭＳ Ｐゴシック"/>
                  <a:cs typeface="Calibri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it-IT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/>
                            <a:cs typeface="Calibri"/>
                          </a:rPr>
                        </m:ctrlPr>
                      </m:accPr>
                      <m:e>
                        <m:r>
                          <a:rPr lang="en-US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ＭＳ Ｐゴシック"/>
                            <a:cs typeface="Calibri"/>
                          </a:rPr>
                          <m:t>𝑫</m:t>
                        </m:r>
                      </m:e>
                    </m:acc>
                  </m:oMath>
                </a14:m>
                <a:r>
                  <a:rPr lang="it-IT" sz="2400" b="1" dirty="0">
                    <a:solidFill>
                      <a:srgbClr val="FF0000"/>
                    </a:solidFill>
                    <a:latin typeface="Bell MT" panose="02020503060305020303" pitchFamily="18" charset="0"/>
                    <a:ea typeface="ＭＳ Ｐゴシック"/>
                    <a:cs typeface="Calibri"/>
                  </a:rPr>
                  <a:t>p &gt;10^6 Gy/s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it-IT" sz="2400" b="1" dirty="0" err="1">
                    <a:solidFill>
                      <a:srgbClr val="FF0000"/>
                    </a:solidFill>
                    <a:latin typeface="Bell MT" panose="02020503060305020303" pitchFamily="18" charset="0"/>
                    <a:ea typeface="ＭＳ Ｐゴシック"/>
                    <a:cs typeface="Calibri"/>
                  </a:rPr>
                  <a:t>Pulse</a:t>
                </a:r>
                <a:r>
                  <a:rPr lang="it-IT" sz="2400" b="1" dirty="0">
                    <a:solidFill>
                      <a:srgbClr val="FF0000"/>
                    </a:solidFill>
                    <a:latin typeface="Bell MT" panose="02020503060305020303" pitchFamily="18" charset="0"/>
                    <a:ea typeface="ＭＳ Ｐゴシック"/>
                    <a:cs typeface="Calibri"/>
                  </a:rPr>
                  <a:t> </a:t>
                </a:r>
                <a:r>
                  <a:rPr lang="it-IT" sz="2400" b="1" dirty="0" err="1">
                    <a:solidFill>
                      <a:srgbClr val="FF0000"/>
                    </a:solidFill>
                    <a:latin typeface="Bell MT" panose="02020503060305020303" pitchFamily="18" charset="0"/>
                    <a:ea typeface="ＭＳ Ｐゴシック"/>
                    <a:cs typeface="Calibri"/>
                  </a:rPr>
                  <a:t>width</a:t>
                </a:r>
                <a:r>
                  <a:rPr lang="it-IT" sz="2400" b="1" dirty="0">
                    <a:solidFill>
                      <a:srgbClr val="FF0000"/>
                    </a:solidFill>
                    <a:latin typeface="Bell MT" panose="02020503060305020303" pitchFamily="18" charset="0"/>
                    <a:ea typeface="ＭＳ Ｐゴシック"/>
                    <a:cs typeface="Calibri"/>
                  </a:rPr>
                  <a:t> ~</a:t>
                </a:r>
                <a:r>
                  <a:rPr lang="it-IT" sz="2400" b="1" dirty="0" err="1">
                    <a:solidFill>
                      <a:srgbClr val="FF0000"/>
                    </a:solidFill>
                    <a:latin typeface="Symbol" panose="05050102010706020507" pitchFamily="18" charset="2"/>
                    <a:ea typeface="ＭＳ Ｐゴシック"/>
                    <a:cs typeface="Calibri"/>
                  </a:rPr>
                  <a:t>m</a:t>
                </a:r>
                <a:r>
                  <a:rPr lang="it-IT" sz="2400" b="1" dirty="0" err="1">
                    <a:solidFill>
                      <a:srgbClr val="FF0000"/>
                    </a:solidFill>
                    <a:latin typeface="Bell MT" panose="02020503060305020303" pitchFamily="18" charset="0"/>
                    <a:ea typeface="ＭＳ Ｐゴシック"/>
                    <a:cs typeface="Calibri"/>
                  </a:rPr>
                  <a:t>s</a:t>
                </a:r>
                <a:endParaRPr lang="it-IT" sz="2400" b="1" dirty="0">
                  <a:solidFill>
                    <a:srgbClr val="FF0000"/>
                  </a:solidFill>
                  <a:latin typeface="Bell MT" panose="02020503060305020303" pitchFamily="18" charset="0"/>
                  <a:ea typeface="ＭＳ Ｐゴシック"/>
                  <a:cs typeface="Calibri"/>
                </a:endParaRPr>
              </a:p>
            </p:txBody>
          </p:sp>
        </mc:Choice>
        <mc:Fallback xmlns="">
          <p:sp>
            <p:nvSpPr>
              <p:cNvPr id="11" name="Rettangolo 6">
                <a:extLst>
                  <a:ext uri="{FF2B5EF4-FFF2-40B4-BE49-F238E27FC236}">
                    <a16:creationId xmlns:a16="http://schemas.microsoft.com/office/drawing/2014/main" id="{CB40782A-C473-431A-8091-26A6F4AF557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252" y="494526"/>
                <a:ext cx="5679591" cy="2319866"/>
              </a:xfrm>
              <a:prstGeom prst="rect">
                <a:avLst/>
              </a:prstGeom>
              <a:blipFill>
                <a:blip r:embed="rId6"/>
                <a:stretch>
                  <a:fillRect l="-1609" t="-2100" b="-498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Arrow: Down 2">
            <a:extLst>
              <a:ext uri="{FF2B5EF4-FFF2-40B4-BE49-F238E27FC236}">
                <a16:creationId xmlns:a16="http://schemas.microsoft.com/office/drawing/2014/main" xmlns="" id="{EFC900D2-1192-4BF7-A7CF-5256ECB08AD5}"/>
              </a:ext>
            </a:extLst>
          </p:cNvPr>
          <p:cNvSpPr/>
          <p:nvPr/>
        </p:nvSpPr>
        <p:spPr bwMode="auto">
          <a:xfrm>
            <a:off x="395536" y="1340768"/>
            <a:ext cx="421401" cy="432048"/>
          </a:xfrm>
          <a:prstGeom prst="downArrow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900" b="0" i="0" u="none" strike="noStrike" cap="none" normalizeH="0" baseline="0">
              <a:ln>
                <a:noFill/>
              </a:ln>
              <a:solidFill>
                <a:sysClr val="windowText" lastClr="000000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7EF49F35-EB3F-4CB0-B2CC-F7D6586D2435}"/>
              </a:ext>
            </a:extLst>
          </p:cNvPr>
          <p:cNvCxnSpPr>
            <a:cxnSpLocks/>
          </p:cNvCxnSpPr>
          <p:nvPr/>
        </p:nvCxnSpPr>
        <p:spPr bwMode="auto">
          <a:xfrm>
            <a:off x="687472" y="1412776"/>
            <a:ext cx="1868304" cy="0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5" name="Rettangolo 6">
            <a:extLst>
              <a:ext uri="{FF2B5EF4-FFF2-40B4-BE49-F238E27FC236}">
                <a16:creationId xmlns:a16="http://schemas.microsoft.com/office/drawing/2014/main" xmlns="" id="{EB957C3F-98DB-4449-97C9-D9F325475067}"/>
              </a:ext>
            </a:extLst>
          </p:cNvPr>
          <p:cNvSpPr/>
          <p:nvPr/>
        </p:nvSpPr>
        <p:spPr>
          <a:xfrm>
            <a:off x="1131027" y="1484784"/>
            <a:ext cx="11367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D0FFFD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120 mm</a:t>
            </a:r>
          </a:p>
        </p:txBody>
      </p:sp>
      <p:sp>
        <p:nvSpPr>
          <p:cNvPr id="19" name="TextBox 13">
            <a:extLst>
              <a:ext uri="{FF2B5EF4-FFF2-40B4-BE49-F238E27FC236}">
                <a16:creationId xmlns:a16="http://schemas.microsoft.com/office/drawing/2014/main" xmlns="" id="{C99AE6C4-EF14-4E81-98A5-4E602D86E996}"/>
              </a:ext>
            </a:extLst>
          </p:cNvPr>
          <p:cNvSpPr txBox="1"/>
          <p:nvPr/>
        </p:nvSpPr>
        <p:spPr>
          <a:xfrm>
            <a:off x="76000" y="560958"/>
            <a:ext cx="916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D0FFFD"/>
                </a:solidFill>
              </a:rPr>
              <a:t>R100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xmlns="" id="{D4E8789E-A233-4CA9-925D-E4DCB7A138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487"/>
          <a:stretch/>
        </p:blipFill>
        <p:spPr>
          <a:xfrm>
            <a:off x="125645" y="4666772"/>
            <a:ext cx="2965866" cy="2173066"/>
          </a:xfrm>
          <a:prstGeom prst="rect">
            <a:avLst/>
          </a:prstGeom>
          <a:ln w="38100">
            <a:solidFill>
              <a:srgbClr val="00B0F0"/>
            </a:solidFill>
          </a:ln>
        </p:spPr>
      </p:pic>
      <p:sp>
        <p:nvSpPr>
          <p:cNvPr id="24" name="TextBox 13">
            <a:extLst>
              <a:ext uri="{FF2B5EF4-FFF2-40B4-BE49-F238E27FC236}">
                <a16:creationId xmlns:a16="http://schemas.microsoft.com/office/drawing/2014/main" xmlns="" id="{BBCA2CD1-510B-41DD-89CD-7531FE127024}"/>
              </a:ext>
            </a:extLst>
          </p:cNvPr>
          <p:cNvSpPr txBox="1"/>
          <p:nvPr/>
        </p:nvSpPr>
        <p:spPr>
          <a:xfrm>
            <a:off x="125645" y="4785509"/>
            <a:ext cx="91655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D0FFFD"/>
                </a:solidFill>
              </a:rPr>
              <a:t>R50</a:t>
            </a:r>
          </a:p>
        </p:txBody>
      </p:sp>
      <p:pic>
        <p:nvPicPr>
          <p:cNvPr id="26" name="Immagine 25">
            <a:extLst>
              <a:ext uri="{FF2B5EF4-FFF2-40B4-BE49-F238E27FC236}">
                <a16:creationId xmlns:a16="http://schemas.microsoft.com/office/drawing/2014/main" xmlns="" id="{4FDCF4B9-0AE3-4B02-BCB5-E5C85DF5665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381"/>
          <a:stretch/>
        </p:blipFill>
        <p:spPr>
          <a:xfrm>
            <a:off x="125645" y="2556121"/>
            <a:ext cx="2965866" cy="2025007"/>
          </a:xfrm>
          <a:prstGeom prst="rect">
            <a:avLst/>
          </a:prstGeom>
          <a:ln w="57150">
            <a:solidFill>
              <a:srgbClr val="67B367"/>
            </a:solidFill>
          </a:ln>
        </p:spPr>
      </p:pic>
      <p:sp>
        <p:nvSpPr>
          <p:cNvPr id="27" name="TextBox 13">
            <a:extLst>
              <a:ext uri="{FF2B5EF4-FFF2-40B4-BE49-F238E27FC236}">
                <a16:creationId xmlns:a16="http://schemas.microsoft.com/office/drawing/2014/main" xmlns="" id="{D6FFBBC0-307E-41E9-A3A0-3E723922CA36}"/>
              </a:ext>
            </a:extLst>
          </p:cNvPr>
          <p:cNvSpPr txBox="1"/>
          <p:nvPr/>
        </p:nvSpPr>
        <p:spPr>
          <a:xfrm>
            <a:off x="196670" y="2696961"/>
            <a:ext cx="91655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D0FFFD"/>
                </a:solidFill>
              </a:rPr>
              <a:t>R80</a:t>
            </a:r>
          </a:p>
        </p:txBody>
      </p:sp>
      <p:sp>
        <p:nvSpPr>
          <p:cNvPr id="28" name="Freccia a destra 27">
            <a:extLst>
              <a:ext uri="{FF2B5EF4-FFF2-40B4-BE49-F238E27FC236}">
                <a16:creationId xmlns:a16="http://schemas.microsoft.com/office/drawing/2014/main" xmlns="" id="{C75D51C9-5DD6-4239-A012-2132A0DDDE09}"/>
              </a:ext>
            </a:extLst>
          </p:cNvPr>
          <p:cNvSpPr/>
          <p:nvPr/>
        </p:nvSpPr>
        <p:spPr bwMode="auto">
          <a:xfrm>
            <a:off x="3851920" y="3022427"/>
            <a:ext cx="1182333" cy="778535"/>
          </a:xfrm>
          <a:prstGeom prst="rightArrow">
            <a:avLst>
              <a:gd name="adj1" fmla="val 22655"/>
              <a:gd name="adj2" fmla="val 50000"/>
            </a:avLst>
          </a:prstGeom>
          <a:solidFill>
            <a:schemeClr val="tx1">
              <a:lumMod val="60000"/>
              <a:lumOff val="40000"/>
            </a:schemeClr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9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261551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9135B8EC-29EE-43C4-8BC2-450E9E944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283" y="448785"/>
            <a:ext cx="8676456" cy="45993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xmlns="" id="{098082CD-3021-400B-A336-FC9171D19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E182C-549C-41BB-91C0-989010742836}" type="datetime4">
              <a:rPr lang="fr-FR" smtClean="0"/>
              <a:pPr/>
              <a:t>17 novembre 2021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xmlns="" id="{DBE9194B-3279-4C0E-8B8D-AF8640286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b="1"/>
              <a:t>Institut Curie </a:t>
            </a:r>
            <a:r>
              <a:rPr lang="fr-FR"/>
              <a:t>- nom de l'émetteur - </a:t>
            </a:r>
            <a:r>
              <a:rPr lang="fr-FR" i="1"/>
              <a:t>Titre de la présentation</a:t>
            </a:r>
            <a:endParaRPr lang="en-US" i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xmlns="" id="{9B198F5F-8FAE-44E3-94B3-40533DBB5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366EBC-928B-1F4D-BCBB-31473BB08F84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4C6357F7-5CE8-41E0-BC92-CFA8907E35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33"/>
          <a:stretch/>
        </p:blipFill>
        <p:spPr>
          <a:xfrm>
            <a:off x="375220" y="678752"/>
            <a:ext cx="4013274" cy="259350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2108" y="489858"/>
            <a:ext cx="4132714" cy="4004047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50" y="2617155"/>
            <a:ext cx="4457712" cy="4180958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457712" y="5355157"/>
            <a:ext cx="464922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max 3 </a:t>
            </a:r>
            <a:r>
              <a:rPr lang="en-US" sz="18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Gy</a:t>
            </a:r>
            <a:r>
              <a:rPr lang="en-US" sz="1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per pulse </a:t>
            </a:r>
            <a:r>
              <a:rPr lang="en-US" sz="18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corresponding 250 </a:t>
            </a:r>
            <a:r>
              <a:rPr lang="en-US" sz="18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nC</a:t>
            </a:r>
            <a:r>
              <a:rPr lang="en-US" sz="18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</a:t>
            </a:r>
            <a:r>
              <a:rPr lang="en-US" sz="1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in </a:t>
            </a:r>
            <a:r>
              <a:rPr lang="en-US" sz="1800" dirty="0">
                <a:solidFill>
                  <a:srgbClr val="002060"/>
                </a:solidFill>
                <a:latin typeface="Berlin Sans FB" panose="020E0602020502020306" pitchFamily="34" charset="0"/>
                <a:ea typeface="+mn-ea"/>
                <a:cs typeface="Calibri"/>
              </a:rPr>
              <a:t>Ø</a:t>
            </a:r>
            <a:r>
              <a:rPr lang="en-US" sz="1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120 mm 7 MeV </a:t>
            </a:r>
            <a:r>
              <a:rPr lang="en-US" sz="1800" dirty="0">
                <a:solidFill>
                  <a:srgbClr val="FF0000"/>
                </a:solidFill>
                <a:latin typeface="Bell MT" panose="02020503060305020303" pitchFamily="18" charset="0"/>
                <a:ea typeface="+mn-ea"/>
                <a:cs typeface="Calibri"/>
              </a:rPr>
              <a:t>(&gt;1Gy/pulse)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max 1,8 </a:t>
            </a:r>
            <a:r>
              <a:rPr lang="en-US" sz="18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Gy</a:t>
            </a:r>
            <a:r>
              <a:rPr lang="en-US" sz="1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per pulse </a:t>
            </a:r>
            <a:r>
              <a:rPr lang="en-US" sz="18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corresponding 120 </a:t>
            </a:r>
            <a:r>
              <a:rPr lang="en-US" sz="18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nC</a:t>
            </a:r>
            <a:r>
              <a:rPr lang="en-US" sz="18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</a:t>
            </a:r>
            <a:r>
              <a:rPr lang="en-US" sz="1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in </a:t>
            </a:r>
            <a:r>
              <a:rPr lang="en-US" sz="1800" dirty="0">
                <a:solidFill>
                  <a:srgbClr val="002060"/>
                </a:solidFill>
                <a:latin typeface="Berlin Sans FB" panose="020E0602020502020306" pitchFamily="34" charset="0"/>
                <a:ea typeface="+mn-ea"/>
                <a:cs typeface="Calibri"/>
              </a:rPr>
              <a:t>Ø</a:t>
            </a:r>
            <a:r>
              <a:rPr lang="en-US" sz="1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120 mm (5 MeV) </a:t>
            </a:r>
            <a:r>
              <a:rPr lang="en-US" sz="1800" dirty="0">
                <a:solidFill>
                  <a:srgbClr val="FF0000"/>
                </a:solidFill>
                <a:latin typeface="Bell MT" panose="02020503060305020303" pitchFamily="18" charset="0"/>
                <a:ea typeface="+mn-ea"/>
                <a:cs typeface="Calibri"/>
              </a:rPr>
              <a:t>(&gt;1Gy/pulse)</a:t>
            </a:r>
            <a:endParaRPr lang="en-US" sz="1800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endParaRPr>
          </a:p>
        </p:txBody>
      </p:sp>
      <p:pic>
        <p:nvPicPr>
          <p:cNvPr id="14" name="Picture 13" descr="IC - logo.psd">
            <a:extLst>
              <a:ext uri="{FF2B5EF4-FFF2-40B4-BE49-F238E27FC236}">
                <a16:creationId xmlns:a16="http://schemas.microsoft.com/office/drawing/2014/main" xmlns="" id="{9BF77FC4-5788-4998-B6FC-4545EA6F3A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8" y="6257419"/>
            <a:ext cx="603245" cy="60943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889890DB-CD50-4BC8-996B-FC63B407CD57}"/>
              </a:ext>
            </a:extLst>
          </p:cNvPr>
          <p:cNvSpPr txBox="1"/>
          <p:nvPr/>
        </p:nvSpPr>
        <p:spPr>
          <a:xfrm>
            <a:off x="4439536" y="4780989"/>
            <a:ext cx="46581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Higher surface of irradiation      less dose with same charges comparing with A-d30</a:t>
            </a:r>
            <a:endParaRPr lang="en-US" sz="1800" b="1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B9841695-BFA9-40EC-AA46-74A6C046CE2E}"/>
              </a:ext>
            </a:extLst>
          </p:cNvPr>
          <p:cNvCxnSpPr>
            <a:cxnSpLocks/>
          </p:cNvCxnSpPr>
          <p:nvPr/>
        </p:nvCxnSpPr>
        <p:spPr bwMode="auto">
          <a:xfrm>
            <a:off x="683568" y="5517232"/>
            <a:ext cx="3704926" cy="0"/>
          </a:xfrm>
          <a:prstGeom prst="line">
            <a:avLst/>
          </a:prstGeom>
          <a:ln w="38100">
            <a:solidFill>
              <a:srgbClr val="282A83"/>
            </a:solidFill>
            <a:prstDash val="sys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C1EDB959-9118-4884-A9DA-AAACB8A07F2C}"/>
              </a:ext>
            </a:extLst>
          </p:cNvPr>
          <p:cNvCxnSpPr>
            <a:cxnSpLocks/>
          </p:cNvCxnSpPr>
          <p:nvPr/>
        </p:nvCxnSpPr>
        <p:spPr bwMode="auto">
          <a:xfrm>
            <a:off x="5220072" y="3272254"/>
            <a:ext cx="3528392" cy="0"/>
          </a:xfrm>
          <a:prstGeom prst="line">
            <a:avLst/>
          </a:prstGeom>
          <a:ln w="38100">
            <a:solidFill>
              <a:srgbClr val="282A83"/>
            </a:solidFill>
            <a:prstDash val="sysDot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5" name="Titolo 1">
            <a:extLst>
              <a:ext uri="{FF2B5EF4-FFF2-40B4-BE49-F238E27FC236}">
                <a16:creationId xmlns:a16="http://schemas.microsoft.com/office/drawing/2014/main" xmlns="" id="{8F6E7D83-004C-417C-9449-B75C02DC4113}"/>
              </a:ext>
            </a:extLst>
          </p:cNvPr>
          <p:cNvSpPr txBox="1">
            <a:spLocks/>
          </p:cNvSpPr>
          <p:nvPr/>
        </p:nvSpPr>
        <p:spPr bwMode="auto">
          <a:xfrm>
            <a:off x="647862" y="59435"/>
            <a:ext cx="8289986" cy="608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822433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822433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sz="2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Measurement with Faraday Cup A-d120 </a:t>
            </a:r>
            <a:br>
              <a:rPr lang="en-US" sz="2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</a:br>
            <a:endParaRPr lang="en-US" sz="2800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xmlns="" id="{5DACA4BA-49E7-409A-97CA-727C5E7757B7}"/>
              </a:ext>
            </a:extLst>
          </p:cNvPr>
          <p:cNvCxnSpPr/>
          <p:nvPr/>
        </p:nvCxnSpPr>
        <p:spPr bwMode="auto">
          <a:xfrm>
            <a:off x="7637804" y="4941168"/>
            <a:ext cx="216024" cy="0"/>
          </a:xfrm>
          <a:prstGeom prst="straightConnector1">
            <a:avLst/>
          </a:prstGeom>
          <a:noFill/>
          <a:ln w="28575" cap="flat" cmpd="sng" algn="ctr">
            <a:solidFill>
              <a:srgbClr val="E90DBA"/>
            </a:solidFill>
            <a:prstDash val="solid"/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9E0DFC2A-B45D-49B4-9F1F-86B1B8CC089C}"/>
              </a:ext>
            </a:extLst>
          </p:cNvPr>
          <p:cNvSpPr txBox="1"/>
          <p:nvPr/>
        </p:nvSpPr>
        <p:spPr>
          <a:xfrm>
            <a:off x="7231178" y="2799043"/>
            <a:ext cx="1445278" cy="30777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FLASH regime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5C887EA6-7876-4A04-B8BE-C8833AADE83B}"/>
              </a:ext>
            </a:extLst>
          </p:cNvPr>
          <p:cNvSpPr txBox="1"/>
          <p:nvPr/>
        </p:nvSpPr>
        <p:spPr>
          <a:xfrm>
            <a:off x="2862661" y="5152742"/>
            <a:ext cx="1445278" cy="30777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tx1">
                    <a:lumMod val="50000"/>
                  </a:schemeClr>
                </a:solidFill>
              </a:rPr>
              <a:t>FLASH regime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5AB8E871-A71E-4440-8A1D-53C143977311}"/>
              </a:ext>
            </a:extLst>
          </p:cNvPr>
          <p:cNvSpPr txBox="1"/>
          <p:nvPr/>
        </p:nvSpPr>
        <p:spPr>
          <a:xfrm>
            <a:off x="6884271" y="3612000"/>
            <a:ext cx="1789272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NO FLASH regime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5AE89304-51AF-4FFB-A032-5ED13B1E2EDB}"/>
              </a:ext>
            </a:extLst>
          </p:cNvPr>
          <p:cNvSpPr txBox="1"/>
          <p:nvPr/>
        </p:nvSpPr>
        <p:spPr>
          <a:xfrm>
            <a:off x="2555776" y="5992911"/>
            <a:ext cx="1789272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n-US" sz="1400" b="1" dirty="0"/>
              <a:t>NO FLASH regime </a:t>
            </a:r>
          </a:p>
        </p:txBody>
      </p:sp>
    </p:spTree>
    <p:extLst>
      <p:ext uri="{BB962C8B-B14F-4D97-AF65-F5344CB8AC3E}">
        <p14:creationId xmlns:p14="http://schemas.microsoft.com/office/powerpoint/2010/main" val="37037585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A09D8FCD-E1A2-414F-8AE8-7A6F222BFA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893"/>
          <a:stretch/>
        </p:blipFill>
        <p:spPr>
          <a:xfrm>
            <a:off x="477591" y="856917"/>
            <a:ext cx="2291700" cy="3364171"/>
          </a:xfrm>
          <a:prstGeom prst="rect">
            <a:avLst/>
          </a:prstGeom>
        </p:spPr>
      </p:pic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A53A-9FE3-480A-88C3-23874CFF8B89}" type="slidenum">
              <a:rPr lang="it-IT" altLang="it-IT" smtClean="0">
                <a:solidFill>
                  <a:srgbClr val="1000AC"/>
                </a:solidFill>
              </a:rPr>
              <a:pPr/>
              <a:t>32</a:t>
            </a:fld>
            <a:endParaRPr lang="it-IT" altLang="it-IT" dirty="0">
              <a:solidFill>
                <a:srgbClr val="1000AC"/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8C624DF7-12B9-487C-BDF0-78403C8522DD}"/>
              </a:ext>
            </a:extLst>
          </p:cNvPr>
          <p:cNvSpPr/>
          <p:nvPr/>
        </p:nvSpPr>
        <p:spPr>
          <a:xfrm>
            <a:off x="55057" y="88836"/>
            <a:ext cx="7519437" cy="519897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Compact electron </a:t>
            </a:r>
            <a:r>
              <a:rPr lang="en-US" sz="3200" b="1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linac</a:t>
            </a:r>
            <a:r>
              <a:rPr lang="en-US" sz="3200" b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for FLASH-RT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xmlns="" id="{FC09A5E6-D51B-4804-933E-1D07FF6E9A76}"/>
                  </a:ext>
                </a:extLst>
              </p:cNvPr>
              <p:cNvSpPr txBox="1"/>
              <p:nvPr/>
            </p:nvSpPr>
            <p:spPr>
              <a:xfrm>
                <a:off x="4775094" y="856917"/>
                <a:ext cx="4368931" cy="2874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Clr>
                    <a:srgbClr val="002060"/>
                  </a:buClr>
                  <a:buFont typeface="Arial" panose="020B0604020202020204" pitchFamily="34" charset="0"/>
                  <a:buChar char="•"/>
                </a:pPr>
                <a:r>
                  <a:rPr lang="en-US" sz="2400" b="1" dirty="0">
                    <a:solidFill>
                      <a:srgbClr val="002060"/>
                    </a:solidFill>
                    <a:latin typeface="Bell MT" panose="02020503060305020303" pitchFamily="18" charset="0"/>
                    <a:ea typeface="+mn-ea"/>
                    <a:cs typeface="Calibri"/>
                  </a:rPr>
                  <a:t>Reduce the size </a:t>
                </a:r>
              </a:p>
              <a:p>
                <a:pPr algn="just">
                  <a:lnSpc>
                    <a:spcPct val="90000"/>
                  </a:lnSpc>
                  <a:spcAft>
                    <a:spcPts val="450"/>
                  </a:spcAft>
                  <a:buClr>
                    <a:srgbClr val="0F00A2"/>
                  </a:buClr>
                </a:pPr>
                <a:r>
                  <a:rPr lang="en-US" sz="2400" dirty="0">
                    <a:solidFill>
                      <a:srgbClr val="002060"/>
                    </a:solidFill>
                    <a:latin typeface="Bell MT" panose="02020503060305020303" pitchFamily="18" charset="0"/>
                    <a:ea typeface="ＭＳ Ｐゴシック"/>
                    <a:cs typeface="Calibri"/>
                  </a:rPr>
                  <a:t>Starting from the S-band (2.998 GHz) accelerator’s structure we scale down the geometric dimensions to get C-band design (5,712 GHz).</a:t>
                </a:r>
              </a:p>
              <a:p>
                <a:pPr algn="just">
                  <a:lnSpc>
                    <a:spcPct val="90000"/>
                  </a:lnSpc>
                  <a:spcAft>
                    <a:spcPts val="450"/>
                  </a:spcAft>
                  <a:buClr>
                    <a:srgbClr val="0F00A2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240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en-US" sz="2400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sz="2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</m:oMath>
                  </m:oMathPara>
                </a14:m>
                <a:endParaRPr lang="en-US" sz="2400" dirty="0">
                  <a:solidFill>
                    <a:srgbClr val="002060"/>
                  </a:solidFill>
                  <a:latin typeface="Bell MT" panose="02020503060305020303" pitchFamily="18" charset="0"/>
                  <a:ea typeface="ＭＳ Ｐゴシック"/>
                  <a:cs typeface="Calibri"/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C09A5E6-D51B-4804-933E-1D07FF6E9A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5094" y="856917"/>
                <a:ext cx="4368931" cy="2874248"/>
              </a:xfrm>
              <a:prstGeom prst="rect">
                <a:avLst/>
              </a:prstGeom>
              <a:blipFill rotWithShape="0">
                <a:blip r:embed="rId3"/>
                <a:stretch>
                  <a:fillRect l="-2092" t="-1699" r="-209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089D0619-B3B4-475D-836B-941317D5828A}"/>
              </a:ext>
            </a:extLst>
          </p:cNvPr>
          <p:cNvSpPr txBox="1"/>
          <p:nvPr/>
        </p:nvSpPr>
        <p:spPr>
          <a:xfrm>
            <a:off x="55057" y="4023420"/>
            <a:ext cx="9035743" cy="1135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Increase Energy gradient </a:t>
            </a:r>
          </a:p>
          <a:p>
            <a:pPr algn="just">
              <a:lnSpc>
                <a:spcPct val="90000"/>
              </a:lnSpc>
              <a:spcAft>
                <a:spcPts val="450"/>
              </a:spcAft>
              <a:buClr>
                <a:srgbClr val="0F00A2"/>
              </a:buClr>
            </a:pP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Increase the energy gain per meter (energy gradient) </a:t>
            </a:r>
          </a:p>
          <a:p>
            <a:endParaRPr lang="en-US" sz="1800" i="1" dirty="0">
              <a:solidFill>
                <a:srgbClr val="00206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CC3F9345-49EE-4893-8DFF-96C22EA3ECDF}"/>
              </a:ext>
            </a:extLst>
          </p:cNvPr>
          <p:cNvSpPr txBox="1"/>
          <p:nvPr/>
        </p:nvSpPr>
        <p:spPr>
          <a:xfrm>
            <a:off x="59322" y="5057275"/>
            <a:ext cx="6900211" cy="1785104"/>
          </a:xfrm>
          <a:prstGeom prst="rect">
            <a:avLst/>
          </a:prstGeom>
          <a:noFill/>
          <a:ln>
            <a:solidFill>
              <a:srgbClr val="E90DBA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Example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3GHz 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6GHz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D</a:t>
            </a:r>
            <a:r>
              <a:rPr lang="en-US" sz="18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s-band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= 7cm 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D</a:t>
            </a:r>
            <a:r>
              <a:rPr lang="en-US" sz="1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C-band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=3,5 cm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Gradient</a:t>
            </a:r>
            <a:r>
              <a:rPr lang="en-US" sz="12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S</a:t>
            </a:r>
            <a:r>
              <a:rPr lang="en-US" sz="12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-band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15 MV/m 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  <a:sym typeface="Wingdings" panose="05000000000000000000" pitchFamily="2" charset="2"/>
              </a:rPr>
              <a:t>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Gradient</a:t>
            </a:r>
            <a:r>
              <a:rPr lang="en-US" sz="12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C</a:t>
            </a:r>
            <a:r>
              <a:rPr lang="en-US" sz="12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-band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30MV/m</a:t>
            </a: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xmlns="" id="{EAA205DE-11AF-4012-BB96-B5D60805D2BE}"/>
              </a:ext>
            </a:extLst>
          </p:cNvPr>
          <p:cNvSpPr/>
          <p:nvPr/>
        </p:nvSpPr>
        <p:spPr>
          <a:xfrm>
            <a:off x="7663414" y="21652"/>
            <a:ext cx="1480586" cy="53144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FC4ED3C1-B92A-46D3-96AC-95EEB72352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21" r="13658"/>
          <a:stretch/>
        </p:blipFill>
        <p:spPr>
          <a:xfrm>
            <a:off x="2889040" y="860435"/>
            <a:ext cx="1826976" cy="2361848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xmlns="" id="{E94A6997-F64A-44B5-BFCA-54538F40F4C5}"/>
              </a:ext>
            </a:extLst>
          </p:cNvPr>
          <p:cNvCxnSpPr/>
          <p:nvPr/>
        </p:nvCxnSpPr>
        <p:spPr bwMode="auto">
          <a:xfrm>
            <a:off x="477589" y="1181173"/>
            <a:ext cx="1145852" cy="4674"/>
          </a:xfrm>
          <a:prstGeom prst="line">
            <a:avLst/>
          </a:prstGeom>
          <a:noFill/>
          <a:ln w="9525" cap="flat" cmpd="sng" algn="ctr">
            <a:solidFill>
              <a:srgbClr val="1D1D7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xmlns="" id="{C4A07F4E-0559-43F1-91F0-B8449C334A2F}"/>
              </a:ext>
            </a:extLst>
          </p:cNvPr>
          <p:cNvCxnSpPr/>
          <p:nvPr/>
        </p:nvCxnSpPr>
        <p:spPr bwMode="auto">
          <a:xfrm>
            <a:off x="544875" y="1006523"/>
            <a:ext cx="0" cy="2949549"/>
          </a:xfrm>
          <a:prstGeom prst="line">
            <a:avLst/>
          </a:prstGeom>
          <a:noFill/>
          <a:ln w="9525" cap="flat" cmpd="sng" algn="ctr">
            <a:solidFill>
              <a:srgbClr val="1D1D7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xmlns="" id="{99BC99BA-1C90-4240-8D39-5C79391E1FC5}"/>
              </a:ext>
            </a:extLst>
          </p:cNvPr>
          <p:cNvCxnSpPr/>
          <p:nvPr/>
        </p:nvCxnSpPr>
        <p:spPr bwMode="auto">
          <a:xfrm>
            <a:off x="477589" y="3838301"/>
            <a:ext cx="1430115" cy="0"/>
          </a:xfrm>
          <a:prstGeom prst="line">
            <a:avLst/>
          </a:prstGeom>
          <a:noFill/>
          <a:ln w="9525" cap="flat" cmpd="sng" algn="ctr">
            <a:solidFill>
              <a:srgbClr val="1D1D7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xmlns="" id="{5801A148-6D1E-4AFD-AAAC-046F8276B0EC}"/>
              </a:ext>
            </a:extLst>
          </p:cNvPr>
          <p:cNvSpPr txBox="1"/>
          <p:nvPr/>
        </p:nvSpPr>
        <p:spPr>
          <a:xfrm rot="5400000">
            <a:off x="-1188646" y="2153820"/>
            <a:ext cx="2963138" cy="369332"/>
          </a:xfrm>
          <a:prstGeom prst="rect">
            <a:avLst/>
          </a:prstGeom>
          <a:solidFill>
            <a:srgbClr val="BBC4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800" dirty="0">
                <a:solidFill>
                  <a:srgbClr val="282A83"/>
                </a:solidFill>
              </a:rPr>
              <a:t>D=72.45 mm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85C0C2D8-BB75-4C0C-972A-8ED21895194F}"/>
              </a:ext>
            </a:extLst>
          </p:cNvPr>
          <p:cNvSpPr txBox="1"/>
          <p:nvPr/>
        </p:nvSpPr>
        <p:spPr>
          <a:xfrm rot="5400000">
            <a:off x="2148814" y="1924607"/>
            <a:ext cx="1794646" cy="307778"/>
          </a:xfrm>
          <a:prstGeom prst="rect">
            <a:avLst/>
          </a:prstGeom>
          <a:solidFill>
            <a:srgbClr val="BBC4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rgbClr val="282A83"/>
                </a:solidFill>
              </a:rPr>
              <a:t>D=36,54 mm</a:t>
            </a:r>
          </a:p>
        </p:txBody>
      </p:sp>
      <p:cxnSp>
        <p:nvCxnSpPr>
          <p:cNvPr id="27" name="Connettore diritto 26">
            <a:extLst>
              <a:ext uri="{FF2B5EF4-FFF2-40B4-BE49-F238E27FC236}">
                <a16:creationId xmlns:a16="http://schemas.microsoft.com/office/drawing/2014/main" xmlns="" id="{C2EFF5DE-FA32-4050-906E-6A3A8AF5862E}"/>
              </a:ext>
            </a:extLst>
          </p:cNvPr>
          <p:cNvCxnSpPr/>
          <p:nvPr/>
        </p:nvCxnSpPr>
        <p:spPr bwMode="auto">
          <a:xfrm>
            <a:off x="2951326" y="1006523"/>
            <a:ext cx="0" cy="1999848"/>
          </a:xfrm>
          <a:prstGeom prst="line">
            <a:avLst/>
          </a:prstGeom>
          <a:noFill/>
          <a:ln w="9525" cap="flat" cmpd="sng" algn="ctr">
            <a:solidFill>
              <a:srgbClr val="1D1D7C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284857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A53A-9FE3-480A-88C3-23874CFF8B89}" type="slidenum">
              <a:rPr lang="it-IT" altLang="it-IT" smtClean="0">
                <a:solidFill>
                  <a:srgbClr val="1000AC"/>
                </a:solidFill>
              </a:rPr>
              <a:pPr/>
              <a:t>33</a:t>
            </a:fld>
            <a:endParaRPr lang="it-IT" altLang="it-IT" dirty="0">
              <a:solidFill>
                <a:srgbClr val="1000AC"/>
              </a:solidFill>
            </a:endParaRP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xmlns="" id="{EAA205DE-11AF-4012-BB96-B5D60805D2BE}"/>
              </a:ext>
            </a:extLst>
          </p:cNvPr>
          <p:cNvSpPr/>
          <p:nvPr/>
        </p:nvSpPr>
        <p:spPr>
          <a:xfrm>
            <a:off x="7258206" y="15645"/>
            <a:ext cx="1872208" cy="6847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xmlns="" id="{8C624DF7-12B9-487C-BDF0-78403C8522DD}"/>
              </a:ext>
            </a:extLst>
          </p:cNvPr>
          <p:cNvSpPr/>
          <p:nvPr/>
        </p:nvSpPr>
        <p:spPr>
          <a:xfrm>
            <a:off x="-50302" y="15645"/>
            <a:ext cx="7519437" cy="519897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C-band </a:t>
            </a:r>
            <a:r>
              <a:rPr lang="en-US" sz="3200" b="1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linac</a:t>
            </a:r>
            <a:r>
              <a:rPr lang="en-US" sz="3200" b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12 MeV for FLASH-RT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xmlns="" id="{9321C092-11BC-4107-AF2E-C75626E66547}"/>
              </a:ext>
            </a:extLst>
          </p:cNvPr>
          <p:cNvSpPr txBox="1"/>
          <p:nvPr/>
        </p:nvSpPr>
        <p:spPr>
          <a:xfrm>
            <a:off x="85551" y="419779"/>
            <a:ext cx="89728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C-band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linac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(f=5,712 GHz)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Standing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wave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structure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(SW)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2060"/>
                </a:solidFill>
                <a:latin typeface="Symbol" panose="05050102010706020507" pitchFamily="18" charset="2"/>
                <a:ea typeface="ＭＳ Ｐゴシック"/>
                <a:cs typeface="Calibri"/>
              </a:rPr>
              <a:t>p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/2 mode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Bi-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periodic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geometry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: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accelerating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and on-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axis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coupling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cells</a:t>
            </a:r>
            <a:endParaRPr lang="it-IT" sz="2000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1B1DCA04-4E33-4D37-9047-9AA735B11E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51" y="1945484"/>
            <a:ext cx="9022910" cy="100843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E1E71885-4411-401C-A20A-4D5E83B70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01" y="2965273"/>
            <a:ext cx="7920880" cy="3798233"/>
          </a:xfrm>
          <a:prstGeom prst="rect">
            <a:avLst/>
          </a:prstGeom>
        </p:spPr>
      </p:pic>
      <p:cxnSp>
        <p:nvCxnSpPr>
          <p:cNvPr id="17" name="Connettore 2 16">
            <a:extLst>
              <a:ext uri="{FF2B5EF4-FFF2-40B4-BE49-F238E27FC236}">
                <a16:creationId xmlns:a16="http://schemas.microsoft.com/office/drawing/2014/main" xmlns="" id="{31840C5E-EF02-4CF7-B501-DCEE75224F9F}"/>
              </a:ext>
            </a:extLst>
          </p:cNvPr>
          <p:cNvCxnSpPr/>
          <p:nvPr/>
        </p:nvCxnSpPr>
        <p:spPr bwMode="auto">
          <a:xfrm flipV="1">
            <a:off x="179512" y="2790035"/>
            <a:ext cx="720080" cy="1"/>
          </a:xfrm>
          <a:prstGeom prst="straightConnector1">
            <a:avLst/>
          </a:prstGeom>
          <a:noFill/>
          <a:ln w="38100" cap="flat" cmpd="sng" algn="ctr">
            <a:solidFill>
              <a:srgbClr val="E90DBA"/>
            </a:solidFill>
            <a:prstDash val="solid"/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18" name="CasellaDiTesto 17">
            <a:extLst>
              <a:ext uri="{FF2B5EF4-FFF2-40B4-BE49-F238E27FC236}">
                <a16:creationId xmlns:a16="http://schemas.microsoft.com/office/drawing/2014/main" xmlns="" id="{D7B9FAE3-97F6-419B-932B-A40D8606C9AA}"/>
              </a:ext>
            </a:extLst>
          </p:cNvPr>
          <p:cNvSpPr txBox="1"/>
          <p:nvPr/>
        </p:nvSpPr>
        <p:spPr>
          <a:xfrm>
            <a:off x="0" y="2838498"/>
            <a:ext cx="16834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E90DBA"/>
                </a:solidFill>
              </a:rPr>
              <a:t>Bunching section</a:t>
            </a:r>
            <a:endParaRPr lang="it-IT" sz="1400" b="1" dirty="0">
              <a:solidFill>
                <a:srgbClr val="E90D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8856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A53A-9FE3-480A-88C3-23874CFF8B89}" type="slidenum">
              <a:rPr lang="it-IT" altLang="it-IT" smtClean="0">
                <a:solidFill>
                  <a:srgbClr val="1000AC"/>
                </a:solidFill>
              </a:rPr>
              <a:pPr/>
              <a:t>34</a:t>
            </a:fld>
            <a:endParaRPr lang="it-IT" altLang="it-IT" dirty="0">
              <a:solidFill>
                <a:srgbClr val="1000AC"/>
              </a:solidFill>
            </a:endParaRP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xmlns="" id="{EAA205DE-11AF-4012-BB96-B5D60805D2BE}"/>
              </a:ext>
            </a:extLst>
          </p:cNvPr>
          <p:cNvSpPr/>
          <p:nvPr/>
        </p:nvSpPr>
        <p:spPr>
          <a:xfrm>
            <a:off x="7258206" y="15645"/>
            <a:ext cx="1872208" cy="6847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xmlns="" id="{8C624DF7-12B9-487C-BDF0-78403C8522DD}"/>
              </a:ext>
            </a:extLst>
          </p:cNvPr>
          <p:cNvSpPr/>
          <p:nvPr/>
        </p:nvSpPr>
        <p:spPr>
          <a:xfrm>
            <a:off x="812281" y="112651"/>
            <a:ext cx="7519437" cy="519897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Slots cells optimization</a:t>
            </a:r>
          </a:p>
        </p:txBody>
      </p:sp>
      <p:cxnSp>
        <p:nvCxnSpPr>
          <p:cNvPr id="11" name="Connettore 2 10"/>
          <p:cNvCxnSpPr/>
          <p:nvPr/>
        </p:nvCxnSpPr>
        <p:spPr bwMode="auto">
          <a:xfrm>
            <a:off x="723272" y="3435699"/>
            <a:ext cx="641423" cy="967900"/>
          </a:xfrm>
          <a:prstGeom prst="straightConnector1">
            <a:avLst/>
          </a:prstGeom>
          <a:noFill/>
          <a:ln w="28575" cap="flat" cmpd="sng" algn="ctr">
            <a:solidFill>
              <a:srgbClr val="E90DBA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xmlns="" id="{9321C092-11BC-4107-AF2E-C75626E66547}"/>
              </a:ext>
            </a:extLst>
          </p:cNvPr>
          <p:cNvSpPr txBox="1"/>
          <p:nvPr/>
        </p:nvSpPr>
        <p:spPr>
          <a:xfrm>
            <a:off x="195375" y="761845"/>
            <a:ext cx="89728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  Increasing the slot length there is a visible increment of coupling      between cells.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There is a variation of the axial electric field profile in the </a:t>
            </a:r>
            <a:r>
              <a:rPr lang="en-GB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linac</a:t>
            </a:r>
            <a:r>
              <a:rPr lang="en-GB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that we use to maximize the beam capture </a:t>
            </a:r>
            <a:endParaRPr lang="it-IT" sz="2400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xmlns="" id="{039A2BDA-653B-4F71-A94C-2D0CF2BBB3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1357" y="2980699"/>
            <a:ext cx="6190714" cy="2968581"/>
          </a:xfrm>
          <a:prstGeom prst="rect">
            <a:avLst/>
          </a:prstGeom>
          <a:ln>
            <a:solidFill>
              <a:srgbClr val="1D1D7C"/>
            </a:solidFill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C0397D07-EDCF-4DAD-B6DE-48C04E557D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054" y="2980698"/>
            <a:ext cx="2651582" cy="2968581"/>
          </a:xfrm>
          <a:prstGeom prst="rect">
            <a:avLst/>
          </a:prstGeom>
          <a:ln>
            <a:solidFill>
              <a:srgbClr val="1D1D7C"/>
            </a:solidFill>
          </a:ln>
        </p:spPr>
      </p:pic>
    </p:spTree>
    <p:extLst>
      <p:ext uri="{BB962C8B-B14F-4D97-AF65-F5344CB8AC3E}">
        <p14:creationId xmlns:p14="http://schemas.microsoft.com/office/powerpoint/2010/main" val="4675219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1A53A-9FE3-480A-88C3-23874CFF8B89}" type="slidenum">
              <a:rPr lang="it-IT" altLang="it-IT" smtClean="0">
                <a:solidFill>
                  <a:srgbClr val="1000AC"/>
                </a:solidFill>
              </a:rPr>
              <a:pPr/>
              <a:t>35</a:t>
            </a:fld>
            <a:endParaRPr lang="it-IT" altLang="it-IT" dirty="0">
              <a:solidFill>
                <a:srgbClr val="1000AC"/>
              </a:solidFill>
            </a:endParaRP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xmlns="" id="{EAA205DE-11AF-4012-BB96-B5D60805D2BE}"/>
              </a:ext>
            </a:extLst>
          </p:cNvPr>
          <p:cNvSpPr/>
          <p:nvPr/>
        </p:nvSpPr>
        <p:spPr>
          <a:xfrm>
            <a:off x="7258206" y="15645"/>
            <a:ext cx="1872208" cy="6847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xmlns="" id="{8C624DF7-12B9-487C-BDF0-78403C8522DD}"/>
              </a:ext>
            </a:extLst>
          </p:cNvPr>
          <p:cNvSpPr/>
          <p:nvPr/>
        </p:nvSpPr>
        <p:spPr>
          <a:xfrm>
            <a:off x="-50302" y="15645"/>
            <a:ext cx="7519437" cy="519897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C-band </a:t>
            </a:r>
            <a:r>
              <a:rPr lang="en-US" sz="3200" b="1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linac</a:t>
            </a:r>
            <a:r>
              <a:rPr lang="en-US" sz="3200" b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12 MeV for FLASH-RT</a:t>
            </a:r>
          </a:p>
        </p:txBody>
      </p:sp>
      <p:pic>
        <p:nvPicPr>
          <p:cNvPr id="21" name="Immagin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39" y="3800749"/>
            <a:ext cx="8979922" cy="3008563"/>
          </a:xfrm>
          <a:prstGeom prst="rect">
            <a:avLst/>
          </a:prstGeom>
          <a:ln>
            <a:solidFill>
              <a:srgbClr val="1D1D7C"/>
            </a:solidFill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437F9AA1-13EE-472E-9845-9CB10E3193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8" y="799864"/>
            <a:ext cx="8979921" cy="2795573"/>
          </a:xfrm>
          <a:prstGeom prst="rect">
            <a:avLst/>
          </a:prstGeom>
          <a:ln>
            <a:solidFill>
              <a:srgbClr val="1D1D7C"/>
            </a:solidFill>
          </a:ln>
        </p:spPr>
      </p:pic>
    </p:spTree>
    <p:extLst>
      <p:ext uri="{BB962C8B-B14F-4D97-AF65-F5344CB8AC3E}">
        <p14:creationId xmlns:p14="http://schemas.microsoft.com/office/powerpoint/2010/main" val="40450043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solidFill>
                  <a:srgbClr val="1000AC"/>
                </a:solidFill>
              </a:rPr>
              <a:t>Pagina </a:t>
            </a:r>
            <a:fld id="{F951A53A-9FE3-480A-88C3-23874CFF8B89}" type="slidenum">
              <a:rPr lang="it-IT" altLang="it-IT" smtClean="0">
                <a:solidFill>
                  <a:srgbClr val="1000AC"/>
                </a:solidFill>
              </a:rPr>
              <a:pPr/>
              <a:t>36</a:t>
            </a:fld>
            <a:endParaRPr lang="it-IT" altLang="it-IT">
              <a:solidFill>
                <a:srgbClr val="1000AC"/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8C624DF7-12B9-487C-BDF0-78403C8522DD}"/>
              </a:ext>
            </a:extLst>
          </p:cNvPr>
          <p:cNvSpPr/>
          <p:nvPr/>
        </p:nvSpPr>
        <p:spPr>
          <a:xfrm>
            <a:off x="-1836712" y="22531"/>
            <a:ext cx="12288091" cy="519897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000" b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Beam dynamics simulation C-band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xmlns="" id="{FC09A5E6-D51B-4804-933E-1D07FF6E9A76}"/>
              </a:ext>
            </a:extLst>
          </p:cNvPr>
          <p:cNvSpPr txBox="1"/>
          <p:nvPr/>
        </p:nvSpPr>
        <p:spPr>
          <a:xfrm>
            <a:off x="107503" y="3915172"/>
            <a:ext cx="4572001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The </a:t>
            </a:r>
            <a:r>
              <a:rPr lang="it-IT" sz="2400" b="1" i="1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phase</a:t>
            </a:r>
            <a:r>
              <a:rPr lang="it-IT" sz="2400" b="1" i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  <a:r>
              <a:rPr lang="it-IT" sz="2400" b="1" i="1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space</a:t>
            </a:r>
            <a:r>
              <a:rPr lang="it-IT" sz="2400" b="1" i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  <a:r>
              <a:rPr lang="en-US" sz="2400" b="1" i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plots </a:t>
            </a: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show the longitudinal distribution (in degrees) of the electron beam, beam spot, the energy spread, the energy as a function of the length of the beam at the entrance of the </a:t>
            </a:r>
            <a:r>
              <a:rPr lang="en-US" sz="24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linac</a:t>
            </a: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(top) and at the exit (right).</a:t>
            </a:r>
          </a:p>
        </p:txBody>
      </p:sp>
      <p:sp>
        <p:nvSpPr>
          <p:cNvPr id="15" name="object 7">
            <a:extLst>
              <a:ext uri="{FF2B5EF4-FFF2-40B4-BE49-F238E27FC236}">
                <a16:creationId xmlns:a16="http://schemas.microsoft.com/office/drawing/2014/main" xmlns="" id="{EAA205DE-11AF-4012-BB96-B5D60805D2BE}"/>
              </a:ext>
            </a:extLst>
          </p:cNvPr>
          <p:cNvSpPr/>
          <p:nvPr/>
        </p:nvSpPr>
        <p:spPr>
          <a:xfrm>
            <a:off x="7452320" y="52363"/>
            <a:ext cx="1691679" cy="6053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50780"/>
            <a:ext cx="4572001" cy="3074385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4"/>
          <a:srcRect r="7138"/>
          <a:stretch/>
        </p:blipFill>
        <p:spPr>
          <a:xfrm>
            <a:off x="4860032" y="550780"/>
            <a:ext cx="4235168" cy="3066033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0032" y="3789041"/>
            <a:ext cx="4235168" cy="2939744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sp>
        <p:nvSpPr>
          <p:cNvPr id="21" name="TextBox 7">
            <a:extLst>
              <a:ext uri="{FF2B5EF4-FFF2-40B4-BE49-F238E27FC236}">
                <a16:creationId xmlns:a16="http://schemas.microsoft.com/office/drawing/2014/main" xmlns="" id="{69B5F2AB-F1EC-4D9E-9FB7-45EBB0B27395}"/>
              </a:ext>
            </a:extLst>
          </p:cNvPr>
          <p:cNvSpPr txBox="1"/>
          <p:nvPr/>
        </p:nvSpPr>
        <p:spPr>
          <a:xfrm>
            <a:off x="5121980" y="3892062"/>
            <a:ext cx="851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Long. Distribution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(</a:t>
            </a:r>
            <a:r>
              <a:rPr lang="en-US" sz="700" b="1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Microbunch</a:t>
            </a:r>
            <a:r>
              <a:rPr lang="en-US" sz="700" b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22" name="TextBox 8">
            <a:extLst>
              <a:ext uri="{FF2B5EF4-FFF2-40B4-BE49-F238E27FC236}">
                <a16:creationId xmlns:a16="http://schemas.microsoft.com/office/drawing/2014/main" xmlns="" id="{13B04617-744C-450E-9447-5349AA560FD8}"/>
              </a:ext>
            </a:extLst>
          </p:cNvPr>
          <p:cNvSpPr txBox="1"/>
          <p:nvPr/>
        </p:nvSpPr>
        <p:spPr>
          <a:xfrm>
            <a:off x="5147207" y="5354214"/>
            <a:ext cx="129875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0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</a:t>
            </a:r>
            <a:r>
              <a:rPr lang="en-US" sz="10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 (keV) vs </a:t>
            </a:r>
            <a:r>
              <a:rPr lang="en-US" sz="105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  <a:sym typeface="Symbol" panose="05050102010706020507" pitchFamily="18" charset="2"/>
              </a:rPr>
              <a:t> (deg)</a:t>
            </a:r>
            <a:endParaRPr lang="en-US" sz="1050" dirty="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14">
            <a:extLst>
              <a:ext uri="{FF2B5EF4-FFF2-40B4-BE49-F238E27FC236}">
                <a16:creationId xmlns:a16="http://schemas.microsoft.com/office/drawing/2014/main" xmlns="" id="{CDB86832-188C-4269-81EC-5D765AB80C5C}"/>
              </a:ext>
            </a:extLst>
          </p:cNvPr>
          <p:cNvSpPr txBox="1"/>
          <p:nvPr/>
        </p:nvSpPr>
        <p:spPr>
          <a:xfrm>
            <a:off x="7826669" y="6273978"/>
            <a:ext cx="1263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100" b="1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Energy Spectrum</a:t>
            </a:r>
            <a:endParaRPr lang="en-US" sz="1100" b="1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14">
            <a:extLst>
              <a:ext uri="{FF2B5EF4-FFF2-40B4-BE49-F238E27FC236}">
                <a16:creationId xmlns:a16="http://schemas.microsoft.com/office/drawing/2014/main" xmlns="" id="{CDB86832-188C-4269-81EC-5D765AB80C5C}"/>
              </a:ext>
            </a:extLst>
          </p:cNvPr>
          <p:cNvSpPr txBox="1"/>
          <p:nvPr/>
        </p:nvSpPr>
        <p:spPr>
          <a:xfrm>
            <a:off x="3275856" y="3181000"/>
            <a:ext cx="1263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1100" b="1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Energy Spectrum</a:t>
            </a:r>
            <a:endParaRPr lang="en-US" sz="1100" b="1" dirty="0">
              <a:solidFill>
                <a:srgbClr val="FF0000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9693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C656D79-9CB7-4351-A2E1-626F366F5601}"/>
              </a:ext>
            </a:extLst>
          </p:cNvPr>
          <p:cNvSpPr txBox="1"/>
          <p:nvPr/>
        </p:nvSpPr>
        <p:spPr>
          <a:xfrm>
            <a:off x="-11311" y="28813"/>
            <a:ext cx="85065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Future perspectives: VHEE</a:t>
            </a:r>
          </a:p>
        </p:txBody>
      </p:sp>
      <p:sp>
        <p:nvSpPr>
          <p:cNvPr id="32" name="Segnaposto numero diapositiva 31">
            <a:extLst>
              <a:ext uri="{FF2B5EF4-FFF2-40B4-BE49-F238E27FC236}">
                <a16:creationId xmlns:a16="http://schemas.microsoft.com/office/drawing/2014/main" xmlns="" id="{31BA90F6-9791-D941-A1ED-EE6296B83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3FAD9-129A-470A-AF9F-CA1E79DA68A0}" type="slidenum">
              <a:rPr lang="en-US" smtClean="0">
                <a:solidFill>
                  <a:srgbClr val="002060"/>
                </a:solidFill>
              </a:rPr>
              <a:t>37</a:t>
            </a:fld>
            <a:endParaRPr lang="en-US">
              <a:solidFill>
                <a:srgbClr val="002060"/>
              </a:solidFill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xmlns="" id="{926B7E39-4C9A-424B-916F-ED203DFEFFC5}"/>
              </a:ext>
            </a:extLst>
          </p:cNvPr>
          <p:cNvSpPr/>
          <p:nvPr/>
        </p:nvSpPr>
        <p:spPr>
          <a:xfrm>
            <a:off x="7104807" y="38725"/>
            <a:ext cx="2008925" cy="720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51946"/>
            <a:ext cx="1237661" cy="77571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-11311" y="877775"/>
            <a:ext cx="91805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The implementation of the FLASH Therapy concept into actual clinical use, and the  treatment of deep tumors require electrons in the range of &gt; 60 MeV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4"/>
          <a:srcRect t="12122" r="11064"/>
          <a:stretch/>
        </p:blipFill>
        <p:spPr>
          <a:xfrm>
            <a:off x="5758997" y="2492896"/>
            <a:ext cx="3414739" cy="2088232"/>
          </a:xfrm>
          <a:prstGeom prst="rect">
            <a:avLst/>
          </a:prstGeom>
        </p:spPr>
      </p:pic>
      <p:pic>
        <p:nvPicPr>
          <p:cNvPr id="10" name="Picture 2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xmlns="" id="{45A87D1D-BAF2-4591-A7BE-4AB9754D8B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06" y="1768915"/>
            <a:ext cx="7093596" cy="490656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F27646E-E4E8-4487-91E6-4C08FA4AD64C}"/>
              </a:ext>
            </a:extLst>
          </p:cNvPr>
          <p:cNvSpPr txBox="1"/>
          <p:nvPr/>
        </p:nvSpPr>
        <p:spPr>
          <a:xfrm>
            <a:off x="5940152" y="4488712"/>
            <a:ext cx="136815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12 MW beam loading</a:t>
            </a:r>
            <a:endParaRPr lang="it-IT" sz="900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03655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56CFD714-A433-44A4-B7C9-A43FF79FAAE3}"/>
              </a:ext>
            </a:extLst>
          </p:cNvPr>
          <p:cNvSpPr txBox="1"/>
          <p:nvPr/>
        </p:nvSpPr>
        <p:spPr>
          <a:xfrm>
            <a:off x="-26888" y="692696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Flash therapy </a:t>
            </a: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is an innovation in radiation therapy: it releases high </a:t>
            </a:r>
            <a:r>
              <a:rPr lang="en-US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Gy</a:t>
            </a: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level dose in microsecond pulses.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The healthy tissues can support </a:t>
            </a:r>
            <a:r>
              <a:rPr lang="en-US" sz="2400" b="1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high dose </a:t>
            </a: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and</a:t>
            </a:r>
            <a:r>
              <a:rPr lang="en-US" sz="2400" b="1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high dose rate without harmful effects</a:t>
            </a: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of ionizing radiation.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endParaRP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xmlns="" id="{3F0DF19F-AFA8-4642-9D44-92FBCCE25363}"/>
              </a:ext>
            </a:extLst>
          </p:cNvPr>
          <p:cNvSpPr txBox="1"/>
          <p:nvPr/>
        </p:nvSpPr>
        <p:spPr>
          <a:xfrm>
            <a:off x="-5348" y="13629"/>
            <a:ext cx="87776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3600" b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Conclusions</a:t>
            </a:r>
          </a:p>
        </p:txBody>
      </p:sp>
      <p:sp>
        <p:nvSpPr>
          <p:cNvPr id="7" name="object 7">
            <a:extLst>
              <a:ext uri="{FF2B5EF4-FFF2-40B4-BE49-F238E27FC236}">
                <a16:creationId xmlns:a16="http://schemas.microsoft.com/office/drawing/2014/main" xmlns="" id="{C9537FFC-2107-4833-9839-7C156DC1DA3C}"/>
              </a:ext>
            </a:extLst>
          </p:cNvPr>
          <p:cNvSpPr/>
          <p:nvPr/>
        </p:nvSpPr>
        <p:spPr>
          <a:xfrm>
            <a:off x="6876256" y="81301"/>
            <a:ext cx="2008925" cy="720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xmlns="" id="{6CA8A89E-2B90-44C7-A255-95569F928D34}"/>
              </a:ext>
            </a:extLst>
          </p:cNvPr>
          <p:cNvSpPr/>
          <p:nvPr/>
        </p:nvSpPr>
        <p:spPr>
          <a:xfrm>
            <a:off x="-5348" y="787005"/>
            <a:ext cx="9149348" cy="1616912"/>
          </a:xfrm>
          <a:prstGeom prst="rect">
            <a:avLst/>
          </a:prstGeom>
          <a:noFill/>
          <a:ln w="28575">
            <a:solidFill>
              <a:srgbClr val="E90D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453B93D4-7E58-4915-8A80-3C684EF11F1C}"/>
              </a:ext>
            </a:extLst>
          </p:cNvPr>
          <p:cNvSpPr/>
          <p:nvPr/>
        </p:nvSpPr>
        <p:spPr>
          <a:xfrm>
            <a:off x="0" y="2532168"/>
            <a:ext cx="9149348" cy="2336991"/>
          </a:xfrm>
          <a:prstGeom prst="rect">
            <a:avLst/>
          </a:prstGeom>
          <a:noFill/>
          <a:ln w="28575">
            <a:solidFill>
              <a:srgbClr val="E90D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1199C21F-EEE3-4C9B-929D-D202F2072D50}"/>
              </a:ext>
            </a:extLst>
          </p:cNvPr>
          <p:cNvSpPr/>
          <p:nvPr/>
        </p:nvSpPr>
        <p:spPr>
          <a:xfrm>
            <a:off x="2569" y="4984522"/>
            <a:ext cx="9149348" cy="1616912"/>
          </a:xfrm>
          <a:prstGeom prst="rect">
            <a:avLst/>
          </a:prstGeom>
          <a:noFill/>
          <a:ln w="28575">
            <a:solidFill>
              <a:srgbClr val="E90D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xmlns="" id="{3DFBC975-DE03-4FF7-AA71-877B35322547}"/>
              </a:ext>
            </a:extLst>
          </p:cNvPr>
          <p:cNvSpPr txBox="1"/>
          <p:nvPr/>
        </p:nvSpPr>
        <p:spPr>
          <a:xfrm>
            <a:off x="2569" y="2638834"/>
            <a:ext cx="91145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We studied and developed a </a:t>
            </a:r>
            <a:r>
              <a:rPr lang="en-US" sz="2400" b="1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novel accelerator </a:t>
            </a: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in </a:t>
            </a:r>
            <a:r>
              <a:rPr lang="en-US" sz="2400" b="1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S-band</a:t>
            </a: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(SIT-Sapienza University cooperation) </a:t>
            </a:r>
            <a:r>
              <a:rPr lang="en-US" sz="2400" b="1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for Flash </a:t>
            </a: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pre-clinical studies.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We did the upgrade to </a:t>
            </a:r>
            <a:r>
              <a:rPr lang="en-US" sz="2400" b="1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C-band</a:t>
            </a: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technology (5.712 GHz) to reduce the size, the weight and increase the energy gradient.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I performed </a:t>
            </a:r>
            <a:r>
              <a:rPr lang="en-US" sz="2400" b="1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Dosimetry and beam monitoring </a:t>
            </a: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of the EF4000 at Curie Institute (Orsay) to characterized the accelerator.</a:t>
            </a:r>
          </a:p>
          <a:p>
            <a:pPr algn="just"/>
            <a:endParaRPr lang="en-US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endParaRPr>
          </a:p>
          <a:p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xmlns="" id="{C6EBE611-7697-4038-A591-E5FEF385CCE5}"/>
              </a:ext>
            </a:extLst>
          </p:cNvPr>
          <p:cNvSpPr txBox="1"/>
          <p:nvPr/>
        </p:nvSpPr>
        <p:spPr>
          <a:xfrm>
            <a:off x="26889" y="5101499"/>
            <a:ext cx="91145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Design and development of C-band Very High Electron Energy </a:t>
            </a:r>
            <a:r>
              <a:rPr lang="en-US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linac</a:t>
            </a: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is under study at Sapienza University, in collaboration with INFN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778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3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solidFill>
                  <a:srgbClr val="FFFFFF"/>
                </a:solidFill>
              </a:rPr>
              <a:t>Pagina </a:t>
            </a:r>
            <a:fld id="{F951A53A-9FE3-480A-88C3-23874CFF8B89}" type="slidenum">
              <a:rPr lang="it-IT" altLang="it-IT" smtClean="0">
                <a:solidFill>
                  <a:srgbClr val="FFFFFF"/>
                </a:solidFill>
              </a:rPr>
              <a:pPr/>
              <a:t>39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xmlns="" id="{9A113492-D3F9-43A4-8FC3-F73FE9DA4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8019"/>
            <a:ext cx="7559675" cy="504825"/>
          </a:xfrm>
        </p:spPr>
        <p:txBody>
          <a:bodyPr/>
          <a:lstStyle/>
          <a:p>
            <a:pPr algn="ctr"/>
            <a:r>
              <a:rPr lang="it-IT" sz="36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Articles</a:t>
            </a:r>
            <a:endParaRPr lang="it-IT" sz="3600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07504" y="602357"/>
            <a:ext cx="892899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16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L. Faillace et al. </a:t>
            </a:r>
            <a:r>
              <a:rPr lang="en-US" sz="1600" i="1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Compact S-band linear accelerator system for ultrafast, ultrahigh dose-rate radiotherapy</a:t>
            </a:r>
            <a:r>
              <a:rPr lang="en-US" sz="16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, Physical review acc. And beams 24, 050102,2021, </a:t>
            </a:r>
            <a:r>
              <a:rPr lang="it-IT" sz="16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doi:10.1103/PhysRevAccelBeams.24.050102.</a:t>
            </a:r>
          </a:p>
          <a:p>
            <a:endParaRPr lang="it-IT" sz="1600" dirty="0">
              <a:solidFill>
                <a:srgbClr val="002060"/>
              </a:solidFill>
              <a:latin typeface="Bell MT" panose="02020503060305020303" pitchFamily="18" charset="0"/>
              <a:cs typeface="Calibri"/>
            </a:endParaRPr>
          </a:p>
          <a:p>
            <a:r>
              <a:rPr lang="en-US" sz="16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2.</a:t>
            </a:r>
            <a:r>
              <a:rPr lang="it-IT" sz="16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    </a:t>
            </a:r>
            <a:r>
              <a:rPr lang="en-US" sz="16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Di Martino et al. </a:t>
            </a:r>
            <a:r>
              <a:rPr lang="en-US" sz="1600" i="1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Corrigendum: FLASH Radiotherapy With Electrons: Issues Related to the Production, Monitoring, and </a:t>
            </a:r>
            <a:r>
              <a:rPr lang="en-US" sz="1600" i="1" dirty="0" err="1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Dosimetric</a:t>
            </a:r>
            <a:r>
              <a:rPr lang="en-US" sz="1600" i="1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 Characterization of the Beam</a:t>
            </a:r>
            <a:r>
              <a:rPr lang="en-US" sz="16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 FRONTIERS IN PHYSICS, 8, 2021, doi:10.3389/fphy.2020.630534.</a:t>
            </a:r>
          </a:p>
          <a:p>
            <a:endParaRPr lang="en-US" sz="1600" dirty="0">
              <a:solidFill>
                <a:srgbClr val="002060"/>
              </a:solidFill>
              <a:latin typeface="Bell MT" panose="02020503060305020303" pitchFamily="18" charset="0"/>
              <a:cs typeface="Calibri"/>
            </a:endParaRPr>
          </a:p>
          <a:p>
            <a:r>
              <a:rPr lang="en-US" sz="16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3.     L. Giuliano. Flash therapy: an innovation in radiation therapy IL NUOVO </a:t>
            </a:r>
            <a:r>
              <a:rPr lang="pt-BR" sz="16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CIMENTO, 43 C,125, 2020 , doi:10.1393/ncc/i2020-20125-1.</a:t>
            </a:r>
          </a:p>
          <a:p>
            <a:endParaRPr lang="pt-BR" sz="1600" dirty="0">
              <a:solidFill>
                <a:srgbClr val="002060"/>
              </a:solidFill>
              <a:latin typeface="Bell MT" panose="02020503060305020303" pitchFamily="18" charset="0"/>
              <a:cs typeface="Calibri"/>
            </a:endParaRPr>
          </a:p>
          <a:p>
            <a:r>
              <a:rPr lang="en-US" sz="16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4.     L. </a:t>
            </a:r>
            <a:r>
              <a:rPr lang="en-US" sz="1600" dirty="0" err="1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Alunni</a:t>
            </a:r>
            <a:r>
              <a:rPr lang="en-US" sz="16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 </a:t>
            </a:r>
            <a:r>
              <a:rPr lang="en-US" sz="1600" dirty="0" err="1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Solestizi</a:t>
            </a:r>
            <a:r>
              <a:rPr lang="en-US" sz="16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 et al. </a:t>
            </a:r>
            <a:r>
              <a:rPr lang="en-US" sz="1600" i="1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Use of a CMOS Image Sensor for Beta-emitting </a:t>
            </a:r>
            <a:r>
              <a:rPr lang="it-IT" sz="1600" i="1" dirty="0" err="1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radionuclides</a:t>
            </a:r>
            <a:r>
              <a:rPr lang="it-IT" sz="1600" i="1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 </a:t>
            </a:r>
            <a:r>
              <a:rPr lang="it-IT" sz="1600" i="1" dirty="0" err="1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measurement</a:t>
            </a:r>
            <a:r>
              <a:rPr lang="it-IT" sz="1600" i="1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 </a:t>
            </a:r>
            <a:r>
              <a:rPr lang="it-IT" sz="16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, Journal of </a:t>
            </a:r>
            <a:r>
              <a:rPr lang="it-IT" sz="1600" dirty="0" err="1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Instrumentation</a:t>
            </a:r>
            <a:r>
              <a:rPr lang="it-IT" sz="16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, Volume 13, 2018. doi:10.1088/1748-0221/13/07/P07003</a:t>
            </a:r>
          </a:p>
          <a:p>
            <a:endParaRPr lang="en-US" sz="1600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endParaRPr>
          </a:p>
          <a:p>
            <a:r>
              <a:rPr lang="en-US" sz="16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5.      L. Giuliano et al. </a:t>
            </a:r>
            <a:r>
              <a:rPr lang="en-US" sz="1600" i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Preliminary Studies of a VHEE Linear Accelerator System for FLASH Radio Therapy,</a:t>
            </a:r>
            <a:r>
              <a:rPr lang="en-US" sz="16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doi:10.18429/JACoW-IPAC2021- </a:t>
            </a:r>
            <a:r>
              <a:rPr lang="it-IT" sz="16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MOPAB410, 2021.</a:t>
            </a:r>
          </a:p>
          <a:p>
            <a:endParaRPr lang="it-IT" sz="1600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endParaRPr>
          </a:p>
          <a:p>
            <a:r>
              <a:rPr lang="en-US" sz="16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6.      F. Bosco et al. </a:t>
            </a:r>
            <a:r>
              <a:rPr lang="en-US" sz="1600" i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Modeling Short Range Wakefield Effects in a High Gradient </a:t>
            </a:r>
            <a:r>
              <a:rPr lang="en-US" sz="1600" i="1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Linac</a:t>
            </a:r>
            <a:r>
              <a:rPr lang="en-US" sz="16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, doi:10.18429/jacow-ipac2021-wepab238, 2021.</a:t>
            </a:r>
          </a:p>
          <a:p>
            <a:endParaRPr lang="en-US" sz="1600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endParaRPr>
          </a:p>
          <a:p>
            <a:r>
              <a:rPr lang="en-US" sz="16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7.      M. </a:t>
            </a:r>
            <a:r>
              <a:rPr lang="en-US" sz="16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Carillo</a:t>
            </a:r>
            <a:r>
              <a:rPr lang="en-US" sz="16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et al. </a:t>
            </a:r>
            <a:r>
              <a:rPr lang="en-US" sz="1600" i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Three-Dimensional Space Charge Oscillations </a:t>
            </a:r>
            <a:r>
              <a:rPr lang="it-IT" sz="1600" i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in a </a:t>
            </a:r>
            <a:r>
              <a:rPr lang="it-IT" sz="1600" i="1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Hybrid</a:t>
            </a:r>
            <a:r>
              <a:rPr lang="it-IT" sz="1600" i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  <a:r>
              <a:rPr lang="it-IT" sz="1600" i="1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Photoinjector</a:t>
            </a:r>
            <a:r>
              <a:rPr lang="it-IT" sz="16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, doi:10.18429/jacow-ipac2021-wepab256, 2021.</a:t>
            </a:r>
          </a:p>
          <a:p>
            <a:endParaRPr lang="it-IT" sz="1600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endParaRPr>
          </a:p>
          <a:p>
            <a:r>
              <a:rPr lang="en-US" sz="16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8.      L. Faillace et al. Beam Dynamics for a High Field </a:t>
            </a:r>
            <a:r>
              <a:rPr lang="en-US" sz="16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Cband</a:t>
            </a:r>
            <a:r>
              <a:rPr lang="en-US" sz="16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Hybrid</a:t>
            </a:r>
            <a:r>
              <a:rPr lang="it-IT" sz="16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  <a:r>
              <a:rPr lang="it-IT" sz="16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Photoinjector</a:t>
            </a:r>
            <a:r>
              <a:rPr lang="it-IT" sz="16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, doi:10.18429/JACoW-IPAC2021-wepab051, 2021.</a:t>
            </a:r>
          </a:p>
        </p:txBody>
      </p:sp>
    </p:spTree>
    <p:extLst>
      <p:ext uri="{BB962C8B-B14F-4D97-AF65-F5344CB8AC3E}">
        <p14:creationId xmlns:p14="http://schemas.microsoft.com/office/powerpoint/2010/main" val="33486370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solidFill>
                  <a:srgbClr val="FFFFFF"/>
                </a:solidFill>
              </a:rPr>
              <a:t>Pagina </a:t>
            </a:r>
            <a:fld id="{F951A53A-9FE3-480A-88C3-23874CFF8B89}" type="slidenum">
              <a:rPr lang="it-IT" altLang="it-IT" smtClean="0">
                <a:solidFill>
                  <a:srgbClr val="FFFFFF"/>
                </a:solidFill>
              </a:rPr>
              <a:pPr/>
              <a:t>4</a:t>
            </a:fld>
            <a:endParaRPr lang="it-IT" altLang="it-IT">
              <a:solidFill>
                <a:srgbClr val="FFFFFF"/>
              </a:solidFill>
            </a:endParaRPr>
          </a:p>
        </p:txBody>
      </p:sp>
      <p:sp useBgFill="1">
        <p:nvSpPr>
          <p:cNvPr id="5" name="Rectangle 24">
            <a:extLst>
              <a:ext uri="{FF2B5EF4-FFF2-40B4-BE49-F238E27FC236}">
                <a16:creationId xmlns:a16="http://schemas.microsoft.com/office/drawing/2014/main" xmlns="" id="{1BB867FF-FC45-48F7-8104-F89BE54909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26">
            <a:extLst>
              <a:ext uri="{FF2B5EF4-FFF2-40B4-BE49-F238E27FC236}">
                <a16:creationId xmlns:a16="http://schemas.microsoft.com/office/drawing/2014/main" xmlns="" id="{8BB56887-D0D5-4F0C-9E19-7247EB83C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56521" y="1"/>
            <a:ext cx="851299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object 2"/>
          <p:cNvSpPr txBox="1">
            <a:spLocks/>
          </p:cNvSpPr>
          <p:nvPr/>
        </p:nvSpPr>
        <p:spPr bwMode="auto">
          <a:xfrm>
            <a:off x="636180" y="-203611"/>
            <a:ext cx="7886700" cy="1370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93305" rIns="0" bIns="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1780"/>
              </a:spcBef>
              <a:buFontTx/>
              <a:buNone/>
            </a:pPr>
            <a:r>
              <a:rPr lang="it-IT" sz="36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Flash </a:t>
            </a:r>
            <a:r>
              <a:rPr lang="it-IT" sz="3600" dirty="0" err="1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therapy</a:t>
            </a:r>
            <a:r>
              <a:rPr lang="it-IT" sz="36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 in mice</a:t>
            </a:r>
            <a:r>
              <a:rPr lang="en-US" sz="36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: </a:t>
            </a:r>
            <a:br>
              <a:rPr lang="en-US" sz="36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</a:br>
            <a:r>
              <a:rPr lang="en-US" sz="36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 first experiment</a:t>
            </a:r>
          </a:p>
        </p:txBody>
      </p:sp>
      <p:sp>
        <p:nvSpPr>
          <p:cNvPr id="9" name="object 4"/>
          <p:cNvSpPr txBox="1"/>
          <p:nvPr/>
        </p:nvSpPr>
        <p:spPr>
          <a:xfrm>
            <a:off x="2448664" y="5638998"/>
            <a:ext cx="4650778" cy="318743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2700" algn="ctr" eaLnBrk="1" hangingPunct="1">
              <a:spcBef>
                <a:spcPts val="100"/>
              </a:spcBef>
            </a:pPr>
            <a:endParaRPr sz="2000" i="1" dirty="0">
              <a:solidFill>
                <a:srgbClr val="00206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10" name="object 7"/>
          <p:cNvSpPr/>
          <p:nvPr/>
        </p:nvSpPr>
        <p:spPr>
          <a:xfrm>
            <a:off x="6876256" y="81301"/>
            <a:ext cx="2008925" cy="720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ella 10">
                <a:extLst>
                  <a:ext uri="{FF2B5EF4-FFF2-40B4-BE49-F238E27FC236}">
                    <a16:creationId xmlns:a16="http://schemas.microsoft.com/office/drawing/2014/main" xmlns="" id="{16290129-32DB-4F96-B956-74EF4D7582D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3662385"/>
                  </p:ext>
                </p:extLst>
              </p:nvPr>
            </p:nvGraphicFramePr>
            <p:xfrm>
              <a:off x="49975" y="1233754"/>
              <a:ext cx="6106201" cy="34538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05801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2209809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  <a:gridCol w="1390591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</a:tblGrid>
                  <a:tr h="356878">
                    <a:tc>
                      <a:txBody>
                        <a:bodyPr/>
                        <a:lstStyle/>
                        <a:p>
                          <a:endParaRPr lang="it-IT" sz="20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  <a:sym typeface="Symbol" panose="05050102010706020507" pitchFamily="18" charset="2"/>
                            </a:rPr>
                            <a:t>-rays </a:t>
                          </a:r>
                          <a:endParaRPr lang="it-IT" sz="20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electrons</a:t>
                          </a:r>
                          <a:endParaRPr lang="it-IT" sz="20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565351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Facility </a:t>
                          </a:r>
                          <a:endParaRPr lang="it-IT" sz="18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sz="2000" i="1" kern="1200" smtClean="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</a:rPr>
                                  </m:ctrlPr>
                                </m:sSupPr>
                                <m:e/>
                                <m:sup>
                                  <m:r>
                                    <a:rPr lang="en-US" sz="2000" kern="1200">
                                      <a:solidFill>
                                        <a:srgbClr val="002060"/>
                                      </a:solidFill>
                                      <a:latin typeface="Cambria Math" panose="02040503050406030204" pitchFamily="18" charset="0"/>
                                      <a:ea typeface="+mn-ea"/>
                                    </a:rPr>
                                    <m:t>𝟏𝟑𝟕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Cs irradiator</a:t>
                          </a:r>
                          <a:endParaRPr lang="it-IT" sz="20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LINAC</a:t>
                          </a:r>
                          <a:endParaRPr lang="it-IT" sz="20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356878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Nominal energy (MeV)</a:t>
                          </a:r>
                          <a:endParaRPr lang="it-IT" sz="18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0,66</a:t>
                          </a:r>
                          <a:endParaRPr lang="it-IT" sz="20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4,5</a:t>
                          </a:r>
                          <a:endParaRPr lang="it-IT" sz="20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356878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Pulse vs continuous</a:t>
                          </a:r>
                          <a:endParaRPr lang="it-IT" sz="18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Continuous</a:t>
                          </a:r>
                          <a:endParaRPr lang="it-IT" sz="20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Pulsed</a:t>
                          </a:r>
                          <a:endParaRPr lang="it-IT" sz="20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64820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Pulse repetition frequency (Hz)</a:t>
                          </a:r>
                          <a:endParaRPr lang="it-IT" sz="18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-</a:t>
                          </a:r>
                          <a:endParaRPr lang="it-IT" sz="20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150 Hz</a:t>
                          </a:r>
                          <a:endParaRPr lang="it-IT" sz="20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xmlns="" val="10004"/>
                      </a:ext>
                    </a:extLst>
                  </a:tr>
                  <a:tr h="356878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Dose (</a:t>
                          </a:r>
                          <a:r>
                            <a:rPr lang="en-US" sz="1800" kern="1200" dirty="0" err="1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Gy</a:t>
                          </a:r>
                          <a:r>
                            <a:rPr lang="en-US" sz="18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)</a:t>
                          </a:r>
                          <a:endParaRPr lang="it-IT" sz="18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17</a:t>
                          </a:r>
                          <a:endParaRPr lang="it-IT" sz="20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17</a:t>
                          </a:r>
                          <a:endParaRPr lang="it-IT" sz="20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xmlns="" val="10005"/>
                      </a:ext>
                    </a:extLst>
                  </a:tr>
                  <a:tr h="373184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Mean Dose rate (</a:t>
                          </a:r>
                          <a:r>
                            <a:rPr lang="en-US" sz="1800" kern="1200" dirty="0" err="1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Gy</a:t>
                          </a:r>
                          <a:r>
                            <a:rPr lang="en-US" sz="18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/s)</a:t>
                          </a:r>
                          <a:endParaRPr lang="it-IT" sz="18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0,03</a:t>
                          </a:r>
                          <a:endParaRPr lang="it-IT" sz="20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60</a:t>
                          </a:r>
                          <a:endParaRPr lang="it-IT" sz="20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6"/>
                      </a:ext>
                    </a:extLst>
                  </a:tr>
                  <a:tr h="204521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Temporal width of pulse</a:t>
                          </a:r>
                          <a:endParaRPr lang="it-IT" sz="18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kern="1200" dirty="0" err="1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few</a:t>
                          </a:r>
                          <a:r>
                            <a:rPr lang="it-IT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 </a:t>
                          </a:r>
                          <a:r>
                            <a:rPr lang="it-IT" sz="2000" kern="1200" dirty="0" err="1">
                              <a:solidFill>
                                <a:srgbClr val="002060"/>
                              </a:solidFill>
                              <a:latin typeface="Symbol" panose="05050102010706020507" pitchFamily="18" charset="2"/>
                              <a:ea typeface="+mn-ea"/>
                              <a:cs typeface="Calibri"/>
                            </a:rPr>
                            <a:t>m</a:t>
                          </a:r>
                          <a:r>
                            <a:rPr lang="it-IT" sz="2000" kern="1200" dirty="0" err="1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s</a:t>
                          </a:r>
                          <a:r>
                            <a:rPr lang="it-IT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 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1 </a:t>
                          </a:r>
                          <a:r>
                            <a:rPr lang="it-IT" sz="2000" kern="1200" dirty="0" err="1">
                              <a:solidFill>
                                <a:srgbClr val="002060"/>
                              </a:solidFill>
                              <a:latin typeface="Symbol" panose="05050102010706020507" pitchFamily="18" charset="2"/>
                              <a:ea typeface="+mn-ea"/>
                              <a:cs typeface="Calibri"/>
                            </a:rPr>
                            <a:t>m</a:t>
                          </a:r>
                          <a:r>
                            <a:rPr lang="it-IT" sz="2000" kern="1200" dirty="0" err="1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s</a:t>
                          </a:r>
                          <a:r>
                            <a:rPr lang="it-IT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 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:a16="http://schemas.microsoft.com/office/drawing/2014/main" xmlns="" val="100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ella 1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6290129-32DB-4F96-B956-74EF4D7582D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53662385"/>
                  </p:ext>
                </p:extLst>
              </p:nvPr>
            </p:nvGraphicFramePr>
            <p:xfrm>
              <a:off x="49975" y="1233754"/>
              <a:ext cx="6106201" cy="345383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505801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0"/>
                        </a:ext>
                      </a:extLst>
                    </a:gridCol>
                    <a:gridCol w="2209809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1"/>
                        </a:ext>
                      </a:extLst>
                    </a:gridCol>
                    <a:gridCol w="1390591">
                      <a:extLst>
                        <a:ext uri="{9D8B030D-6E8A-4147-A177-3AD203B41FA5}">
                          <a16:colId xmlns="" xmlns:a16="http://schemas.microsoft.com/office/drawing/2014/main" xmlns:a14="http://schemas.microsoft.com/office/drawing/2010/main" val="20002"/>
                        </a:ext>
                      </a:extLst>
                    </a:gridCol>
                  </a:tblGrid>
                  <a:tr h="373380">
                    <a:tc>
                      <a:txBody>
                        <a:bodyPr/>
                        <a:lstStyle/>
                        <a:p>
                          <a:endParaRPr lang="it-IT" sz="20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  <a:sym typeface="Symbol" panose="05050102010706020507" pitchFamily="18" charset="2"/>
                            </a:rPr>
                            <a:t>-rays </a:t>
                          </a:r>
                          <a:endParaRPr lang="it-IT" sz="20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electrons</a:t>
                          </a:r>
                          <a:endParaRPr lang="it-IT" sz="20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0"/>
                      </a:ext>
                    </a:extLst>
                  </a:tr>
                  <a:tr h="565351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Facility </a:t>
                          </a:r>
                          <a:endParaRPr lang="it-IT" sz="18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endParaRPr lang="it-IT"/>
                        </a:p>
                      </a:txBody>
                      <a:tcPr marL="68580" marR="68580" marT="34290" marB="34290">
                        <a:blipFill rotWithShape="0">
                          <a:blip r:embed="rId3"/>
                          <a:stretch>
                            <a:fillRect l="-113499" t="-75269" r="-64187" b="-46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LINAC</a:t>
                          </a:r>
                          <a:endParaRPr lang="it-IT" sz="20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1"/>
                      </a:ext>
                    </a:extLst>
                  </a:tr>
                  <a:tr h="373380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Nominal energy (MeV)</a:t>
                          </a:r>
                          <a:endParaRPr lang="it-IT" sz="18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0,66</a:t>
                          </a:r>
                          <a:endParaRPr lang="it-IT" sz="20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4,5</a:t>
                          </a:r>
                          <a:endParaRPr lang="it-IT" sz="20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2"/>
                      </a:ext>
                    </a:extLst>
                  </a:tr>
                  <a:tr h="373380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Pulse vs continuous</a:t>
                          </a:r>
                          <a:endParaRPr lang="it-IT" sz="18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Continuous</a:t>
                          </a:r>
                          <a:endParaRPr lang="it-IT" sz="20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Pulsed</a:t>
                          </a:r>
                          <a:endParaRPr lang="it-IT" sz="20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3"/>
                      </a:ext>
                    </a:extLst>
                  </a:tr>
                  <a:tr h="648207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Pulse repetition frequency (Hz)</a:t>
                          </a:r>
                          <a:endParaRPr lang="it-IT" sz="18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-</a:t>
                          </a:r>
                          <a:endParaRPr lang="it-IT" sz="20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150 Hz</a:t>
                          </a:r>
                          <a:endParaRPr lang="it-IT" sz="20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4"/>
                      </a:ext>
                    </a:extLst>
                  </a:tr>
                  <a:tr h="373380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Dose (</a:t>
                          </a:r>
                          <a:r>
                            <a:rPr lang="en-US" sz="1800" kern="1200" dirty="0" err="1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Gy</a:t>
                          </a:r>
                          <a:r>
                            <a:rPr lang="en-US" sz="18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)</a:t>
                          </a:r>
                          <a:endParaRPr lang="it-IT" sz="18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17</a:t>
                          </a:r>
                          <a:endParaRPr lang="it-IT" sz="20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17</a:t>
                          </a:r>
                          <a:endParaRPr lang="it-IT" sz="20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5"/>
                      </a:ext>
                    </a:extLst>
                  </a:tr>
                  <a:tr h="373380">
                    <a:tc>
                      <a:txBody>
                        <a:bodyPr/>
                        <a:lstStyle/>
                        <a:p>
                          <a:r>
                            <a:rPr lang="en-US" sz="18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Mean Dose rate (</a:t>
                          </a:r>
                          <a:r>
                            <a:rPr lang="en-US" sz="1800" kern="1200" dirty="0" err="1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Gy</a:t>
                          </a:r>
                          <a:r>
                            <a:rPr lang="en-US" sz="18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/s)</a:t>
                          </a:r>
                          <a:endParaRPr lang="it-IT" sz="18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0,03</a:t>
                          </a:r>
                          <a:endParaRPr lang="it-IT" sz="20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60</a:t>
                          </a:r>
                          <a:endParaRPr lang="it-IT" sz="20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>
                        <a:solidFill>
                          <a:srgbClr val="FFFF00"/>
                        </a:solidFill>
                      </a:tcPr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6"/>
                      </a:ext>
                    </a:extLst>
                  </a:tr>
                  <a:tr h="373380"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Temporal width of pulse</a:t>
                          </a:r>
                          <a:endParaRPr lang="it-IT" sz="1800" kern="1200" dirty="0">
                            <a:solidFill>
                              <a:srgbClr val="002060"/>
                            </a:solidFill>
                            <a:latin typeface="Bell MT" panose="02020503060305020303" pitchFamily="18" charset="0"/>
                            <a:ea typeface="+mn-ea"/>
                            <a:cs typeface="Calibri"/>
                          </a:endParaRP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2000" kern="1200" dirty="0" err="1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few</a:t>
                          </a:r>
                          <a:r>
                            <a:rPr lang="it-IT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 </a:t>
                          </a:r>
                          <a:r>
                            <a:rPr lang="it-IT" sz="2000" kern="1200" dirty="0" err="1">
                              <a:solidFill>
                                <a:srgbClr val="002060"/>
                              </a:solidFill>
                              <a:latin typeface="Symbol" panose="05050102010706020507" pitchFamily="18" charset="2"/>
                              <a:ea typeface="+mn-ea"/>
                              <a:cs typeface="Calibri"/>
                            </a:rPr>
                            <a:t>m</a:t>
                          </a:r>
                          <a:r>
                            <a:rPr lang="it-IT" sz="2000" kern="1200" dirty="0" err="1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s</a:t>
                          </a:r>
                          <a:r>
                            <a:rPr lang="it-IT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 </a:t>
                          </a:r>
                        </a:p>
                      </a:txBody>
                      <a:tcPr marL="68580" marR="68580" marT="34290" marB="34290"/>
                    </a:tc>
                    <a:tc>
                      <a:txBody>
                        <a:bodyPr/>
                        <a:lstStyle/>
                        <a:p>
                          <a:r>
                            <a:rPr lang="it-IT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1 </a:t>
                          </a:r>
                          <a:r>
                            <a:rPr lang="it-IT" sz="2000" kern="1200" dirty="0" err="1">
                              <a:solidFill>
                                <a:srgbClr val="002060"/>
                              </a:solidFill>
                              <a:latin typeface="Symbol" panose="05050102010706020507" pitchFamily="18" charset="2"/>
                              <a:ea typeface="+mn-ea"/>
                              <a:cs typeface="Calibri"/>
                            </a:rPr>
                            <a:t>m</a:t>
                          </a:r>
                          <a:r>
                            <a:rPr lang="it-IT" sz="2000" kern="1200" dirty="0" err="1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s</a:t>
                          </a:r>
                          <a:r>
                            <a:rPr lang="it-IT" sz="2000" kern="1200" dirty="0">
                              <a:solidFill>
                                <a:srgbClr val="002060"/>
                              </a:solidFill>
                              <a:latin typeface="Bell MT" panose="02020503060305020303" pitchFamily="18" charset="0"/>
                              <a:ea typeface="+mn-ea"/>
                              <a:cs typeface="Calibri"/>
                            </a:rPr>
                            <a:t> </a:t>
                          </a:r>
                        </a:p>
                      </a:txBody>
                      <a:tcPr marL="68580" marR="68580" marT="34290" marB="34290"/>
                    </a:tc>
                    <a:extLst>
                      <a:ext uri="{0D108BD9-81ED-4DB2-BD59-A6C34878D82A}">
                        <a16:rowId xmlns="" xmlns:a16="http://schemas.microsoft.com/office/drawing/2014/main" xmlns:a14="http://schemas.microsoft.com/office/drawing/2010/main" val="1000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473DC8D3-84AC-48E2-9FF5-582D2CCDE1A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89" t="51053" r="37613" b="32317"/>
          <a:stretch/>
        </p:blipFill>
        <p:spPr>
          <a:xfrm>
            <a:off x="1948188" y="4991615"/>
            <a:ext cx="4158443" cy="10975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620034D4-DB77-4553-8253-DDE63320FF26}"/>
              </a:ext>
            </a:extLst>
          </p:cNvPr>
          <p:cNvSpPr txBox="1"/>
          <p:nvPr/>
        </p:nvSpPr>
        <p:spPr>
          <a:xfrm>
            <a:off x="2211320" y="6123770"/>
            <a:ext cx="3895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Healthy             Fibrosis             Healthy         </a:t>
            </a:r>
            <a:endParaRPr lang="it-IT" sz="1600" b="1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xmlns="" id="{51554598-3826-4999-A5D1-113DE8B72FD4}"/>
              </a:ext>
            </a:extLst>
          </p:cNvPr>
          <p:cNvSpPr txBox="1"/>
          <p:nvPr/>
        </p:nvSpPr>
        <p:spPr>
          <a:xfrm>
            <a:off x="1948070" y="4717470"/>
            <a:ext cx="63442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Control	       17Gy CONV          17Gy FLASH</a:t>
            </a:r>
            <a:endParaRPr lang="it-IT" sz="1600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endParaRP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DF51E6AE-49D3-44FC-AFD4-3B41F6B319DC}"/>
              </a:ext>
            </a:extLst>
          </p:cNvPr>
          <p:cNvSpPr/>
          <p:nvPr/>
        </p:nvSpPr>
        <p:spPr>
          <a:xfrm>
            <a:off x="6259200" y="1233754"/>
            <a:ext cx="271737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FLASH</a:t>
            </a: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irradiation protects lungs from radiation-induced fibrosis and is as efficient as </a:t>
            </a:r>
            <a:r>
              <a:rPr lang="en-US" sz="2400" b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CONV</a:t>
            </a: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irradiation in the repression of tumor growth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xmlns="" id="{6666E814-8505-4EED-A943-F6262F91B913}"/>
              </a:ext>
            </a:extLst>
          </p:cNvPr>
          <p:cNvSpPr/>
          <p:nvPr/>
        </p:nvSpPr>
        <p:spPr>
          <a:xfrm>
            <a:off x="-64433" y="6412533"/>
            <a:ext cx="92728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Favaudon</a:t>
            </a:r>
            <a:r>
              <a:rPr lang="en-US" sz="12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et al., “Ultrahigh dose-rate FLASH irradiation increases the differential response between normal and </a:t>
            </a:r>
            <a:r>
              <a:rPr lang="en-US" sz="12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tumour</a:t>
            </a:r>
            <a:r>
              <a:rPr lang="en-US" sz="12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tissue in mice”, </a:t>
            </a:r>
            <a:r>
              <a:rPr lang="it-IT" sz="12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Science </a:t>
            </a:r>
            <a:r>
              <a:rPr lang="it-IT" sz="12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Translational</a:t>
            </a:r>
            <a:r>
              <a:rPr lang="it-IT" sz="12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Medicine</a:t>
            </a:r>
            <a:r>
              <a:rPr lang="en-US" sz="12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6, 2014</a:t>
            </a:r>
            <a:endParaRPr lang="it-IT" sz="1800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endParaRP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xmlns="" id="{FF7207E1-52EB-4B67-ADAD-181FF2B730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31" y="60291"/>
            <a:ext cx="797555" cy="74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6072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A113492-D3F9-43A4-8FC3-F73FE9DA4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983"/>
            <a:ext cx="7559675" cy="504825"/>
          </a:xfrm>
        </p:spPr>
        <p:txBody>
          <a:bodyPr/>
          <a:lstStyle/>
          <a:p>
            <a:pPr algn="ctr"/>
            <a:r>
              <a:rPr lang="it-IT" sz="36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Poster and </a:t>
            </a:r>
            <a:r>
              <a:rPr lang="it-IT" sz="36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oral</a:t>
            </a:r>
            <a:r>
              <a:rPr lang="it-IT" sz="36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  <a:r>
              <a:rPr lang="it-IT" sz="3600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presentations</a:t>
            </a:r>
            <a:r>
              <a:rPr lang="it-IT" sz="36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026634DB-F210-41B1-A7D6-3E2D4CC70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908720"/>
            <a:ext cx="8964488" cy="5202461"/>
          </a:xfrm>
        </p:spPr>
        <p:txBody>
          <a:bodyPr/>
          <a:lstStyle/>
          <a:p>
            <a:r>
              <a:rPr lang="it-IT" b="1" dirty="0" err="1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Oral</a:t>
            </a:r>
            <a:r>
              <a:rPr lang="it-IT" b="1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 </a:t>
            </a:r>
            <a:r>
              <a:rPr lang="it-IT" b="1" dirty="0" err="1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presentation</a:t>
            </a:r>
            <a:r>
              <a:rPr lang="it-IT" b="1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 </a:t>
            </a:r>
            <a:r>
              <a:rPr lang="it-IT" b="1" dirty="0" err="1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at</a:t>
            </a:r>
            <a:r>
              <a:rPr lang="it-IT" b="1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 international and national meeting</a:t>
            </a:r>
            <a:r>
              <a:rPr lang="it-IT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:</a:t>
            </a:r>
            <a:endParaRPr lang="en-US" dirty="0">
              <a:solidFill>
                <a:srgbClr val="002060"/>
              </a:solidFill>
              <a:latin typeface="Bell MT" panose="02020503060305020303" pitchFamily="18" charset="0"/>
              <a:cs typeface="Calibri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  <a:latin typeface="Bell MT" panose="02020503060305020303" pitchFamily="18" charset="0"/>
                <a:cs typeface="Calibri"/>
              </a:rPr>
              <a:t>-</a:t>
            </a:r>
            <a:r>
              <a:rPr lang="en-US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 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International Conference on Medical Accelerators and Particle Therapy, </a:t>
            </a:r>
            <a:r>
              <a:rPr lang="it-IT" sz="20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4-6 </a:t>
            </a:r>
            <a:r>
              <a:rPr lang="it-IT" sz="2000" dirty="0" err="1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September</a:t>
            </a:r>
            <a:r>
              <a:rPr lang="it-IT" sz="20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 2019 CNA - Seville (</a:t>
            </a:r>
            <a:r>
              <a:rPr lang="it-IT" sz="2000" dirty="0" err="1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Spain</a:t>
            </a:r>
            <a:r>
              <a:rPr lang="it-IT" sz="20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)</a:t>
            </a:r>
          </a:p>
          <a:p>
            <a:pPr marL="0" indent="0">
              <a:buNone/>
            </a:pPr>
            <a:r>
              <a:rPr lang="it-IT" sz="2000" dirty="0">
                <a:solidFill>
                  <a:schemeClr val="tx2"/>
                </a:solidFill>
                <a:latin typeface="Bell MT" panose="02020503060305020303" pitchFamily="18" charset="0"/>
                <a:cs typeface="Calibri"/>
              </a:rPr>
              <a:t>-</a:t>
            </a:r>
            <a:r>
              <a:rPr lang="it-IT" sz="2000" dirty="0"/>
              <a:t> </a:t>
            </a:r>
            <a:r>
              <a:rPr lang="it-IT" sz="20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105°Congresso Nazionale della Società Italiana di Fisica </a:t>
            </a:r>
          </a:p>
          <a:p>
            <a:pPr marL="0" indent="0">
              <a:buNone/>
            </a:pPr>
            <a:r>
              <a:rPr lang="it-IT" sz="20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Gran Sasso Science Institute, 23-27 Settembre 2019 - L'Aquila (</a:t>
            </a:r>
            <a:r>
              <a:rPr lang="it-IT" sz="2000" dirty="0" err="1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Italy</a:t>
            </a:r>
            <a:r>
              <a:rPr lang="it-IT" sz="20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)</a:t>
            </a:r>
          </a:p>
          <a:p>
            <a:pPr marL="0" indent="0">
              <a:buNone/>
            </a:pPr>
            <a:r>
              <a:rPr lang="it-IT" sz="20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(</a:t>
            </a:r>
            <a:r>
              <a:rPr lang="it-IT" sz="2000" b="1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Award best </a:t>
            </a:r>
            <a:r>
              <a:rPr lang="it-IT" sz="2000" b="1" dirty="0" err="1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communication</a:t>
            </a:r>
            <a:r>
              <a:rPr lang="it-IT" sz="2000" b="1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  )</a:t>
            </a:r>
          </a:p>
          <a:p>
            <a:pPr marL="0" indent="0">
              <a:buNone/>
            </a:pPr>
            <a:endParaRPr lang="en-US" sz="2000" b="1" dirty="0">
              <a:solidFill>
                <a:srgbClr val="002060"/>
              </a:solidFill>
              <a:latin typeface="Bell MT" panose="02020503060305020303" pitchFamily="18" charset="0"/>
              <a:cs typeface="Calibri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Poster presentation</a:t>
            </a:r>
            <a:endParaRPr lang="it-IT" b="1" dirty="0">
              <a:solidFill>
                <a:srgbClr val="002060"/>
              </a:solidFill>
              <a:latin typeface="Bell MT" panose="02020503060305020303" pitchFamily="18" charset="0"/>
              <a:cs typeface="Calibri"/>
            </a:endParaRPr>
          </a:p>
          <a:p>
            <a:pPr>
              <a:buFontTx/>
              <a:buChar char="-"/>
            </a:pPr>
            <a:r>
              <a:rPr lang="en-US" sz="2000" b="1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IPAC ’21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 - Virtual edition (May 2021)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“Preliminary studies of a compact VHEE linear accelerator system for FLASH radiotherapy.”</a:t>
            </a:r>
          </a:p>
          <a:p>
            <a:pPr>
              <a:buFontTx/>
              <a:buChar char="-"/>
            </a:pPr>
            <a:r>
              <a:rPr lang="en-US" sz="2000" b="1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FRPT ’21 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– Vienna (December 2021)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“Evaluation of dose calibration techniques in ElectronFlash4000”</a:t>
            </a:r>
          </a:p>
          <a:p>
            <a:pPr>
              <a:buFontTx/>
              <a:buChar char="-"/>
            </a:pPr>
            <a:r>
              <a:rPr lang="en-US" sz="2000" b="1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FRPT ’21 </a:t>
            </a: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– Vienna (December 2021)</a:t>
            </a:r>
          </a:p>
          <a:p>
            <a:pPr marL="0" indent="0">
              <a:buNone/>
            </a:pPr>
            <a:r>
              <a:rPr lang="en-US" sz="20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“S-BAND low energy linear accelerator for FLASH irradiation</a:t>
            </a:r>
            <a:r>
              <a:rPr lang="en-US" sz="2000" b="1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”</a:t>
            </a:r>
          </a:p>
          <a:p>
            <a:pPr marL="0" indent="0">
              <a:buNone/>
            </a:pPr>
            <a:endParaRPr lang="it-IT" sz="2000" b="1" dirty="0">
              <a:solidFill>
                <a:srgbClr val="002060"/>
              </a:solidFill>
              <a:latin typeface="Bell MT" panose="02020503060305020303" pitchFamily="18" charset="0"/>
              <a:cs typeface="Calibri"/>
            </a:endParaRPr>
          </a:p>
          <a:p>
            <a:pPr marL="0" indent="0">
              <a:buNone/>
            </a:pPr>
            <a:endParaRPr lang="it-IT" sz="2000" b="1" dirty="0">
              <a:solidFill>
                <a:srgbClr val="002060"/>
              </a:solidFill>
              <a:latin typeface="Bell MT" panose="02020503060305020303" pitchFamily="18" charset="0"/>
              <a:cs typeface="Calibri"/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BCFD9138-45EA-4DD8-8E4C-5BF6D2109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241149" y="6399213"/>
            <a:ext cx="1905000" cy="457200"/>
          </a:xfrm>
        </p:spPr>
        <p:txBody>
          <a:bodyPr/>
          <a:lstStyle/>
          <a:p>
            <a:r>
              <a:rPr lang="it-IT" altLang="it-IT" dirty="0">
                <a:solidFill>
                  <a:srgbClr val="FFFFFF"/>
                </a:solidFill>
              </a:rPr>
              <a:t>Pagina </a:t>
            </a:r>
            <a:fld id="{F951A53A-9FE3-480A-88C3-23874CFF8B89}" type="slidenum">
              <a:rPr lang="it-IT" altLang="it-IT" smtClean="0">
                <a:solidFill>
                  <a:srgbClr val="FFFFFF"/>
                </a:solidFill>
              </a:rPr>
              <a:pPr/>
              <a:t>40</a:t>
            </a:fld>
            <a:endParaRPr lang="it-IT" altLang="it-IT" dirty="0">
              <a:solidFill>
                <a:srgbClr val="FFFFFF"/>
              </a:solidFill>
            </a:endParaRPr>
          </a:p>
        </p:txBody>
      </p:sp>
      <p:sp>
        <p:nvSpPr>
          <p:cNvPr id="5" name="object 7">
            <a:extLst>
              <a:ext uri="{FF2B5EF4-FFF2-40B4-BE49-F238E27FC236}">
                <a16:creationId xmlns:a16="http://schemas.microsoft.com/office/drawing/2014/main" xmlns="" id="{6CED13CF-FF91-4B89-A970-8067BE21A61C}"/>
              </a:ext>
            </a:extLst>
          </p:cNvPr>
          <p:cNvSpPr/>
          <p:nvPr/>
        </p:nvSpPr>
        <p:spPr>
          <a:xfrm>
            <a:off x="7135075" y="23898"/>
            <a:ext cx="2008925" cy="720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</p:spTree>
    <p:extLst>
      <p:ext uri="{BB962C8B-B14F-4D97-AF65-F5344CB8AC3E}">
        <p14:creationId xmlns:p14="http://schemas.microsoft.com/office/powerpoint/2010/main" val="34439808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55613"/>
            <a:ext cx="9144000" cy="514513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756592" y="3356992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Thank you for your attention</a:t>
            </a:r>
            <a:endParaRPr lang="it-IT" sz="3600" b="1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3796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solidFill>
                  <a:srgbClr val="FFFFFF"/>
                </a:solidFill>
              </a:rPr>
              <a:t>Pagina </a:t>
            </a:r>
            <a:fld id="{F951A53A-9FE3-480A-88C3-23874CFF8B89}" type="slidenum">
              <a:rPr lang="it-IT" altLang="it-IT" smtClean="0">
                <a:solidFill>
                  <a:srgbClr val="FFFFFF"/>
                </a:solidFill>
              </a:rPr>
              <a:pPr/>
              <a:t>5</a:t>
            </a:fld>
            <a:endParaRPr lang="it-IT" altLang="it-IT">
              <a:solidFill>
                <a:srgbClr val="FFFFFF"/>
              </a:solidFill>
            </a:endParaRPr>
          </a:p>
        </p:txBody>
      </p:sp>
      <p:sp useBgFill="1">
        <p:nvSpPr>
          <p:cNvPr id="5" name="Rectangle 24">
            <a:extLst>
              <a:ext uri="{FF2B5EF4-FFF2-40B4-BE49-F238E27FC236}">
                <a16:creationId xmlns:a16="http://schemas.microsoft.com/office/drawing/2014/main" xmlns="" id="{1BB867FF-FC45-48F7-8104-F89BE54909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26">
            <a:extLst>
              <a:ext uri="{FF2B5EF4-FFF2-40B4-BE49-F238E27FC236}">
                <a16:creationId xmlns:a16="http://schemas.microsoft.com/office/drawing/2014/main" xmlns="" id="{8BB56887-D0D5-4F0C-9E19-7247EB83C8B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656521" y="1"/>
            <a:ext cx="851299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object 2"/>
          <p:cNvSpPr txBox="1">
            <a:spLocks/>
          </p:cNvSpPr>
          <p:nvPr/>
        </p:nvSpPr>
        <p:spPr bwMode="auto">
          <a:xfrm>
            <a:off x="644517" y="52558"/>
            <a:ext cx="7886700" cy="1004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93305" rIns="0" bIns="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822433"/>
              </a:buClr>
              <a:buChar char="•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5621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1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981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spcBef>
                <a:spcPts val="1780"/>
              </a:spcBef>
              <a:buFontTx/>
              <a:buNone/>
            </a:pPr>
            <a:r>
              <a:rPr lang="it-IT" sz="3600" dirty="0">
                <a:solidFill>
                  <a:srgbClr val="002060"/>
                </a:solidFill>
                <a:latin typeface="Bell MT" panose="02020503060305020303" pitchFamily="18" charset="0"/>
                <a:cs typeface="Calibri"/>
              </a:rPr>
              <a:t>Therapy window </a:t>
            </a:r>
            <a:endParaRPr lang="en-US" sz="3600" dirty="0">
              <a:solidFill>
                <a:srgbClr val="002060"/>
              </a:solidFill>
              <a:latin typeface="Bell MT" panose="02020503060305020303" pitchFamily="18" charset="0"/>
              <a:cs typeface="Calibri"/>
            </a:endParaRPr>
          </a:p>
        </p:txBody>
      </p:sp>
      <p:sp>
        <p:nvSpPr>
          <p:cNvPr id="9" name="object 4"/>
          <p:cNvSpPr txBox="1"/>
          <p:nvPr/>
        </p:nvSpPr>
        <p:spPr>
          <a:xfrm>
            <a:off x="2448664" y="5638998"/>
            <a:ext cx="4650778" cy="318743"/>
          </a:xfrm>
          <a:prstGeom prst="rect">
            <a:avLst/>
          </a:prstGeom>
        </p:spPr>
        <p:txBody>
          <a:bodyPr vert="horz" wrap="square" lIns="0" tIns="10860" rIns="0" bIns="0" rtlCol="0">
            <a:spAutoFit/>
          </a:bodyPr>
          <a:lstStyle/>
          <a:p>
            <a:pPr marL="12700" algn="ctr" eaLnBrk="1" hangingPunct="1">
              <a:spcBef>
                <a:spcPts val="100"/>
              </a:spcBef>
            </a:pPr>
            <a:endParaRPr sz="2000" i="1" dirty="0">
              <a:solidFill>
                <a:srgbClr val="002060"/>
              </a:solidFill>
              <a:latin typeface="Calibri"/>
              <a:ea typeface="+mn-ea"/>
              <a:cs typeface="Calibri"/>
            </a:endParaRPr>
          </a:p>
        </p:txBody>
      </p:sp>
      <p:sp>
        <p:nvSpPr>
          <p:cNvPr id="10" name="object 7"/>
          <p:cNvSpPr/>
          <p:nvPr/>
        </p:nvSpPr>
        <p:spPr>
          <a:xfrm>
            <a:off x="6876256" y="81301"/>
            <a:ext cx="2008925" cy="720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xmlns="" id="{DF51E6AE-49D3-44FC-AFD4-3B41F6B319DC}"/>
              </a:ext>
            </a:extLst>
          </p:cNvPr>
          <p:cNvSpPr/>
          <p:nvPr/>
        </p:nvSpPr>
        <p:spPr>
          <a:xfrm>
            <a:off x="395536" y="1284324"/>
            <a:ext cx="83529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  <a:sym typeface="Trebuchet MS" charset="0"/>
              </a:rPr>
              <a:t>FLASH is as efficient as CONV irradiation to cure tumors.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  <a:sym typeface="Trebuchet MS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  <a:sym typeface="Trebuchet MS" charset="0"/>
              </a:rPr>
              <a:t>Protection of normal tissue from complications by FLASH allows dose escalation to cure tumors </a:t>
            </a: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growth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26F49C2B-2835-4EBB-8051-CC46E4484B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26" t="6203" r="226" b="918"/>
          <a:stretch/>
        </p:blipFill>
        <p:spPr>
          <a:xfrm>
            <a:off x="67231" y="3161816"/>
            <a:ext cx="9041273" cy="2830873"/>
          </a:xfrm>
          <a:prstGeom prst="rect">
            <a:avLst/>
          </a:prstGeom>
          <a:ln>
            <a:solidFill>
              <a:srgbClr val="1D1D7C"/>
            </a:solidFill>
          </a:ln>
        </p:spPr>
      </p:pic>
    </p:spTree>
    <p:extLst>
      <p:ext uri="{BB962C8B-B14F-4D97-AF65-F5344CB8AC3E}">
        <p14:creationId xmlns:p14="http://schemas.microsoft.com/office/powerpoint/2010/main" val="2089663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1560" y="188928"/>
            <a:ext cx="6415243" cy="504825"/>
          </a:xfrm>
        </p:spPr>
        <p:txBody>
          <a:bodyPr/>
          <a:lstStyle/>
          <a:p>
            <a:pPr algn="ctr"/>
            <a:r>
              <a:rPr lang="it-IT" sz="32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Accelerator to clarify the FLASH effect</a:t>
            </a:r>
            <a:br>
              <a:rPr lang="it-IT" sz="3200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</a:br>
            <a:endParaRPr lang="it-IT" sz="3200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endParaRPr>
          </a:p>
        </p:txBody>
      </p:sp>
      <p:graphicFrame>
        <p:nvGraphicFramePr>
          <p:cNvPr id="4" name="Segnaposto contenut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52272355"/>
              </p:ext>
            </p:extLst>
          </p:nvPr>
        </p:nvGraphicFramePr>
        <p:xfrm>
          <a:off x="-228464" y="1268760"/>
          <a:ext cx="9372464" cy="3689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48257" y="4509120"/>
            <a:ext cx="91170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Curie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Institute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commisioned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a new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Linac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dedicated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for Flash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therapy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and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radiobiology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experiments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it-IT" sz="2400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We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have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developed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the RF and beam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dynamics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design of the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accelerator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built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by the company </a:t>
            </a:r>
            <a:r>
              <a:rPr lang="fr-FR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S.I.T. </a:t>
            </a:r>
            <a:r>
              <a:rPr lang="fr-FR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Sordina</a:t>
            </a:r>
            <a:r>
              <a:rPr lang="fr-FR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IORT Technologies </a:t>
            </a:r>
            <a:r>
              <a:rPr lang="fr-FR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S.p.A</a:t>
            </a:r>
            <a:r>
              <a:rPr lang="fr-FR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.</a:t>
            </a:r>
            <a:endParaRPr lang="it-IT" sz="2400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endParaRPr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xmlns="" id="{02CC3845-BC00-4B22-ADE1-87331453028D}"/>
              </a:ext>
            </a:extLst>
          </p:cNvPr>
          <p:cNvSpPr/>
          <p:nvPr/>
        </p:nvSpPr>
        <p:spPr>
          <a:xfrm>
            <a:off x="6876256" y="81301"/>
            <a:ext cx="2008925" cy="72008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</p:spTree>
    <p:extLst>
      <p:ext uri="{BB962C8B-B14F-4D97-AF65-F5344CB8AC3E}">
        <p14:creationId xmlns:p14="http://schemas.microsoft.com/office/powerpoint/2010/main" val="1849847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B07F9-B6BC-42F2-A57F-BE8B9BDE05CA}" type="datetime1">
              <a:rPr lang="it-IT" smtClean="0"/>
              <a:t>17/11/2021</a:t>
            </a:fld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49577" y="6375734"/>
            <a:ext cx="2057400" cy="365125"/>
          </a:xfrm>
        </p:spPr>
        <p:txBody>
          <a:bodyPr/>
          <a:lstStyle/>
          <a:p>
            <a:fld id="{BFBF7122-E485-A34B-A033-193A3ADCCB38}" type="slidenum">
              <a:rPr lang="it-IT" smtClean="0"/>
              <a:pPr/>
              <a:t>7</a:t>
            </a:fld>
            <a:endParaRPr lang="it-IT" dirty="0"/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xmlns="" id="{1F1B88BB-1AC3-4AB1-BD26-8ECF461C60C4}"/>
              </a:ext>
            </a:extLst>
          </p:cNvPr>
          <p:cNvSpPr txBox="1">
            <a:spLocks/>
          </p:cNvSpPr>
          <p:nvPr/>
        </p:nvSpPr>
        <p:spPr>
          <a:xfrm>
            <a:off x="137784" y="-90421"/>
            <a:ext cx="7559675" cy="8634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GB" sz="3600" b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Scheme</a:t>
            </a:r>
            <a:r>
              <a:rPr lang="en-GB" sz="4400" b="1" dirty="0">
                <a:solidFill>
                  <a:srgbClr val="002060"/>
                </a:solidFill>
                <a:latin typeface="Calibri Light" panose="020F0302020204030204" pitchFamily="34" charset="0"/>
              </a:rPr>
              <a:t> </a:t>
            </a:r>
            <a:r>
              <a:rPr lang="en-GB" sz="3600" b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of a medical </a:t>
            </a:r>
            <a:r>
              <a:rPr lang="en-GB" sz="3600" b="1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Linac</a:t>
            </a:r>
            <a:r>
              <a:rPr lang="en-GB" sz="3600" b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</a:p>
        </p:txBody>
      </p:sp>
      <p:sp>
        <p:nvSpPr>
          <p:cNvPr id="29" name="object 7">
            <a:extLst>
              <a:ext uri="{FF2B5EF4-FFF2-40B4-BE49-F238E27FC236}">
                <a16:creationId xmlns:a16="http://schemas.microsoft.com/office/drawing/2014/main" xmlns="" id="{6AC3EA43-215B-4E81-80A4-3014B7ECE369}"/>
              </a:ext>
            </a:extLst>
          </p:cNvPr>
          <p:cNvSpPr/>
          <p:nvPr/>
        </p:nvSpPr>
        <p:spPr>
          <a:xfrm>
            <a:off x="6876256" y="81301"/>
            <a:ext cx="2008925" cy="720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1057239"/>
            <a:ext cx="7788499" cy="4579948"/>
          </a:xfrm>
          <a:prstGeom prst="rect">
            <a:avLst/>
          </a:prstGeom>
          <a:ln>
            <a:solidFill>
              <a:srgbClr val="1D1D7C"/>
            </a:solidFill>
          </a:ln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xmlns="" id="{46C91472-1A2E-414F-ABE0-9F4EE26399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9714" b="87302"/>
          <a:stretch/>
        </p:blipFill>
        <p:spPr>
          <a:xfrm>
            <a:off x="7331580" y="4221088"/>
            <a:ext cx="731757" cy="67755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5097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xmlns="" id="{6F0DE9EA-613E-40FC-ABC7-4CA49320A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 dirty="0">
                <a:solidFill>
                  <a:srgbClr val="FFFFFF"/>
                </a:solidFill>
              </a:rPr>
              <a:t>Pagina </a:t>
            </a:r>
            <a:fld id="{F951A53A-9FE3-480A-88C3-23874CFF8B89}" type="slidenum">
              <a:rPr lang="it-IT" altLang="it-IT" smtClean="0">
                <a:solidFill>
                  <a:srgbClr val="FFFFFF"/>
                </a:solidFill>
              </a:rPr>
              <a:pPr/>
              <a:t>8</a:t>
            </a:fld>
            <a:endParaRPr lang="it-IT" altLang="it-IT" dirty="0">
              <a:solidFill>
                <a:srgbClr val="FFFFFF"/>
              </a:solidFill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1A0C521A-F37B-42A6-91BA-98D8BFDFD17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35"/>
          <a:stretch/>
        </p:blipFill>
        <p:spPr>
          <a:xfrm>
            <a:off x="511940" y="517571"/>
            <a:ext cx="7872704" cy="3935424"/>
          </a:xfrm>
          <a:prstGeom prst="rect">
            <a:avLst/>
          </a:prstGeom>
        </p:spPr>
      </p:pic>
      <p:sp>
        <p:nvSpPr>
          <p:cNvPr id="8" name="Rettangolo 6">
            <a:extLst>
              <a:ext uri="{FF2B5EF4-FFF2-40B4-BE49-F238E27FC236}">
                <a16:creationId xmlns:a16="http://schemas.microsoft.com/office/drawing/2014/main" xmlns="" id="{78F043B4-0726-4741-A5C7-09D260878D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054860" y="-75876"/>
            <a:ext cx="8928546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FontTx/>
              <a:buNone/>
              <a:defRPr/>
            </a:pPr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+mj-cs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3D model of the FLASH LINAC</a:t>
            </a:r>
            <a:endParaRPr lang="it-IT" altLang="it-IT" sz="3600" b="1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xmlns="" id="{23AF58A4-2444-48CD-A059-31E9C9BCEAE1}"/>
              </a:ext>
            </a:extLst>
          </p:cNvPr>
          <p:cNvSpPr/>
          <p:nvPr/>
        </p:nvSpPr>
        <p:spPr>
          <a:xfrm>
            <a:off x="7073033" y="-9340"/>
            <a:ext cx="2008925" cy="720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1BDC45A8-6B64-494B-ACA1-01E35E607515}"/>
              </a:ext>
            </a:extLst>
          </p:cNvPr>
          <p:cNvSpPr txBox="1"/>
          <p:nvPr/>
        </p:nvSpPr>
        <p:spPr>
          <a:xfrm>
            <a:off x="31717" y="4577140"/>
            <a:ext cx="83529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S-band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linac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(f=2,998 GHz)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Standing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wave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structure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(SW)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2060"/>
                </a:solidFill>
                <a:latin typeface="Symbol" panose="05050102010706020507" pitchFamily="18" charset="2"/>
                <a:ea typeface="ＭＳ Ｐゴシック"/>
                <a:cs typeface="Calibri"/>
              </a:rPr>
              <a:t>p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/2 mode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Bi-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periodic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geometry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: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accelerating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and on-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axis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coupling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cells</a:t>
            </a:r>
            <a:endParaRPr lang="it-IT" sz="2400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xmlns="" id="{E4D06DF2-9D87-4361-B722-8C68DFE4B175}"/>
              </a:ext>
            </a:extLst>
          </p:cNvPr>
          <p:cNvSpPr/>
          <p:nvPr/>
        </p:nvSpPr>
        <p:spPr>
          <a:xfrm>
            <a:off x="33137" y="6024577"/>
            <a:ext cx="88520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Magnetic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coupling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with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hole</a:t>
            </a:r>
            <a:r>
              <a:rPr lang="it-IT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off </a:t>
            </a:r>
            <a:r>
              <a:rPr lang="it-IT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axis</a:t>
            </a:r>
            <a:endParaRPr lang="it-IT" sz="2400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Electric coupling on axis with </a:t>
            </a:r>
            <a:r>
              <a:rPr lang="en-US" sz="2400" dirty="0" err="1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irisis</a:t>
            </a:r>
            <a:endParaRPr lang="it-IT" sz="2400" dirty="0">
              <a:solidFill>
                <a:srgbClr val="002060"/>
              </a:solidFill>
              <a:latin typeface="Bell MT" panose="02020503060305020303" pitchFamily="18" charset="0"/>
              <a:ea typeface="ＭＳ Ｐゴシック"/>
              <a:cs typeface="Calibri"/>
            </a:endParaRPr>
          </a:p>
        </p:txBody>
      </p:sp>
      <p:pic>
        <p:nvPicPr>
          <p:cNvPr id="16" name="Immagine 15" descr="Immagine che contiene dispositivo, palla, giocatore, aria&#10;&#10;Descrizione generata automaticamente">
            <a:extLst>
              <a:ext uri="{FF2B5EF4-FFF2-40B4-BE49-F238E27FC236}">
                <a16:creationId xmlns:a16="http://schemas.microsoft.com/office/drawing/2014/main" xmlns="" id="{75149690-D6D5-454F-A0FE-8BC88F18A6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14" b="4716"/>
          <a:stretch/>
        </p:blipFill>
        <p:spPr>
          <a:xfrm>
            <a:off x="7524328" y="4509120"/>
            <a:ext cx="1590418" cy="2318828"/>
          </a:xfrm>
          <a:custGeom>
            <a:avLst/>
            <a:gdLst/>
            <a:ahLst/>
            <a:cxnLst/>
            <a:rect l="l" t="t" r="r" b="b"/>
            <a:pathLst>
              <a:path w="5618097" h="6858000">
                <a:moveTo>
                  <a:pt x="0" y="0"/>
                </a:moveTo>
                <a:lnTo>
                  <a:pt x="2543718" y="0"/>
                </a:lnTo>
                <a:lnTo>
                  <a:pt x="3057210" y="0"/>
                </a:lnTo>
                <a:lnTo>
                  <a:pt x="5618097" y="0"/>
                </a:lnTo>
                <a:lnTo>
                  <a:pt x="5618097" y="6858000"/>
                </a:lnTo>
                <a:lnTo>
                  <a:pt x="3057210" y="6858000"/>
                </a:lnTo>
                <a:lnTo>
                  <a:pt x="2543718" y="6858000"/>
                </a:lnTo>
                <a:lnTo>
                  <a:pt x="1" y="6858000"/>
                </a:lnTo>
                <a:lnTo>
                  <a:pt x="4006" y="6854853"/>
                </a:lnTo>
                <a:cubicBezTo>
                  <a:pt x="990707" y="6040555"/>
                  <a:pt x="1619628" y="4808224"/>
                  <a:pt x="1619628" y="3429000"/>
                </a:cubicBezTo>
                <a:cubicBezTo>
                  <a:pt x="1619628" y="2049777"/>
                  <a:pt x="990707" y="817446"/>
                  <a:pt x="4006" y="3148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rgbClr val="822333"/>
            </a:solidFill>
          </a:ln>
          <a:effectLst>
            <a:outerShdw blurRad="50800" dist="50800" dir="5400000" algn="ctr" rotWithShape="0">
              <a:schemeClr val="accent1">
                <a:alpha val="48000"/>
              </a:schemeClr>
            </a:outerShdw>
          </a:effectLst>
        </p:spPr>
      </p:pic>
      <p:cxnSp>
        <p:nvCxnSpPr>
          <p:cNvPr id="17" name="Connettore 2 16">
            <a:extLst>
              <a:ext uri="{FF2B5EF4-FFF2-40B4-BE49-F238E27FC236}">
                <a16:creationId xmlns:a16="http://schemas.microsoft.com/office/drawing/2014/main" xmlns="" id="{4F327BEA-A545-4916-91CD-E635C45CD7B0}"/>
              </a:ext>
            </a:extLst>
          </p:cNvPr>
          <p:cNvCxnSpPr/>
          <p:nvPr/>
        </p:nvCxnSpPr>
        <p:spPr bwMode="auto">
          <a:xfrm flipV="1">
            <a:off x="5000605" y="5134287"/>
            <a:ext cx="3457595" cy="1098113"/>
          </a:xfrm>
          <a:prstGeom prst="straightConnector1">
            <a:avLst/>
          </a:prstGeom>
          <a:noFill/>
          <a:ln w="28575" cap="flat" cmpd="sng" algn="ctr">
            <a:solidFill>
              <a:srgbClr val="E90DBA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69718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altLang="it-IT">
                <a:solidFill>
                  <a:srgbClr val="FFFFFF"/>
                </a:solidFill>
              </a:rPr>
              <a:t>Pagina </a:t>
            </a:r>
            <a:fld id="{F951A53A-9FE3-480A-88C3-23874CFF8B89}" type="slidenum">
              <a:rPr lang="it-IT" altLang="it-IT" smtClean="0">
                <a:solidFill>
                  <a:srgbClr val="FFFFFF"/>
                </a:solidFill>
              </a:rPr>
              <a:pPr/>
              <a:t>9</a:t>
            </a:fld>
            <a:endParaRPr lang="it-IT" altLang="it-IT">
              <a:solidFill>
                <a:srgbClr val="FFFFFF"/>
              </a:solidFill>
            </a:endParaRPr>
          </a:p>
        </p:txBody>
      </p:sp>
      <p:sp>
        <p:nvSpPr>
          <p:cNvPr id="11" name="Rettangolo 6">
            <a:extLst>
              <a:ext uri="{FF2B5EF4-FFF2-40B4-BE49-F238E27FC236}">
                <a16:creationId xmlns:a16="http://schemas.microsoft.com/office/drawing/2014/main" xmlns="" id="{77513B9C-E0A4-442A-9F2E-205F512A6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70346" y="-37172"/>
            <a:ext cx="8928546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822433"/>
              </a:buClr>
              <a:buChar char="•"/>
              <a:defRPr sz="2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0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16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14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FontTx/>
              <a:buNone/>
              <a:defRPr/>
            </a:pPr>
            <a:r>
              <a:rPr lang="en-US" sz="4000" b="1" dirty="0">
                <a:solidFill>
                  <a:srgbClr val="002060"/>
                </a:solidFill>
                <a:latin typeface="Calibri Light" panose="020F0302020204030204" pitchFamily="34" charset="0"/>
                <a:ea typeface="+mj-ea"/>
                <a:cs typeface="+mj-cs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RF design of the </a:t>
            </a:r>
            <a:r>
              <a:rPr lang="en-US" sz="3600" b="1" dirty="0" err="1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linac</a:t>
            </a:r>
            <a:r>
              <a:rPr lang="en-US" sz="3600" b="1" dirty="0">
                <a:solidFill>
                  <a:srgbClr val="002060"/>
                </a:solidFill>
                <a:latin typeface="Bell MT" panose="02020503060305020303" pitchFamily="18" charset="0"/>
                <a:ea typeface="+mn-ea"/>
                <a:cs typeface="Calibri"/>
              </a:rPr>
              <a:t> </a:t>
            </a:r>
            <a:endParaRPr lang="it-IT" altLang="it-IT" sz="3600" b="1" dirty="0">
              <a:solidFill>
                <a:srgbClr val="002060"/>
              </a:solidFill>
              <a:latin typeface="Bell MT" panose="02020503060305020303" pitchFamily="18" charset="0"/>
              <a:ea typeface="+mn-ea"/>
              <a:cs typeface="Calibri"/>
            </a:endParaRPr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xmlns="" id="{4F2EC771-FC33-491A-B239-0A469D1DE7F6}"/>
              </a:ext>
            </a:extLst>
          </p:cNvPr>
          <p:cNvSpPr/>
          <p:nvPr/>
        </p:nvSpPr>
        <p:spPr>
          <a:xfrm>
            <a:off x="6876256" y="81301"/>
            <a:ext cx="2008925" cy="7200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7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xmlns="" id="{6A2B1D24-7704-4FFA-B439-058DC21D269D}"/>
              </a:ext>
            </a:extLst>
          </p:cNvPr>
          <p:cNvSpPr txBox="1"/>
          <p:nvPr/>
        </p:nvSpPr>
        <p:spPr>
          <a:xfrm>
            <a:off x="53242" y="844149"/>
            <a:ext cx="9055262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200" b="1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CST Studio SUITE </a:t>
            </a:r>
            <a:r>
              <a:rPr lang="en-GB" sz="22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simulation software in </a:t>
            </a:r>
            <a:r>
              <a:rPr kumimoji="0" lang="en-GB" sz="2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ll MT" panose="02020503060305020303" pitchFamily="18" charset="0"/>
                <a:ea typeface="ＭＳ Ｐゴシック"/>
                <a:cs typeface="Calibri"/>
              </a:rPr>
              <a:t>Eigenmode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ll MT" panose="02020503060305020303" pitchFamily="18" charset="0"/>
                <a:ea typeface="ＭＳ Ｐゴシック"/>
                <a:cs typeface="Calibri"/>
              </a:rPr>
              <a:t> </a:t>
            </a:r>
            <a:r>
              <a:rPr kumimoji="0" lang="en-GB" sz="2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ell MT" panose="02020503060305020303" pitchFamily="18" charset="0"/>
                <a:ea typeface="ＭＳ Ｐゴシック"/>
                <a:cs typeface="Calibri"/>
              </a:rPr>
              <a:t>solver</a:t>
            </a:r>
            <a:r>
              <a:rPr lang="en-GB" sz="22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is used to: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002060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design the cavity profile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look for resonant modes frequencies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simulate the main RF parameters for each cell (Shunt impedance per unit length, Quality factor, </a:t>
            </a:r>
            <a:r>
              <a:rPr lang="en-GB" sz="2200" dirty="0" err="1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e.m.</a:t>
            </a:r>
            <a:r>
              <a:rPr lang="en-GB" sz="2200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field, </a:t>
            </a:r>
            <a:r>
              <a:rPr lang="en-GB" sz="2200" dirty="0" err="1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ecc</a:t>
            </a:r>
            <a:r>
              <a:rPr lang="en-GB" sz="2200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sz="2200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Each unit of cell are </a:t>
            </a:r>
            <a:r>
              <a:rPr lang="en-GB" sz="2200" i="1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tuned</a:t>
            </a:r>
            <a:r>
              <a:rPr lang="en-GB" sz="2200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modifying the diameter (</a:t>
            </a:r>
            <a:r>
              <a:rPr lang="en-GB" sz="1800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according with Slater theorem) </a:t>
            </a:r>
            <a:r>
              <a:rPr lang="en-GB" sz="2200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to reach the </a:t>
            </a:r>
            <a:r>
              <a:rPr lang="en-GB" sz="2200" b="1" i="1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resonance frequency </a:t>
            </a:r>
            <a:r>
              <a:rPr lang="en-GB" sz="2200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desired 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xmlns="" id="{C98130CF-E461-494F-A3C0-12D1FF040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32" y="3374760"/>
            <a:ext cx="1741372" cy="2230615"/>
          </a:xfrm>
          <a:prstGeom prst="rect">
            <a:avLst/>
          </a:prstGeom>
          <a:ln>
            <a:solidFill>
              <a:srgbClr val="1D1D7C"/>
            </a:solidFill>
          </a:ln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xmlns="" id="{1CE982A5-9263-464C-90BE-B4D2C20977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5427" y="3374760"/>
            <a:ext cx="1858501" cy="2214658"/>
          </a:xfrm>
          <a:prstGeom prst="rect">
            <a:avLst/>
          </a:prstGeom>
          <a:ln>
            <a:solidFill>
              <a:srgbClr val="1D1D7C"/>
            </a:solidFill>
          </a:ln>
        </p:spPr>
      </p:pic>
      <p:sp>
        <p:nvSpPr>
          <p:cNvPr id="34" name="CasellaDiTesto 33">
            <a:extLst>
              <a:ext uri="{FF2B5EF4-FFF2-40B4-BE49-F238E27FC236}">
                <a16:creationId xmlns:a16="http://schemas.microsoft.com/office/drawing/2014/main" xmlns="" id="{F4988451-7A6A-4D86-93E2-91B7CB281ACC}"/>
              </a:ext>
            </a:extLst>
          </p:cNvPr>
          <p:cNvSpPr txBox="1"/>
          <p:nvPr/>
        </p:nvSpPr>
        <p:spPr>
          <a:xfrm>
            <a:off x="2184925" y="5589418"/>
            <a:ext cx="16669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‘</a:t>
            </a:r>
            <a:r>
              <a:rPr lang="it-IT" sz="2000" dirty="0" err="1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perfect</a:t>
            </a:r>
            <a:r>
              <a:rPr lang="it-IT" sz="2000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H’</a:t>
            </a:r>
            <a:endParaRPr lang="en-GB" sz="2000" dirty="0">
              <a:solidFill>
                <a:srgbClr val="1D1D7C"/>
              </a:solidFill>
              <a:latin typeface="Bell MT" panose="02020503060305020303" pitchFamily="18" charset="0"/>
              <a:ea typeface="ＭＳ Ｐゴシック"/>
              <a:cs typeface="Calibri"/>
            </a:endParaRP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xmlns="" id="{0EAD6516-9B73-48CE-B1FF-F0C535FD756D}"/>
              </a:ext>
            </a:extLst>
          </p:cNvPr>
          <p:cNvSpPr txBox="1"/>
          <p:nvPr/>
        </p:nvSpPr>
        <p:spPr>
          <a:xfrm>
            <a:off x="251520" y="5631631"/>
            <a:ext cx="16561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‘</a:t>
            </a:r>
            <a:r>
              <a:rPr lang="it-IT" sz="2000" dirty="0" err="1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perfect</a:t>
            </a:r>
            <a:r>
              <a:rPr lang="it-IT" sz="2000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 E’</a:t>
            </a:r>
            <a:endParaRPr lang="en-GB" sz="2000" dirty="0">
              <a:solidFill>
                <a:srgbClr val="1D1D7C"/>
              </a:solidFill>
              <a:latin typeface="Bell MT" panose="02020503060305020303" pitchFamily="18" charset="0"/>
              <a:ea typeface="ＭＳ Ｐゴシック"/>
              <a:cs typeface="Calibri"/>
            </a:endParaRPr>
          </a:p>
        </p:txBody>
      </p:sp>
      <p:pic>
        <p:nvPicPr>
          <p:cNvPr id="52" name="Immagine 51">
            <a:extLst>
              <a:ext uri="{FF2B5EF4-FFF2-40B4-BE49-F238E27FC236}">
                <a16:creationId xmlns:a16="http://schemas.microsoft.com/office/drawing/2014/main" xmlns="" id="{5AB4DC53-2BD6-4201-9C6C-3D12B2D7AA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392" y="159157"/>
            <a:ext cx="587125" cy="579400"/>
          </a:xfrm>
          <a:prstGeom prst="rect">
            <a:avLst/>
          </a:prstGeom>
        </p:spPr>
      </p:pic>
      <p:sp>
        <p:nvSpPr>
          <p:cNvPr id="57" name="CasellaDiTesto 56">
            <a:extLst>
              <a:ext uri="{FF2B5EF4-FFF2-40B4-BE49-F238E27FC236}">
                <a16:creationId xmlns:a16="http://schemas.microsoft.com/office/drawing/2014/main" xmlns="" id="{F87B1E28-3C3A-42AB-B695-9792262D4185}"/>
              </a:ext>
            </a:extLst>
          </p:cNvPr>
          <p:cNvSpPr txBox="1"/>
          <p:nvPr/>
        </p:nvSpPr>
        <p:spPr>
          <a:xfrm>
            <a:off x="121392" y="6048105"/>
            <a:ext cx="90690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2200" b="1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Nose-cone type geometry         </a:t>
            </a:r>
            <a:r>
              <a:rPr lang="en-GB" sz="2200" dirty="0">
                <a:solidFill>
                  <a:srgbClr val="1D1D7C"/>
                </a:solidFill>
                <a:latin typeface="Bell MT" panose="02020503060305020303" pitchFamily="18" charset="0"/>
                <a:ea typeface="ＭＳ Ｐゴシック"/>
                <a:cs typeface="Calibri"/>
              </a:rPr>
              <a:t>very high electric field in the middle of the accelerating cells       very efficient acceleration of the beam</a:t>
            </a:r>
          </a:p>
        </p:txBody>
      </p:sp>
      <p:cxnSp>
        <p:nvCxnSpPr>
          <p:cNvPr id="58" name="Connettore 2 57">
            <a:extLst>
              <a:ext uri="{FF2B5EF4-FFF2-40B4-BE49-F238E27FC236}">
                <a16:creationId xmlns:a16="http://schemas.microsoft.com/office/drawing/2014/main" xmlns="" id="{B9D3FF2B-D991-46DF-AC93-733C06D59D84}"/>
              </a:ext>
            </a:extLst>
          </p:cNvPr>
          <p:cNvCxnSpPr/>
          <p:nvPr/>
        </p:nvCxnSpPr>
        <p:spPr bwMode="auto">
          <a:xfrm flipV="1">
            <a:off x="3480395" y="6309320"/>
            <a:ext cx="432048" cy="1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cxnSp>
        <p:nvCxnSpPr>
          <p:cNvPr id="59" name="Connettore 2 58">
            <a:extLst>
              <a:ext uri="{FF2B5EF4-FFF2-40B4-BE49-F238E27FC236}">
                <a16:creationId xmlns:a16="http://schemas.microsoft.com/office/drawing/2014/main" xmlns="" id="{8802E101-1AE6-4738-B415-07EDF33F83A3}"/>
              </a:ext>
            </a:extLst>
          </p:cNvPr>
          <p:cNvCxnSpPr/>
          <p:nvPr/>
        </p:nvCxnSpPr>
        <p:spPr bwMode="auto">
          <a:xfrm flipV="1">
            <a:off x="2171737" y="6596267"/>
            <a:ext cx="419064" cy="1"/>
          </a:xfrm>
          <a:prstGeom prst="straightConnector1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cxnSp>
      <p:pic>
        <p:nvPicPr>
          <p:cNvPr id="60" name="Immagine 59">
            <a:extLst>
              <a:ext uri="{FF2B5EF4-FFF2-40B4-BE49-F238E27FC236}">
                <a16:creationId xmlns:a16="http://schemas.microsoft.com/office/drawing/2014/main" xmlns="" id="{216BA9B7-CCBE-4F42-BA09-7B942D7670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994"/>
          <a:stretch/>
        </p:blipFill>
        <p:spPr>
          <a:xfrm>
            <a:off x="6475984" y="3393237"/>
            <a:ext cx="2632520" cy="2208487"/>
          </a:xfrm>
          <a:prstGeom prst="rect">
            <a:avLst/>
          </a:prstGeom>
          <a:ln>
            <a:solidFill>
              <a:srgbClr val="1D1D7C"/>
            </a:solidFill>
          </a:ln>
        </p:spPr>
      </p:pic>
      <p:pic>
        <p:nvPicPr>
          <p:cNvPr id="61" name="Immagine 60">
            <a:extLst>
              <a:ext uri="{FF2B5EF4-FFF2-40B4-BE49-F238E27FC236}">
                <a16:creationId xmlns:a16="http://schemas.microsoft.com/office/drawing/2014/main" xmlns="" id="{D79E4464-6B7C-40AD-9968-37B49297B0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" r="-132"/>
          <a:stretch/>
        </p:blipFill>
        <p:spPr>
          <a:xfrm>
            <a:off x="4078313" y="3374761"/>
            <a:ext cx="2293887" cy="2214657"/>
          </a:xfrm>
          <a:prstGeom prst="rect">
            <a:avLst/>
          </a:prstGeom>
          <a:ln>
            <a:solidFill>
              <a:srgbClr val="1D1D7C"/>
            </a:solidFill>
          </a:ln>
        </p:spPr>
      </p:pic>
    </p:spTree>
    <p:extLst>
      <p:ext uri="{BB962C8B-B14F-4D97-AF65-F5344CB8AC3E}">
        <p14:creationId xmlns:p14="http://schemas.microsoft.com/office/powerpoint/2010/main" val="1068829165"/>
      </p:ext>
    </p:extLst>
  </p:cSld>
  <p:clrMapOvr>
    <a:masterClrMapping/>
  </p:clrMapOvr>
</p:sld>
</file>

<file path=ppt/theme/theme1.xml><?xml version="1.0" encoding="utf-8"?>
<a:theme xmlns:a="http://schemas.openxmlformats.org/drawingml/2006/main" name="la sapienza">
  <a:themeElements>
    <a:clrScheme name="">
      <a:dk1>
        <a:srgbClr val="822433"/>
      </a:dk1>
      <a:lt1>
        <a:srgbClr val="FFFFFF"/>
      </a:lt1>
      <a:dk2>
        <a:srgbClr val="822433"/>
      </a:dk2>
      <a:lt2>
        <a:srgbClr val="808080"/>
      </a:lt2>
      <a:accent1>
        <a:srgbClr val="BBE0E3"/>
      </a:accent1>
      <a:accent2>
        <a:srgbClr val="FFFF00"/>
      </a:accent2>
      <a:accent3>
        <a:srgbClr val="FFFFFF"/>
      </a:accent3>
      <a:accent4>
        <a:srgbClr val="6E1D2A"/>
      </a:accent4>
      <a:accent5>
        <a:srgbClr val="DAEDEF"/>
      </a:accent5>
      <a:accent6>
        <a:srgbClr val="E7E700"/>
      </a:accent6>
      <a:hlink>
        <a:srgbClr val="0000FF"/>
      </a:hlink>
      <a:folHlink>
        <a:srgbClr val="FF0000"/>
      </a:folHlink>
    </a:clrScheme>
    <a:fontScheme name="la sapienza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rgbClr val="000000">
                    <a:alpha val="74998"/>
                  </a:srgb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9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ＭＳ Ｐゴシック" panose="020B0600070205080204" pitchFamily="34" charset="-128"/>
          </a:defRPr>
        </a:defPPr>
      </a:lstStyle>
    </a:lnDef>
  </a:objectDefaults>
  <a:extraClrSchemeLst>
    <a:extraClrScheme>
      <a:clrScheme name="la sapienza 1">
        <a:dk1>
          <a:srgbClr val="000000"/>
        </a:dk1>
        <a:lt1>
          <a:srgbClr val="FFFFFF"/>
        </a:lt1>
        <a:dk2>
          <a:srgbClr val="FFFFFF"/>
        </a:dk2>
        <a:lt2>
          <a:srgbClr val="2D2015"/>
        </a:lt2>
        <a:accent1>
          <a:srgbClr val="7C7C7C"/>
        </a:accent1>
        <a:accent2>
          <a:srgbClr val="FFFF7E"/>
        </a:accent2>
        <a:accent3>
          <a:srgbClr val="FFFFFF"/>
        </a:accent3>
        <a:accent4>
          <a:srgbClr val="000000"/>
        </a:accent4>
        <a:accent5>
          <a:srgbClr val="BFBFBF"/>
        </a:accent5>
        <a:accent6>
          <a:srgbClr val="E7E772"/>
        </a:accent6>
        <a:hlink>
          <a:srgbClr val="066778"/>
        </a:hlink>
        <a:folHlink>
          <a:srgbClr val="83002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8393</TotalTime>
  <Words>2331</Words>
  <Application>Microsoft Office PowerPoint</Application>
  <PresentationFormat>Presentazione su schermo (4:3)</PresentationFormat>
  <Paragraphs>365</Paragraphs>
  <Slides>41</Slides>
  <Notes>2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4</vt:i4>
      </vt:variant>
      <vt:variant>
        <vt:lpstr>Titoli diapositive</vt:lpstr>
      </vt:variant>
      <vt:variant>
        <vt:i4>41</vt:i4>
      </vt:variant>
    </vt:vector>
  </HeadingPairs>
  <TitlesOfParts>
    <vt:vector size="56" baseType="lpstr">
      <vt:lpstr>ＭＳ Ｐゴシック</vt:lpstr>
      <vt:lpstr>Amasis MT Pro Medium</vt:lpstr>
      <vt:lpstr>Arial</vt:lpstr>
      <vt:lpstr>Bell MT</vt:lpstr>
      <vt:lpstr>Berlin Sans FB</vt:lpstr>
      <vt:lpstr>Calibri</vt:lpstr>
      <vt:lpstr>Calibri Light</vt:lpstr>
      <vt:lpstr>Cambria Math</vt:lpstr>
      <vt:lpstr>Symbol</vt:lpstr>
      <vt:lpstr>Trebuchet MS</vt:lpstr>
      <vt:lpstr>Wingdings</vt:lpstr>
      <vt:lpstr>la sapienza</vt:lpstr>
      <vt:lpstr>Tema di Office</vt:lpstr>
      <vt:lpstr>Office Theme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Accelerator to clarify the FLASH effect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FLASH regime</vt:lpstr>
      <vt:lpstr>Realization of ElettronFlash4000 </vt:lpstr>
      <vt:lpstr>In vivo and vitro experimental set-up </vt:lpstr>
      <vt:lpstr>Commissioning at Curie Institut</vt:lpstr>
      <vt:lpstr>ElectronFlash4000</vt:lpstr>
      <vt:lpstr>Dosimetry with Radiocromic films  </vt:lpstr>
      <vt:lpstr>Presentazione standard di PowerPoint</vt:lpstr>
      <vt:lpstr>MonteCarlo simulations with FLUKA</vt:lpstr>
      <vt:lpstr>PDD with Radiocromic films  </vt:lpstr>
      <vt:lpstr>PDD with Radiocromic films  </vt:lpstr>
      <vt:lpstr>Dose profiles with Radiocromic films  </vt:lpstr>
      <vt:lpstr>Measurement with Faraday Cup A-d30  </vt:lpstr>
      <vt:lpstr>PDD with Radiocromic films  </vt:lpstr>
      <vt:lpstr>PDD with Radiocromic films  </vt:lpstr>
      <vt:lpstr>Dose profiles with Radiocromic films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Articles</vt:lpstr>
      <vt:lpstr>Poster and oral presentations </vt:lpstr>
      <vt:lpstr>Thank you for your attention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lucia giuliano</dc:creator>
  <cp:lastModifiedBy>giuliano</cp:lastModifiedBy>
  <cp:revision>204</cp:revision>
  <dcterms:created xsi:type="dcterms:W3CDTF">2020-09-21T10:08:14Z</dcterms:created>
  <dcterms:modified xsi:type="dcterms:W3CDTF">2021-11-17T15:31:24Z</dcterms:modified>
</cp:coreProperties>
</file>