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
  </p:notesMasterIdLst>
  <p:sldIdLst>
    <p:sldId id="256" r:id="rId2"/>
    <p:sldId id="1080" r:id="rId3"/>
    <p:sldId id="1959" r:id="rId4"/>
    <p:sldId id="1087" r:id="rId5"/>
    <p:sldId id="1960" r:id="rId6"/>
    <p:sldId id="1961" r:id="rId7"/>
    <p:sldId id="1962" r:id="rId8"/>
    <p:sldId id="1957" r:id="rId9"/>
    <p:sldId id="19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F23B0F"/>
    <a:srgbClr val="4472C4"/>
    <a:srgbClr val="00B050"/>
    <a:srgbClr val="216E79"/>
    <a:srgbClr val="176582"/>
    <a:srgbClr val="2B8999"/>
    <a:srgbClr val="4BCCC3"/>
    <a:srgbClr val="B0DCED"/>
    <a:srgbClr val="74D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1"/>
    <p:restoredTop sz="94790"/>
  </p:normalViewPr>
  <p:slideViewPr>
    <p:cSldViewPr snapToGrid="0" snapToObjects="1">
      <p:cViewPr varScale="1">
        <p:scale>
          <a:sx n="108" d="100"/>
          <a:sy n="108" d="100"/>
        </p:scale>
        <p:origin x="20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AA5D6-645D-7C42-A814-E9B7EBC775BA}" type="datetimeFigureOut">
              <a:rPr lang="en-US" smtClean="0"/>
              <a:t>11/10/21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EE191-8465-7D41-B5B0-52B2730B837F}" type="slidenum">
              <a:rPr lang="en-US" smtClean="0"/>
              <a:t>‹#›</a:t>
            </a:fld>
            <a:endParaRPr lang="en-US"/>
          </a:p>
        </p:txBody>
      </p:sp>
    </p:spTree>
    <p:extLst>
      <p:ext uri="{BB962C8B-B14F-4D97-AF65-F5344CB8AC3E}">
        <p14:creationId xmlns:p14="http://schemas.microsoft.com/office/powerpoint/2010/main" val="18039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a:t>
            </a:fld>
            <a:endParaRPr lang="en-US"/>
          </a:p>
        </p:txBody>
      </p:sp>
    </p:spTree>
    <p:extLst>
      <p:ext uri="{BB962C8B-B14F-4D97-AF65-F5344CB8AC3E}">
        <p14:creationId xmlns:p14="http://schemas.microsoft.com/office/powerpoint/2010/main" val="398993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EE191-8465-7D41-B5B0-52B2730B837F}" type="slidenum">
              <a:rPr lang="en-US" smtClean="0"/>
              <a:t>4</a:t>
            </a:fld>
            <a:endParaRPr lang="en-US"/>
          </a:p>
        </p:txBody>
      </p:sp>
    </p:spTree>
    <p:extLst>
      <p:ext uri="{BB962C8B-B14F-4D97-AF65-F5344CB8AC3E}">
        <p14:creationId xmlns:p14="http://schemas.microsoft.com/office/powerpoint/2010/main" val="3774874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EE191-8465-7D41-B5B0-52B2730B837F}" type="slidenum">
              <a:rPr lang="en-US" smtClean="0"/>
              <a:t>5</a:t>
            </a:fld>
            <a:endParaRPr lang="en-US"/>
          </a:p>
        </p:txBody>
      </p:sp>
    </p:spTree>
    <p:extLst>
      <p:ext uri="{BB962C8B-B14F-4D97-AF65-F5344CB8AC3E}">
        <p14:creationId xmlns:p14="http://schemas.microsoft.com/office/powerpoint/2010/main" val="235793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EE191-8465-7D41-B5B0-52B2730B837F}" type="slidenum">
              <a:rPr lang="en-US" smtClean="0"/>
              <a:t>6</a:t>
            </a:fld>
            <a:endParaRPr lang="en-US"/>
          </a:p>
        </p:txBody>
      </p:sp>
    </p:spTree>
    <p:extLst>
      <p:ext uri="{BB962C8B-B14F-4D97-AF65-F5344CB8AC3E}">
        <p14:creationId xmlns:p14="http://schemas.microsoft.com/office/powerpoint/2010/main" val="249759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EE191-8465-7D41-B5B0-52B2730B837F}" type="slidenum">
              <a:rPr lang="en-US" smtClean="0"/>
              <a:t>7</a:t>
            </a:fld>
            <a:endParaRPr lang="en-US"/>
          </a:p>
        </p:txBody>
      </p:sp>
    </p:spTree>
    <p:extLst>
      <p:ext uri="{BB962C8B-B14F-4D97-AF65-F5344CB8AC3E}">
        <p14:creationId xmlns:p14="http://schemas.microsoft.com/office/powerpoint/2010/main" val="427791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8799"/>
            <a:ext cx="9144000" cy="1681163"/>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sz="1400"/>
            </a:lvl1pPr>
          </a:lstStyle>
          <a:p>
            <a:r>
              <a:rPr lang="en-US"/>
              <a:t>SAND STT Technical Basics - DUNE-IT Meeting - November 12, 2021</a:t>
            </a:r>
          </a:p>
        </p:txBody>
      </p:sp>
      <p:sp>
        <p:nvSpPr>
          <p:cNvPr id="6" name="Slide Number Placeholder 5"/>
          <p:cNvSpPr>
            <a:spLocks noGrp="1"/>
          </p:cNvSpPr>
          <p:nvPr>
            <p:ph type="sldNum" sz="quarter" idx="12"/>
          </p:nvPr>
        </p:nvSpPr>
        <p:spPr>
          <a:xfrm>
            <a:off x="9000344" y="6356350"/>
            <a:ext cx="2743200" cy="365125"/>
          </a:xfrm>
        </p:spPr>
        <p:txBody>
          <a:bodyPr/>
          <a:lstStyle>
            <a:lvl1pPr>
              <a:defRPr sz="1800"/>
            </a:lvl1pPr>
          </a:lstStyle>
          <a:p>
            <a:fld id="{A3AE0841-66DC-0F46-9E18-1EC227391243}" type="slidenum">
              <a:rPr lang="en-US" smtClean="0"/>
              <a:pPr/>
              <a:t>‹#›</a:t>
            </a:fld>
            <a:endParaRPr lang="en-US"/>
          </a:p>
        </p:txBody>
      </p:sp>
      <p:cxnSp>
        <p:nvCxnSpPr>
          <p:cNvPr id="9" name="Straight Connector 8"/>
          <p:cNvCxnSpPr/>
          <p:nvPr userDrawn="1"/>
        </p:nvCxnSpPr>
        <p:spPr>
          <a:xfrm>
            <a:off x="441569" y="6281235"/>
            <a:ext cx="11204999" cy="0"/>
          </a:xfrm>
          <a:prstGeom prst="line">
            <a:avLst/>
          </a:prstGeom>
          <a:ln w="44450" cap="rnd">
            <a:gradFill flip="none" rotWithShape="1">
              <a:gsLst>
                <a:gs pos="0">
                  <a:srgbClr val="176582"/>
                </a:gs>
                <a:gs pos="38000">
                  <a:srgbClr val="43DEE4"/>
                </a:gs>
                <a:gs pos="67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C5892D6-1606-DF42-B2F1-4EBE0A68304F}"/>
              </a:ext>
            </a:extLst>
          </p:cNvPr>
          <p:cNvSpPr/>
          <p:nvPr userDrawn="1"/>
        </p:nvSpPr>
        <p:spPr>
          <a:xfrm>
            <a:off x="-1" y="-8606"/>
            <a:ext cx="12211159" cy="1195304"/>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ermiLogoBar_DOE_KO_horiz.eps">
            <a:extLst>
              <a:ext uri="{FF2B5EF4-FFF2-40B4-BE49-F238E27FC236}">
                <a16:creationId xmlns:a16="http://schemas.microsoft.com/office/drawing/2014/main" id="{0116AD60-A04A-5448-9F15-01E7E0443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2" y="288917"/>
            <a:ext cx="12008243" cy="402316"/>
          </a:xfrm>
          <a:prstGeom prst="rect">
            <a:avLst/>
          </a:prstGeom>
        </p:spPr>
      </p:pic>
      <p:pic>
        <p:nvPicPr>
          <p:cNvPr id="12" name="Picture 11" descr="FermiLogoBar_DOE_KO_horiz.eps">
            <a:extLst>
              <a:ext uri="{FF2B5EF4-FFF2-40B4-BE49-F238E27FC236}">
                <a16:creationId xmlns:a16="http://schemas.microsoft.com/office/drawing/2014/main" id="{CE1AFA61-4005-B34D-AF85-0218C7F57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88917"/>
            <a:ext cx="11984574" cy="402316"/>
          </a:xfrm>
          <a:prstGeom prst="rect">
            <a:avLst/>
          </a:prstGeom>
        </p:spPr>
      </p:pic>
    </p:spTree>
    <p:extLst>
      <p:ext uri="{BB962C8B-B14F-4D97-AF65-F5344CB8AC3E}">
        <p14:creationId xmlns:p14="http://schemas.microsoft.com/office/powerpoint/2010/main" val="177019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SAND STT Technical Basics - DUNE-IT Meeting - November 12, 2021</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7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SAND STT Technical Basics - DUNE-IT Meeting - November 12, 2021</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650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1" y="914401"/>
            <a:ext cx="11563351" cy="5106266"/>
          </a:xfrm>
          <a:prstGeom prst="rect">
            <a:avLst/>
          </a:prstGeom>
        </p:spPr>
        <p:txBody>
          <a:bodyPr lIns="0" tIns="0" rIns="0" bIns="0"/>
          <a:lstStyle>
            <a:lvl1pPr marL="342900" indent="-228600">
              <a:buFont typeface="Arial" panose="020B0604020202020204" pitchFamily="34" charset="0"/>
              <a:buChar char="•"/>
              <a:defRPr sz="2200">
                <a:solidFill>
                  <a:srgbClr val="404040"/>
                </a:solidFill>
                <a:latin typeface="Calibri" panose="020F0502020204030204" pitchFamily="34" charset="0"/>
                <a:cs typeface="Calibri" panose="020F0502020204030204" pitchFamily="34" charset="0"/>
              </a:defRPr>
            </a:lvl1pPr>
            <a:lvl2pPr marL="571500" indent="-228600">
              <a:buFont typeface="Arial" panose="020B0604020202020204" pitchFamily="34" charset="0"/>
              <a:buChar char="–"/>
              <a:defRPr sz="2000">
                <a:solidFill>
                  <a:srgbClr val="404040"/>
                </a:solidFill>
                <a:latin typeface="Calibri" panose="020F0502020204030204" pitchFamily="34" charset="0"/>
                <a:cs typeface="Calibri" panose="020F0502020204030204" pitchFamily="34" charset="0"/>
              </a:defRPr>
            </a:lvl2pPr>
            <a:lvl3pPr marL="800100" indent="-228600">
              <a:buFont typeface="Arial" panose="020B0604020202020204" pitchFamily="34" charset="0"/>
              <a:buChar char="•"/>
              <a:defRPr sz="1800">
                <a:solidFill>
                  <a:srgbClr val="404040"/>
                </a:solidFill>
                <a:latin typeface="Calibri" panose="020F0502020204030204" pitchFamily="34" charset="0"/>
                <a:cs typeface="Calibri" panose="020F0502020204030204" pitchFamily="34" charset="0"/>
              </a:defRPr>
            </a:lvl3pPr>
            <a:lvl4pPr marL="10287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4pPr>
            <a:lvl5pPr marL="12573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848785" y="6485235"/>
            <a:ext cx="1083777" cy="247532"/>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Calibri" panose="020F0502020204030204" pitchFamily="34" charset="0"/>
                <a:cs typeface="Calibri" panose="020F0502020204030204" pitchFamily="34" charset="0"/>
              </a:defRPr>
            </a:lvl1pPr>
          </a:lstStyle>
          <a:p>
            <a:pPr>
              <a:defRPr/>
            </a:pPr>
            <a:r>
              <a:rPr lang="it-IT"/>
              <a:t>09/29/2020</a:t>
            </a:r>
            <a:endParaRPr lang="en-US" dirty="0"/>
          </a:p>
        </p:txBody>
      </p:sp>
      <p:sp>
        <p:nvSpPr>
          <p:cNvPr id="11" name="Footer Placeholder 4"/>
          <p:cNvSpPr>
            <a:spLocks noGrp="1"/>
          </p:cNvSpPr>
          <p:nvPr>
            <p:ph type="ftr" sz="quarter" idx="3"/>
          </p:nvPr>
        </p:nvSpPr>
        <p:spPr>
          <a:xfrm>
            <a:off x="2040803" y="6495483"/>
            <a:ext cx="8218636" cy="237285"/>
          </a:xfrm>
          <a:prstGeom prst="rect">
            <a:avLst/>
          </a:prstGeom>
        </p:spPr>
        <p:txBody>
          <a:bodyPr lIns="0" tIns="0" rIns="0" bIns="0" anchor="t" anchorCtr="0"/>
          <a:lstStyle>
            <a:lvl1pPr marL="0" algn="l">
              <a:defRPr sz="1200">
                <a:solidFill>
                  <a:srgbClr val="004C97"/>
                </a:solidFill>
                <a:latin typeface="Calibri" panose="020F0502020204030204" pitchFamily="34" charset="0"/>
                <a:ea typeface="ＭＳ Ｐゴシック" charset="0"/>
                <a:cs typeface="Calibri" panose="020F0502020204030204" pitchFamily="34" charset="0"/>
              </a:defRPr>
            </a:lvl1pPr>
          </a:lstStyle>
          <a:p>
            <a:pPr>
              <a:defRPr/>
            </a:pPr>
            <a:r>
              <a:rPr lang="en-US"/>
              <a:t>SAND STT Technical Basics - DUNE-IT Meeting - November 12, 2021</a:t>
            </a:r>
            <a:endParaRPr lang="en-US" b="1" dirty="0"/>
          </a:p>
        </p:txBody>
      </p:sp>
      <p:sp>
        <p:nvSpPr>
          <p:cNvPr id="4" name="Title 3">
            <a:extLst>
              <a:ext uri="{FF2B5EF4-FFF2-40B4-BE49-F238E27FC236}">
                <a16:creationId xmlns:a16="http://schemas.microsoft.com/office/drawing/2014/main" id="{B4D7BEFE-4E12-4C7B-9CFD-1B5B7EE463A3}"/>
              </a:ext>
            </a:extLst>
          </p:cNvPr>
          <p:cNvSpPr>
            <a:spLocks noGrp="1"/>
          </p:cNvSpPr>
          <p:nvPr>
            <p:ph type="title" hasCustomPrompt="1"/>
          </p:nvPr>
        </p:nvSpPr>
        <p:spPr>
          <a:xfrm>
            <a:off x="296333" y="365126"/>
            <a:ext cx="11057467" cy="434974"/>
          </a:xfrm>
          <a:prstGeom prst="rect">
            <a:avLst/>
          </a:prstGeom>
        </p:spPr>
        <p:txBody>
          <a:bodyPr/>
          <a:lstStyle>
            <a:lvl1pPr>
              <a:defRPr sz="2400">
                <a:latin typeface="+mj-lt"/>
              </a:defRPr>
            </a:lvl1pPr>
          </a:lstStyle>
          <a:p>
            <a:r>
              <a:rPr lang="en-US" dirty="0"/>
              <a:t>Click to edit Title </a:t>
            </a:r>
          </a:p>
        </p:txBody>
      </p:sp>
      <p:sp>
        <p:nvSpPr>
          <p:cNvPr id="7" name="Rounded Rectangle 6">
            <a:extLst>
              <a:ext uri="{FF2B5EF4-FFF2-40B4-BE49-F238E27FC236}">
                <a16:creationId xmlns:a16="http://schemas.microsoft.com/office/drawing/2014/main" id="{E51E6A15-BE22-8C44-95C3-04244ECA44DD}"/>
              </a:ext>
            </a:extLst>
          </p:cNvPr>
          <p:cNvSpPr/>
          <p:nvPr userDrawn="1"/>
        </p:nvSpPr>
        <p:spPr>
          <a:xfrm>
            <a:off x="216569" y="155583"/>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28F269A-B0A3-FB4B-8011-174547BEBD07}"/>
              </a:ext>
            </a:extLst>
          </p:cNvPr>
          <p:cNvCxnSpPr/>
          <p:nvPr userDrawn="1"/>
        </p:nvCxnSpPr>
        <p:spPr>
          <a:xfrm>
            <a:off x="441569" y="859756"/>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4B33AC-7C04-1C4F-8DDE-C90373AF4761}"/>
              </a:ext>
            </a:extLst>
          </p:cNvPr>
          <p:cNvCxnSpPr/>
          <p:nvPr userDrawn="1"/>
        </p:nvCxnSpPr>
        <p:spPr>
          <a:xfrm>
            <a:off x="441569" y="6366960"/>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97C6EE-8AD9-ED43-92F6-3A947A89FD5C}"/>
              </a:ext>
            </a:extLst>
          </p:cNvPr>
          <p:cNvSpPr txBox="1">
            <a:spLocks/>
          </p:cNvSpPr>
          <p:nvPr userDrawn="1"/>
        </p:nvSpPr>
        <p:spPr>
          <a:xfrm>
            <a:off x="11077574" y="6485236"/>
            <a:ext cx="552451" cy="247531"/>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400" rtl="0" eaLnBrk="1" latinLnBrk="0" hangingPunct="1">
              <a:defRPr sz="1200" kern="1200" baseline="0" smtClean="0">
                <a:solidFill>
                  <a:srgbClr val="004C97"/>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6917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SAND STT Technical Basics - DUNE-IT Meeting - November 12, 2021</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50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SAND STT Technical Basics - DUNE-IT Meeting - November 12, 2021</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SAND STT Technical Basics - DUNE-IT Meeting - November 12, 2021</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sp>
        <p:nvSpPr>
          <p:cNvPr id="8" name="Rounded Rectangle 7"/>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4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9833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SAND STT Technical Basics - DUNE-IT Meeting - November 12, 2021</a:t>
            </a:r>
          </a:p>
        </p:txBody>
      </p:sp>
      <p:sp>
        <p:nvSpPr>
          <p:cNvPr id="9" name="Slide Number Placeholder 8"/>
          <p:cNvSpPr>
            <a:spLocks noGrp="1"/>
          </p:cNvSpPr>
          <p:nvPr>
            <p:ph type="sldNum" sz="quarter" idx="12"/>
          </p:nvPr>
        </p:nvSpPr>
        <p:spPr/>
        <p:txBody>
          <a:bodyPr/>
          <a:lstStyle/>
          <a:p>
            <a:fld id="{A3AE0841-66DC-0F46-9E18-1EC227391243}" type="slidenum">
              <a:rPr lang="en-US" smtClean="0"/>
              <a:t>‹#›</a:t>
            </a:fld>
            <a:endParaRPr lang="en-US"/>
          </a:p>
        </p:txBody>
      </p:sp>
      <p:sp>
        <p:nvSpPr>
          <p:cNvPr id="10" name="Rounded Rectangle 9"/>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07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SAND STT Technical Basics - DUNE-IT Meeting - November 12, 2021</a:t>
            </a:r>
          </a:p>
        </p:txBody>
      </p:sp>
      <p:sp>
        <p:nvSpPr>
          <p:cNvPr id="5" name="Slide Number Placeholder 4"/>
          <p:cNvSpPr>
            <a:spLocks noGrp="1"/>
          </p:cNvSpPr>
          <p:nvPr>
            <p:ph type="sldNum" sz="quarter" idx="12"/>
          </p:nvPr>
        </p:nvSpPr>
        <p:spPr/>
        <p:txBody>
          <a:bodyPr/>
          <a:lstStyle/>
          <a:p>
            <a:fld id="{A3AE0841-66DC-0F46-9E18-1EC227391243}" type="slidenum">
              <a:rPr lang="en-US" smtClean="0"/>
              <a:t>‹#›</a:t>
            </a:fld>
            <a:endParaRPr lang="en-US"/>
          </a:p>
        </p:txBody>
      </p:sp>
      <p:sp>
        <p:nvSpPr>
          <p:cNvPr id="6" name="Rounded Rectangle 5"/>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5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SAND STT Technical Basics - DUNE-IT Meeting - November 12, 2021</a:t>
            </a:r>
          </a:p>
        </p:txBody>
      </p:sp>
      <p:sp>
        <p:nvSpPr>
          <p:cNvPr id="4" name="Slide Number Placeholder 3"/>
          <p:cNvSpPr>
            <a:spLocks noGrp="1"/>
          </p:cNvSpPr>
          <p:nvPr>
            <p:ph type="sldNum" sz="quarter" idx="12"/>
          </p:nvPr>
        </p:nvSpPr>
        <p:spPr/>
        <p:txBody>
          <a:bodyPr/>
          <a:lstStyle/>
          <a:p>
            <a:fld id="{A3AE0841-66DC-0F46-9E18-1EC227391243}" type="slidenum">
              <a:rPr lang="en-US" smtClean="0"/>
              <a:t>‹#›</a:t>
            </a:fld>
            <a:endParaRPr lang="en-US"/>
          </a:p>
        </p:txBody>
      </p:sp>
      <p:cxnSp>
        <p:nvCxnSpPr>
          <p:cNvPr id="7" name="Straight Connector 6"/>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24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SAND STT Technical Basics - DUNE-IT Meeting - November 12, 2021</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83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SAND STT Technical Basics - DUNE-IT Meeting - November 12, 2021</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2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937"/>
            <a:ext cx="10515600" cy="7658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400" baseline="0">
                <a:solidFill>
                  <a:schemeClr val="tx1">
                    <a:tint val="75000"/>
                  </a:schemeClr>
                </a:solidFill>
              </a:defRPr>
            </a:lvl1pPr>
          </a:lstStyle>
          <a:p>
            <a:r>
              <a:rPr lang="en-US"/>
              <a:t>SAND STT Technical Basics - DUNE-IT Meeting - November 12, 2021</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aseline="0">
                <a:solidFill>
                  <a:schemeClr val="tx1">
                    <a:tint val="75000"/>
                  </a:schemeClr>
                </a:solidFill>
              </a:defRPr>
            </a:lvl1pPr>
          </a:lstStyle>
          <a:p>
            <a:fld id="{A3AE0841-66DC-0F46-9E18-1EC227391243}" type="slidenum">
              <a:rPr lang="en-US" smtClean="0"/>
              <a:pPr/>
              <a:t>‹#›</a:t>
            </a:fld>
            <a:endParaRPr lang="en-US"/>
          </a:p>
        </p:txBody>
      </p:sp>
    </p:spTree>
    <p:extLst>
      <p:ext uri="{BB962C8B-B14F-4D97-AF65-F5344CB8AC3E}">
        <p14:creationId xmlns:p14="http://schemas.microsoft.com/office/powerpoint/2010/main" val="101398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81" y="1539558"/>
            <a:ext cx="11752132" cy="2387600"/>
          </a:xfrm>
        </p:spPr>
        <p:txBody>
          <a:bodyPr>
            <a:normAutofit/>
          </a:bodyPr>
          <a:lstStyle/>
          <a:p>
            <a:r>
              <a:rPr lang="en-US" dirty="0"/>
              <a:t>STT</a:t>
            </a:r>
            <a:br>
              <a:rPr lang="en-US" dirty="0"/>
            </a:br>
            <a:r>
              <a:rPr lang="en-US" dirty="0"/>
              <a:t>Technical Basics</a:t>
            </a:r>
            <a:endParaRPr lang="en-US" i="1" dirty="0"/>
          </a:p>
        </p:txBody>
      </p:sp>
      <p:sp>
        <p:nvSpPr>
          <p:cNvPr id="3" name="Subtitle 2"/>
          <p:cNvSpPr>
            <a:spLocks noGrp="1"/>
          </p:cNvSpPr>
          <p:nvPr>
            <p:ph type="subTitle" idx="1"/>
          </p:nvPr>
        </p:nvSpPr>
        <p:spPr>
          <a:xfrm>
            <a:off x="1524000" y="4067981"/>
            <a:ext cx="9144000" cy="1655762"/>
          </a:xfrm>
        </p:spPr>
        <p:txBody>
          <a:bodyPr>
            <a:normAutofit lnSpcReduction="10000"/>
          </a:bodyPr>
          <a:lstStyle/>
          <a:p>
            <a:r>
              <a:rPr lang="en-US" dirty="0"/>
              <a:t>C. Montanari</a:t>
            </a:r>
          </a:p>
          <a:p>
            <a:r>
              <a:rPr lang="en-US" dirty="0"/>
              <a:t>FNAL </a:t>
            </a:r>
            <a:r>
              <a:rPr lang="mr-IN" dirty="0"/>
              <a:t>–</a:t>
            </a:r>
            <a:r>
              <a:rPr lang="en-US" dirty="0"/>
              <a:t> INFN Pavia</a:t>
            </a:r>
          </a:p>
          <a:p>
            <a:endParaRPr lang="en-US" dirty="0"/>
          </a:p>
          <a:p>
            <a:r>
              <a:rPr lang="en-US" sz="1800" dirty="0"/>
              <a:t>DUNE-IT Meeting – November 12, 2021</a:t>
            </a:r>
          </a:p>
        </p:txBody>
      </p:sp>
      <p:pic>
        <p:nvPicPr>
          <p:cNvPr id="4" name="Picture 3">
            <a:extLst>
              <a:ext uri="{FF2B5EF4-FFF2-40B4-BE49-F238E27FC236}">
                <a16:creationId xmlns:a16="http://schemas.microsoft.com/office/drawing/2014/main" id="{7375C85D-5B7A-604B-B216-88228D97E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952" y="5019176"/>
            <a:ext cx="2013048" cy="1409134"/>
          </a:xfrm>
          <a:prstGeom prst="rect">
            <a:avLst/>
          </a:prstGeom>
        </p:spPr>
      </p:pic>
    </p:spTree>
    <p:extLst>
      <p:ext uri="{BB962C8B-B14F-4D97-AF65-F5344CB8AC3E}">
        <p14:creationId xmlns:p14="http://schemas.microsoft.com/office/powerpoint/2010/main" val="238378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SAND STT Technical Basics - DUNE-IT Meeting - November 12, 2021</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9410655" cy="492369"/>
          </a:xfrm>
        </p:spPr>
        <p:txBody>
          <a:bodyPr>
            <a:noAutofit/>
          </a:bodyPr>
          <a:lstStyle/>
          <a:p>
            <a:r>
              <a:rPr lang="en-US" sz="3200" b="1" dirty="0">
                <a:solidFill>
                  <a:schemeClr val="accent5">
                    <a:lumMod val="50000"/>
                  </a:schemeClr>
                </a:solidFill>
              </a:rPr>
              <a:t>SAND’s STT – Reference Concept</a:t>
            </a:r>
          </a:p>
        </p:txBody>
      </p:sp>
      <p:sp>
        <p:nvSpPr>
          <p:cNvPr id="6" name="Content Placeholder 1">
            <a:extLst>
              <a:ext uri="{FF2B5EF4-FFF2-40B4-BE49-F238E27FC236}">
                <a16:creationId xmlns:a16="http://schemas.microsoft.com/office/drawing/2014/main" id="{DB755035-5425-ED4B-B239-D65655BF75A5}"/>
              </a:ext>
            </a:extLst>
          </p:cNvPr>
          <p:cNvSpPr txBox="1">
            <a:spLocks/>
          </p:cNvSpPr>
          <p:nvPr/>
        </p:nvSpPr>
        <p:spPr>
          <a:xfrm>
            <a:off x="91440" y="1000042"/>
            <a:ext cx="12019280" cy="554437"/>
          </a:xfrm>
          <a:prstGeom prst="rect">
            <a:avLst/>
          </a:prstGeom>
          <a:solidFill>
            <a:schemeClr val="bg1"/>
          </a:solid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SAND’s Straw Tubes Tracker (STT) is organized as a sequence of straw tubes planes interleaved with thin targets made either of graphite (pure Carbon) or polyethylene (C2H4) and transition radiation foils.</a:t>
            </a:r>
          </a:p>
        </p:txBody>
      </p:sp>
      <p:pic>
        <p:nvPicPr>
          <p:cNvPr id="7" name="Picture 6">
            <a:extLst>
              <a:ext uri="{FF2B5EF4-FFF2-40B4-BE49-F238E27FC236}">
                <a16:creationId xmlns:a16="http://schemas.microsoft.com/office/drawing/2014/main" id="{4DEE0456-6820-CD4C-BD46-7D74A1651CF3}"/>
              </a:ext>
            </a:extLst>
          </p:cNvPr>
          <p:cNvPicPr>
            <a:picLocks noChangeAspect="1"/>
          </p:cNvPicPr>
          <p:nvPr/>
        </p:nvPicPr>
        <p:blipFill rotWithShape="1">
          <a:blip r:embed="rId2"/>
          <a:srcRect l="13481" t="1778" r="13367" b="8445"/>
          <a:stretch/>
        </p:blipFill>
        <p:spPr>
          <a:xfrm>
            <a:off x="8727140" y="1635761"/>
            <a:ext cx="2956860" cy="2804159"/>
          </a:xfrm>
          <a:prstGeom prst="rect">
            <a:avLst/>
          </a:prstGeom>
        </p:spPr>
      </p:pic>
      <p:sp>
        <p:nvSpPr>
          <p:cNvPr id="10" name="TextBox 9">
            <a:extLst>
              <a:ext uri="{FF2B5EF4-FFF2-40B4-BE49-F238E27FC236}">
                <a16:creationId xmlns:a16="http://schemas.microsoft.com/office/drawing/2014/main" id="{4B0E6131-4CC5-AC46-8D36-2869F7A33E39}"/>
              </a:ext>
            </a:extLst>
          </p:cNvPr>
          <p:cNvSpPr txBox="1"/>
          <p:nvPr/>
        </p:nvSpPr>
        <p:spPr>
          <a:xfrm>
            <a:off x="8920480" y="4815840"/>
            <a:ext cx="1108509" cy="646331"/>
          </a:xfrm>
          <a:prstGeom prst="rect">
            <a:avLst/>
          </a:prstGeom>
          <a:noFill/>
        </p:spPr>
        <p:txBody>
          <a:bodyPr wrap="none" rtlCol="0">
            <a:spAutoFit/>
          </a:bodyPr>
          <a:lstStyle/>
          <a:p>
            <a:r>
              <a:rPr lang="en-US" dirty="0"/>
              <a:t>LAr target</a:t>
            </a:r>
          </a:p>
          <a:p>
            <a:r>
              <a:rPr lang="en-US" dirty="0"/>
              <a:t>(GRAIN)</a:t>
            </a:r>
          </a:p>
        </p:txBody>
      </p:sp>
      <p:cxnSp>
        <p:nvCxnSpPr>
          <p:cNvPr id="11" name="Straight Arrow Connector 10">
            <a:extLst>
              <a:ext uri="{FF2B5EF4-FFF2-40B4-BE49-F238E27FC236}">
                <a16:creationId xmlns:a16="http://schemas.microsoft.com/office/drawing/2014/main" id="{4AA6B7DB-2AD7-9848-AF7D-FCA7ACE07BD3}"/>
              </a:ext>
            </a:extLst>
          </p:cNvPr>
          <p:cNvCxnSpPr>
            <a:cxnSpLocks/>
          </p:cNvCxnSpPr>
          <p:nvPr/>
        </p:nvCxnSpPr>
        <p:spPr>
          <a:xfrm flipV="1">
            <a:off x="9327949" y="3850640"/>
            <a:ext cx="395171" cy="993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BC349E-D794-3743-810D-780600AAE128}"/>
              </a:ext>
            </a:extLst>
          </p:cNvPr>
          <p:cNvPicPr>
            <a:picLocks noChangeAspect="1"/>
          </p:cNvPicPr>
          <p:nvPr/>
        </p:nvPicPr>
        <p:blipFill rotWithShape="1">
          <a:blip r:embed="rId3"/>
          <a:srcRect r="24787"/>
          <a:stretch/>
        </p:blipFill>
        <p:spPr>
          <a:xfrm>
            <a:off x="5761991" y="1611630"/>
            <a:ext cx="2792730" cy="3275330"/>
          </a:xfrm>
          <a:prstGeom prst="rect">
            <a:avLst/>
          </a:prstGeom>
        </p:spPr>
      </p:pic>
      <p:sp>
        <p:nvSpPr>
          <p:cNvPr id="13" name="TextBox 12">
            <a:extLst>
              <a:ext uri="{FF2B5EF4-FFF2-40B4-BE49-F238E27FC236}">
                <a16:creationId xmlns:a16="http://schemas.microsoft.com/office/drawing/2014/main" id="{F6ECEDBF-9CD8-E042-820E-3D6E9547289F}"/>
              </a:ext>
            </a:extLst>
          </p:cNvPr>
          <p:cNvSpPr txBox="1"/>
          <p:nvPr/>
        </p:nvSpPr>
        <p:spPr>
          <a:xfrm>
            <a:off x="6065520" y="5019040"/>
            <a:ext cx="1952266" cy="369332"/>
          </a:xfrm>
          <a:prstGeom prst="rect">
            <a:avLst/>
          </a:prstGeom>
          <a:noFill/>
        </p:spPr>
        <p:txBody>
          <a:bodyPr wrap="none" rtlCol="0">
            <a:spAutoFit/>
          </a:bodyPr>
          <a:lstStyle/>
          <a:p>
            <a:r>
              <a:rPr lang="en-US" dirty="0"/>
              <a:t>XXYY configuration</a:t>
            </a:r>
          </a:p>
        </p:txBody>
      </p:sp>
      <p:pic>
        <p:nvPicPr>
          <p:cNvPr id="14" name="Picture 13">
            <a:extLst>
              <a:ext uri="{FF2B5EF4-FFF2-40B4-BE49-F238E27FC236}">
                <a16:creationId xmlns:a16="http://schemas.microsoft.com/office/drawing/2014/main" id="{51B38193-4551-4C4A-B4B6-ED37480F4EC9}"/>
              </a:ext>
            </a:extLst>
          </p:cNvPr>
          <p:cNvPicPr>
            <a:picLocks noChangeAspect="1"/>
          </p:cNvPicPr>
          <p:nvPr/>
        </p:nvPicPr>
        <p:blipFill>
          <a:blip r:embed="rId4"/>
          <a:stretch>
            <a:fillRect/>
          </a:stretch>
        </p:blipFill>
        <p:spPr>
          <a:xfrm>
            <a:off x="580390" y="1630680"/>
            <a:ext cx="4813300" cy="4165600"/>
          </a:xfrm>
          <a:prstGeom prst="rect">
            <a:avLst/>
          </a:prstGeom>
        </p:spPr>
      </p:pic>
    </p:spTree>
    <p:extLst>
      <p:ext uri="{BB962C8B-B14F-4D97-AF65-F5344CB8AC3E}">
        <p14:creationId xmlns:p14="http://schemas.microsoft.com/office/powerpoint/2010/main" val="3398314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466003" y="6495483"/>
            <a:ext cx="8218636" cy="237285"/>
          </a:xfrm>
        </p:spPr>
        <p:txBody>
          <a:bodyPr/>
          <a:lstStyle/>
          <a:p>
            <a:pPr>
              <a:defRPr/>
            </a:pPr>
            <a:r>
              <a:rPr lang="en-US"/>
              <a:t>SAND STT Technical Basics - DUNE-IT Meeting - November 12, 2021</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9410655" cy="492369"/>
          </a:xfrm>
        </p:spPr>
        <p:txBody>
          <a:bodyPr>
            <a:noAutofit/>
          </a:bodyPr>
          <a:lstStyle/>
          <a:p>
            <a:r>
              <a:rPr lang="en-US" sz="3200" b="1" dirty="0">
                <a:solidFill>
                  <a:schemeClr val="accent5">
                    <a:lumMod val="50000"/>
                  </a:schemeClr>
                </a:solidFill>
              </a:rPr>
              <a:t>SAND’s STT – Reference Concept – main parameters</a:t>
            </a:r>
          </a:p>
        </p:txBody>
      </p:sp>
      <p:sp>
        <p:nvSpPr>
          <p:cNvPr id="6" name="Content Placeholder 1">
            <a:extLst>
              <a:ext uri="{FF2B5EF4-FFF2-40B4-BE49-F238E27FC236}">
                <a16:creationId xmlns:a16="http://schemas.microsoft.com/office/drawing/2014/main" id="{DB755035-5425-ED4B-B239-D65655BF75A5}"/>
              </a:ext>
            </a:extLst>
          </p:cNvPr>
          <p:cNvSpPr txBox="1">
            <a:spLocks/>
          </p:cNvSpPr>
          <p:nvPr/>
        </p:nvSpPr>
        <p:spPr>
          <a:xfrm>
            <a:off x="172720" y="1213798"/>
            <a:ext cx="12019280" cy="3940094"/>
          </a:xfrm>
          <a:prstGeom prst="rect">
            <a:avLst/>
          </a:prstGeom>
          <a:solidFill>
            <a:schemeClr val="bg1"/>
          </a:solidFill>
        </p:spPr>
        <p:txBody>
          <a:bodyPr vert="horz" lIns="0" tIns="0" rIns="0" bIns="0" rtlCol="0">
            <a:no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Target mass (fiducial): 4700 kg (C2H4) + 504 kg (graphite)</a:t>
            </a:r>
          </a:p>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Straws diameter: 5 mm</a:t>
            </a:r>
          </a:p>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Max straws length: 4000 mm</a:t>
            </a:r>
          </a:p>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Straws thickness: 20 µm</a:t>
            </a:r>
          </a:p>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Number of channels: ≈ 220000</a:t>
            </a:r>
          </a:p>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2-views configuration: XXYY</a:t>
            </a:r>
          </a:p>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Gas mixture: </a:t>
            </a:r>
            <a:r>
              <a:rPr lang="en-US" dirty="0" err="1">
                <a:solidFill>
                  <a:schemeClr val="accent5">
                    <a:lumMod val="50000"/>
                  </a:schemeClr>
                </a:solidFill>
              </a:rPr>
              <a:t>Xe</a:t>
            </a:r>
            <a:r>
              <a:rPr lang="en-US" dirty="0">
                <a:solidFill>
                  <a:schemeClr val="accent5">
                    <a:lumMod val="50000"/>
                  </a:schemeClr>
                </a:solidFill>
              </a:rPr>
              <a:t>/CO2 (70/30) for C2H4 target modules and </a:t>
            </a:r>
            <a:r>
              <a:rPr lang="en-US" dirty="0" err="1">
                <a:solidFill>
                  <a:schemeClr val="accent5">
                    <a:lumMod val="50000"/>
                  </a:schemeClr>
                </a:solidFill>
              </a:rPr>
              <a:t>Ar</a:t>
            </a:r>
            <a:r>
              <a:rPr lang="en-US" dirty="0">
                <a:solidFill>
                  <a:schemeClr val="accent5">
                    <a:lumMod val="50000"/>
                  </a:schemeClr>
                </a:solidFill>
              </a:rPr>
              <a:t>/CO2 (70/30) for graphite modules</a:t>
            </a:r>
          </a:p>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Operating pressure: 1.9 bar abs</a:t>
            </a:r>
          </a:p>
          <a:p>
            <a:pPr marL="366355" lvl="1">
              <a:lnSpc>
                <a:spcPts val="2123"/>
              </a:lnSpc>
              <a:spcBef>
                <a:spcPts val="554"/>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Nominal space resolution: 100 µm (</a:t>
            </a:r>
            <a:r>
              <a:rPr lang="en-US" i="1" dirty="0">
                <a:solidFill>
                  <a:schemeClr val="accent5">
                    <a:lumMod val="50000"/>
                  </a:schemeClr>
                </a:solidFill>
              </a:rPr>
              <a:t>this is my understanding</a:t>
            </a:r>
            <a:r>
              <a:rPr lang="en-US" dirty="0">
                <a:solidFill>
                  <a:schemeClr val="accent5">
                    <a:lumMod val="50000"/>
                  </a:schemeClr>
                </a:solidFill>
              </a:rPr>
              <a:t>)</a:t>
            </a:r>
          </a:p>
        </p:txBody>
      </p:sp>
    </p:spTree>
    <p:extLst>
      <p:ext uri="{BB962C8B-B14F-4D97-AF65-F5344CB8AC3E}">
        <p14:creationId xmlns:p14="http://schemas.microsoft.com/office/powerpoint/2010/main" val="1694282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SAND STT Technical Basics - DUNE-IT Meeting - November 12, 2021</a:t>
            </a:r>
            <a:endParaRPr lang="en-US" b="1"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197017" y="1007461"/>
            <a:ext cx="6467943" cy="3026059"/>
          </a:xfrm>
          <a:noFill/>
        </p:spPr>
        <p:txBody>
          <a:bodyPr>
            <a:noAutofit/>
          </a:bodyPr>
          <a:lstStyle/>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Built between 2001 and 2004</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3 straws orientation: 0 (vertical), 10°, 90°</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Max straws length: 3652 mm</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Straws diameter: 6 mm and 9.5 mm (≈1/2,≈1/2)</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Total number of channels: 12440</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Gas mixture: </a:t>
            </a:r>
            <a:r>
              <a:rPr lang="en-US" dirty="0" err="1">
                <a:solidFill>
                  <a:schemeClr val="accent5">
                    <a:lumMod val="50000"/>
                  </a:schemeClr>
                </a:solidFill>
              </a:rPr>
              <a:t>Ar</a:t>
            </a:r>
            <a:r>
              <a:rPr lang="en-US" dirty="0">
                <a:solidFill>
                  <a:schemeClr val="accent5">
                    <a:lumMod val="50000"/>
                  </a:schemeClr>
                </a:solidFill>
              </a:rPr>
              <a:t>/Co2/CF4 (74/6/20)</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Operating pressure: unknown</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Nominal space resolution: 200 µm </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endParaRPr lang="en-US" dirty="0">
              <a:solidFill>
                <a:schemeClr val="accent5">
                  <a:lumMod val="50000"/>
                </a:schemeClr>
              </a:solidFill>
            </a:endParaRP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489776" cy="492369"/>
          </a:xfrm>
        </p:spPr>
        <p:txBody>
          <a:bodyPr>
            <a:noAutofit/>
          </a:bodyPr>
          <a:lstStyle/>
          <a:p>
            <a:r>
              <a:rPr lang="en-US" sz="3200" b="1" dirty="0">
                <a:solidFill>
                  <a:schemeClr val="accent5">
                    <a:lumMod val="50000"/>
                  </a:schemeClr>
                </a:solidFill>
              </a:rPr>
              <a:t>Straw Tubes Detectors: 1 – Straw Tubes Tracker for Compass</a:t>
            </a:r>
          </a:p>
        </p:txBody>
      </p:sp>
      <p:pic>
        <p:nvPicPr>
          <p:cNvPr id="7" name="Picture 6">
            <a:extLst>
              <a:ext uri="{FF2B5EF4-FFF2-40B4-BE49-F238E27FC236}">
                <a16:creationId xmlns:a16="http://schemas.microsoft.com/office/drawing/2014/main" id="{7CEA5D5F-4A2A-2A41-99BC-5A1C8E3F985D}"/>
              </a:ext>
            </a:extLst>
          </p:cNvPr>
          <p:cNvPicPr>
            <a:picLocks noChangeAspect="1"/>
          </p:cNvPicPr>
          <p:nvPr/>
        </p:nvPicPr>
        <p:blipFill>
          <a:blip r:embed="rId3"/>
          <a:stretch>
            <a:fillRect/>
          </a:stretch>
        </p:blipFill>
        <p:spPr>
          <a:xfrm>
            <a:off x="5859779" y="1258570"/>
            <a:ext cx="5788269" cy="1504950"/>
          </a:xfrm>
          <a:prstGeom prst="rect">
            <a:avLst/>
          </a:prstGeom>
        </p:spPr>
      </p:pic>
      <p:sp>
        <p:nvSpPr>
          <p:cNvPr id="8" name="TextBox 7">
            <a:extLst>
              <a:ext uri="{FF2B5EF4-FFF2-40B4-BE49-F238E27FC236}">
                <a16:creationId xmlns:a16="http://schemas.microsoft.com/office/drawing/2014/main" id="{42A824ED-0872-8A48-B370-B2442D035F68}"/>
              </a:ext>
            </a:extLst>
          </p:cNvPr>
          <p:cNvSpPr txBox="1"/>
          <p:nvPr/>
        </p:nvSpPr>
        <p:spPr>
          <a:xfrm>
            <a:off x="7467600" y="2783840"/>
            <a:ext cx="3059235" cy="369332"/>
          </a:xfrm>
          <a:prstGeom prst="rect">
            <a:avLst/>
          </a:prstGeom>
          <a:noFill/>
        </p:spPr>
        <p:txBody>
          <a:bodyPr wrap="none" rtlCol="0">
            <a:spAutoFit/>
          </a:bodyPr>
          <a:lstStyle/>
          <a:p>
            <a:r>
              <a:rPr lang="en-US" dirty="0"/>
              <a:t>Cross-section of a double layer</a:t>
            </a:r>
          </a:p>
        </p:txBody>
      </p:sp>
      <p:pic>
        <p:nvPicPr>
          <p:cNvPr id="12" name="Picture 11">
            <a:extLst>
              <a:ext uri="{FF2B5EF4-FFF2-40B4-BE49-F238E27FC236}">
                <a16:creationId xmlns:a16="http://schemas.microsoft.com/office/drawing/2014/main" id="{507AC877-A85A-9E41-AF01-3E6E6F85BDBE}"/>
              </a:ext>
            </a:extLst>
          </p:cNvPr>
          <p:cNvPicPr>
            <a:picLocks noChangeAspect="1"/>
          </p:cNvPicPr>
          <p:nvPr/>
        </p:nvPicPr>
        <p:blipFill>
          <a:blip r:embed="rId4"/>
          <a:stretch>
            <a:fillRect/>
          </a:stretch>
        </p:blipFill>
        <p:spPr>
          <a:xfrm>
            <a:off x="7444740" y="3257550"/>
            <a:ext cx="3175000" cy="1968500"/>
          </a:xfrm>
          <a:prstGeom prst="rect">
            <a:avLst/>
          </a:prstGeom>
        </p:spPr>
      </p:pic>
      <p:sp>
        <p:nvSpPr>
          <p:cNvPr id="13" name="TextBox 12">
            <a:extLst>
              <a:ext uri="{FF2B5EF4-FFF2-40B4-BE49-F238E27FC236}">
                <a16:creationId xmlns:a16="http://schemas.microsoft.com/office/drawing/2014/main" id="{DFA696DC-D1C4-C54F-AAEB-4BB591DBFCBC}"/>
              </a:ext>
            </a:extLst>
          </p:cNvPr>
          <p:cNvSpPr txBox="1"/>
          <p:nvPr/>
        </p:nvSpPr>
        <p:spPr>
          <a:xfrm>
            <a:off x="6150363" y="5399181"/>
            <a:ext cx="5406160" cy="646331"/>
          </a:xfrm>
          <a:prstGeom prst="rect">
            <a:avLst/>
          </a:prstGeom>
          <a:noFill/>
        </p:spPr>
        <p:txBody>
          <a:bodyPr wrap="none" rtlCol="0">
            <a:spAutoFit/>
          </a:bodyPr>
          <a:lstStyle/>
          <a:p>
            <a:r>
              <a:rPr lang="en-US" dirty="0"/>
              <a:t>Straw tube layout: inner layer Kapton XC (40 µm)</a:t>
            </a:r>
          </a:p>
          <a:p>
            <a:r>
              <a:rPr lang="en-US" dirty="0"/>
              <a:t>Glue film: 7 µm ; outer layer aluminized Kapton (12 µm)</a:t>
            </a:r>
          </a:p>
        </p:txBody>
      </p:sp>
      <p:pic>
        <p:nvPicPr>
          <p:cNvPr id="14" name="Picture 13">
            <a:extLst>
              <a:ext uri="{FF2B5EF4-FFF2-40B4-BE49-F238E27FC236}">
                <a16:creationId xmlns:a16="http://schemas.microsoft.com/office/drawing/2014/main" id="{041C49D3-0D53-7C4D-AAA7-EEB275989F11}"/>
              </a:ext>
            </a:extLst>
          </p:cNvPr>
          <p:cNvPicPr>
            <a:picLocks noChangeAspect="1"/>
          </p:cNvPicPr>
          <p:nvPr/>
        </p:nvPicPr>
        <p:blipFill>
          <a:blip r:embed="rId5"/>
          <a:stretch>
            <a:fillRect/>
          </a:stretch>
        </p:blipFill>
        <p:spPr>
          <a:xfrm>
            <a:off x="997973" y="3813627"/>
            <a:ext cx="3798257" cy="1945905"/>
          </a:xfrm>
          <a:prstGeom prst="rect">
            <a:avLst/>
          </a:prstGeom>
        </p:spPr>
      </p:pic>
      <p:sp>
        <p:nvSpPr>
          <p:cNvPr id="17" name="TextBox 16">
            <a:extLst>
              <a:ext uri="{FF2B5EF4-FFF2-40B4-BE49-F238E27FC236}">
                <a16:creationId xmlns:a16="http://schemas.microsoft.com/office/drawing/2014/main" id="{56C524FA-BF4F-D14A-8421-64C13168E5EF}"/>
              </a:ext>
            </a:extLst>
          </p:cNvPr>
          <p:cNvSpPr txBox="1"/>
          <p:nvPr/>
        </p:nvSpPr>
        <p:spPr>
          <a:xfrm>
            <a:off x="665018" y="5913912"/>
            <a:ext cx="3972434" cy="369332"/>
          </a:xfrm>
          <a:prstGeom prst="rect">
            <a:avLst/>
          </a:prstGeom>
          <a:noFill/>
        </p:spPr>
        <p:txBody>
          <a:bodyPr wrap="none" rtlCol="0">
            <a:spAutoFit/>
          </a:bodyPr>
          <a:lstStyle/>
          <a:p>
            <a:r>
              <a:rPr lang="en-US" dirty="0"/>
              <a:t>Detail of the end plug of the straw tubes</a:t>
            </a:r>
          </a:p>
        </p:txBody>
      </p:sp>
      <p:sp>
        <p:nvSpPr>
          <p:cNvPr id="18" name="TextBox 17">
            <a:extLst>
              <a:ext uri="{FF2B5EF4-FFF2-40B4-BE49-F238E27FC236}">
                <a16:creationId xmlns:a16="http://schemas.microsoft.com/office/drawing/2014/main" id="{3A16FA5A-CB3C-0A4C-A5AD-432A9B92130A}"/>
              </a:ext>
            </a:extLst>
          </p:cNvPr>
          <p:cNvSpPr txBox="1"/>
          <p:nvPr/>
        </p:nvSpPr>
        <p:spPr>
          <a:xfrm>
            <a:off x="6472053" y="6044540"/>
            <a:ext cx="4233788" cy="369332"/>
          </a:xfrm>
          <a:prstGeom prst="rect">
            <a:avLst/>
          </a:prstGeom>
          <a:noFill/>
        </p:spPr>
        <p:txBody>
          <a:bodyPr wrap="none" rtlCol="0">
            <a:spAutoFit/>
          </a:bodyPr>
          <a:lstStyle/>
          <a:p>
            <a:r>
              <a:rPr lang="en-US" i="1" dirty="0">
                <a:solidFill>
                  <a:schemeClr val="accent5">
                    <a:lumMod val="50000"/>
                  </a:schemeClr>
                </a:solidFill>
              </a:rPr>
              <a:t>V.N. </a:t>
            </a:r>
            <a:r>
              <a:rPr lang="en-US" i="1" dirty="0" err="1">
                <a:solidFill>
                  <a:schemeClr val="accent5">
                    <a:lumMod val="50000"/>
                  </a:schemeClr>
                </a:solidFill>
              </a:rPr>
              <a:t>Bychkov</a:t>
            </a:r>
            <a:r>
              <a:rPr lang="en-US" i="1" dirty="0">
                <a:solidFill>
                  <a:schemeClr val="accent5">
                    <a:lumMod val="50000"/>
                  </a:schemeClr>
                </a:solidFill>
              </a:rPr>
              <a:t>, et al. NIM A 556 (2006) 66-79</a:t>
            </a:r>
          </a:p>
        </p:txBody>
      </p:sp>
    </p:spTree>
    <p:extLst>
      <p:ext uri="{BB962C8B-B14F-4D97-AF65-F5344CB8AC3E}">
        <p14:creationId xmlns:p14="http://schemas.microsoft.com/office/powerpoint/2010/main" val="393796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SAND STT Technical Basics - DUNE-IT Meeting - November 12, 2021</a:t>
            </a:r>
            <a:endParaRPr lang="en-US" b="1"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197017" y="1007461"/>
            <a:ext cx="5752521" cy="3457661"/>
          </a:xfrm>
          <a:noFill/>
        </p:spPr>
        <p:txBody>
          <a:bodyPr>
            <a:noAutofit/>
          </a:bodyPr>
          <a:lstStyle/>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Detector in the prototyping phase</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2 straws orientation: </a:t>
            </a:r>
            <a:r>
              <a:rPr lang="en-US" dirty="0" err="1">
                <a:solidFill>
                  <a:schemeClr val="accent5">
                    <a:lumMod val="50000"/>
                  </a:schemeClr>
                </a:solidFill>
              </a:rPr>
              <a:t>xxyy</a:t>
            </a:r>
            <a:endParaRPr lang="en-US" dirty="0">
              <a:solidFill>
                <a:schemeClr val="accent5">
                  <a:lumMod val="50000"/>
                </a:schemeClr>
              </a:solidFill>
            </a:endParaRP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Max straws length: ≈ 1300 mm</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Straws diameter: 9.8 mm </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 thickness: 20 µm</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Total number of channels: ≈ 2650</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Gas mixture: </a:t>
            </a:r>
            <a:r>
              <a:rPr lang="en-US" dirty="0" err="1">
                <a:solidFill>
                  <a:schemeClr val="accent5">
                    <a:lumMod val="50000"/>
                  </a:schemeClr>
                </a:solidFill>
              </a:rPr>
              <a:t>Ar</a:t>
            </a:r>
            <a:r>
              <a:rPr lang="en-US" dirty="0">
                <a:solidFill>
                  <a:schemeClr val="accent5">
                    <a:lumMod val="50000"/>
                  </a:schemeClr>
                </a:solidFill>
              </a:rPr>
              <a:t>/C2H6 (50/50) possible alternatives under investigation</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Operating pressure: 1 bar abs (N.B. the straw tubes will be in a vacuum chamber)</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Nominal space resolution: 200 µm </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endParaRPr lang="en-US" dirty="0">
              <a:solidFill>
                <a:schemeClr val="accent5">
                  <a:lumMod val="50000"/>
                </a:schemeClr>
              </a:solidFill>
            </a:endParaRP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489776" cy="492369"/>
          </a:xfrm>
        </p:spPr>
        <p:txBody>
          <a:bodyPr>
            <a:noAutofit/>
          </a:bodyPr>
          <a:lstStyle/>
          <a:p>
            <a:r>
              <a:rPr lang="en-US" sz="3200" b="1" dirty="0">
                <a:solidFill>
                  <a:schemeClr val="accent5">
                    <a:lumMod val="50000"/>
                  </a:schemeClr>
                </a:solidFill>
              </a:rPr>
              <a:t>Straw Tubes Detectors: 2 – Straw Tubes Tracker for COMET</a:t>
            </a:r>
          </a:p>
        </p:txBody>
      </p:sp>
      <p:pic>
        <p:nvPicPr>
          <p:cNvPr id="3" name="Picture 2">
            <a:extLst>
              <a:ext uri="{FF2B5EF4-FFF2-40B4-BE49-F238E27FC236}">
                <a16:creationId xmlns:a16="http://schemas.microsoft.com/office/drawing/2014/main" id="{33DF4894-A314-734D-A76E-CCA3107766C5}"/>
              </a:ext>
            </a:extLst>
          </p:cNvPr>
          <p:cNvPicPr>
            <a:picLocks noChangeAspect="1"/>
          </p:cNvPicPr>
          <p:nvPr/>
        </p:nvPicPr>
        <p:blipFill>
          <a:blip r:embed="rId3"/>
          <a:stretch>
            <a:fillRect/>
          </a:stretch>
        </p:blipFill>
        <p:spPr>
          <a:xfrm>
            <a:off x="5590805" y="4267531"/>
            <a:ext cx="3885704" cy="2590469"/>
          </a:xfrm>
          <a:prstGeom prst="rect">
            <a:avLst/>
          </a:prstGeom>
        </p:spPr>
      </p:pic>
      <p:pic>
        <p:nvPicPr>
          <p:cNvPr id="6" name="Picture 5">
            <a:extLst>
              <a:ext uri="{FF2B5EF4-FFF2-40B4-BE49-F238E27FC236}">
                <a16:creationId xmlns:a16="http://schemas.microsoft.com/office/drawing/2014/main" id="{D2377779-9648-5D47-9B3A-B890C0E982B0}"/>
              </a:ext>
            </a:extLst>
          </p:cNvPr>
          <p:cNvPicPr>
            <a:picLocks noChangeAspect="1"/>
          </p:cNvPicPr>
          <p:nvPr/>
        </p:nvPicPr>
        <p:blipFill rotWithShape="1">
          <a:blip r:embed="rId4"/>
          <a:srcRect t="5888" r="49615" b="71602"/>
          <a:stretch/>
        </p:blipFill>
        <p:spPr>
          <a:xfrm>
            <a:off x="5476477" y="935610"/>
            <a:ext cx="5900084" cy="3517637"/>
          </a:xfrm>
          <a:prstGeom prst="rect">
            <a:avLst/>
          </a:prstGeom>
        </p:spPr>
      </p:pic>
      <p:sp>
        <p:nvSpPr>
          <p:cNvPr id="9" name="TextBox 8">
            <a:extLst>
              <a:ext uri="{FF2B5EF4-FFF2-40B4-BE49-F238E27FC236}">
                <a16:creationId xmlns:a16="http://schemas.microsoft.com/office/drawing/2014/main" id="{B866789A-EB9B-6448-8E8D-E85A6E0782C1}"/>
              </a:ext>
            </a:extLst>
          </p:cNvPr>
          <p:cNvSpPr txBox="1"/>
          <p:nvPr/>
        </p:nvSpPr>
        <p:spPr>
          <a:xfrm>
            <a:off x="9595262" y="5296395"/>
            <a:ext cx="1903150" cy="369332"/>
          </a:xfrm>
          <a:prstGeom prst="rect">
            <a:avLst/>
          </a:prstGeom>
          <a:noFill/>
        </p:spPr>
        <p:txBody>
          <a:bodyPr wrap="none" rtlCol="0">
            <a:spAutoFit/>
          </a:bodyPr>
          <a:lstStyle/>
          <a:p>
            <a:r>
              <a:rPr lang="en-US" dirty="0"/>
              <a:t>Full size prototype</a:t>
            </a:r>
          </a:p>
        </p:txBody>
      </p:sp>
      <p:pic>
        <p:nvPicPr>
          <p:cNvPr id="10" name="Picture 9">
            <a:extLst>
              <a:ext uri="{FF2B5EF4-FFF2-40B4-BE49-F238E27FC236}">
                <a16:creationId xmlns:a16="http://schemas.microsoft.com/office/drawing/2014/main" id="{F2066365-74F5-B345-A698-9B4DB5F1E264}"/>
              </a:ext>
            </a:extLst>
          </p:cNvPr>
          <p:cNvPicPr>
            <a:picLocks noChangeAspect="1"/>
          </p:cNvPicPr>
          <p:nvPr/>
        </p:nvPicPr>
        <p:blipFill>
          <a:blip r:embed="rId5"/>
          <a:stretch>
            <a:fillRect/>
          </a:stretch>
        </p:blipFill>
        <p:spPr>
          <a:xfrm>
            <a:off x="574941" y="4331691"/>
            <a:ext cx="4574002" cy="1214087"/>
          </a:xfrm>
          <a:prstGeom prst="rect">
            <a:avLst/>
          </a:prstGeom>
        </p:spPr>
      </p:pic>
      <p:sp>
        <p:nvSpPr>
          <p:cNvPr id="11" name="TextBox 10">
            <a:extLst>
              <a:ext uri="{FF2B5EF4-FFF2-40B4-BE49-F238E27FC236}">
                <a16:creationId xmlns:a16="http://schemas.microsoft.com/office/drawing/2014/main" id="{971FA0E2-7FF5-0143-8F46-C350F39BC4B2}"/>
              </a:ext>
            </a:extLst>
          </p:cNvPr>
          <p:cNvSpPr txBox="1"/>
          <p:nvPr/>
        </p:nvSpPr>
        <p:spPr>
          <a:xfrm>
            <a:off x="1401288" y="5605159"/>
            <a:ext cx="3943131" cy="369332"/>
          </a:xfrm>
          <a:prstGeom prst="rect">
            <a:avLst/>
          </a:prstGeom>
          <a:noFill/>
        </p:spPr>
        <p:txBody>
          <a:bodyPr wrap="none" rtlCol="0">
            <a:spAutoFit/>
          </a:bodyPr>
          <a:lstStyle/>
          <a:p>
            <a:r>
              <a:rPr lang="en-US" dirty="0"/>
              <a:t>Straight ultrasonic welding of the straws</a:t>
            </a:r>
          </a:p>
        </p:txBody>
      </p:sp>
      <p:cxnSp>
        <p:nvCxnSpPr>
          <p:cNvPr id="20" name="Straight Arrow Connector 19">
            <a:extLst>
              <a:ext uri="{FF2B5EF4-FFF2-40B4-BE49-F238E27FC236}">
                <a16:creationId xmlns:a16="http://schemas.microsoft.com/office/drawing/2014/main" id="{708E6A2E-0297-1D48-BD3A-D7278FD19E84}"/>
              </a:ext>
            </a:extLst>
          </p:cNvPr>
          <p:cNvCxnSpPr/>
          <p:nvPr/>
        </p:nvCxnSpPr>
        <p:spPr>
          <a:xfrm flipV="1">
            <a:off x="2422566" y="5094519"/>
            <a:ext cx="225631" cy="522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521D4EF-735B-E946-9EF1-B48E072DEB64}"/>
              </a:ext>
            </a:extLst>
          </p:cNvPr>
          <p:cNvCxnSpPr>
            <a:cxnSpLocks/>
          </p:cNvCxnSpPr>
          <p:nvPr/>
        </p:nvCxnSpPr>
        <p:spPr>
          <a:xfrm flipV="1">
            <a:off x="2622467" y="4868889"/>
            <a:ext cx="1343891" cy="805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C25EDFB-FFA9-8645-8A6D-0F62842F099A}"/>
              </a:ext>
            </a:extLst>
          </p:cNvPr>
          <p:cNvSpPr txBox="1"/>
          <p:nvPr/>
        </p:nvSpPr>
        <p:spPr>
          <a:xfrm>
            <a:off x="522516" y="5985163"/>
            <a:ext cx="4617354" cy="369332"/>
          </a:xfrm>
          <a:prstGeom prst="rect">
            <a:avLst/>
          </a:prstGeom>
          <a:noFill/>
        </p:spPr>
        <p:txBody>
          <a:bodyPr wrap="none" rtlCol="0">
            <a:spAutoFit/>
          </a:bodyPr>
          <a:lstStyle/>
          <a:p>
            <a:r>
              <a:rPr lang="en-US" i="1" dirty="0">
                <a:solidFill>
                  <a:schemeClr val="accent5">
                    <a:lumMod val="50000"/>
                  </a:schemeClr>
                </a:solidFill>
              </a:rPr>
              <a:t>H. </a:t>
            </a:r>
            <a:r>
              <a:rPr lang="en-US" i="1" dirty="0" err="1">
                <a:solidFill>
                  <a:schemeClr val="accent5">
                    <a:lumMod val="50000"/>
                  </a:schemeClr>
                </a:solidFill>
              </a:rPr>
              <a:t>Nischiguchi</a:t>
            </a:r>
            <a:r>
              <a:rPr lang="en-US" i="1" dirty="0">
                <a:solidFill>
                  <a:schemeClr val="accent5">
                    <a:lumMod val="50000"/>
                  </a:schemeClr>
                </a:solidFill>
              </a:rPr>
              <a:t>, et al. NIM A 845 (2017) 269-272</a:t>
            </a:r>
          </a:p>
        </p:txBody>
      </p:sp>
    </p:spTree>
    <p:extLst>
      <p:ext uri="{BB962C8B-B14F-4D97-AF65-F5344CB8AC3E}">
        <p14:creationId xmlns:p14="http://schemas.microsoft.com/office/powerpoint/2010/main" val="144068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SAND STT Technical Basics - DUNE-IT Meeting - November 12, 2021</a:t>
            </a:r>
            <a:endParaRPr lang="en-US" b="1"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197017" y="1007461"/>
            <a:ext cx="6227534" cy="3457661"/>
          </a:xfrm>
          <a:noFill/>
        </p:spPr>
        <p:txBody>
          <a:bodyPr>
            <a:noAutofit/>
          </a:bodyPr>
          <a:lstStyle/>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Detector not yet in operation</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3 straws orientation: 0 (longitudinal), +3°, -3° (all double layers)</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Straws length: ≈ 1500 mm</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Straws diameter: 10 mm </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 thickness: 27 µm</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Total number of channels: 4636</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Gas mixture: </a:t>
            </a:r>
            <a:r>
              <a:rPr lang="en-US" dirty="0" err="1">
                <a:solidFill>
                  <a:schemeClr val="accent5">
                    <a:lumMod val="50000"/>
                  </a:schemeClr>
                </a:solidFill>
              </a:rPr>
              <a:t>Ar</a:t>
            </a:r>
            <a:r>
              <a:rPr lang="en-US" dirty="0">
                <a:solidFill>
                  <a:schemeClr val="accent5">
                    <a:lumMod val="50000"/>
                  </a:schemeClr>
                </a:solidFill>
              </a:rPr>
              <a:t>/CO2 (90/10)</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Operating pressure: 2 bar abs</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Nominal space resolution: 150 µm </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endParaRPr lang="en-US" dirty="0">
              <a:solidFill>
                <a:schemeClr val="accent5">
                  <a:lumMod val="50000"/>
                </a:schemeClr>
              </a:solidFill>
            </a:endParaRP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489776" cy="492369"/>
          </a:xfrm>
        </p:spPr>
        <p:txBody>
          <a:bodyPr>
            <a:noAutofit/>
          </a:bodyPr>
          <a:lstStyle/>
          <a:p>
            <a:r>
              <a:rPr lang="en-US" sz="2800" b="1" dirty="0">
                <a:solidFill>
                  <a:schemeClr val="accent5">
                    <a:lumMod val="50000"/>
                  </a:schemeClr>
                </a:solidFill>
              </a:rPr>
              <a:t>Straw Tubes Detectors: 3 – Central Straw Tubes Tracker for PANDA</a:t>
            </a:r>
          </a:p>
        </p:txBody>
      </p:sp>
      <p:pic>
        <p:nvPicPr>
          <p:cNvPr id="5" name="Picture 4">
            <a:extLst>
              <a:ext uri="{FF2B5EF4-FFF2-40B4-BE49-F238E27FC236}">
                <a16:creationId xmlns:a16="http://schemas.microsoft.com/office/drawing/2014/main" id="{0BFCD6A6-CC13-3643-BC98-7B23F0C8CF79}"/>
              </a:ext>
            </a:extLst>
          </p:cNvPr>
          <p:cNvPicPr>
            <a:picLocks noChangeAspect="1"/>
          </p:cNvPicPr>
          <p:nvPr/>
        </p:nvPicPr>
        <p:blipFill>
          <a:blip r:embed="rId3"/>
          <a:stretch>
            <a:fillRect/>
          </a:stretch>
        </p:blipFill>
        <p:spPr>
          <a:xfrm>
            <a:off x="7563144" y="1101723"/>
            <a:ext cx="3872794" cy="2603378"/>
          </a:xfrm>
          <a:prstGeom prst="rect">
            <a:avLst/>
          </a:prstGeom>
        </p:spPr>
      </p:pic>
      <p:pic>
        <p:nvPicPr>
          <p:cNvPr id="7" name="Picture 6">
            <a:extLst>
              <a:ext uri="{FF2B5EF4-FFF2-40B4-BE49-F238E27FC236}">
                <a16:creationId xmlns:a16="http://schemas.microsoft.com/office/drawing/2014/main" id="{2143E815-629C-1848-958B-D794ACCA6ED4}"/>
              </a:ext>
            </a:extLst>
          </p:cNvPr>
          <p:cNvPicPr>
            <a:picLocks noChangeAspect="1"/>
          </p:cNvPicPr>
          <p:nvPr/>
        </p:nvPicPr>
        <p:blipFill>
          <a:blip r:embed="rId4"/>
          <a:stretch>
            <a:fillRect/>
          </a:stretch>
        </p:blipFill>
        <p:spPr>
          <a:xfrm>
            <a:off x="4365172" y="1934028"/>
            <a:ext cx="3200400" cy="3251200"/>
          </a:xfrm>
          <a:prstGeom prst="rect">
            <a:avLst/>
          </a:prstGeom>
        </p:spPr>
      </p:pic>
      <p:pic>
        <p:nvPicPr>
          <p:cNvPr id="8" name="Picture 7">
            <a:extLst>
              <a:ext uri="{FF2B5EF4-FFF2-40B4-BE49-F238E27FC236}">
                <a16:creationId xmlns:a16="http://schemas.microsoft.com/office/drawing/2014/main" id="{F1F9BC50-81EF-6540-A6CB-4A585DD472F6}"/>
              </a:ext>
            </a:extLst>
          </p:cNvPr>
          <p:cNvPicPr>
            <a:picLocks noChangeAspect="1"/>
          </p:cNvPicPr>
          <p:nvPr/>
        </p:nvPicPr>
        <p:blipFill>
          <a:blip r:embed="rId5"/>
          <a:stretch>
            <a:fillRect/>
          </a:stretch>
        </p:blipFill>
        <p:spPr>
          <a:xfrm>
            <a:off x="9453748" y="3828720"/>
            <a:ext cx="2286000" cy="2501900"/>
          </a:xfrm>
          <a:prstGeom prst="rect">
            <a:avLst/>
          </a:prstGeom>
        </p:spPr>
      </p:pic>
      <p:sp>
        <p:nvSpPr>
          <p:cNvPr id="10" name="TextBox 9">
            <a:extLst>
              <a:ext uri="{FF2B5EF4-FFF2-40B4-BE49-F238E27FC236}">
                <a16:creationId xmlns:a16="http://schemas.microsoft.com/office/drawing/2014/main" id="{79471C56-7195-D843-90BB-AAD8FE532F84}"/>
              </a:ext>
            </a:extLst>
          </p:cNvPr>
          <p:cNvSpPr txBox="1"/>
          <p:nvPr/>
        </p:nvSpPr>
        <p:spPr>
          <a:xfrm>
            <a:off x="7968343" y="4809506"/>
            <a:ext cx="1531916" cy="830997"/>
          </a:xfrm>
          <a:prstGeom prst="rect">
            <a:avLst/>
          </a:prstGeom>
          <a:noFill/>
        </p:spPr>
        <p:txBody>
          <a:bodyPr wrap="square" rtlCol="0">
            <a:spAutoFit/>
          </a:bodyPr>
          <a:lstStyle/>
          <a:p>
            <a:r>
              <a:rPr lang="en-US" sz="1600" dirty="0"/>
              <a:t>Pressure stabilized straw tubes pack</a:t>
            </a:r>
          </a:p>
        </p:txBody>
      </p:sp>
      <p:sp>
        <p:nvSpPr>
          <p:cNvPr id="11" name="TextBox 10">
            <a:extLst>
              <a:ext uri="{FF2B5EF4-FFF2-40B4-BE49-F238E27FC236}">
                <a16:creationId xmlns:a16="http://schemas.microsoft.com/office/drawing/2014/main" id="{0452D1D4-B03C-F049-8043-9C60E82B8F5A}"/>
              </a:ext>
            </a:extLst>
          </p:cNvPr>
          <p:cNvSpPr txBox="1"/>
          <p:nvPr/>
        </p:nvSpPr>
        <p:spPr>
          <a:xfrm>
            <a:off x="8110847" y="4168239"/>
            <a:ext cx="1140056" cy="369332"/>
          </a:xfrm>
          <a:prstGeom prst="rect">
            <a:avLst/>
          </a:prstGeom>
          <a:noFill/>
        </p:spPr>
        <p:txBody>
          <a:bodyPr wrap="none" rtlCol="0">
            <a:spAutoFit/>
          </a:bodyPr>
          <a:lstStyle/>
          <a:p>
            <a:r>
              <a:rPr lang="en-US" dirty="0"/>
              <a:t>Lead brick</a:t>
            </a:r>
          </a:p>
        </p:txBody>
      </p:sp>
      <p:cxnSp>
        <p:nvCxnSpPr>
          <p:cNvPr id="13" name="Straight Arrow Connector 12">
            <a:extLst>
              <a:ext uri="{FF2B5EF4-FFF2-40B4-BE49-F238E27FC236}">
                <a16:creationId xmlns:a16="http://schemas.microsoft.com/office/drawing/2014/main" id="{331499BB-27A4-254D-8B38-2FE1CF75D549}"/>
              </a:ext>
            </a:extLst>
          </p:cNvPr>
          <p:cNvCxnSpPr/>
          <p:nvPr/>
        </p:nvCxnSpPr>
        <p:spPr>
          <a:xfrm>
            <a:off x="9357756" y="4405745"/>
            <a:ext cx="1603169" cy="154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3B72907-D231-A54C-BB6C-FCAFBDD2F4C1}"/>
              </a:ext>
            </a:extLst>
          </p:cNvPr>
          <p:cNvPicPr>
            <a:picLocks noChangeAspect="1"/>
          </p:cNvPicPr>
          <p:nvPr/>
        </p:nvPicPr>
        <p:blipFill>
          <a:blip r:embed="rId6"/>
          <a:stretch>
            <a:fillRect/>
          </a:stretch>
        </p:blipFill>
        <p:spPr>
          <a:xfrm>
            <a:off x="601436" y="4023344"/>
            <a:ext cx="2628900" cy="1993900"/>
          </a:xfrm>
          <a:prstGeom prst="rect">
            <a:avLst/>
          </a:prstGeom>
        </p:spPr>
      </p:pic>
      <p:sp>
        <p:nvSpPr>
          <p:cNvPr id="17" name="TextBox 16">
            <a:extLst>
              <a:ext uri="{FF2B5EF4-FFF2-40B4-BE49-F238E27FC236}">
                <a16:creationId xmlns:a16="http://schemas.microsoft.com/office/drawing/2014/main" id="{9861B08F-72FF-474A-94AD-33FDB44F35F8}"/>
              </a:ext>
            </a:extLst>
          </p:cNvPr>
          <p:cNvSpPr txBox="1"/>
          <p:nvPr/>
        </p:nvSpPr>
        <p:spPr>
          <a:xfrm>
            <a:off x="3455719" y="5593278"/>
            <a:ext cx="5462842" cy="369332"/>
          </a:xfrm>
          <a:prstGeom prst="rect">
            <a:avLst/>
          </a:prstGeom>
          <a:noFill/>
        </p:spPr>
        <p:txBody>
          <a:bodyPr wrap="none" rtlCol="0">
            <a:spAutoFit/>
          </a:bodyPr>
          <a:lstStyle/>
          <a:p>
            <a:r>
              <a:rPr lang="en-US" dirty="0"/>
              <a:t>Individual tubes built and pressurized before assembling</a:t>
            </a:r>
          </a:p>
        </p:txBody>
      </p:sp>
      <p:sp>
        <p:nvSpPr>
          <p:cNvPr id="18" name="TextBox 17">
            <a:extLst>
              <a:ext uri="{FF2B5EF4-FFF2-40B4-BE49-F238E27FC236}">
                <a16:creationId xmlns:a16="http://schemas.microsoft.com/office/drawing/2014/main" id="{A138C344-7090-8D48-8288-CB75B9E2996B}"/>
              </a:ext>
            </a:extLst>
          </p:cNvPr>
          <p:cNvSpPr txBox="1"/>
          <p:nvPr/>
        </p:nvSpPr>
        <p:spPr>
          <a:xfrm>
            <a:off x="4168240" y="6020790"/>
            <a:ext cx="4188134" cy="369332"/>
          </a:xfrm>
          <a:prstGeom prst="rect">
            <a:avLst/>
          </a:prstGeom>
          <a:noFill/>
        </p:spPr>
        <p:txBody>
          <a:bodyPr wrap="none" rtlCol="0">
            <a:spAutoFit/>
          </a:bodyPr>
          <a:lstStyle/>
          <a:p>
            <a:r>
              <a:rPr lang="en-US" i="1" dirty="0">
                <a:solidFill>
                  <a:schemeClr val="accent5">
                    <a:lumMod val="50000"/>
                  </a:schemeClr>
                </a:solidFill>
              </a:rPr>
              <a:t>P. </a:t>
            </a:r>
            <a:r>
              <a:rPr lang="en-US" i="1" dirty="0" err="1">
                <a:solidFill>
                  <a:schemeClr val="accent5">
                    <a:lumMod val="50000"/>
                  </a:schemeClr>
                </a:solidFill>
              </a:rPr>
              <a:t>Gianotti</a:t>
            </a:r>
            <a:r>
              <a:rPr lang="en-US" i="1" dirty="0">
                <a:solidFill>
                  <a:schemeClr val="accent5">
                    <a:lumMod val="50000"/>
                  </a:schemeClr>
                </a:solidFill>
              </a:rPr>
              <a:t>, et al. arXiv:1307.4537v1 (2013)</a:t>
            </a:r>
          </a:p>
        </p:txBody>
      </p:sp>
    </p:spTree>
    <p:extLst>
      <p:ext uri="{BB962C8B-B14F-4D97-AF65-F5344CB8AC3E}">
        <p14:creationId xmlns:p14="http://schemas.microsoft.com/office/powerpoint/2010/main" val="3784303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SAND STT Technical Basics - DUNE-IT Meeting - November 12, 2021</a:t>
            </a:r>
            <a:endParaRPr lang="en-US" b="1"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197017" y="1007461"/>
            <a:ext cx="6227534" cy="3457661"/>
          </a:xfrm>
          <a:noFill/>
        </p:spPr>
        <p:txBody>
          <a:bodyPr>
            <a:noAutofit/>
          </a:bodyPr>
          <a:lstStyle/>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Detector built between 1998 and 2003 (by 3 US groups</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1 straws orientation</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Straws length: ≈ 1440 mm</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Straws diameter: 4 mm </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Straw thickness: 80 µm</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Total number of channels: 52544</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Gas mixture: </a:t>
            </a:r>
            <a:r>
              <a:rPr lang="en-US" dirty="0" err="1">
                <a:solidFill>
                  <a:schemeClr val="accent5">
                    <a:lumMod val="50000"/>
                  </a:schemeClr>
                </a:solidFill>
              </a:rPr>
              <a:t>Xe</a:t>
            </a:r>
            <a:r>
              <a:rPr lang="en-US" dirty="0">
                <a:solidFill>
                  <a:schemeClr val="accent5">
                    <a:lumMod val="50000"/>
                  </a:schemeClr>
                </a:solidFill>
              </a:rPr>
              <a:t>/CO2/O2 (70/27/3)</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Operating pressure: 3 bar abs</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Measured space resolution: 130 µm </a:t>
            </a:r>
          </a:p>
          <a:p>
            <a:pPr marL="366355" lvl="1">
              <a:lnSpc>
                <a:spcPts val="2123"/>
              </a:lnSpc>
              <a:spcBef>
                <a:spcPts val="0"/>
              </a:spcBef>
              <a:spcAft>
                <a:spcPts val="300"/>
              </a:spcAft>
              <a:buClr>
                <a:schemeClr val="accent3">
                  <a:lumMod val="75000"/>
                </a:schemeClr>
              </a:buClr>
              <a:buSzPct val="100000"/>
              <a:buFont typeface="Wingdings" panose="05000000000000000000" pitchFamily="2" charset="2"/>
              <a:buChar char="ü"/>
            </a:pPr>
            <a:endParaRPr lang="en-US" dirty="0">
              <a:solidFill>
                <a:schemeClr val="accent5">
                  <a:lumMod val="50000"/>
                </a:schemeClr>
              </a:solidFill>
            </a:endParaRP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10489776" cy="492369"/>
          </a:xfrm>
        </p:spPr>
        <p:txBody>
          <a:bodyPr>
            <a:noAutofit/>
          </a:bodyPr>
          <a:lstStyle/>
          <a:p>
            <a:r>
              <a:rPr lang="en-US" sz="2800" b="1" dirty="0">
                <a:solidFill>
                  <a:schemeClr val="accent5">
                    <a:lumMod val="50000"/>
                  </a:schemeClr>
                </a:solidFill>
              </a:rPr>
              <a:t>Straw Tubes Detectors: 4 – ATLAS TRT Barrel Detector</a:t>
            </a:r>
          </a:p>
        </p:txBody>
      </p:sp>
      <p:pic>
        <p:nvPicPr>
          <p:cNvPr id="3" name="Picture 2">
            <a:extLst>
              <a:ext uri="{FF2B5EF4-FFF2-40B4-BE49-F238E27FC236}">
                <a16:creationId xmlns:a16="http://schemas.microsoft.com/office/drawing/2014/main" id="{D134DF2E-075B-8842-A28C-9B802F9B6FBA}"/>
              </a:ext>
            </a:extLst>
          </p:cNvPr>
          <p:cNvPicPr>
            <a:picLocks noChangeAspect="1"/>
          </p:cNvPicPr>
          <p:nvPr/>
        </p:nvPicPr>
        <p:blipFill rotWithShape="1">
          <a:blip r:embed="rId3"/>
          <a:srcRect l="18308" t="8658" r="17736" b="50649"/>
          <a:stretch/>
        </p:blipFill>
        <p:spPr>
          <a:xfrm>
            <a:off x="8779908" y="771896"/>
            <a:ext cx="3297299" cy="2968832"/>
          </a:xfrm>
          <a:prstGeom prst="rect">
            <a:avLst/>
          </a:prstGeom>
        </p:spPr>
      </p:pic>
      <p:pic>
        <p:nvPicPr>
          <p:cNvPr id="9" name="Picture 8">
            <a:extLst>
              <a:ext uri="{FF2B5EF4-FFF2-40B4-BE49-F238E27FC236}">
                <a16:creationId xmlns:a16="http://schemas.microsoft.com/office/drawing/2014/main" id="{CA9B4A90-EC06-5045-BB99-FDACABE01C34}"/>
              </a:ext>
            </a:extLst>
          </p:cNvPr>
          <p:cNvPicPr>
            <a:picLocks noChangeAspect="1"/>
          </p:cNvPicPr>
          <p:nvPr/>
        </p:nvPicPr>
        <p:blipFill rotWithShape="1">
          <a:blip r:embed="rId4"/>
          <a:srcRect l="16593" t="35844" r="16020" b="31429"/>
          <a:stretch/>
        </p:blipFill>
        <p:spPr>
          <a:xfrm>
            <a:off x="7623958" y="3906982"/>
            <a:ext cx="4025737" cy="2766779"/>
          </a:xfrm>
          <a:prstGeom prst="rect">
            <a:avLst/>
          </a:prstGeom>
        </p:spPr>
      </p:pic>
      <p:pic>
        <p:nvPicPr>
          <p:cNvPr id="18" name="Picture 17">
            <a:extLst>
              <a:ext uri="{FF2B5EF4-FFF2-40B4-BE49-F238E27FC236}">
                <a16:creationId xmlns:a16="http://schemas.microsoft.com/office/drawing/2014/main" id="{42CA223F-0A0C-384E-818F-38EA5C0D519D}"/>
              </a:ext>
            </a:extLst>
          </p:cNvPr>
          <p:cNvPicPr>
            <a:picLocks noChangeAspect="1"/>
          </p:cNvPicPr>
          <p:nvPr/>
        </p:nvPicPr>
        <p:blipFill rotWithShape="1">
          <a:blip r:embed="rId5"/>
          <a:srcRect l="13162" t="9005" r="12345" b="61039"/>
          <a:stretch/>
        </p:blipFill>
        <p:spPr>
          <a:xfrm>
            <a:off x="688768" y="3978233"/>
            <a:ext cx="4173523" cy="2375065"/>
          </a:xfrm>
          <a:prstGeom prst="rect">
            <a:avLst/>
          </a:prstGeom>
        </p:spPr>
      </p:pic>
      <p:sp>
        <p:nvSpPr>
          <p:cNvPr id="19" name="TextBox 18">
            <a:extLst>
              <a:ext uri="{FF2B5EF4-FFF2-40B4-BE49-F238E27FC236}">
                <a16:creationId xmlns:a16="http://schemas.microsoft.com/office/drawing/2014/main" id="{A5689272-6001-CB44-A34D-6EBF8B4B094B}"/>
              </a:ext>
            </a:extLst>
          </p:cNvPr>
          <p:cNvSpPr txBox="1"/>
          <p:nvPr/>
        </p:nvSpPr>
        <p:spPr>
          <a:xfrm>
            <a:off x="0" y="4025736"/>
            <a:ext cx="1638795" cy="923330"/>
          </a:xfrm>
          <a:prstGeom prst="rect">
            <a:avLst/>
          </a:prstGeom>
          <a:noFill/>
        </p:spPr>
        <p:txBody>
          <a:bodyPr wrap="square" rtlCol="0">
            <a:spAutoFit/>
          </a:bodyPr>
          <a:lstStyle/>
          <a:p>
            <a:r>
              <a:rPr lang="en-US" dirty="0"/>
              <a:t>Detail of end plugs and gas </a:t>
            </a:r>
            <a:r>
              <a:rPr lang="en-US" dirty="0" err="1"/>
              <a:t>manyfold</a:t>
            </a:r>
            <a:endParaRPr lang="en-US" dirty="0"/>
          </a:p>
        </p:txBody>
      </p:sp>
      <p:pic>
        <p:nvPicPr>
          <p:cNvPr id="21" name="Picture 20">
            <a:extLst>
              <a:ext uri="{FF2B5EF4-FFF2-40B4-BE49-F238E27FC236}">
                <a16:creationId xmlns:a16="http://schemas.microsoft.com/office/drawing/2014/main" id="{E2355513-A608-C546-9328-B55525ED2DFC}"/>
              </a:ext>
            </a:extLst>
          </p:cNvPr>
          <p:cNvPicPr>
            <a:picLocks noChangeAspect="1"/>
          </p:cNvPicPr>
          <p:nvPr/>
        </p:nvPicPr>
        <p:blipFill rotWithShape="1">
          <a:blip r:embed="rId6"/>
          <a:srcRect l="11446" t="7965" r="12835" b="40953"/>
          <a:stretch/>
        </p:blipFill>
        <p:spPr>
          <a:xfrm>
            <a:off x="4975761" y="1318161"/>
            <a:ext cx="3669475" cy="3503222"/>
          </a:xfrm>
          <a:prstGeom prst="rect">
            <a:avLst/>
          </a:prstGeom>
        </p:spPr>
      </p:pic>
      <p:sp>
        <p:nvSpPr>
          <p:cNvPr id="22" name="TextBox 21">
            <a:extLst>
              <a:ext uri="{FF2B5EF4-FFF2-40B4-BE49-F238E27FC236}">
                <a16:creationId xmlns:a16="http://schemas.microsoft.com/office/drawing/2014/main" id="{4A58D893-BDFB-9847-869D-E5BC79C73F5D}"/>
              </a:ext>
            </a:extLst>
          </p:cNvPr>
          <p:cNvSpPr txBox="1"/>
          <p:nvPr/>
        </p:nvSpPr>
        <p:spPr>
          <a:xfrm>
            <a:off x="3930734" y="5961413"/>
            <a:ext cx="3944798" cy="369332"/>
          </a:xfrm>
          <a:prstGeom prst="rect">
            <a:avLst/>
          </a:prstGeom>
          <a:noFill/>
        </p:spPr>
        <p:txBody>
          <a:bodyPr wrap="none" rtlCol="0">
            <a:spAutoFit/>
          </a:bodyPr>
          <a:lstStyle/>
          <a:p>
            <a:r>
              <a:rPr lang="en-US" i="1" dirty="0">
                <a:solidFill>
                  <a:schemeClr val="accent5">
                    <a:lumMod val="50000"/>
                  </a:schemeClr>
                </a:solidFill>
              </a:rPr>
              <a:t>ATLAS TRT Coll. JINST 3 P02013 ; P02014</a:t>
            </a:r>
          </a:p>
        </p:txBody>
      </p:sp>
    </p:spTree>
    <p:extLst>
      <p:ext uri="{BB962C8B-B14F-4D97-AF65-F5344CB8AC3E}">
        <p14:creationId xmlns:p14="http://schemas.microsoft.com/office/powerpoint/2010/main" val="164513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SAND STT Technical Basics - DUNE-IT Meeting - November 12, 2021</a:t>
            </a:r>
            <a:endParaRPr lang="en-US" b="1"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197017" y="1137920"/>
            <a:ext cx="11801943" cy="3303451"/>
          </a:xfrm>
          <a:noFill/>
        </p:spPr>
        <p:txBody>
          <a:bodyPr>
            <a:noAutofit/>
          </a:bodyPr>
          <a:lstStyle/>
          <a:p>
            <a:pPr marL="366355" lvl="1">
              <a:lnSpc>
                <a:spcPts val="2123"/>
              </a:lnSpc>
              <a:spcBef>
                <a:spcPts val="0"/>
              </a:spcBef>
              <a:spcAft>
                <a:spcPts val="800"/>
              </a:spcAft>
              <a:buClr>
                <a:schemeClr val="accent3">
                  <a:lumMod val="75000"/>
                </a:schemeClr>
              </a:buClr>
              <a:buSzPct val="100000"/>
              <a:buFont typeface="Wingdings" panose="05000000000000000000" pitchFamily="2" charset="2"/>
              <a:buChar char="ü"/>
            </a:pPr>
            <a:r>
              <a:rPr lang="en-US" sz="2400" dirty="0">
                <a:solidFill>
                  <a:schemeClr val="accent5">
                    <a:lumMod val="50000"/>
                  </a:schemeClr>
                </a:solidFill>
              </a:rPr>
              <a:t>Production and detection of transition radiation:</a:t>
            </a:r>
            <a:endParaRPr lang="en-US" sz="2400" dirty="0">
              <a:solidFill>
                <a:schemeClr val="accent5">
                  <a:lumMod val="50000"/>
                </a:schemeClr>
              </a:solidFill>
              <a:sym typeface="Wingdings" pitchFamily="2" charset="2"/>
            </a:endParaRPr>
          </a:p>
          <a:p>
            <a:pPr marL="594955" lvl="2">
              <a:lnSpc>
                <a:spcPts val="2123"/>
              </a:lnSpc>
              <a:spcBef>
                <a:spcPts val="0"/>
              </a:spcBef>
              <a:spcAft>
                <a:spcPts val="800"/>
              </a:spcAft>
              <a:buClr>
                <a:schemeClr val="accent3">
                  <a:lumMod val="75000"/>
                </a:schemeClr>
              </a:buClr>
              <a:buSzPct val="100000"/>
              <a:buFont typeface="Wingdings" panose="05000000000000000000" pitchFamily="2" charset="2"/>
              <a:buChar char="ü"/>
            </a:pPr>
            <a:r>
              <a:rPr lang="en-US" sz="2400" dirty="0">
                <a:solidFill>
                  <a:schemeClr val="accent5">
                    <a:lumMod val="50000"/>
                  </a:schemeClr>
                </a:solidFill>
                <a:sym typeface="Wingdings" pitchFamily="2" charset="2"/>
              </a:rPr>
              <a:t>construction of radiator based on 15 µm thick up to 4 x 4 m2 foils</a:t>
            </a:r>
          </a:p>
          <a:p>
            <a:pPr marL="594955" lvl="2">
              <a:lnSpc>
                <a:spcPts val="2123"/>
              </a:lnSpc>
              <a:spcBef>
                <a:spcPts val="0"/>
              </a:spcBef>
              <a:spcAft>
                <a:spcPts val="800"/>
              </a:spcAft>
              <a:buClr>
                <a:schemeClr val="accent3">
                  <a:lumMod val="75000"/>
                </a:schemeClr>
              </a:buClr>
              <a:buSzPct val="100000"/>
              <a:buFont typeface="Wingdings" panose="05000000000000000000" pitchFamily="2" charset="2"/>
              <a:buChar char="ü"/>
            </a:pPr>
            <a:r>
              <a:rPr lang="en-US" sz="2400" dirty="0">
                <a:solidFill>
                  <a:schemeClr val="accent5">
                    <a:lumMod val="50000"/>
                  </a:schemeClr>
                </a:solidFill>
                <a:sym typeface="Wingdings" pitchFamily="2" charset="2"/>
              </a:rPr>
              <a:t>use of </a:t>
            </a:r>
            <a:r>
              <a:rPr lang="en-US" sz="2400" dirty="0" err="1">
                <a:solidFill>
                  <a:schemeClr val="accent5">
                    <a:lumMod val="50000"/>
                  </a:schemeClr>
                </a:solidFill>
                <a:sym typeface="Wingdings" pitchFamily="2" charset="2"/>
              </a:rPr>
              <a:t>Xe</a:t>
            </a:r>
            <a:r>
              <a:rPr lang="en-US" sz="2400" dirty="0">
                <a:solidFill>
                  <a:schemeClr val="accent5">
                    <a:lumMod val="50000"/>
                  </a:schemeClr>
                </a:solidFill>
                <a:sym typeface="Wingdings" pitchFamily="2" charset="2"/>
              </a:rPr>
              <a:t> + high pressure</a:t>
            </a:r>
          </a:p>
          <a:p>
            <a:pPr marL="366355" lvl="1">
              <a:lnSpc>
                <a:spcPts val="2123"/>
              </a:lnSpc>
              <a:spcBef>
                <a:spcPts val="0"/>
              </a:spcBef>
              <a:spcAft>
                <a:spcPts val="800"/>
              </a:spcAft>
              <a:buClr>
                <a:schemeClr val="accent3">
                  <a:lumMod val="75000"/>
                </a:schemeClr>
              </a:buClr>
              <a:buSzPct val="100000"/>
              <a:buFont typeface="Wingdings" panose="05000000000000000000" pitchFamily="2" charset="2"/>
              <a:buChar char="ü"/>
            </a:pPr>
            <a:r>
              <a:rPr lang="en-US" sz="2400" dirty="0">
                <a:solidFill>
                  <a:srgbClr val="FF0000"/>
                </a:solidFill>
              </a:rPr>
              <a:t>Number of STT channels</a:t>
            </a:r>
          </a:p>
          <a:p>
            <a:pPr marL="366355" lvl="1">
              <a:lnSpc>
                <a:spcPts val="2123"/>
              </a:lnSpc>
              <a:spcBef>
                <a:spcPts val="0"/>
              </a:spcBef>
              <a:spcAft>
                <a:spcPts val="800"/>
              </a:spcAft>
              <a:buClr>
                <a:schemeClr val="accent3">
                  <a:lumMod val="75000"/>
                </a:schemeClr>
              </a:buClr>
              <a:buSzPct val="100000"/>
              <a:buFont typeface="Wingdings" panose="05000000000000000000" pitchFamily="2" charset="2"/>
              <a:buChar char="ü"/>
            </a:pPr>
            <a:r>
              <a:rPr lang="en-US" sz="2400" dirty="0">
                <a:solidFill>
                  <a:schemeClr val="accent5">
                    <a:lumMod val="50000"/>
                  </a:schemeClr>
                </a:solidFill>
              </a:rPr>
              <a:t>Use of thin walls thickness (20 µm)</a:t>
            </a:r>
          </a:p>
          <a:p>
            <a:pPr marL="366355" lvl="1">
              <a:lnSpc>
                <a:spcPts val="2123"/>
              </a:lnSpc>
              <a:spcBef>
                <a:spcPts val="0"/>
              </a:spcBef>
              <a:spcAft>
                <a:spcPts val="800"/>
              </a:spcAft>
              <a:buClr>
                <a:schemeClr val="accent3">
                  <a:lumMod val="75000"/>
                </a:schemeClr>
              </a:buClr>
              <a:buSzPct val="100000"/>
              <a:buFont typeface="Wingdings" panose="05000000000000000000" pitchFamily="2" charset="2"/>
              <a:buChar char="ü"/>
            </a:pPr>
            <a:r>
              <a:rPr lang="en-US" sz="2400" dirty="0">
                <a:solidFill>
                  <a:schemeClr val="accent5">
                    <a:lumMod val="50000"/>
                  </a:schemeClr>
                </a:solidFill>
              </a:rPr>
              <a:t>Definition of thermal and humidity operative conditions (mechanical properties of the straws show a significant dependence on temperature and humidity).</a:t>
            </a:r>
          </a:p>
          <a:p>
            <a:pPr marL="366355" lvl="1">
              <a:lnSpc>
                <a:spcPts val="2123"/>
              </a:lnSpc>
              <a:spcBef>
                <a:spcPts val="0"/>
              </a:spcBef>
              <a:spcAft>
                <a:spcPts val="800"/>
              </a:spcAft>
              <a:buClr>
                <a:schemeClr val="accent3">
                  <a:lumMod val="75000"/>
                </a:schemeClr>
              </a:buClr>
              <a:buSzPct val="100000"/>
              <a:buFont typeface="Wingdings" panose="05000000000000000000" pitchFamily="2" charset="2"/>
              <a:buChar char="ü"/>
            </a:pPr>
            <a:r>
              <a:rPr lang="en-US" sz="2400" dirty="0">
                <a:solidFill>
                  <a:schemeClr val="accent5">
                    <a:lumMod val="50000"/>
                  </a:schemeClr>
                </a:solidFill>
              </a:rPr>
              <a:t>Definition of minimal requirements for mechanical alignment </a:t>
            </a:r>
          </a:p>
          <a:p>
            <a:pPr marL="366355" lvl="1">
              <a:lnSpc>
                <a:spcPts val="2123"/>
              </a:lnSpc>
              <a:spcBef>
                <a:spcPts val="0"/>
              </a:spcBef>
              <a:spcAft>
                <a:spcPts val="800"/>
              </a:spcAft>
              <a:buClr>
                <a:schemeClr val="accent3">
                  <a:lumMod val="75000"/>
                </a:schemeClr>
              </a:buClr>
              <a:buSzPct val="100000"/>
              <a:buFont typeface="Wingdings" panose="05000000000000000000" pitchFamily="2" charset="2"/>
              <a:buChar char="ü"/>
            </a:pPr>
            <a:r>
              <a:rPr lang="en-US" sz="2400" dirty="0">
                <a:solidFill>
                  <a:schemeClr val="accent5">
                    <a:lumMod val="50000"/>
                  </a:schemeClr>
                </a:solidFill>
              </a:rPr>
              <a:t>Definition of minimal requirements for straw tubes reliability</a:t>
            </a:r>
          </a:p>
          <a:p>
            <a:pPr marL="366355" lvl="1">
              <a:lnSpc>
                <a:spcPts val="2123"/>
              </a:lnSpc>
              <a:spcBef>
                <a:spcPts val="0"/>
              </a:spcBef>
              <a:spcAft>
                <a:spcPts val="800"/>
              </a:spcAft>
              <a:buClr>
                <a:schemeClr val="accent3">
                  <a:lumMod val="75000"/>
                </a:schemeClr>
              </a:buClr>
              <a:buSzPct val="100000"/>
              <a:buFont typeface="Wingdings" panose="05000000000000000000" pitchFamily="2" charset="2"/>
              <a:buChar char="ü"/>
            </a:pPr>
            <a:endParaRPr lang="en-US" sz="2400" dirty="0">
              <a:solidFill>
                <a:schemeClr val="accent5">
                  <a:lumMod val="50000"/>
                </a:schemeClr>
              </a:solidFill>
            </a:endParaRP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SAND STT : Challenges</a:t>
            </a:r>
          </a:p>
        </p:txBody>
      </p:sp>
    </p:spTree>
    <p:extLst>
      <p:ext uri="{BB962C8B-B14F-4D97-AF65-F5344CB8AC3E}">
        <p14:creationId xmlns:p14="http://schemas.microsoft.com/office/powerpoint/2010/main" val="53970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SAND STT Technical Basics - DUNE-IT Meeting - November 12, 2021</a:t>
            </a:r>
            <a:endParaRPr lang="en-US" b="1"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197017" y="1137920"/>
            <a:ext cx="11486983" cy="5110480"/>
          </a:xfrm>
          <a:noFill/>
        </p:spPr>
        <p:txBody>
          <a:bodyPr>
            <a:noAutofit/>
          </a:bodyPr>
          <a:lstStyle/>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Identify a team of engineers, with a lead engineer and a leading detector expert physicist that starts designing a production process (it is recommended that lead engineer and lead physicist are INFN).</a:t>
            </a:r>
          </a:p>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Establish a  combined group between the engineering team and the team currently working on detector simulations with the objective to clearly define some of the critical detector parameters. In particular:</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need of transition radiation</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maximum size of the straw tubes</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maximum thickness of the straw tube walls and the corresponding limitations in terms of material composition</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The minimal requirements on mechanical alignment</a:t>
            </a:r>
          </a:p>
          <a:p>
            <a:pPr marL="594955" lvl="2">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Any other appropriate requirement coming from the engineering team</a:t>
            </a:r>
          </a:p>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An appropriate deadline for the above process is May 2022.</a:t>
            </a:r>
          </a:p>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From May 2022 to the end of 2022, an engineering design of the STT production should then be achieved, followed by the production of the first full scale prototype in 2023.</a:t>
            </a:r>
          </a:p>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Dedicated tests on materials and procedures have to proceed in parallel with the engineering design and the prototype production.</a:t>
            </a:r>
          </a:p>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r>
              <a:rPr lang="en-US" dirty="0">
                <a:solidFill>
                  <a:schemeClr val="accent5">
                    <a:lumMod val="50000"/>
                  </a:schemeClr>
                </a:solidFill>
              </a:rPr>
              <a:t>Mass production should start in 2024, with an available time of about 5 years for completion (teams for this task are, at least dominantly, non INFN).</a:t>
            </a:r>
          </a:p>
          <a:p>
            <a:pPr marL="366355" lvl="1">
              <a:lnSpc>
                <a:spcPts val="2123"/>
              </a:lnSpc>
              <a:spcBef>
                <a:spcPts val="0"/>
              </a:spcBef>
              <a:spcAft>
                <a:spcPts val="600"/>
              </a:spcAft>
              <a:buClr>
                <a:schemeClr val="accent3">
                  <a:lumMod val="75000"/>
                </a:schemeClr>
              </a:buClr>
              <a:buSzPct val="100000"/>
              <a:buFont typeface="Wingdings" panose="05000000000000000000" pitchFamily="2" charset="2"/>
              <a:buChar char="ü"/>
            </a:pPr>
            <a:endParaRPr lang="en-US" dirty="0">
              <a:solidFill>
                <a:schemeClr val="accent5">
                  <a:lumMod val="50000"/>
                </a:schemeClr>
              </a:solidFill>
            </a:endParaRP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SAND STT : path towards an engineering design</a:t>
            </a:r>
          </a:p>
        </p:txBody>
      </p:sp>
    </p:spTree>
    <p:extLst>
      <p:ext uri="{BB962C8B-B14F-4D97-AF65-F5344CB8AC3E}">
        <p14:creationId xmlns:p14="http://schemas.microsoft.com/office/powerpoint/2010/main" val="2067487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38483</TotalTime>
  <Words>988</Words>
  <Application>Microsoft Macintosh PowerPoint</Application>
  <PresentationFormat>Widescreen</PresentationFormat>
  <Paragraphs>107</Paragraphs>
  <Slides>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ＭＳ Ｐゴシック</vt:lpstr>
      <vt:lpstr>Arial</vt:lpstr>
      <vt:lpstr>Calibri</vt:lpstr>
      <vt:lpstr>Mangal</vt:lpstr>
      <vt:lpstr>Wingdings</vt:lpstr>
      <vt:lpstr>Office Theme</vt:lpstr>
      <vt:lpstr>STT Technical Basics</vt:lpstr>
      <vt:lpstr>SAND’s STT – Reference Concept</vt:lpstr>
      <vt:lpstr>SAND’s STT – Reference Concept – main parameters</vt:lpstr>
      <vt:lpstr>Straw Tubes Detectors: 1 – Straw Tubes Tracker for Compass</vt:lpstr>
      <vt:lpstr>Straw Tubes Detectors: 2 – Straw Tubes Tracker for COMET</vt:lpstr>
      <vt:lpstr>Straw Tubes Detectors: 3 – Central Straw Tubes Tracker for PANDA</vt:lpstr>
      <vt:lpstr>Straw Tubes Detectors: 4 – ATLAS TRT Barrel Detector</vt:lpstr>
      <vt:lpstr>SAND STT : Challenges</vt:lpstr>
      <vt:lpstr>SAND STT : path towards an engineering design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claudiosilverio1@outlook.com</dc:creator>
  <cp:lastModifiedBy>Claudio Silverio Montanari</cp:lastModifiedBy>
  <cp:revision>377</cp:revision>
  <cp:lastPrinted>2020-09-27T13:31:54Z</cp:lastPrinted>
  <dcterms:created xsi:type="dcterms:W3CDTF">2017-09-26T16:04:38Z</dcterms:created>
  <dcterms:modified xsi:type="dcterms:W3CDTF">2021-11-10T23:45:48Z</dcterms:modified>
</cp:coreProperties>
</file>